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4" r:id="rId1"/>
    <p:sldMasterId id="2147483846" r:id="rId2"/>
    <p:sldMasterId id="2147483858" r:id="rId3"/>
    <p:sldMasterId id="2147483870" r:id="rId4"/>
    <p:sldMasterId id="2147483882" r:id="rId5"/>
    <p:sldMasterId id="2147483894" r:id="rId6"/>
    <p:sldMasterId id="2147483906" r:id="rId7"/>
  </p:sldMasterIdLst>
  <p:notesMasterIdLst>
    <p:notesMasterId r:id="rId23"/>
  </p:notesMasterIdLst>
  <p:sldIdLst>
    <p:sldId id="294" r:id="rId8"/>
    <p:sldId id="256" r:id="rId9"/>
    <p:sldId id="258" r:id="rId10"/>
    <p:sldId id="262" r:id="rId11"/>
    <p:sldId id="260" r:id="rId12"/>
    <p:sldId id="295" r:id="rId13"/>
    <p:sldId id="296" r:id="rId14"/>
    <p:sldId id="297" r:id="rId15"/>
    <p:sldId id="298" r:id="rId16"/>
    <p:sldId id="280" r:id="rId17"/>
    <p:sldId id="299" r:id="rId18"/>
    <p:sldId id="300" r:id="rId19"/>
    <p:sldId id="301" r:id="rId20"/>
    <p:sldId id="302" r:id="rId21"/>
    <p:sldId id="303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73" d="100"/>
          <a:sy n="73" d="100"/>
        </p:scale>
        <p:origin x="49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4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1CA4D4-9EAB-4245-B8D3-A8BF92D3A513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758138-4AF3-433A-8C0B-39A36A9D0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3370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F6CFF0-40D0-485A-9D63-93E351AA0DC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497527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Logical: &lt;,</a:t>
            </a:r>
            <a:r>
              <a:rPr lang="en-US" baseline="0" dirty="0" smtClean="0"/>
              <a:t> &gt;, =,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F6CFF0-40D0-485A-9D63-93E351AA0DC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463564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Factors</a:t>
            </a:r>
          </a:p>
          <a:p>
            <a:r>
              <a:rPr lang="en-US" dirty="0"/>
              <a:t> - stores gender as 20 1s and 30 2s and associates 1 = female and 2 = male internally and alphabetically.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F6CFF0-40D0-485A-9D63-93E351AA0DC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437645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Arrays are the R data objects which can store data in more than two dimensions. For example − If we create an array of dimension (2, 3, 4) then it creates 4 rectangular matrices each with 2 rows and 3 columns. Arrays can store only data type.</a:t>
            </a:r>
          </a:p>
          <a:p>
            <a:endParaRPr lang="en-US" dirty="0" smtClean="0"/>
          </a:p>
          <a:p>
            <a:r>
              <a:rPr lang="en-US" dirty="0" smtClean="0"/>
              <a:t># Create two vectors of different lengths. vector1 &lt;- c(5,9,3) vector2 &lt;- c(10,11,12,13,14,15) </a:t>
            </a:r>
          </a:p>
          <a:p>
            <a:r>
              <a:rPr lang="en-US" dirty="0" smtClean="0"/>
              <a:t># Take these vectors as input to the array. result &lt;- array(c(vector1,vector2),dim = c(3,3,2))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F6CFF0-40D0-485A-9D63-93E351AA0DC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128199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B650C-D793-49FD-B51F-FFB7A32C02DB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3017B-B5BF-41B6-964A-37EF9EF95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90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B650C-D793-49FD-B51F-FFB7A32C02DB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3017B-B5BF-41B6-964A-37EF9EF95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194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B650C-D793-49FD-B51F-FFB7A32C02DB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3017B-B5BF-41B6-964A-37EF9EF95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1387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E1BBE83-9ABB-4697-A516-4FD19BBF12C2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9/12/2021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55827E-C57C-44EA-A990-C6A93C93E8F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666932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E1BBE83-9ABB-4697-A516-4FD19BBF12C2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9/12/2021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55827E-C57C-44EA-A990-C6A93C93E8F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90331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E1BBE83-9ABB-4697-A516-4FD19BBF12C2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9/12/2021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55827E-C57C-44EA-A990-C6A93C93E8F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524616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E1BBE83-9ABB-4697-A516-4FD19BBF12C2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9/12/2021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55827E-C57C-44EA-A990-C6A93C93E8F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84876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E1BBE83-9ABB-4697-A516-4FD19BBF12C2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9/12/2021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55827E-C57C-44EA-A990-C6A93C93E8F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34533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E1BBE83-9ABB-4697-A516-4FD19BBF12C2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9/12/2021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55827E-C57C-44EA-A990-C6A93C93E8F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9203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E1BBE83-9ABB-4697-A516-4FD19BBF12C2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9/12/2021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55827E-C57C-44EA-A990-C6A93C93E8F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977390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E1BBE83-9ABB-4697-A516-4FD19BBF12C2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9/12/2021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55827E-C57C-44EA-A990-C6A93C93E8F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43804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B650C-D793-49FD-B51F-FFB7A32C02DB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3017B-B5BF-41B6-964A-37EF9EF95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20631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E1BBE83-9ABB-4697-A516-4FD19BBF12C2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9/12/2021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55827E-C57C-44EA-A990-C6A93C93E8F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4358881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E1BBE83-9ABB-4697-A516-4FD19BBF12C2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9/12/2021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55827E-C57C-44EA-A990-C6A93C93E8F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456150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E1BBE83-9ABB-4697-A516-4FD19BBF12C2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9/12/2021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55827E-C57C-44EA-A990-C6A93C93E8F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9612062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E1BBE83-9ABB-4697-A516-4FD19BBF12C2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9/12/2021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55827E-C57C-44EA-A990-C6A93C93E8F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420904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E1BBE83-9ABB-4697-A516-4FD19BBF12C2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9/12/2021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55827E-C57C-44EA-A990-C6A93C93E8F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90902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E1BBE83-9ABB-4697-A516-4FD19BBF12C2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9/12/2021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55827E-C57C-44EA-A990-C6A93C93E8F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7129837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E1BBE83-9ABB-4697-A516-4FD19BBF12C2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9/12/2021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55827E-C57C-44EA-A990-C6A93C93E8F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1425963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E1BBE83-9ABB-4697-A516-4FD19BBF12C2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9/12/2021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55827E-C57C-44EA-A990-C6A93C93E8F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1436518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E1BBE83-9ABB-4697-A516-4FD19BBF12C2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9/12/2021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55827E-C57C-44EA-A990-C6A93C93E8F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080814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E1BBE83-9ABB-4697-A516-4FD19BBF12C2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9/12/2021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55827E-C57C-44EA-A990-C6A93C93E8F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90021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B650C-D793-49FD-B51F-FFB7A32C02DB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3017B-B5BF-41B6-964A-37EF9EF95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392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E1BBE83-9ABB-4697-A516-4FD19BBF12C2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9/12/2021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55827E-C57C-44EA-A990-C6A93C93E8F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5810991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E1BBE83-9ABB-4697-A516-4FD19BBF12C2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9/12/2021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55827E-C57C-44EA-A990-C6A93C93E8F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773033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E1BBE83-9ABB-4697-A516-4FD19BBF12C2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9/12/2021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55827E-C57C-44EA-A990-C6A93C93E8F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0986858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E1BBE83-9ABB-4697-A516-4FD19BBF12C2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9/12/2021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55827E-C57C-44EA-A990-C6A93C93E8F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772486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E1BBE83-9ABB-4697-A516-4FD19BBF12C2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9/12/2021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55827E-C57C-44EA-A990-C6A93C93E8F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996064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E1BBE83-9ABB-4697-A516-4FD19BBF12C2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9/12/2021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55827E-C57C-44EA-A990-C6A93C93E8F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7456234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E1BBE83-9ABB-4697-A516-4FD19BBF12C2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9/12/2021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55827E-C57C-44EA-A990-C6A93C93E8F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9211402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E1BBE83-9ABB-4697-A516-4FD19BBF12C2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9/12/2021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55827E-C57C-44EA-A990-C6A93C93E8F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8038461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E1BBE83-9ABB-4697-A516-4FD19BBF12C2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9/12/2021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55827E-C57C-44EA-A990-C6A93C93E8F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8929830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E1BBE83-9ABB-4697-A516-4FD19BBF12C2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9/12/2021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55827E-C57C-44EA-A990-C6A93C93E8F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62426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B650C-D793-49FD-B51F-FFB7A32C02DB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3017B-B5BF-41B6-964A-37EF9EF95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64257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E1BBE83-9ABB-4697-A516-4FD19BBF12C2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9/12/2021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55827E-C57C-44EA-A990-C6A93C93E8F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025337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E1BBE83-9ABB-4697-A516-4FD19BBF12C2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9/12/2021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55827E-C57C-44EA-A990-C6A93C93E8F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950957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E1BBE83-9ABB-4697-A516-4FD19BBF12C2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9/12/2021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55827E-C57C-44EA-A990-C6A93C93E8F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1571063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E1BBE83-9ABB-4697-A516-4FD19BBF12C2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9/12/2021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55827E-C57C-44EA-A990-C6A93C93E8F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8610257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E1BBE83-9ABB-4697-A516-4FD19BBF12C2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9/12/2021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55827E-C57C-44EA-A990-C6A93C93E8F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63292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E1BBE83-9ABB-4697-A516-4FD19BBF12C2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9/12/2021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55827E-C57C-44EA-A990-C6A93C93E8F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376250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E1BBE83-9ABB-4697-A516-4FD19BBF12C2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9/12/2021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55827E-C57C-44EA-A990-C6A93C93E8F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8486360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E1BBE83-9ABB-4697-A516-4FD19BBF12C2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9/12/2021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55827E-C57C-44EA-A990-C6A93C93E8F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1975538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E1BBE83-9ABB-4697-A516-4FD19BBF12C2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9/12/2021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55827E-C57C-44EA-A990-C6A93C93E8F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9084812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E1BBE83-9ABB-4697-A516-4FD19BBF12C2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9/12/2021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55827E-C57C-44EA-A990-C6A93C93E8F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81556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B650C-D793-49FD-B51F-FFB7A32C02DB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3017B-B5BF-41B6-964A-37EF9EF95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76979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E1BBE83-9ABB-4697-A516-4FD19BBF12C2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9/12/2021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55827E-C57C-44EA-A990-C6A93C93E8F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8272417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E1BBE83-9ABB-4697-A516-4FD19BBF12C2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9/12/2021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55827E-C57C-44EA-A990-C6A93C93E8F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9950391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E1BBE83-9ABB-4697-A516-4FD19BBF12C2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9/12/2021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55827E-C57C-44EA-A990-C6A93C93E8F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54447402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E1BBE83-9ABB-4697-A516-4FD19BBF12C2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9/12/2021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55827E-C57C-44EA-A990-C6A93C93E8F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5079787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E1BBE83-9ABB-4697-A516-4FD19BBF12C2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9/12/2021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55827E-C57C-44EA-A990-C6A93C93E8F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645468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E1BBE83-9ABB-4697-A516-4FD19BBF12C2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9/12/2021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55827E-C57C-44EA-A990-C6A93C93E8F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1706941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E1BBE83-9ABB-4697-A516-4FD19BBF12C2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9/12/2021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55827E-C57C-44EA-A990-C6A93C93E8F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57276117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E1BBE83-9ABB-4697-A516-4FD19BBF12C2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9/12/2021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55827E-C57C-44EA-A990-C6A93C93E8F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45722602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E1BBE83-9ABB-4697-A516-4FD19BBF12C2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9/12/2021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55827E-C57C-44EA-A990-C6A93C93E8F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3700281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E1BBE83-9ABB-4697-A516-4FD19BBF12C2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9/12/2021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55827E-C57C-44EA-A990-C6A93C93E8F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06328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B650C-D793-49FD-B51F-FFB7A32C02DB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3017B-B5BF-41B6-964A-37EF9EF95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146805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E1BBE83-9ABB-4697-A516-4FD19BBF12C2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9/12/2021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55827E-C57C-44EA-A990-C6A93C93E8F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95727611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E1BBE83-9ABB-4697-A516-4FD19BBF12C2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9/12/2021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55827E-C57C-44EA-A990-C6A93C93E8F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88224676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E1BBE83-9ABB-4697-A516-4FD19BBF12C2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9/12/2021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55827E-C57C-44EA-A990-C6A93C93E8F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83106722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E1BBE83-9ABB-4697-A516-4FD19BBF12C2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9/12/2021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55827E-C57C-44EA-A990-C6A93C93E8F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37714471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E1BBE83-9ABB-4697-A516-4FD19BBF12C2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9/12/2021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55827E-C57C-44EA-A990-C6A93C93E8F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47393742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E1BBE83-9ABB-4697-A516-4FD19BBF12C2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9/12/2021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55827E-C57C-44EA-A990-C6A93C93E8F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47759363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E1BBE83-9ABB-4697-A516-4FD19BBF12C2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9/12/2021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55827E-C57C-44EA-A990-C6A93C93E8F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3029049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E1BBE83-9ABB-4697-A516-4FD19BBF12C2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9/12/2021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55827E-C57C-44EA-A990-C6A93C93E8F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21216471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E1BBE83-9ABB-4697-A516-4FD19BBF12C2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9/12/2021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55827E-C57C-44EA-A990-C6A93C93E8F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67201746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E1BBE83-9ABB-4697-A516-4FD19BBF12C2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9/12/2021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55827E-C57C-44EA-A990-C6A93C93E8F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75045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B650C-D793-49FD-B51F-FFB7A32C02DB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3017B-B5BF-41B6-964A-37EF9EF95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11295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E1BBE83-9ABB-4697-A516-4FD19BBF12C2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9/12/2021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55827E-C57C-44EA-A990-C6A93C93E8F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56426791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E1BBE83-9ABB-4697-A516-4FD19BBF12C2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9/12/2021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55827E-C57C-44EA-A990-C6A93C93E8F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96320734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E1BBE83-9ABB-4697-A516-4FD19BBF12C2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9/12/2021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55827E-C57C-44EA-A990-C6A93C93E8F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1626489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E1BBE83-9ABB-4697-A516-4FD19BBF12C2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9/12/2021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55827E-C57C-44EA-A990-C6A93C93E8F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33946709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E1BBE83-9ABB-4697-A516-4FD19BBF12C2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9/12/2021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55827E-C57C-44EA-A990-C6A93C93E8F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56155195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E1BBE83-9ABB-4697-A516-4FD19BBF12C2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9/12/2021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55827E-C57C-44EA-A990-C6A93C93E8F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16614078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E1BBE83-9ABB-4697-A516-4FD19BBF12C2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9/12/2021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55827E-C57C-44EA-A990-C6A93C93E8F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30818651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E1BBE83-9ABB-4697-A516-4FD19BBF12C2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9/12/2021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55827E-C57C-44EA-A990-C6A93C93E8F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02240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B650C-D793-49FD-B51F-FFB7A32C02DB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3017B-B5BF-41B6-964A-37EF9EF95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982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B650C-D793-49FD-B51F-FFB7A32C02DB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3017B-B5BF-41B6-964A-37EF9EF95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771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EB650C-D793-49FD-B51F-FFB7A32C02DB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F3017B-B5BF-41B6-964A-37EF9EF95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479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5" r:id="rId1"/>
    <p:sldLayoutId id="2147483836" r:id="rId2"/>
    <p:sldLayoutId id="2147483837" r:id="rId3"/>
    <p:sldLayoutId id="2147483838" r:id="rId4"/>
    <p:sldLayoutId id="2147483839" r:id="rId5"/>
    <p:sldLayoutId id="2147483840" r:id="rId6"/>
    <p:sldLayoutId id="2147483841" r:id="rId7"/>
    <p:sldLayoutId id="2147483842" r:id="rId8"/>
    <p:sldLayoutId id="2147483843" r:id="rId9"/>
    <p:sldLayoutId id="2147483844" r:id="rId10"/>
    <p:sldLayoutId id="214748384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E1BBE83-9ABB-4697-A516-4FD19BBF12C2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9/12/2021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55827E-C57C-44EA-A990-C6A93C93E8F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73874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7" r:id="rId1"/>
    <p:sldLayoutId id="2147483848" r:id="rId2"/>
    <p:sldLayoutId id="2147483849" r:id="rId3"/>
    <p:sldLayoutId id="2147483850" r:id="rId4"/>
    <p:sldLayoutId id="2147483851" r:id="rId5"/>
    <p:sldLayoutId id="2147483852" r:id="rId6"/>
    <p:sldLayoutId id="2147483853" r:id="rId7"/>
    <p:sldLayoutId id="2147483854" r:id="rId8"/>
    <p:sldLayoutId id="2147483855" r:id="rId9"/>
    <p:sldLayoutId id="2147483856" r:id="rId10"/>
    <p:sldLayoutId id="214748385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E1BBE83-9ABB-4697-A516-4FD19BBF12C2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9/12/2021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55827E-C57C-44EA-A990-C6A93C93E8F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01691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9" r:id="rId1"/>
    <p:sldLayoutId id="2147483860" r:id="rId2"/>
    <p:sldLayoutId id="2147483861" r:id="rId3"/>
    <p:sldLayoutId id="2147483862" r:id="rId4"/>
    <p:sldLayoutId id="2147483863" r:id="rId5"/>
    <p:sldLayoutId id="2147483864" r:id="rId6"/>
    <p:sldLayoutId id="2147483865" r:id="rId7"/>
    <p:sldLayoutId id="2147483866" r:id="rId8"/>
    <p:sldLayoutId id="2147483867" r:id="rId9"/>
    <p:sldLayoutId id="2147483868" r:id="rId10"/>
    <p:sldLayoutId id="214748386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E1BBE83-9ABB-4697-A516-4FD19BBF12C2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9/12/2021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55827E-C57C-44EA-A990-C6A93C93E8F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34125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1" r:id="rId1"/>
    <p:sldLayoutId id="2147483872" r:id="rId2"/>
    <p:sldLayoutId id="2147483873" r:id="rId3"/>
    <p:sldLayoutId id="2147483874" r:id="rId4"/>
    <p:sldLayoutId id="2147483875" r:id="rId5"/>
    <p:sldLayoutId id="2147483876" r:id="rId6"/>
    <p:sldLayoutId id="2147483877" r:id="rId7"/>
    <p:sldLayoutId id="2147483878" r:id="rId8"/>
    <p:sldLayoutId id="2147483879" r:id="rId9"/>
    <p:sldLayoutId id="2147483880" r:id="rId10"/>
    <p:sldLayoutId id="214748388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E1BBE83-9ABB-4697-A516-4FD19BBF12C2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9/12/2021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55827E-C57C-44EA-A990-C6A93C93E8F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08193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3" r:id="rId1"/>
    <p:sldLayoutId id="2147483884" r:id="rId2"/>
    <p:sldLayoutId id="2147483885" r:id="rId3"/>
    <p:sldLayoutId id="2147483886" r:id="rId4"/>
    <p:sldLayoutId id="2147483887" r:id="rId5"/>
    <p:sldLayoutId id="2147483888" r:id="rId6"/>
    <p:sldLayoutId id="2147483889" r:id="rId7"/>
    <p:sldLayoutId id="2147483890" r:id="rId8"/>
    <p:sldLayoutId id="2147483891" r:id="rId9"/>
    <p:sldLayoutId id="2147483892" r:id="rId10"/>
    <p:sldLayoutId id="214748389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E1BBE83-9ABB-4697-A516-4FD19BBF12C2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9/12/2021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55827E-C57C-44EA-A990-C6A93C93E8F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9204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  <p:sldLayoutId id="2147483896" r:id="rId2"/>
    <p:sldLayoutId id="2147483897" r:id="rId3"/>
    <p:sldLayoutId id="2147483898" r:id="rId4"/>
    <p:sldLayoutId id="2147483899" r:id="rId5"/>
    <p:sldLayoutId id="2147483900" r:id="rId6"/>
    <p:sldLayoutId id="2147483901" r:id="rId7"/>
    <p:sldLayoutId id="2147483902" r:id="rId8"/>
    <p:sldLayoutId id="2147483903" r:id="rId9"/>
    <p:sldLayoutId id="2147483904" r:id="rId10"/>
    <p:sldLayoutId id="214748390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E1BBE83-9ABB-4697-A516-4FD19BBF12C2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9/12/2021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55827E-C57C-44EA-A990-C6A93C93E8F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65538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7" r:id="rId1"/>
    <p:sldLayoutId id="2147483908" r:id="rId2"/>
    <p:sldLayoutId id="2147483909" r:id="rId3"/>
    <p:sldLayoutId id="2147483910" r:id="rId4"/>
    <p:sldLayoutId id="2147483911" r:id="rId5"/>
    <p:sldLayoutId id="2147483912" r:id="rId6"/>
    <p:sldLayoutId id="2147483913" r:id="rId7"/>
    <p:sldLayoutId id="2147483914" r:id="rId8"/>
    <p:sldLayoutId id="2147483915" r:id="rId9"/>
    <p:sldLayoutId id="2147483916" r:id="rId10"/>
    <p:sldLayoutId id="214748391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cran.r-project.org/" TargetMode="External"/><Relationship Id="rId1" Type="http://schemas.openxmlformats.org/officeDocument/2006/relationships/slideLayout" Target="../slideLayouts/slideLayout6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cran.r-project.org/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3474" y="641100"/>
            <a:ext cx="9144000" cy="2387600"/>
          </a:xfrm>
        </p:spPr>
        <p:txBody>
          <a:bodyPr/>
          <a:lstStyle/>
          <a:p>
            <a:r>
              <a:rPr lang="en-US" b="1" dirty="0"/>
              <a:t>Introduction to R t</a:t>
            </a:r>
            <a:r>
              <a:rPr lang="en-US" b="1" dirty="0" smtClean="0"/>
              <a:t>hrough </a:t>
            </a:r>
            <a:r>
              <a:rPr lang="en-US" b="1" dirty="0" err="1"/>
              <a:t>RStudio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3474" y="3987049"/>
            <a:ext cx="9144000" cy="1655762"/>
          </a:xfrm>
        </p:spPr>
        <p:txBody>
          <a:bodyPr/>
          <a:lstStyle/>
          <a:p>
            <a:r>
              <a:rPr lang="en-US" b="1" dirty="0" smtClean="0"/>
              <a:t>Anwesha Pan </a:t>
            </a:r>
            <a:endParaRPr lang="en-US" b="1" dirty="0"/>
          </a:p>
          <a:p>
            <a:r>
              <a:rPr lang="en-US" b="1" dirty="0" smtClean="0"/>
              <a:t>Department of Anthropology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776517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6115" y="1256130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u="sng" dirty="0" smtClean="0"/>
              <a:t>Importing Data</a:t>
            </a:r>
            <a:r>
              <a:rPr lang="en-US" b="1" dirty="0" smtClean="0"/>
              <a:t>:</a:t>
            </a:r>
            <a:r>
              <a:rPr lang="en-US" b="1" u="sng" dirty="0" smtClean="0"/>
              <a:t>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400" dirty="0" smtClean="0"/>
              <a:t>R works most easily with datasets stored as text files </a:t>
            </a:r>
            <a:r>
              <a:rPr lang="en-US" sz="2400" dirty="0" smtClean="0">
                <a:sym typeface="Wingdings" panose="05000000000000000000" pitchFamily="2" charset="2"/>
              </a:rPr>
              <a:t> t</a:t>
            </a:r>
            <a:r>
              <a:rPr lang="en-US" sz="2400" dirty="0" smtClean="0"/>
              <a:t>ypically, values in text files are separated, or delimited, by tabs or spaces. 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u="sng" dirty="0" smtClean="0"/>
              <a:t>Example</a:t>
            </a:r>
            <a:r>
              <a:rPr lang="en-US" sz="2400" dirty="0" smtClean="0"/>
              <a:t>: </a:t>
            </a:r>
          </a:p>
          <a:p>
            <a:pPr marL="0" indent="0">
              <a:buNone/>
            </a:pPr>
            <a:r>
              <a:rPr lang="en-US" sz="2400" dirty="0" smtClean="0"/>
              <a:t>## Importing "</a:t>
            </a:r>
            <a:r>
              <a:rPr lang="en-US" sz="2400" dirty="0" err="1" smtClean="0"/>
              <a:t>bodyfat</a:t>
            </a:r>
            <a:r>
              <a:rPr lang="en-US" sz="2400" dirty="0" smtClean="0"/>
              <a:t>" file </a:t>
            </a:r>
          </a:p>
          <a:p>
            <a:pPr marL="0" indent="0">
              <a:buNone/>
            </a:pPr>
            <a:r>
              <a:rPr lang="en-US" sz="2400" dirty="0" err="1" smtClean="0"/>
              <a:t>bodyfat</a:t>
            </a:r>
            <a:r>
              <a:rPr lang="en-US" sz="2400" dirty="0" smtClean="0"/>
              <a:t> &lt;- read.csv("//netid.washington.edu/</a:t>
            </a:r>
            <a:r>
              <a:rPr lang="en-US" sz="2400" dirty="0" err="1" smtClean="0"/>
              <a:t>csde</a:t>
            </a:r>
            <a:r>
              <a:rPr lang="en-US" sz="2400" dirty="0" smtClean="0"/>
              <a:t>/other/desktop/</a:t>
            </a:r>
            <a:r>
              <a:rPr lang="en-US" sz="2400" dirty="0" err="1" smtClean="0"/>
              <a:t>anweshap</a:t>
            </a:r>
            <a:r>
              <a:rPr lang="en-US" sz="2400" dirty="0" smtClean="0"/>
              <a:t>/Desktop/bodyfat.csv", header=TRUE)</a:t>
            </a:r>
          </a:p>
        </p:txBody>
      </p:sp>
    </p:spTree>
    <p:extLst>
      <p:ext uri="{BB962C8B-B14F-4D97-AF65-F5344CB8AC3E}">
        <p14:creationId xmlns:p14="http://schemas.microsoft.com/office/powerpoint/2010/main" val="33389975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1758" y="1248109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u="sng" dirty="0" smtClean="0"/>
              <a:t>Statistics in R studio</a:t>
            </a:r>
            <a:r>
              <a:rPr lang="en-US" dirty="0" smtClean="0"/>
              <a:t>: </a:t>
            </a:r>
          </a:p>
          <a:p>
            <a:pPr marL="0" indent="0">
              <a:buNone/>
            </a:pPr>
            <a:r>
              <a:rPr lang="en-US" sz="2400" dirty="0" smtClean="0"/>
              <a:t>(A) </a:t>
            </a:r>
            <a:r>
              <a:rPr lang="en-US" sz="2400" u="sng" dirty="0" smtClean="0"/>
              <a:t>Basic stats</a:t>
            </a:r>
            <a:r>
              <a:rPr lang="en-US" sz="2400" dirty="0" smtClean="0"/>
              <a:t>: </a:t>
            </a:r>
          </a:p>
          <a:p>
            <a:r>
              <a:rPr lang="en-US" sz="2400" dirty="0"/>
              <a:t>m</a:t>
            </a:r>
            <a:r>
              <a:rPr lang="en-US" sz="2400" dirty="0" smtClean="0"/>
              <a:t>ean()</a:t>
            </a:r>
          </a:p>
          <a:p>
            <a:r>
              <a:rPr lang="en-US" sz="2400" dirty="0"/>
              <a:t>m</a:t>
            </a:r>
            <a:r>
              <a:rPr lang="en-US" sz="2400" dirty="0" smtClean="0"/>
              <a:t>edian()</a:t>
            </a:r>
          </a:p>
          <a:p>
            <a:r>
              <a:rPr lang="en-US" sz="2400" dirty="0" err="1"/>
              <a:t>s</a:t>
            </a:r>
            <a:r>
              <a:rPr lang="en-US" sz="2400" dirty="0" err="1" smtClean="0"/>
              <a:t>d</a:t>
            </a:r>
            <a:r>
              <a:rPr lang="en-US" sz="2400" dirty="0" smtClean="0"/>
              <a:t>()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(B) </a:t>
            </a:r>
            <a:r>
              <a:rPr lang="en-US" sz="2400" u="sng" dirty="0" smtClean="0"/>
              <a:t>Basic models</a:t>
            </a:r>
            <a:r>
              <a:rPr lang="en-US" sz="2400" dirty="0" smtClean="0"/>
              <a:t>: </a:t>
            </a:r>
          </a:p>
          <a:p>
            <a:r>
              <a:rPr lang="en-US" sz="2400" dirty="0"/>
              <a:t>l</a:t>
            </a:r>
            <a:r>
              <a:rPr lang="en-US" sz="2400" dirty="0" smtClean="0"/>
              <a:t>m()</a:t>
            </a:r>
          </a:p>
          <a:p>
            <a:r>
              <a:rPr lang="en-US" sz="2400" dirty="0" err="1"/>
              <a:t>g</a:t>
            </a:r>
            <a:r>
              <a:rPr lang="en-US" sz="2400" dirty="0" err="1" smtClean="0"/>
              <a:t>lm</a:t>
            </a:r>
            <a:r>
              <a:rPr lang="en-US" sz="2400" dirty="0" smtClean="0"/>
              <a:t>()</a:t>
            </a:r>
          </a:p>
          <a:p>
            <a:r>
              <a:rPr lang="en-US" sz="2400" dirty="0" err="1"/>
              <a:t>a</a:t>
            </a:r>
            <a:r>
              <a:rPr lang="en-US" sz="2400" dirty="0" err="1" smtClean="0"/>
              <a:t>nova</a:t>
            </a:r>
            <a:r>
              <a:rPr lang="en-US" sz="2400" dirty="0" smtClean="0"/>
              <a:t>()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1991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2894" y="1424572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u="sng" dirty="0" smtClean="0"/>
              <a:t>Glancing at the dataset</a:t>
            </a:r>
            <a:r>
              <a:rPr lang="en-US" dirty="0" smtClean="0"/>
              <a:t>: 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sz="2400" dirty="0" smtClean="0"/>
              <a:t>View(filename) : view the whole dataset in new window</a:t>
            </a:r>
          </a:p>
          <a:p>
            <a:r>
              <a:rPr lang="en-US" sz="2400" dirty="0" err="1" smtClean="0"/>
              <a:t>filename$variable</a:t>
            </a:r>
            <a:r>
              <a:rPr lang="en-US" sz="2400" dirty="0" smtClean="0"/>
              <a:t> : view the values for the variable</a:t>
            </a:r>
          </a:p>
          <a:p>
            <a:r>
              <a:rPr lang="en-US" sz="2400" dirty="0" smtClean="0"/>
              <a:t>head(filename) : view the first few rows</a:t>
            </a:r>
          </a:p>
          <a:p>
            <a:r>
              <a:rPr lang="en-US" sz="2400" dirty="0" smtClean="0"/>
              <a:t>tail(filename) : view the last few rows</a:t>
            </a:r>
          </a:p>
          <a:p>
            <a:r>
              <a:rPr lang="en-US" sz="2400" dirty="0" err="1" smtClean="0"/>
              <a:t>colnames</a:t>
            </a:r>
            <a:r>
              <a:rPr lang="en-US" sz="2400" dirty="0" smtClean="0"/>
              <a:t>(filename) : view the variable names</a:t>
            </a:r>
          </a:p>
          <a:p>
            <a:r>
              <a:rPr lang="en-US" sz="2400" dirty="0" smtClean="0"/>
              <a:t>summary(filename) : view the summary of your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013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379" y="1480720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u="sng" dirty="0" smtClean="0"/>
              <a:t>Creating graphs in R</a:t>
            </a:r>
            <a:r>
              <a:rPr lang="en-US" dirty="0" smtClean="0"/>
              <a:t>: 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sz="2400" dirty="0" err="1" smtClean="0"/>
              <a:t>Barplot</a:t>
            </a:r>
            <a:r>
              <a:rPr lang="en-US" sz="2400" dirty="0" smtClean="0"/>
              <a:t>, histogram, boxplot, scatterplot </a:t>
            </a:r>
          </a:p>
          <a:p>
            <a:endParaRPr lang="en-US" sz="2400" dirty="0" smtClean="0"/>
          </a:p>
          <a:p>
            <a:r>
              <a:rPr lang="en-US" sz="2400" dirty="0" smtClean="0"/>
              <a:t>Example: 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## Now let's create a histogram </a:t>
            </a:r>
          </a:p>
          <a:p>
            <a:pPr marL="0" indent="0">
              <a:buNone/>
            </a:pPr>
            <a:r>
              <a:rPr lang="en-US" sz="2400" dirty="0" smtClean="0"/>
              <a:t>   </a:t>
            </a:r>
            <a:r>
              <a:rPr lang="en-US" sz="2400" dirty="0" err="1" smtClean="0"/>
              <a:t>hist</a:t>
            </a:r>
            <a:r>
              <a:rPr lang="en-US" sz="2400" dirty="0" smtClean="0"/>
              <a:t>(weight)</a:t>
            </a:r>
          </a:p>
          <a:p>
            <a:pPr marL="0" indent="0">
              <a:buNone/>
            </a:pPr>
            <a:r>
              <a:rPr lang="en-US" sz="2400" dirty="0" smtClean="0"/>
              <a:t>   </a:t>
            </a:r>
            <a:r>
              <a:rPr lang="en-US" sz="2400" dirty="0" err="1" smtClean="0"/>
              <a:t>hist</a:t>
            </a:r>
            <a:r>
              <a:rPr lang="en-US" sz="2400" dirty="0" smtClean="0"/>
              <a:t>(</a:t>
            </a:r>
            <a:r>
              <a:rPr lang="en-US" sz="2400" dirty="0" err="1" smtClean="0"/>
              <a:t>abdomencircum</a:t>
            </a:r>
            <a:r>
              <a:rPr lang="en-US" sz="2400" dirty="0" smtClean="0"/>
              <a:t>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108333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9253" y="1440614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u="sng" dirty="0" smtClean="0"/>
              <a:t>Simple linear regression in R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sz="2400" dirty="0" smtClean="0"/>
              <a:t>Y axis: outcome/dependent variable</a:t>
            </a:r>
          </a:p>
          <a:p>
            <a:r>
              <a:rPr lang="en-US" sz="2400" dirty="0" smtClean="0"/>
              <a:t>X axis: predictor/independent variable </a:t>
            </a:r>
          </a:p>
          <a:p>
            <a:endParaRPr lang="en-US" sz="2400" dirty="0" smtClean="0"/>
          </a:p>
          <a:p>
            <a:r>
              <a:rPr lang="en-US" sz="2400" dirty="0" smtClean="0"/>
              <a:t> Example: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## Simple linear regression </a:t>
            </a:r>
          </a:p>
          <a:p>
            <a:pPr marL="0" indent="0">
              <a:buNone/>
            </a:pPr>
            <a:r>
              <a:rPr lang="en-US" sz="2400" dirty="0" smtClean="0"/>
              <a:t>    regress(</a:t>
            </a:r>
            <a:r>
              <a:rPr lang="en-US" sz="2400" dirty="0" err="1" smtClean="0"/>
              <a:t>fnctl</a:t>
            </a:r>
            <a:r>
              <a:rPr lang="en-US" sz="2400" dirty="0" smtClean="0"/>
              <a:t> = "mean", formula = weight ~ age)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513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27485" y="1488741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u="sng" dirty="0">
                <a:solidFill>
                  <a:prstClr val="black"/>
                </a:solidFill>
                <a:ea typeface="+mj-ea"/>
                <a:cs typeface="+mj-cs"/>
              </a:rPr>
              <a:t>Working with </a:t>
            </a:r>
            <a:r>
              <a:rPr lang="en-US" b="1" u="sng" dirty="0" smtClean="0">
                <a:solidFill>
                  <a:prstClr val="black"/>
                </a:solidFill>
                <a:ea typeface="+mj-ea"/>
                <a:cs typeface="+mj-cs"/>
              </a:rPr>
              <a:t>data </a:t>
            </a:r>
            <a:r>
              <a:rPr lang="en-US" b="1" u="sng" dirty="0">
                <a:solidFill>
                  <a:prstClr val="black"/>
                </a:solidFill>
                <a:ea typeface="+mj-ea"/>
                <a:cs typeface="+mj-cs"/>
              </a:rPr>
              <a:t>in future</a:t>
            </a:r>
            <a:r>
              <a:rPr lang="en-US" sz="4400" b="1" dirty="0" smtClean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: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sz="2400" dirty="0" smtClean="0"/>
              <a:t>explore </a:t>
            </a:r>
            <a:r>
              <a:rPr lang="en-US" sz="2400" dirty="0"/>
              <a:t>the R </a:t>
            </a:r>
            <a:r>
              <a:rPr lang="en-US" sz="2400" dirty="0" smtClean="0"/>
              <a:t>files</a:t>
            </a:r>
            <a:endParaRPr lang="en-US" sz="2400" dirty="0"/>
          </a:p>
          <a:p>
            <a:r>
              <a:rPr lang="en-US" sz="2400" dirty="0"/>
              <a:t>a</a:t>
            </a:r>
            <a:r>
              <a:rPr lang="en-US" sz="2400" dirty="0" smtClean="0"/>
              <a:t>sk </a:t>
            </a:r>
            <a:r>
              <a:rPr lang="en-US" sz="2400" dirty="0"/>
              <a:t>me any </a:t>
            </a:r>
            <a:r>
              <a:rPr lang="en-US" sz="2400" dirty="0" smtClean="0"/>
              <a:t>questions</a:t>
            </a:r>
          </a:p>
          <a:p>
            <a:r>
              <a:rPr lang="en-US" sz="2400" dirty="0"/>
              <a:t>a</a:t>
            </a:r>
            <a:r>
              <a:rPr lang="en-US" sz="2400" dirty="0" smtClean="0"/>
              <a:t>sk questions to the CSSCR consultants </a:t>
            </a:r>
          </a:p>
          <a:p>
            <a:r>
              <a:rPr lang="en-US" sz="2400" dirty="0" smtClean="0">
                <a:hlinkClick r:id="rId2"/>
              </a:rPr>
              <a:t>https</a:t>
            </a:r>
            <a:r>
              <a:rPr lang="en-US" sz="2400" dirty="0">
                <a:hlinkClick r:id="rId2"/>
              </a:rPr>
              <a:t>://cran.r-project.org/</a:t>
            </a:r>
            <a:r>
              <a:rPr lang="en-US" sz="2400" dirty="0"/>
              <a:t> 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650183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139408" y="790859"/>
            <a:ext cx="9480466" cy="55627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57132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sng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+mn-lt"/>
              </a:rPr>
              <a:t>What is 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+mn-lt"/>
              </a:rPr>
              <a:t>: </a:t>
            </a:r>
            <a:endParaRPr kumimoji="0" lang="en-US" altLang="en-US" sz="22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9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+mn-lt"/>
            </a:endParaRPr>
          </a:p>
          <a:p>
            <a:pPr algn="l">
              <a:lnSpc>
                <a:spcPct val="100000"/>
              </a:lnSpc>
              <a:buFontTx/>
              <a:buChar char="•"/>
            </a:pPr>
            <a:r>
              <a:rPr lang="en-US" dirty="0" smtClean="0">
                <a:latin typeface="+mn-lt"/>
              </a:rPr>
              <a:t>free programming </a:t>
            </a:r>
            <a:r>
              <a:rPr lang="en-US" dirty="0">
                <a:latin typeface="+mn-lt"/>
              </a:rPr>
              <a:t>environment for statistical computing and </a:t>
            </a:r>
            <a:r>
              <a:rPr lang="en-US" dirty="0" smtClean="0">
                <a:latin typeface="+mn-lt"/>
              </a:rPr>
              <a:t>graphics</a:t>
            </a:r>
          </a:p>
          <a:p>
            <a:pPr algn="l">
              <a:lnSpc>
                <a:spcPct val="100000"/>
              </a:lnSpc>
            </a:pPr>
            <a:endParaRPr lang="en-US" dirty="0"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+mn-lt"/>
              </a:rPr>
              <a:t>can serve as a data analysis and storage facility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+mn-lt"/>
              </a:rPr>
              <a:t>designed to perform operations on vectors and matrices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+mn-lt"/>
            </a:endParaRPr>
          </a:p>
          <a:p>
            <a:pPr lvl="0" algn="l">
              <a:lnSpc>
                <a:spcPct val="100000"/>
              </a:lnSpc>
              <a:buFontTx/>
              <a:buChar char="•"/>
            </a:pPr>
            <a:r>
              <a:rPr lang="en-US" altLang="en-US" dirty="0" smtClean="0">
                <a:solidFill>
                  <a:srgbClr val="333333"/>
                </a:solidFill>
                <a:latin typeface="+mn-lt"/>
              </a:rPr>
              <a:t>runs </a:t>
            </a:r>
            <a:r>
              <a:rPr lang="en-US" altLang="en-US" dirty="0">
                <a:solidFill>
                  <a:srgbClr val="333333"/>
                </a:solidFill>
                <a:latin typeface="+mn-lt"/>
              </a:rPr>
              <a:t>on Linux, Mac, and </a:t>
            </a:r>
            <a:r>
              <a:rPr lang="en-US" altLang="en-US" dirty="0" smtClean="0">
                <a:solidFill>
                  <a:srgbClr val="333333"/>
                </a:solidFill>
                <a:latin typeface="+mn-lt"/>
              </a:rPr>
              <a:t>Windows</a:t>
            </a:r>
            <a:endParaRPr lang="en-US" altLang="en-US" dirty="0">
              <a:solidFill>
                <a:srgbClr val="333333"/>
              </a:solidFill>
              <a:latin typeface="+mn-lt"/>
            </a:endParaRPr>
          </a:p>
          <a:p>
            <a:pPr lvl="0" algn="l">
              <a:lnSpc>
                <a:spcPct val="100000"/>
              </a:lnSpc>
              <a:buFontTx/>
              <a:buChar char="•"/>
            </a:pPr>
            <a:endParaRPr lang="en-US" altLang="en-US" dirty="0">
              <a:solidFill>
                <a:srgbClr val="333333"/>
              </a:solidFill>
              <a:latin typeface="+mn-lt"/>
            </a:endParaRPr>
          </a:p>
          <a:p>
            <a:pPr lvl="0" algn="l">
              <a:lnSpc>
                <a:spcPct val="100000"/>
              </a:lnSpc>
              <a:buFontTx/>
              <a:buChar char="•"/>
            </a:pPr>
            <a:r>
              <a:rPr lang="en-US" altLang="en-US" dirty="0" smtClean="0">
                <a:solidFill>
                  <a:srgbClr val="333333"/>
                </a:solidFill>
                <a:latin typeface="+mn-lt"/>
              </a:rPr>
              <a:t>case sensitive</a:t>
            </a:r>
          </a:p>
          <a:p>
            <a:pPr lvl="0" algn="l">
              <a:lnSpc>
                <a:spcPct val="100000"/>
              </a:lnSpc>
            </a:pPr>
            <a:endParaRPr lang="en-US" altLang="en-US" dirty="0">
              <a:solidFill>
                <a:srgbClr val="333333"/>
              </a:solidFill>
              <a:latin typeface="+mn-lt"/>
            </a:endParaRPr>
          </a:p>
          <a:p>
            <a:pPr marL="228600" lvl="0" indent="-228600" algn="l" eaLnBrk="1" fontAlgn="auto" hangingPunct="1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 smtClean="0">
                <a:solidFill>
                  <a:srgbClr val="333333"/>
                </a:solidFill>
                <a:latin typeface="+mn-lt"/>
              </a:rPr>
              <a:t>packages </a:t>
            </a:r>
            <a:r>
              <a:rPr lang="en-US" altLang="en-US" dirty="0">
                <a:solidFill>
                  <a:srgbClr val="333333"/>
                </a:solidFill>
                <a:latin typeface="+mn-lt"/>
              </a:rPr>
              <a:t>can be downloaded directing in R or </a:t>
            </a:r>
            <a:r>
              <a:rPr lang="en-US" altLang="en-US" dirty="0" smtClean="0">
                <a:solidFill>
                  <a:srgbClr val="333333"/>
                </a:solidFill>
                <a:latin typeface="+mn-lt"/>
              </a:rPr>
              <a:t>through </a:t>
            </a:r>
            <a:r>
              <a:rPr lang="en-US" sz="2800" dirty="0">
                <a:solidFill>
                  <a:prstClr val="black"/>
                </a:solidFill>
                <a:latin typeface="Calibri" panose="020F0502020204030204"/>
                <a:hlinkClick r:id="rId2"/>
              </a:rPr>
              <a:t>https://cran.r-project.org/</a:t>
            </a:r>
            <a:r>
              <a:rPr lang="en-US" sz="2800" dirty="0">
                <a:solidFill>
                  <a:prstClr val="black"/>
                </a:solidFill>
                <a:latin typeface="Calibri" panose="020F0502020204030204"/>
              </a:rPr>
              <a:t> </a:t>
            </a:r>
          </a:p>
          <a:p>
            <a:pPr lvl="0" algn="l">
              <a:lnSpc>
                <a:spcPct val="100000"/>
              </a:lnSpc>
            </a:pPr>
            <a:endParaRPr lang="en-US" altLang="en-US" dirty="0">
              <a:solidFill>
                <a:srgbClr val="333333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90434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889711" y="743480"/>
            <a:ext cx="8040353" cy="563231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sng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+mn-lt"/>
              </a:rPr>
              <a:t>RStudio</a:t>
            </a:r>
            <a:r>
              <a:rPr lang="en-US" altLang="en-US" sz="2200" dirty="0" smtClean="0">
                <a:solidFill>
                  <a:srgbClr val="333333"/>
                </a:solidFill>
                <a:latin typeface="Helvetica Neue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200" b="0" i="0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Helvetica Neue"/>
            </a:endParaRPr>
          </a:p>
          <a:p>
            <a:pPr>
              <a:lnSpc>
                <a:spcPct val="100000"/>
              </a:lnSpc>
            </a:pPr>
            <a:r>
              <a:rPr lang="en-US" altLang="en-US" sz="2400" dirty="0" smtClean="0">
                <a:solidFill>
                  <a:srgbClr val="333333"/>
                </a:solidFill>
                <a:latin typeface="+mn-lt"/>
              </a:rPr>
              <a:t>Integrated </a:t>
            </a:r>
            <a:r>
              <a:rPr lang="en-US" altLang="en-US" sz="2400" dirty="0">
                <a:solidFill>
                  <a:srgbClr val="333333"/>
                </a:solidFill>
                <a:latin typeface="+mn-lt"/>
              </a:rPr>
              <a:t>development environment (IDE) for </a:t>
            </a:r>
            <a:r>
              <a:rPr lang="en-US" altLang="en-US" sz="2400" dirty="0" smtClean="0">
                <a:solidFill>
                  <a:srgbClr val="333333"/>
                </a:solidFill>
                <a:latin typeface="+mn-lt"/>
              </a:rPr>
              <a:t>R. It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+mn-lt"/>
              </a:rPr>
              <a:t> features: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lphaLcParenR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+mn-lt"/>
              </a:rPr>
              <a:t>a console</a:t>
            </a: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lphaLcParenR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+mn-lt"/>
              </a:rPr>
              <a:t>a powerful code/script editor featuring</a:t>
            </a:r>
          </a:p>
          <a:p>
            <a:pPr marL="971550" marR="0" lvl="1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romanLcPeriod"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+mn-lt"/>
              </a:rPr>
              <a:t>syntax highlighting</a:t>
            </a:r>
          </a:p>
          <a:p>
            <a:pPr marL="971550" marR="0" lvl="1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romanLcPeriod"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+mn-lt"/>
              </a:rPr>
              <a:t>code completion</a:t>
            </a:r>
          </a:p>
          <a:p>
            <a:pPr marL="971550" marR="0" lvl="1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romanLcPeriod"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+mn-lt"/>
              </a:rPr>
              <a:t>smart indentation</a:t>
            </a:r>
          </a:p>
          <a:p>
            <a:pPr marL="971550" marR="0" lvl="1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romanLcPeriod"/>
              <a:tabLst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+mn-lt"/>
              </a:rPr>
              <a:t>special tools for plotting, viewing R objects and code history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+mn-lt"/>
              </a:rPr>
              <a:t>cheatsheets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+mn-lt"/>
              </a:rPr>
              <a:t> for R programming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+mn-lt"/>
            </a:endParaRPr>
          </a:p>
          <a:p>
            <a:pPr marL="0" lvl="0" indent="0">
              <a:lnSpc>
                <a:spcPct val="100000"/>
              </a:lnSpc>
              <a:buFontTx/>
              <a:buChar char="•"/>
            </a:pPr>
            <a:r>
              <a:rPr lang="en-US" altLang="en-US" sz="2400" dirty="0" smtClean="0">
                <a:solidFill>
                  <a:srgbClr val="333333"/>
                </a:solidFill>
                <a:latin typeface="+mn-lt"/>
              </a:rPr>
              <a:t>R </a:t>
            </a:r>
            <a:r>
              <a:rPr lang="en-US" altLang="en-US" sz="2400" dirty="0">
                <a:solidFill>
                  <a:srgbClr val="333333"/>
                </a:solidFill>
                <a:latin typeface="+mn-lt"/>
              </a:rPr>
              <a:t>Studio can be downloaded at https://www.rstuiod.com/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Helvetica Neue"/>
            </a:endParaRPr>
          </a:p>
          <a:p>
            <a:pPr>
              <a:lnSpc>
                <a:spcPct val="100000"/>
              </a:lnSpc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418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4032" y="1151856"/>
            <a:ext cx="10515600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u="sng" dirty="0" smtClean="0"/>
              <a:t>Working directory</a:t>
            </a:r>
            <a:r>
              <a:rPr lang="en-US" b="1" dirty="0" smtClean="0"/>
              <a:t>:</a:t>
            </a:r>
          </a:p>
          <a:p>
            <a:pPr marL="0" indent="0">
              <a:buNone/>
            </a:pPr>
            <a:endParaRPr lang="en-US" b="1" dirty="0" smtClean="0"/>
          </a:p>
          <a:p>
            <a:pPr algn="just"/>
            <a:r>
              <a:rPr lang="en-US" sz="2400" dirty="0" smtClean="0"/>
              <a:t>Without further specification, files will be loaded from and saved to the working directory</a:t>
            </a:r>
          </a:p>
          <a:p>
            <a:pPr marL="0" indent="0" algn="just">
              <a:buNone/>
            </a:pPr>
            <a:endParaRPr lang="en-US" sz="2400" dirty="0" smtClean="0"/>
          </a:p>
          <a:p>
            <a:pPr algn="just"/>
            <a:r>
              <a:rPr lang="en-US" sz="2400" dirty="0" smtClean="0"/>
              <a:t>The functions </a:t>
            </a:r>
            <a:r>
              <a:rPr lang="en-US" sz="2400" dirty="0" err="1" smtClean="0"/>
              <a:t>getwd</a:t>
            </a:r>
            <a:r>
              <a:rPr lang="en-US" sz="2400" dirty="0" smtClean="0"/>
              <a:t>() and </a:t>
            </a:r>
            <a:r>
              <a:rPr lang="en-US" sz="2400" dirty="0" err="1" smtClean="0"/>
              <a:t>setwd</a:t>
            </a:r>
            <a:r>
              <a:rPr lang="en-US" sz="2400" dirty="0" smtClean="0"/>
              <a:t>() will get and set the working directory, respectively</a:t>
            </a:r>
          </a:p>
          <a:p>
            <a:pPr marL="0" indent="0" algn="just">
              <a:buNone/>
            </a:pPr>
            <a:endParaRPr lang="en-US" sz="2400" dirty="0" smtClean="0"/>
          </a:p>
          <a:p>
            <a:pPr marL="0" indent="0" algn="just">
              <a:buNone/>
            </a:pPr>
            <a:r>
              <a:rPr lang="en-US" sz="2400" dirty="0" smtClean="0"/>
              <a:t>Example: </a:t>
            </a:r>
            <a:endParaRPr lang="en-US" sz="2400" dirty="0"/>
          </a:p>
          <a:p>
            <a:pPr marL="0" indent="0" algn="just">
              <a:buNone/>
            </a:pPr>
            <a:r>
              <a:rPr lang="en-US" sz="2400" dirty="0" smtClean="0"/>
              <a:t>##set working directory </a:t>
            </a:r>
          </a:p>
          <a:p>
            <a:pPr marL="0" indent="0" algn="just">
              <a:buNone/>
            </a:pPr>
            <a:r>
              <a:rPr lang="en-US" sz="2400" dirty="0" err="1" smtClean="0"/>
              <a:t>setwd</a:t>
            </a:r>
            <a:r>
              <a:rPr lang="en-US" sz="2400" dirty="0" smtClean="0"/>
              <a:t>("//netid.washington.edu/</a:t>
            </a:r>
            <a:r>
              <a:rPr lang="en-US" sz="2400" dirty="0" err="1" smtClean="0"/>
              <a:t>csde</a:t>
            </a:r>
            <a:r>
              <a:rPr lang="en-US" sz="2400" dirty="0" smtClean="0"/>
              <a:t>/other/desktop/</a:t>
            </a:r>
            <a:r>
              <a:rPr lang="en-US" sz="2400" dirty="0" err="1" smtClean="0"/>
              <a:t>anweshap</a:t>
            </a:r>
            <a:r>
              <a:rPr lang="en-US" sz="2400" dirty="0" smtClean="0"/>
              <a:t>/Desktop")</a:t>
            </a:r>
          </a:p>
        </p:txBody>
      </p:sp>
    </p:spTree>
    <p:extLst>
      <p:ext uri="{BB962C8B-B14F-4D97-AF65-F5344CB8AC3E}">
        <p14:creationId xmlns:p14="http://schemas.microsoft.com/office/powerpoint/2010/main" val="2120941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4031" y="1312277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000" b="1" u="sng" dirty="0" smtClean="0"/>
              <a:t>Installing packages</a:t>
            </a:r>
            <a:r>
              <a:rPr lang="en-US" sz="3000" b="1" dirty="0" smtClean="0"/>
              <a:t>:</a:t>
            </a:r>
            <a:endParaRPr lang="en-US" sz="3000" b="1" u="sng" dirty="0" smtClean="0"/>
          </a:p>
          <a:p>
            <a:pPr marL="0" indent="0">
              <a:buNone/>
            </a:pPr>
            <a:r>
              <a:rPr lang="en-US" sz="2600" dirty="0" smtClean="0"/>
              <a:t>To use packages in R, we must first install them using the </a:t>
            </a:r>
            <a:r>
              <a:rPr lang="en-US" sz="2600" dirty="0" err="1" smtClean="0"/>
              <a:t>install.packages</a:t>
            </a:r>
            <a:r>
              <a:rPr lang="en-US" sz="2600" dirty="0" smtClean="0"/>
              <a:t>() function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3000" b="1" u="sng" dirty="0" smtClean="0"/>
              <a:t>Loading packages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sz="2600" dirty="0" smtClean="0"/>
              <a:t>After installing a package </a:t>
            </a:r>
            <a:r>
              <a:rPr lang="en-US" sz="2600" dirty="0" smtClean="0">
                <a:sym typeface="Wingdings" panose="05000000000000000000" pitchFamily="2" charset="2"/>
              </a:rPr>
              <a:t> It can be loaded</a:t>
            </a:r>
            <a:r>
              <a:rPr lang="en-US" sz="2600" dirty="0" smtClean="0"/>
              <a:t> into the R environment using the library() function</a:t>
            </a:r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r>
              <a:rPr lang="en-US" sz="2600" u="sng" dirty="0" smtClean="0"/>
              <a:t>Example</a:t>
            </a:r>
            <a:r>
              <a:rPr lang="en-US" sz="2600" dirty="0" smtClean="0"/>
              <a:t>: </a:t>
            </a:r>
          </a:p>
          <a:p>
            <a:pPr marL="0" indent="0">
              <a:buNone/>
            </a:pPr>
            <a:r>
              <a:rPr lang="en-US" sz="2600" dirty="0" err="1" smtClean="0"/>
              <a:t>install.packages</a:t>
            </a:r>
            <a:r>
              <a:rPr lang="en-US" sz="2600" dirty="0" smtClean="0"/>
              <a:t>("</a:t>
            </a:r>
            <a:r>
              <a:rPr lang="en-US" sz="2600" dirty="0" err="1" smtClean="0"/>
              <a:t>uwIntroStats</a:t>
            </a:r>
            <a:r>
              <a:rPr lang="en-US" sz="2600" dirty="0" smtClean="0"/>
              <a:t>")</a:t>
            </a:r>
          </a:p>
          <a:p>
            <a:pPr marL="0" indent="0">
              <a:buNone/>
            </a:pPr>
            <a:r>
              <a:rPr lang="en-US" sz="2600" dirty="0" smtClean="0"/>
              <a:t>library(</a:t>
            </a:r>
            <a:r>
              <a:rPr lang="en-US" sz="2600" dirty="0" err="1" smtClean="0"/>
              <a:t>uwIntroStats</a:t>
            </a:r>
            <a:r>
              <a:rPr lang="en-US" sz="2600" dirty="0" smtClean="0"/>
              <a:t>)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255534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168" y="1167899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u="sng" dirty="0">
                <a:solidFill>
                  <a:prstClr val="black"/>
                </a:solidFill>
                <a:ea typeface="+mj-ea"/>
                <a:cs typeface="+mj-cs"/>
              </a:rPr>
              <a:t>Data types in </a:t>
            </a:r>
            <a:r>
              <a:rPr lang="en-US" b="1" u="sng" dirty="0" smtClean="0">
                <a:solidFill>
                  <a:prstClr val="black"/>
                </a:solidFill>
                <a:ea typeface="+mj-ea"/>
                <a:cs typeface="+mj-cs"/>
              </a:rPr>
              <a:t>R</a:t>
            </a:r>
            <a:r>
              <a:rPr lang="en-US" sz="4400" dirty="0" smtClean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: 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sz="2400" dirty="0" smtClean="0"/>
              <a:t>Numeric </a:t>
            </a:r>
            <a:r>
              <a:rPr lang="en-US" sz="2400" dirty="0" smtClean="0">
                <a:sym typeface="Wingdings" panose="05000000000000000000" pitchFamily="2" charset="2"/>
              </a:rPr>
              <a:t> </a:t>
            </a:r>
            <a:r>
              <a:rPr lang="en-US" sz="2400" dirty="0" smtClean="0"/>
              <a:t>1</a:t>
            </a:r>
            <a:r>
              <a:rPr lang="en-US" sz="2400" dirty="0"/>
              <a:t>, 2, 3, 4, </a:t>
            </a:r>
            <a:r>
              <a:rPr lang="en-US" sz="2400" dirty="0" smtClean="0"/>
              <a:t>5</a:t>
            </a:r>
            <a:endParaRPr lang="en-US" sz="2400" dirty="0"/>
          </a:p>
          <a:p>
            <a:r>
              <a:rPr lang="en-US" sz="2400" dirty="0"/>
              <a:t>Character or Strings </a:t>
            </a:r>
            <a:r>
              <a:rPr lang="en-US" sz="2400" dirty="0" smtClean="0">
                <a:sym typeface="Wingdings" panose="05000000000000000000" pitchFamily="2" charset="2"/>
              </a:rPr>
              <a:t> </a:t>
            </a:r>
            <a:r>
              <a:rPr lang="en-US" sz="2400" dirty="0" smtClean="0"/>
              <a:t>“</a:t>
            </a:r>
            <a:r>
              <a:rPr lang="en-US" sz="2400" dirty="0"/>
              <a:t>a’’, ‘’b’’, ‘’c’’, ‘’c1</a:t>
            </a:r>
            <a:r>
              <a:rPr lang="en-US" sz="2400" dirty="0" smtClean="0"/>
              <a:t>’’</a:t>
            </a:r>
            <a:endParaRPr lang="en-US" sz="2400" dirty="0"/>
          </a:p>
          <a:p>
            <a:r>
              <a:rPr lang="en-US" sz="2400" dirty="0"/>
              <a:t>Logical </a:t>
            </a:r>
            <a:r>
              <a:rPr lang="en-US" sz="2400" dirty="0" smtClean="0">
                <a:sym typeface="Wingdings" panose="05000000000000000000" pitchFamily="2" charset="2"/>
              </a:rPr>
              <a:t> </a:t>
            </a:r>
            <a:r>
              <a:rPr lang="en-US" sz="2400" dirty="0" smtClean="0"/>
              <a:t>True </a:t>
            </a:r>
            <a:r>
              <a:rPr lang="en-US" sz="2400" dirty="0"/>
              <a:t>or </a:t>
            </a:r>
            <a:r>
              <a:rPr lang="en-US" sz="2400" dirty="0" smtClean="0"/>
              <a:t>False</a:t>
            </a:r>
            <a:endParaRPr lang="en-US" sz="2400" dirty="0"/>
          </a:p>
          <a:p>
            <a:r>
              <a:rPr lang="en-US" sz="2400" dirty="0"/>
              <a:t>Factor </a:t>
            </a:r>
            <a:r>
              <a:rPr lang="en-US" sz="2400" dirty="0" smtClean="0">
                <a:sym typeface="Wingdings" panose="05000000000000000000" pitchFamily="2" charset="2"/>
              </a:rPr>
              <a:t> </a:t>
            </a:r>
            <a:r>
              <a:rPr lang="en-US" sz="2400" dirty="0" smtClean="0"/>
              <a:t>Nominal </a:t>
            </a:r>
            <a:r>
              <a:rPr lang="en-US" sz="2400" dirty="0"/>
              <a:t>or Categorical </a:t>
            </a:r>
            <a:r>
              <a:rPr lang="en-US" sz="2400" dirty="0" smtClean="0"/>
              <a:t>Variables</a:t>
            </a:r>
            <a:endParaRPr lang="en-US" sz="2400" dirty="0"/>
          </a:p>
          <a:p>
            <a:r>
              <a:rPr lang="en-US" sz="2400" dirty="0"/>
              <a:t>Complex </a:t>
            </a:r>
            <a:r>
              <a:rPr lang="en-US" sz="2400" dirty="0" smtClean="0">
                <a:sym typeface="Wingdings" panose="05000000000000000000" pitchFamily="2" charset="2"/>
              </a:rPr>
              <a:t> </a:t>
            </a:r>
            <a:r>
              <a:rPr lang="en-US" sz="2400" dirty="0" smtClean="0"/>
              <a:t>3 </a:t>
            </a:r>
            <a:r>
              <a:rPr lang="en-US" sz="2400" dirty="0"/>
              <a:t>+ </a:t>
            </a:r>
            <a:r>
              <a:rPr lang="en-US" sz="2400" dirty="0" smtClean="0"/>
              <a:t>2i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274692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0073" y="927266"/>
            <a:ext cx="10515600" cy="506445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4400" dirty="0" smtClean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  </a:t>
            </a:r>
            <a:r>
              <a:rPr lang="en-US" sz="3600" b="1" u="sng" dirty="0" smtClean="0">
                <a:solidFill>
                  <a:prstClr val="black"/>
                </a:solidFill>
                <a:ea typeface="+mj-ea"/>
                <a:cs typeface="+mj-cs"/>
              </a:rPr>
              <a:t>Data </a:t>
            </a:r>
            <a:r>
              <a:rPr lang="en-US" sz="3600" b="1" u="sng" dirty="0">
                <a:solidFill>
                  <a:prstClr val="black"/>
                </a:solidFill>
                <a:ea typeface="+mj-ea"/>
                <a:cs typeface="+mj-cs"/>
              </a:rPr>
              <a:t>Structures in </a:t>
            </a:r>
            <a:r>
              <a:rPr lang="en-US" sz="3600" b="1" u="sng" dirty="0" smtClean="0">
                <a:solidFill>
                  <a:prstClr val="black"/>
                </a:solidFill>
                <a:ea typeface="+mj-ea"/>
                <a:cs typeface="+mj-cs"/>
              </a:rPr>
              <a:t>R</a:t>
            </a:r>
            <a:r>
              <a:rPr lang="en-US" sz="4400" dirty="0" smtClean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:  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Lists: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>
                <a:sym typeface="Wingdings" panose="05000000000000000000" pitchFamily="2" charset="2"/>
              </a:rPr>
              <a:t>a</a:t>
            </a:r>
            <a:r>
              <a:rPr lang="en-US" dirty="0" smtClean="0"/>
              <a:t>n </a:t>
            </a:r>
            <a:r>
              <a:rPr lang="en-US" dirty="0"/>
              <a:t>ordered collection of objects 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Matrix</a:t>
            </a:r>
            <a:r>
              <a:rPr lang="en-US" dirty="0"/>
              <a:t>:</a:t>
            </a:r>
            <a:r>
              <a:rPr lang="en-US" dirty="0" smtClean="0">
                <a:sym typeface="Wingdings" panose="05000000000000000000" pitchFamily="2" charset="2"/>
              </a:rPr>
              <a:t> a</a:t>
            </a:r>
            <a:r>
              <a:rPr lang="en-US" dirty="0" smtClean="0"/>
              <a:t>ll </a:t>
            </a:r>
            <a:r>
              <a:rPr lang="en-US" dirty="0"/>
              <a:t>columns must have the same mode (numeric, character, etc.) and the same </a:t>
            </a:r>
            <a:r>
              <a:rPr lang="en-US" dirty="0" smtClean="0"/>
              <a:t>length</a:t>
            </a:r>
          </a:p>
          <a:p>
            <a:endParaRPr lang="en-US" dirty="0"/>
          </a:p>
          <a:p>
            <a:r>
              <a:rPr lang="en-US" dirty="0"/>
              <a:t>Data </a:t>
            </a:r>
            <a:r>
              <a:rPr lang="en-US" dirty="0" smtClean="0"/>
              <a:t>Frames: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>
                <a:sym typeface="Wingdings" panose="05000000000000000000" pitchFamily="2" charset="2"/>
              </a:rPr>
              <a:t>combine the features of matrices and lists </a:t>
            </a:r>
            <a:r>
              <a:rPr lang="en-US" dirty="0" smtClean="0">
                <a:sym typeface="Wingdings" panose="05000000000000000000" pitchFamily="2" charset="2"/>
              </a:rPr>
              <a:t> rectangular</a:t>
            </a:r>
            <a:r>
              <a:rPr lang="en-US" dirty="0">
                <a:sym typeface="Wingdings" panose="05000000000000000000" pitchFamily="2" charset="2"/>
              </a:rPr>
              <a:t>, where the columns are variables and the rows are observations of those variables (like </a:t>
            </a:r>
            <a:r>
              <a:rPr lang="en-US" dirty="0" smtClean="0">
                <a:sym typeface="Wingdings" panose="05000000000000000000" pitchFamily="2" charset="2"/>
              </a:rPr>
              <a:t>matrices)  like </a:t>
            </a:r>
            <a:r>
              <a:rPr lang="en-US" dirty="0">
                <a:sym typeface="Wingdings" panose="05000000000000000000" pitchFamily="2" charset="2"/>
              </a:rPr>
              <a:t>lists, data frame can have </a:t>
            </a:r>
            <a:r>
              <a:rPr lang="en-US" dirty="0" smtClean="0">
                <a:sym typeface="Wingdings" panose="05000000000000000000" pitchFamily="2" charset="2"/>
              </a:rPr>
              <a:t>elements </a:t>
            </a:r>
            <a:r>
              <a:rPr lang="en-US" dirty="0">
                <a:sym typeface="Wingdings" panose="05000000000000000000" pitchFamily="2" charset="2"/>
              </a:rPr>
              <a:t>of different data </a:t>
            </a:r>
            <a:r>
              <a:rPr lang="en-US" dirty="0" smtClean="0">
                <a:sym typeface="Wingdings" panose="05000000000000000000" pitchFamily="2" charset="2"/>
              </a:rPr>
              <a:t>types (like lists)</a:t>
            </a:r>
          </a:p>
          <a:p>
            <a:endParaRPr lang="en-US" dirty="0" smtClean="0">
              <a:sym typeface="Wingdings" panose="05000000000000000000" pitchFamily="2" charset="2"/>
            </a:endParaRPr>
          </a:p>
          <a:p>
            <a:r>
              <a:rPr lang="en-US" dirty="0" smtClean="0"/>
              <a:t>Vectors: a sequence </a:t>
            </a:r>
            <a:r>
              <a:rPr lang="en-US" dirty="0"/>
              <a:t>of data elements of the same basic </a:t>
            </a:r>
            <a:r>
              <a:rPr lang="en-US" dirty="0" smtClean="0"/>
              <a:t>type.  </a:t>
            </a:r>
            <a:r>
              <a:rPr lang="en-US" dirty="0"/>
              <a:t>Members in a vector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</a:t>
            </a:r>
            <a:r>
              <a:rPr lang="en-US" dirty="0"/>
              <a:t>called </a:t>
            </a:r>
            <a:r>
              <a:rPr lang="en-US" dirty="0" smtClean="0"/>
              <a:t>components. Example: c(2</a:t>
            </a:r>
            <a:r>
              <a:rPr lang="en-US" dirty="0"/>
              <a:t>, 3, 5)</a:t>
            </a:r>
          </a:p>
        </p:txBody>
      </p:sp>
    </p:spTree>
    <p:extLst>
      <p:ext uri="{BB962C8B-B14F-4D97-AF65-F5344CB8AC3E}">
        <p14:creationId xmlns:p14="http://schemas.microsoft.com/office/powerpoint/2010/main" val="16526807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2264" y="1175920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000" b="1" u="sng" dirty="0" smtClean="0"/>
              <a:t>Creating </a:t>
            </a:r>
            <a:r>
              <a:rPr lang="en-US" sz="3000" b="1" u="sng" dirty="0"/>
              <a:t>v</a:t>
            </a:r>
            <a:r>
              <a:rPr lang="en-US" sz="3000" b="1" u="sng" dirty="0" smtClean="0"/>
              <a:t>ectors</a:t>
            </a:r>
            <a:r>
              <a:rPr lang="en-US" sz="3000" b="1" u="sng" dirty="0"/>
              <a:t>, matrices</a:t>
            </a:r>
            <a:r>
              <a:rPr lang="en-US" sz="3000" b="1" u="sng" dirty="0" smtClean="0"/>
              <a:t>, </a:t>
            </a:r>
            <a:r>
              <a:rPr lang="en-US" sz="3000" b="1" u="sng" dirty="0"/>
              <a:t>lists, and data </a:t>
            </a:r>
            <a:r>
              <a:rPr lang="en-US" sz="3000" b="1" u="sng" dirty="0" smtClean="0"/>
              <a:t>frames in R environment</a:t>
            </a:r>
            <a:r>
              <a:rPr lang="en-US" dirty="0" smtClean="0"/>
              <a:t>: </a:t>
            </a:r>
          </a:p>
          <a:p>
            <a:pPr marL="0" indent="0">
              <a:buNone/>
            </a:pPr>
            <a:r>
              <a:rPr lang="en-US" sz="2600" u="sng" dirty="0" smtClean="0"/>
              <a:t>Examples</a:t>
            </a:r>
            <a:r>
              <a:rPr lang="en-US" sz="2600" dirty="0" smtClean="0"/>
              <a:t>:</a:t>
            </a:r>
          </a:p>
          <a:p>
            <a:pPr marL="0" indent="0">
              <a:buNone/>
            </a:pPr>
            <a:r>
              <a:rPr lang="en-US" sz="2600" dirty="0" smtClean="0"/>
              <a:t># </a:t>
            </a:r>
            <a:r>
              <a:rPr lang="en-US" sz="2600" dirty="0"/>
              <a:t>create a vector</a:t>
            </a:r>
          </a:p>
          <a:p>
            <a:pPr marL="0" indent="0">
              <a:buNone/>
            </a:pPr>
            <a:r>
              <a:rPr lang="en-US" sz="2600" dirty="0" err="1"/>
              <a:t>first_vec</a:t>
            </a:r>
            <a:r>
              <a:rPr lang="en-US" sz="2600" dirty="0"/>
              <a:t> &lt;- c(1, 3, 5)</a:t>
            </a:r>
          </a:p>
          <a:p>
            <a:pPr marL="0" indent="0">
              <a:buNone/>
            </a:pPr>
            <a:r>
              <a:rPr lang="en-US" sz="2600" dirty="0" err="1" smtClean="0"/>
              <a:t>first_vec</a:t>
            </a:r>
            <a:endParaRPr lang="en-US" sz="2600" dirty="0" smtClean="0"/>
          </a:p>
          <a:p>
            <a:pPr marL="0" indent="0">
              <a:buNone/>
            </a:pPr>
            <a:endParaRPr lang="en-US" sz="2600" dirty="0" smtClean="0"/>
          </a:p>
          <a:p>
            <a:pPr marL="0" indent="0">
              <a:buNone/>
            </a:pPr>
            <a:r>
              <a:rPr lang="en-US" sz="2600" dirty="0"/>
              <a:t># Generating list </a:t>
            </a:r>
          </a:p>
          <a:p>
            <a:pPr marL="0" indent="0">
              <a:buNone/>
            </a:pPr>
            <a:r>
              <a:rPr lang="en-US" sz="2600" dirty="0"/>
              <a:t># creating a list of a numeric vector, an integer vector, and a character vector</a:t>
            </a:r>
          </a:p>
          <a:p>
            <a:pPr marL="0" indent="0">
              <a:buNone/>
            </a:pPr>
            <a:r>
              <a:rPr lang="en-US" sz="2600" dirty="0" err="1"/>
              <a:t>mylist</a:t>
            </a:r>
            <a:r>
              <a:rPr lang="en-US" sz="2600" dirty="0"/>
              <a:t> &lt;- list(1.1, c(1,3,7), c("</a:t>
            </a:r>
            <a:r>
              <a:rPr lang="en-US" sz="2600" dirty="0" err="1"/>
              <a:t>abc</a:t>
            </a:r>
            <a:r>
              <a:rPr lang="en-US" sz="2600" dirty="0"/>
              <a:t>", "</a:t>
            </a:r>
            <a:r>
              <a:rPr lang="en-US" sz="2600" dirty="0" err="1"/>
              <a:t>def</a:t>
            </a:r>
            <a:r>
              <a:rPr lang="en-US" sz="2600" dirty="0"/>
              <a:t>"))</a:t>
            </a:r>
          </a:p>
          <a:p>
            <a:pPr marL="0" indent="0">
              <a:buNone/>
            </a:pPr>
            <a:r>
              <a:rPr lang="en-US" sz="2600" dirty="0" err="1"/>
              <a:t>mylist</a:t>
            </a:r>
            <a:endParaRPr lang="en-US" sz="26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0624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3210" y="1240089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u="sng" dirty="0">
                <a:solidFill>
                  <a:prstClr val="black"/>
                </a:solidFill>
                <a:ea typeface="+mj-ea"/>
                <a:cs typeface="+mj-cs"/>
              </a:rPr>
              <a:t>Useful functions in </a:t>
            </a:r>
            <a:r>
              <a:rPr lang="en-US" b="1" u="sng" dirty="0" smtClean="0">
                <a:solidFill>
                  <a:prstClr val="black"/>
                </a:solidFill>
                <a:ea typeface="+mj-ea"/>
                <a:cs typeface="+mj-cs"/>
              </a:rPr>
              <a:t>R</a:t>
            </a:r>
            <a:r>
              <a:rPr lang="en-US" sz="4400" dirty="0" smtClean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sz="2400" dirty="0"/>
              <a:t>length(object</a:t>
            </a:r>
            <a:r>
              <a:rPr lang="en-US" sz="2400" dirty="0" smtClean="0"/>
              <a:t>): </a:t>
            </a:r>
            <a:r>
              <a:rPr lang="en-US" sz="2400" dirty="0"/>
              <a:t>number of elements or components</a:t>
            </a:r>
          </a:p>
          <a:p>
            <a:r>
              <a:rPr lang="en-US" sz="2400" dirty="0" err="1" smtClean="0"/>
              <a:t>str</a:t>
            </a:r>
            <a:r>
              <a:rPr lang="en-US" sz="2400" dirty="0" smtClean="0"/>
              <a:t>(object): structure </a:t>
            </a:r>
            <a:r>
              <a:rPr lang="en-US" sz="2400" dirty="0"/>
              <a:t>of an object </a:t>
            </a:r>
          </a:p>
          <a:p>
            <a:r>
              <a:rPr lang="en-US" sz="2400" dirty="0" smtClean="0"/>
              <a:t>class(object): class </a:t>
            </a:r>
            <a:r>
              <a:rPr lang="en-US" sz="2400" dirty="0"/>
              <a:t>or type of an object</a:t>
            </a:r>
          </a:p>
          <a:p>
            <a:r>
              <a:rPr lang="en-US" sz="2400" dirty="0" smtClean="0"/>
              <a:t>names(object): names</a:t>
            </a:r>
            <a:endParaRPr lang="en-US" sz="2400" dirty="0"/>
          </a:p>
          <a:p>
            <a:r>
              <a:rPr lang="en-US" sz="2400" dirty="0"/>
              <a:t>o</a:t>
            </a:r>
            <a:r>
              <a:rPr lang="en-US" sz="2400" dirty="0" smtClean="0"/>
              <a:t>bject: prints </a:t>
            </a:r>
            <a:r>
              <a:rPr lang="en-US" sz="2400" dirty="0"/>
              <a:t>the </a:t>
            </a:r>
            <a:r>
              <a:rPr lang="en-US" sz="2400" dirty="0" smtClean="0"/>
              <a:t>object</a:t>
            </a:r>
            <a:endParaRPr lang="en-US" sz="2400" dirty="0"/>
          </a:p>
          <a:p>
            <a:r>
              <a:rPr lang="en-US" sz="2400" dirty="0"/>
              <a:t>ls</a:t>
            </a:r>
            <a:r>
              <a:rPr lang="en-US" sz="2400" dirty="0" smtClean="0"/>
              <a:t>(): list </a:t>
            </a:r>
            <a:r>
              <a:rPr lang="en-US" sz="2400" dirty="0"/>
              <a:t>current objects</a:t>
            </a:r>
          </a:p>
          <a:p>
            <a:r>
              <a:rPr lang="en-US" sz="2400" dirty="0" err="1" smtClean="0"/>
              <a:t>rm</a:t>
            </a:r>
            <a:r>
              <a:rPr lang="en-US" sz="2400" dirty="0" smtClean="0"/>
              <a:t>(object): delete </a:t>
            </a:r>
            <a:r>
              <a:rPr lang="en-US" sz="2400" dirty="0"/>
              <a:t>an object</a:t>
            </a:r>
          </a:p>
        </p:txBody>
      </p:sp>
    </p:spTree>
    <p:extLst>
      <p:ext uri="{BB962C8B-B14F-4D97-AF65-F5344CB8AC3E}">
        <p14:creationId xmlns:p14="http://schemas.microsoft.com/office/powerpoint/2010/main" val="13373521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5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6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387</TotalTime>
  <Words>811</Words>
  <Application>Microsoft Office PowerPoint</Application>
  <PresentationFormat>Widescreen</PresentationFormat>
  <Paragraphs>141</Paragraphs>
  <Slides>15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7</vt:i4>
      </vt:variant>
      <vt:variant>
        <vt:lpstr>Slide Titles</vt:lpstr>
      </vt:variant>
      <vt:variant>
        <vt:i4>15</vt:i4>
      </vt:variant>
    </vt:vector>
  </HeadingPairs>
  <TitlesOfParts>
    <vt:vector size="27" baseType="lpstr">
      <vt:lpstr>Arial</vt:lpstr>
      <vt:lpstr>Calibri</vt:lpstr>
      <vt:lpstr>Calibri Light</vt:lpstr>
      <vt:lpstr>Helvetica Neue</vt:lpstr>
      <vt:lpstr>Wingdings</vt:lpstr>
      <vt:lpstr>Office Theme</vt:lpstr>
      <vt:lpstr>1_Office Theme</vt:lpstr>
      <vt:lpstr>2_Office Theme</vt:lpstr>
      <vt:lpstr>3_Office Theme</vt:lpstr>
      <vt:lpstr>4_Office Theme</vt:lpstr>
      <vt:lpstr>5_Office Theme</vt:lpstr>
      <vt:lpstr>6_Office Theme</vt:lpstr>
      <vt:lpstr>Introduction to R through RStudio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Anwesha Pan</dc:creator>
  <cp:lastModifiedBy>Anwesha Pan</cp:lastModifiedBy>
  <cp:revision>22</cp:revision>
  <dcterms:created xsi:type="dcterms:W3CDTF">2018-07-16T18:34:08Z</dcterms:created>
  <dcterms:modified xsi:type="dcterms:W3CDTF">2021-09-13T05:30:20Z</dcterms:modified>
</cp:coreProperties>
</file>