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4" r:id="rId6"/>
    <p:sldId id="263" r:id="rId7"/>
    <p:sldId id="265" r:id="rId8"/>
    <p:sldId id="266" r:id="rId9"/>
    <p:sldId id="267" r:id="rId10"/>
    <p:sldId id="268" r:id="rId11"/>
    <p:sldId id="269" r:id="rId12"/>
    <p:sldId id="270" r:id="rId13"/>
    <p:sldId id="271" r:id="rId14"/>
    <p:sldId id="272" r:id="rId15"/>
    <p:sldId id="277" r:id="rId16"/>
    <p:sldId id="273"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0" d="100"/>
          <a:sy n="120" d="100"/>
        </p:scale>
        <p:origin x="2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1452-C2F1-476F-95FF-511336A69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42B1-8B10-44C4-B688-601B19B8C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1431F-1B14-4142-B713-1167F9587C88}"/>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4ABD5258-E9B1-437F-B557-8F73442AC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7B365-2A89-4147-8369-8E8AABC379B7}"/>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88687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C360-4E49-4B55-B096-EA59724A6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DD4C7A-459C-4401-9E06-E725B78A8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4D1E-1D9F-4A91-A704-98D07068D1AA}"/>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33E18FFF-1492-438E-94CF-BFB55872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895A2-F3BD-42C1-8A63-1396569EC96B}"/>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21300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2A4CC-02CE-4737-8E8E-3059712061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AE574-93F5-45AA-B381-53ED34B56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6B356-99EC-42AE-A59A-CFF9E50DBB11}"/>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4C07FE21-33A5-4E44-BA0A-44454699B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1CA68-B54F-41C7-9AFE-14585A99C3F9}"/>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302427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0">
    <p:bg>
      <p:bgPr>
        <a:solidFill>
          <a:srgbClr val="414141"/>
        </a:solidFill>
        <a:effectLst/>
      </p:bgPr>
    </p:bg>
    <p:spTree>
      <p:nvGrpSpPr>
        <p:cNvPr id="1" name=""/>
        <p:cNvGrpSpPr/>
        <p:nvPr/>
      </p:nvGrpSpPr>
      <p:grpSpPr>
        <a:xfrm>
          <a:off x="0" y="0"/>
          <a:ext cx="0" cy="0"/>
          <a:chOff x="0" y="0"/>
          <a:chExt cx="0" cy="0"/>
        </a:xfrm>
      </p:grpSpPr>
      <p:sp>
        <p:nvSpPr>
          <p:cNvPr id="6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6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5769308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D436-46A2-41A3-858B-A323C93D9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4738C-F284-4046-8BEA-69C33657F8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F07BD-4A7F-4DBD-9A30-5A18BEE90633}"/>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72E6A0DF-0A87-4BC9-A9FE-2643B6764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3DB54-01A9-48B8-A933-995BD61EE1AF}"/>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69700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5FCF-79EB-43AB-B763-8A5B81BEF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5A30C-D7B8-4602-B0D8-1817EB5DA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2E948-E46E-472E-BDF8-F6F727AA2B88}"/>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74114267-6121-489F-8B68-352269669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BCCC4-D9F9-4518-9447-F4F38EA407BC}"/>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2494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FF7E-473A-4F6C-A3C4-F636AFB84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B7374-2936-43A6-BBB0-AA6440219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A71FE-7B1E-445E-B7C3-C463122E6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0F6EE-6379-42FC-9F39-DB28052AE68C}"/>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6" name="Footer Placeholder 5">
            <a:extLst>
              <a:ext uri="{FF2B5EF4-FFF2-40B4-BE49-F238E27FC236}">
                <a16:creationId xmlns:a16="http://schemas.microsoft.com/office/drawing/2014/main" id="{B1654359-FBC4-4456-89EB-F1E265E0B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91A84-6936-4D90-9C82-AA4ADB703DA4}"/>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2677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264F-529D-4FD8-AC96-826389A916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BFF29-ED34-4B09-B876-8060A93FD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ED5EA-09F6-4C86-B989-25540447A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00236-AB8E-461A-8102-AA5D56ABC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989C0-5837-4A1E-A901-C598F2E20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D2C8FE-5AEC-48AE-B79F-C24F48ED60AB}"/>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8" name="Footer Placeholder 7">
            <a:extLst>
              <a:ext uri="{FF2B5EF4-FFF2-40B4-BE49-F238E27FC236}">
                <a16:creationId xmlns:a16="http://schemas.microsoft.com/office/drawing/2014/main" id="{C5EB4052-C181-4A3B-82A4-6C0CFDD8ED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B1828C-DA8A-4B52-A3C9-0F7C2A8A4E10}"/>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339474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094B-F148-4A92-A2BB-0BD5FB078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85100F-3060-47C0-8C81-9A242E2399E4}"/>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4" name="Footer Placeholder 3">
            <a:extLst>
              <a:ext uri="{FF2B5EF4-FFF2-40B4-BE49-F238E27FC236}">
                <a16:creationId xmlns:a16="http://schemas.microsoft.com/office/drawing/2014/main" id="{EFA77ED4-72F9-4BB3-BD06-F877D4635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07106-870A-40CF-9B4A-23B0EFD137D4}"/>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211417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AF5AA-5405-4EDA-967A-E62028D1CE4E}"/>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3" name="Footer Placeholder 2">
            <a:extLst>
              <a:ext uri="{FF2B5EF4-FFF2-40B4-BE49-F238E27FC236}">
                <a16:creationId xmlns:a16="http://schemas.microsoft.com/office/drawing/2014/main" id="{EA07ED0B-80E6-4255-98FE-AB8A1E5B70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740529-98B6-4B0D-8E9F-FC6F3C473C79}"/>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243248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9133-4B8B-4838-9B8F-A2FF01C95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34E0A8-EBD7-41E6-87A3-970F2FE4F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752D8-7F1F-451F-92FF-9A5B61B3D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C7A3A-09C1-4414-9298-1149DC4C1DBA}"/>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6" name="Footer Placeholder 5">
            <a:extLst>
              <a:ext uri="{FF2B5EF4-FFF2-40B4-BE49-F238E27FC236}">
                <a16:creationId xmlns:a16="http://schemas.microsoft.com/office/drawing/2014/main" id="{EBD8058F-AF1D-4003-8DAE-C48D0D2385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0FADA-E1D1-463B-9B16-C45CD25B02BA}"/>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187825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319D-17DC-4DB2-8A41-4D7B8A3C5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933512-083D-4A68-BCA7-67996EB50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8D6A9-D268-43EA-AC75-94572C570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ADCD2-4892-413F-A724-461CCC01C5E0}"/>
              </a:ext>
            </a:extLst>
          </p:cNvPr>
          <p:cNvSpPr>
            <a:spLocks noGrp="1"/>
          </p:cNvSpPr>
          <p:nvPr>
            <p:ph type="dt" sz="half" idx="10"/>
          </p:nvPr>
        </p:nvSpPr>
        <p:spPr/>
        <p:txBody>
          <a:bodyPr/>
          <a:lstStyle/>
          <a:p>
            <a:fld id="{AED48F92-42E6-4E6E-BF4B-965DC79B1BC7}" type="datetimeFigureOut">
              <a:rPr lang="en-US" smtClean="0"/>
              <a:t>11/19/2020</a:t>
            </a:fld>
            <a:endParaRPr lang="en-US"/>
          </a:p>
        </p:txBody>
      </p:sp>
      <p:sp>
        <p:nvSpPr>
          <p:cNvPr id="6" name="Footer Placeholder 5">
            <a:extLst>
              <a:ext uri="{FF2B5EF4-FFF2-40B4-BE49-F238E27FC236}">
                <a16:creationId xmlns:a16="http://schemas.microsoft.com/office/drawing/2014/main" id="{194068E1-5F5F-4609-8716-512485F53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0F6B4-B393-438F-A5F9-E27A020A6FF8}"/>
              </a:ext>
            </a:extLst>
          </p:cNvPr>
          <p:cNvSpPr>
            <a:spLocks noGrp="1"/>
          </p:cNvSpPr>
          <p:nvPr>
            <p:ph type="sldNum" sz="quarter" idx="12"/>
          </p:nvPr>
        </p:nvSpPr>
        <p:spPr/>
        <p:txBody>
          <a:bodyPr/>
          <a:lstStyle/>
          <a:p>
            <a:fld id="{E9ECCEFE-74A5-493C-8B30-BD0900A31E02}" type="slidenum">
              <a:rPr lang="en-US" smtClean="0"/>
              <a:t>‹#›</a:t>
            </a:fld>
            <a:endParaRPr lang="en-US"/>
          </a:p>
        </p:txBody>
      </p:sp>
    </p:spTree>
    <p:extLst>
      <p:ext uri="{BB962C8B-B14F-4D97-AF65-F5344CB8AC3E}">
        <p14:creationId xmlns:p14="http://schemas.microsoft.com/office/powerpoint/2010/main" val="211654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22A43-7CEC-4F4D-82E1-C2A5BAF02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4802C-D3B4-4220-A94A-B7C908F9F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D9306-AAC7-41C4-80F6-20C37BB4B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48F92-42E6-4E6E-BF4B-965DC79B1BC7}" type="datetimeFigureOut">
              <a:rPr lang="en-US" smtClean="0"/>
              <a:t>11/19/2020</a:t>
            </a:fld>
            <a:endParaRPr lang="en-US"/>
          </a:p>
        </p:txBody>
      </p:sp>
      <p:sp>
        <p:nvSpPr>
          <p:cNvPr id="5" name="Footer Placeholder 4">
            <a:extLst>
              <a:ext uri="{FF2B5EF4-FFF2-40B4-BE49-F238E27FC236}">
                <a16:creationId xmlns:a16="http://schemas.microsoft.com/office/drawing/2014/main" id="{4406CFD7-B14D-4D30-B59E-4942FDC87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5CB0A3-B6F1-425C-B4C0-3D6E4E5F8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CCEFE-74A5-493C-8B30-BD0900A31E02}" type="slidenum">
              <a:rPr lang="en-US" smtClean="0"/>
              <a:t>‹#›</a:t>
            </a:fld>
            <a:endParaRPr lang="en-US"/>
          </a:p>
        </p:txBody>
      </p:sp>
    </p:spTree>
    <p:extLst>
      <p:ext uri="{BB962C8B-B14F-4D97-AF65-F5344CB8AC3E}">
        <p14:creationId xmlns:p14="http://schemas.microsoft.com/office/powerpoint/2010/main" val="1469100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ubtitle 2"/>
          <p:cNvSpPr txBox="1">
            <a:spLocks noGrp="1"/>
          </p:cNvSpPr>
          <p:nvPr>
            <p:ph type="subTitle" sz="quarter" idx="1"/>
          </p:nvPr>
        </p:nvSpPr>
        <p:spPr>
          <a:xfrm>
            <a:off x="1523995" y="1429070"/>
            <a:ext cx="9144001" cy="636333"/>
          </a:xfrm>
          <a:prstGeom prst="rect">
            <a:avLst/>
          </a:prstGeom>
        </p:spPr>
        <p:txBody>
          <a:bodyPr>
            <a:normAutofit/>
          </a:bodyPr>
          <a:lstStyle>
            <a:lvl1pPr>
              <a:defRPr b="1"/>
            </a:lvl1pPr>
          </a:lstStyle>
          <a:p>
            <a:r>
              <a:rPr lang="en-US" sz="3600" dirty="0"/>
              <a:t>Design Thinking and Innovation</a:t>
            </a:r>
            <a:endParaRPr sz="3600" dirty="0"/>
          </a:p>
        </p:txBody>
      </p:sp>
      <p:pic>
        <p:nvPicPr>
          <p:cNvPr id="104" name="Picture 4" descr="Picture 4"/>
          <p:cNvPicPr>
            <a:picLocks noChangeAspect="1"/>
          </p:cNvPicPr>
          <p:nvPr/>
        </p:nvPicPr>
        <p:blipFill>
          <a:blip r:embed="rId2"/>
          <a:stretch>
            <a:fillRect/>
          </a:stretch>
        </p:blipFill>
        <p:spPr>
          <a:xfrm>
            <a:off x="5406077" y="2288505"/>
            <a:ext cx="1470824" cy="1718871"/>
          </a:xfrm>
          <a:prstGeom prst="rect">
            <a:avLst/>
          </a:prstGeom>
          <a:ln w="12700">
            <a:miter lim="400000"/>
          </a:ln>
        </p:spPr>
      </p:pic>
      <p:sp>
        <p:nvSpPr>
          <p:cNvPr id="105" name="TextBox 7"/>
          <p:cNvSpPr txBox="1"/>
          <p:nvPr/>
        </p:nvSpPr>
        <p:spPr>
          <a:xfrm>
            <a:off x="170638" y="5370303"/>
            <a:ext cx="2129278"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lang="en-US" dirty="0"/>
              <a:t>Created</a:t>
            </a:r>
            <a:r>
              <a:rPr dirty="0"/>
              <a:t> By:</a:t>
            </a:r>
          </a:p>
          <a:p>
            <a:r>
              <a:rPr dirty="0" err="1"/>
              <a:t>Anwesh</a:t>
            </a:r>
            <a:r>
              <a:rPr dirty="0"/>
              <a:t> </a:t>
            </a:r>
            <a:r>
              <a:rPr dirty="0" err="1"/>
              <a:t>Badapanda</a:t>
            </a:r>
            <a:r>
              <a:rPr dirty="0"/>
              <a:t>   </a:t>
            </a:r>
          </a:p>
          <a:p>
            <a:r>
              <a:rPr dirty="0" err="1"/>
              <a:t>Tarun</a:t>
            </a:r>
            <a:r>
              <a:rPr dirty="0"/>
              <a:t> L. </a:t>
            </a:r>
            <a:r>
              <a:rPr dirty="0" err="1"/>
              <a:t>Lunia</a:t>
            </a:r>
            <a:endParaRPr dirty="0"/>
          </a:p>
          <a:p>
            <a:r>
              <a:rPr dirty="0"/>
              <a:t>Tanuj Sharma             </a:t>
            </a:r>
            <a:br>
              <a:rPr dirty="0"/>
            </a:br>
            <a:endParaRPr dirty="0"/>
          </a:p>
        </p:txBody>
      </p:sp>
      <p:sp>
        <p:nvSpPr>
          <p:cNvPr id="106" name="Rectangle 9"/>
          <p:cNvSpPr txBox="1"/>
          <p:nvPr/>
        </p:nvSpPr>
        <p:spPr>
          <a:xfrm>
            <a:off x="2233785" y="4284374"/>
            <a:ext cx="765639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lnSpc>
                <a:spcPct val="90000"/>
              </a:lnSpc>
              <a:spcBef>
                <a:spcPts val="1000"/>
              </a:spcBef>
              <a:defRPr b="1"/>
            </a:lvl1pPr>
          </a:lstStyle>
          <a:p>
            <a:r>
              <a:rPr lang="en-US" sz="2400" dirty="0"/>
              <a:t>Pneumonia Detection using Computer Vision</a:t>
            </a:r>
          </a:p>
          <a:p>
            <a:r>
              <a:rPr lang="en-US" sz="2400" dirty="0" err="1"/>
              <a:t>PDuCV</a:t>
            </a:r>
            <a:endParaRPr sz="2400" dirty="0"/>
          </a:p>
        </p:txBody>
      </p:sp>
      <p:pic>
        <p:nvPicPr>
          <p:cNvPr id="107" name="Picture 5" descr="Picture 5"/>
          <p:cNvPicPr>
            <a:picLocks noChangeAspect="1"/>
          </p:cNvPicPr>
          <p:nvPr/>
        </p:nvPicPr>
        <p:blipFill>
          <a:blip r:embed="rId3"/>
          <a:stretch>
            <a:fillRect/>
          </a:stretch>
        </p:blipFill>
        <p:spPr>
          <a:xfrm>
            <a:off x="0" y="10526"/>
            <a:ext cx="12123964" cy="1000980"/>
          </a:xfrm>
          <a:prstGeom prst="rect">
            <a:avLst/>
          </a:prstGeom>
          <a:ln w="12700">
            <a:miter lim="400000"/>
          </a:ln>
        </p:spPr>
      </p:pic>
      <p:sp>
        <p:nvSpPr>
          <p:cNvPr id="108" name="TextBox 3"/>
          <p:cNvSpPr txBox="1"/>
          <p:nvPr/>
        </p:nvSpPr>
        <p:spPr>
          <a:xfrm>
            <a:off x="2122999" y="5647301"/>
            <a:ext cx="268157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(E19CSE058)</a:t>
            </a:r>
          </a:p>
          <a:p>
            <a:r>
              <a:rPr dirty="0"/>
              <a:t>(E19CSE004)</a:t>
            </a:r>
          </a:p>
          <a:p>
            <a:r>
              <a:rPr dirty="0"/>
              <a:t>(E19CSE147)</a:t>
            </a:r>
          </a:p>
        </p:txBody>
      </p:sp>
      <p:sp>
        <p:nvSpPr>
          <p:cNvPr id="4" name="TextBox 7">
            <a:extLst>
              <a:ext uri="{FF2B5EF4-FFF2-40B4-BE49-F238E27FC236}">
                <a16:creationId xmlns:a16="http://schemas.microsoft.com/office/drawing/2014/main" id="{5A741C6E-5272-42A2-AD94-AFAE4EAB803E}"/>
              </a:ext>
            </a:extLst>
          </p:cNvPr>
          <p:cNvSpPr txBox="1"/>
          <p:nvPr/>
        </p:nvSpPr>
        <p:spPr>
          <a:xfrm>
            <a:off x="8893791" y="5370303"/>
            <a:ext cx="2488710"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b="1"/>
            </a:pPr>
            <a:r>
              <a:rPr lang="en-US" dirty="0"/>
              <a:t>Mentor</a:t>
            </a:r>
            <a:endParaRPr lang="en-US" u="sng" dirty="0"/>
          </a:p>
          <a:p>
            <a:pPr algn="ctr">
              <a:defRPr b="1"/>
            </a:pPr>
            <a:r>
              <a:rPr lang="en-US" u="sng" dirty="0"/>
              <a:t>Deepak Garg</a:t>
            </a:r>
            <a:endParaRPr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8"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5" name="Picture 3" descr="Picture 3"/>
          <p:cNvPicPr>
            <a:picLocks noChangeAspect="1"/>
          </p:cNvPicPr>
          <p:nvPr/>
        </p:nvPicPr>
        <p:blipFill>
          <a:blip r:embed="rId3"/>
          <a:stretch>
            <a:fillRect/>
          </a:stretch>
        </p:blipFill>
        <p:spPr>
          <a:xfrm>
            <a:off x="-35560" y="0"/>
            <a:ext cx="12141200" cy="1111168"/>
          </a:xfrm>
          <a:prstGeom prst="rect">
            <a:avLst/>
          </a:prstGeom>
        </p:spPr>
      </p:pic>
      <p:sp>
        <p:nvSpPr>
          <p:cNvPr id="130"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6" name="Graphic 37" descr="Graphic 37"/>
          <p:cNvPicPr>
            <a:picLocks noChangeAspect="1"/>
          </p:cNvPicPr>
          <p:nvPr/>
        </p:nvPicPr>
        <p:blipFill>
          <a:blip r:embed="rId4"/>
          <a:stretch>
            <a:fillRect/>
          </a:stretch>
        </p:blipFill>
        <p:spPr>
          <a:xfrm>
            <a:off x="866070" y="3875314"/>
            <a:ext cx="2670429" cy="2670429"/>
          </a:xfrm>
          <a:prstGeom prst="rect">
            <a:avLst/>
          </a:prstGeom>
        </p:spPr>
      </p:pic>
      <p:sp>
        <p:nvSpPr>
          <p:cNvPr id="247" name="Rectangle 4"/>
          <p:cNvSpPr txBox="1"/>
          <p:nvPr/>
        </p:nvSpPr>
        <p:spPr>
          <a:xfrm>
            <a:off x="6090574" y="2421682"/>
            <a:ext cx="4977578" cy="36392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ctr">
            <a:normAutofit/>
          </a:bodyPr>
          <a:lstStyle/>
          <a:p>
            <a:pPr>
              <a:lnSpc>
                <a:spcPct val="90000"/>
              </a:lnSpc>
              <a:spcAft>
                <a:spcPts val="600"/>
              </a:spcAft>
              <a:defRPr sz="4400" b="1">
                <a:solidFill>
                  <a:srgbClr val="595959"/>
                </a:solidFill>
              </a:defRPr>
            </a:pPr>
            <a:r>
              <a:rPr lang="en-US" sz="2000" dirty="0">
                <a:solidFill>
                  <a:srgbClr val="000000"/>
                </a:solidFill>
              </a:rPr>
              <a:t>1.Git for version control</a:t>
            </a:r>
          </a:p>
          <a:p>
            <a:pPr>
              <a:lnSpc>
                <a:spcPct val="90000"/>
              </a:lnSpc>
              <a:spcAft>
                <a:spcPts val="600"/>
              </a:spcAft>
              <a:defRPr sz="4400" b="1">
                <a:solidFill>
                  <a:srgbClr val="595959"/>
                </a:solidFill>
              </a:defRPr>
            </a:pPr>
            <a:r>
              <a:rPr lang="en-US" sz="2000" dirty="0">
                <a:solidFill>
                  <a:srgbClr val="000000"/>
                </a:solidFill>
              </a:rPr>
              <a:t>2. Python for back-end design and making the model.</a:t>
            </a:r>
          </a:p>
          <a:p>
            <a:pPr>
              <a:lnSpc>
                <a:spcPct val="90000"/>
              </a:lnSpc>
              <a:spcAft>
                <a:spcPts val="600"/>
              </a:spcAft>
              <a:defRPr sz="4400" b="1">
                <a:solidFill>
                  <a:srgbClr val="595959"/>
                </a:solidFill>
              </a:defRPr>
            </a:pPr>
            <a:r>
              <a:rPr lang="en-US" sz="2000" dirty="0">
                <a:solidFill>
                  <a:srgbClr val="000000"/>
                </a:solidFill>
              </a:rPr>
              <a:t>3.HTML, CSS, and JavaScript for front-end Design, Adobe XD for UI/UX design.</a:t>
            </a:r>
          </a:p>
        </p:txBody>
      </p:sp>
      <p:sp>
        <p:nvSpPr>
          <p:cNvPr id="2" name="TextBox 1">
            <a:extLst>
              <a:ext uri="{FF2B5EF4-FFF2-40B4-BE49-F238E27FC236}">
                <a16:creationId xmlns:a16="http://schemas.microsoft.com/office/drawing/2014/main" id="{566DA138-3100-4607-9D1D-30713ADEB9E8}"/>
              </a:ext>
            </a:extLst>
          </p:cNvPr>
          <p:cNvSpPr txBox="1"/>
          <p:nvPr/>
        </p:nvSpPr>
        <p:spPr>
          <a:xfrm>
            <a:off x="6090574" y="2087880"/>
            <a:ext cx="4704426" cy="830997"/>
          </a:xfrm>
          <a:prstGeom prst="rect">
            <a:avLst/>
          </a:prstGeom>
          <a:noFill/>
        </p:spPr>
        <p:txBody>
          <a:bodyPr wrap="square" rtlCol="0">
            <a:spAutoFit/>
          </a:bodyPr>
          <a:lstStyle/>
          <a:p>
            <a:r>
              <a:rPr lang="en-US" sz="4800" b="1" dirty="0"/>
              <a:t>9.Software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ectangle 1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0" name="Rectangle 12"/>
          <p:cNvSpPr/>
          <p:nvPr/>
        </p:nvSpPr>
        <p:spPr>
          <a:xfrm>
            <a:off x="-1" y="0"/>
            <a:ext cx="6592824" cy="3233985"/>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251" name="Title 1"/>
          <p:cNvSpPr txBox="1">
            <a:spLocks noGrp="1"/>
          </p:cNvSpPr>
          <p:nvPr>
            <p:ph type="title"/>
          </p:nvPr>
        </p:nvSpPr>
        <p:spPr>
          <a:xfrm>
            <a:off x="1155346" y="1113383"/>
            <a:ext cx="4929352" cy="2315617"/>
          </a:xfrm>
          <a:prstGeom prst="rect">
            <a:avLst/>
          </a:prstGeom>
        </p:spPr>
        <p:txBody>
          <a:bodyPr/>
          <a:lstStyle/>
          <a:p>
            <a:r>
              <a:rPr lang="en-US" dirty="0"/>
              <a:t>10</a:t>
            </a:r>
            <a:r>
              <a:rPr dirty="0"/>
              <a:t>. System/User Requirement</a:t>
            </a:r>
          </a:p>
        </p:txBody>
      </p:sp>
      <p:sp>
        <p:nvSpPr>
          <p:cNvPr id="252" name="Rectangle 14"/>
          <p:cNvSpPr/>
          <p:nvPr/>
        </p:nvSpPr>
        <p:spPr>
          <a:xfrm>
            <a:off x="-1" y="1"/>
            <a:ext cx="606974" cy="3233984"/>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grpSp>
        <p:nvGrpSpPr>
          <p:cNvPr id="273" name="Group 16"/>
          <p:cNvGrpSpPr/>
          <p:nvPr/>
        </p:nvGrpSpPr>
        <p:grpSpPr>
          <a:xfrm>
            <a:off x="1188719" y="73152"/>
            <a:ext cx="1178968" cy="232965"/>
            <a:chOff x="0" y="0"/>
            <a:chExt cx="1178966" cy="232963"/>
          </a:xfrm>
        </p:grpSpPr>
        <p:sp>
          <p:nvSpPr>
            <p:cNvPr id="253" name="Rectangle 64"/>
            <p:cNvSpPr/>
            <p:nvPr/>
          </p:nvSpPr>
          <p:spPr>
            <a:xfrm>
              <a:off x="49982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4" name="Rectangle 66"/>
            <p:cNvSpPr/>
            <p:nvPr/>
          </p:nvSpPr>
          <p:spPr>
            <a:xfrm>
              <a:off x="49982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5" name="Rectangle 64"/>
            <p:cNvSpPr/>
            <p:nvPr/>
          </p:nvSpPr>
          <p:spPr>
            <a:xfrm>
              <a:off x="37486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6" name="Rectangle 66"/>
            <p:cNvSpPr/>
            <p:nvPr/>
          </p:nvSpPr>
          <p:spPr>
            <a:xfrm>
              <a:off x="37486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7" name="Rectangle 64"/>
            <p:cNvSpPr/>
            <p:nvPr/>
          </p:nvSpPr>
          <p:spPr>
            <a:xfrm>
              <a:off x="24991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8" name="Rectangle 66"/>
            <p:cNvSpPr/>
            <p:nvPr/>
          </p:nvSpPr>
          <p:spPr>
            <a:xfrm>
              <a:off x="24991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Rectangle 64"/>
            <p:cNvSpPr/>
            <p:nvPr/>
          </p:nvSpPr>
          <p:spPr>
            <a:xfrm>
              <a:off x="12495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0" name="Rectangle 66"/>
            <p:cNvSpPr/>
            <p:nvPr/>
          </p:nvSpPr>
          <p:spPr>
            <a:xfrm>
              <a:off x="12495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1" name="Rectangle 64"/>
            <p:cNvSpPr/>
            <p:nvPr/>
          </p:nvSpPr>
          <p:spPr>
            <a:xfrm>
              <a:off x="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2" name="Rectangle 66"/>
            <p:cNvSpPr/>
            <p:nvPr/>
          </p:nvSpPr>
          <p:spPr>
            <a:xfrm>
              <a:off x="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 name="Rectangle 64"/>
            <p:cNvSpPr/>
            <p:nvPr/>
          </p:nvSpPr>
          <p:spPr>
            <a:xfrm>
              <a:off x="1124598"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4" name="Rectangle 66"/>
            <p:cNvSpPr/>
            <p:nvPr/>
          </p:nvSpPr>
          <p:spPr>
            <a:xfrm>
              <a:off x="1124598"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Rectangle 64"/>
            <p:cNvSpPr/>
            <p:nvPr/>
          </p:nvSpPr>
          <p:spPr>
            <a:xfrm>
              <a:off x="999643"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6" name="Rectangle 66"/>
            <p:cNvSpPr/>
            <p:nvPr/>
          </p:nvSpPr>
          <p:spPr>
            <a:xfrm>
              <a:off x="999643"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7" name="Rectangle 64"/>
            <p:cNvSpPr/>
            <p:nvPr/>
          </p:nvSpPr>
          <p:spPr>
            <a:xfrm>
              <a:off x="87468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8" name="Rectangle 66"/>
            <p:cNvSpPr/>
            <p:nvPr/>
          </p:nvSpPr>
          <p:spPr>
            <a:xfrm>
              <a:off x="87468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9" name="Rectangle 64"/>
            <p:cNvSpPr/>
            <p:nvPr/>
          </p:nvSpPr>
          <p:spPr>
            <a:xfrm>
              <a:off x="74973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0" name="Rectangle 66"/>
            <p:cNvSpPr/>
            <p:nvPr/>
          </p:nvSpPr>
          <p:spPr>
            <a:xfrm>
              <a:off x="74973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 name="Rectangle 64"/>
            <p:cNvSpPr/>
            <p:nvPr/>
          </p:nvSpPr>
          <p:spPr>
            <a:xfrm>
              <a:off x="62477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 name="Rectangle 66"/>
            <p:cNvSpPr/>
            <p:nvPr/>
          </p:nvSpPr>
          <p:spPr>
            <a:xfrm>
              <a:off x="62477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274" name="Picture 3" descr="Picture 3"/>
          <p:cNvPicPr>
            <a:picLocks noChangeAspect="1"/>
          </p:cNvPicPr>
          <p:nvPr/>
        </p:nvPicPr>
        <p:blipFill>
          <a:blip r:embed="rId2"/>
          <a:stretch>
            <a:fillRect/>
          </a:stretch>
        </p:blipFill>
        <p:spPr>
          <a:xfrm>
            <a:off x="-2" y="-20402"/>
            <a:ext cx="12222941" cy="1252853"/>
          </a:xfrm>
          <a:prstGeom prst="rect">
            <a:avLst/>
          </a:prstGeom>
          <a:ln w="12700">
            <a:miter lim="400000"/>
          </a:ln>
        </p:spPr>
      </p:pic>
      <p:sp>
        <p:nvSpPr>
          <p:cNvPr id="275" name="Rectangle 38"/>
          <p:cNvSpPr/>
          <p:nvPr/>
        </p:nvSpPr>
        <p:spPr>
          <a:xfrm>
            <a:off x="0" y="3233983"/>
            <a:ext cx="606971" cy="3624016"/>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6" name="TextBox 2"/>
          <p:cNvSpPr txBox="1"/>
          <p:nvPr/>
        </p:nvSpPr>
        <p:spPr>
          <a:xfrm>
            <a:off x="1212367" y="3502955"/>
            <a:ext cx="5073264" cy="3027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marL="285750" indent="-228600">
              <a:lnSpc>
                <a:spcPct val="90000"/>
              </a:lnSpc>
              <a:spcBef>
                <a:spcPts val="600"/>
              </a:spcBef>
              <a:buSzPct val="100000"/>
              <a:buFont typeface="Arial"/>
              <a:buChar char="•"/>
              <a:defRPr sz="1500"/>
            </a:pPr>
            <a:r>
              <a:rPr dirty="0"/>
              <a:t>An</a:t>
            </a:r>
            <a:r>
              <a:rPr lang="en-US" dirty="0"/>
              <a:t> up-to-date browser(Safari, Chrome, Firefox </a:t>
            </a:r>
            <a:r>
              <a:rPr lang="en-US" dirty="0" err="1"/>
              <a:t>etc</a:t>
            </a:r>
            <a:r>
              <a:rPr lang="en-US" dirty="0"/>
              <a:t>)</a:t>
            </a:r>
            <a:endParaRPr dirty="0"/>
          </a:p>
          <a:p>
            <a:pPr marL="285750" indent="-228600">
              <a:lnSpc>
                <a:spcPct val="90000"/>
              </a:lnSpc>
              <a:spcBef>
                <a:spcPts val="600"/>
              </a:spcBef>
              <a:buSzPct val="100000"/>
              <a:buFont typeface="Arial"/>
              <a:buChar char="•"/>
              <a:defRPr sz="1500"/>
            </a:pPr>
            <a:endParaRPr dirty="0"/>
          </a:p>
          <a:p>
            <a:pPr marL="285750" indent="-228600">
              <a:lnSpc>
                <a:spcPct val="90000"/>
              </a:lnSpc>
              <a:spcBef>
                <a:spcPts val="600"/>
              </a:spcBef>
              <a:buSzPct val="100000"/>
              <a:buFont typeface="Arial"/>
              <a:buChar char="•"/>
              <a:defRPr sz="1500"/>
            </a:pPr>
            <a:r>
              <a:rPr dirty="0"/>
              <a:t>An active internet connection</a:t>
            </a:r>
          </a:p>
          <a:p>
            <a:pPr marL="57150">
              <a:lnSpc>
                <a:spcPct val="90000"/>
              </a:lnSpc>
              <a:spcBef>
                <a:spcPts val="600"/>
              </a:spcBef>
              <a:buSzPct val="100000"/>
              <a:defRPr sz="1500"/>
            </a:pPr>
            <a:endParaRPr dirty="0"/>
          </a:p>
          <a:p>
            <a:pPr marL="285750" indent="-228600">
              <a:lnSpc>
                <a:spcPct val="90000"/>
              </a:lnSpc>
              <a:spcBef>
                <a:spcPts val="600"/>
              </a:spcBef>
              <a:buSzPct val="100000"/>
              <a:buFont typeface="Arial"/>
              <a:buChar char="•"/>
              <a:defRPr sz="1500"/>
            </a:pPr>
            <a:r>
              <a:rPr lang="en-US" dirty="0"/>
              <a:t>Images of X-Ray scan</a:t>
            </a:r>
            <a:endParaRPr dirty="0"/>
          </a:p>
          <a:p>
            <a:pPr marL="285750" indent="-228600">
              <a:lnSpc>
                <a:spcPct val="90000"/>
              </a:lnSpc>
              <a:spcBef>
                <a:spcPts val="600"/>
              </a:spcBef>
              <a:buSzPct val="100000"/>
              <a:buFont typeface="Arial"/>
              <a:buChar char="•"/>
              <a:defRPr sz="1500"/>
            </a:pPr>
            <a:endParaRPr dirty="0"/>
          </a:p>
          <a:p>
            <a:pPr marL="285750" indent="-228600">
              <a:lnSpc>
                <a:spcPct val="90000"/>
              </a:lnSpc>
              <a:spcBef>
                <a:spcPts val="600"/>
              </a:spcBef>
              <a:buSzPct val="100000"/>
              <a:buFont typeface="Arial"/>
              <a:buChar char="•"/>
              <a:defRPr sz="1500"/>
            </a:pPr>
            <a:r>
              <a:rPr lang="en-US" dirty="0"/>
              <a:t>An account in the website</a:t>
            </a:r>
          </a:p>
          <a:p>
            <a:pPr marL="57150">
              <a:lnSpc>
                <a:spcPct val="90000"/>
              </a:lnSpc>
              <a:spcBef>
                <a:spcPts val="600"/>
              </a:spcBef>
              <a:buSzPct val="100000"/>
              <a:defRPr sz="1500"/>
            </a:pPr>
            <a:endParaRPr lang="en-US" dirty="0"/>
          </a:p>
          <a:p>
            <a:pPr marL="285750" indent="-228600">
              <a:lnSpc>
                <a:spcPct val="90000"/>
              </a:lnSpc>
              <a:spcBef>
                <a:spcPts val="600"/>
              </a:spcBef>
              <a:buSzPct val="100000"/>
              <a:buFont typeface="Arial"/>
              <a:buChar char="•"/>
              <a:defRPr sz="1500"/>
            </a:pPr>
            <a:endParaRPr dirty="0"/>
          </a:p>
        </p:txBody>
      </p:sp>
      <p:pic>
        <p:nvPicPr>
          <p:cNvPr id="277" name="Graphic 5" descr="Graphic 5"/>
          <p:cNvPicPr>
            <a:picLocks noChangeAspect="1"/>
          </p:cNvPicPr>
          <p:nvPr/>
        </p:nvPicPr>
        <p:blipFill>
          <a:blip r:embed="rId3"/>
          <a:stretch>
            <a:fillRect/>
          </a:stretch>
        </p:blipFill>
        <p:spPr>
          <a:xfrm>
            <a:off x="7919007" y="3562536"/>
            <a:ext cx="2953513" cy="2953513"/>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20"/>
          <p:cNvSpPr/>
          <p:nvPr/>
        </p:nvSpPr>
        <p:spPr>
          <a:xfrm>
            <a:off x="475487" y="1240970"/>
            <a:ext cx="10910294" cy="6858001"/>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280" name="Picture 22" descr="Picture 22"/>
          <p:cNvPicPr>
            <a:picLocks noChangeAspect="1"/>
          </p:cNvPicPr>
          <p:nvPr/>
        </p:nvPicPr>
        <p:blipFill>
          <a:blip r:embed="rId2"/>
          <a:stretch>
            <a:fillRect/>
          </a:stretch>
        </p:blipFill>
        <p:spPr>
          <a:xfrm>
            <a:off x="0" y="1240970"/>
            <a:ext cx="12192000" cy="6858001"/>
          </a:xfrm>
          <a:prstGeom prst="rect">
            <a:avLst/>
          </a:prstGeom>
          <a:ln w="12700">
            <a:miter lim="400000"/>
          </a:ln>
        </p:spPr>
      </p:pic>
      <p:sp>
        <p:nvSpPr>
          <p:cNvPr id="281" name="Title 1"/>
          <p:cNvSpPr txBox="1">
            <a:spLocks noGrp="1"/>
          </p:cNvSpPr>
          <p:nvPr>
            <p:ph type="title"/>
          </p:nvPr>
        </p:nvSpPr>
        <p:spPr>
          <a:xfrm>
            <a:off x="3045367" y="3284634"/>
            <a:ext cx="6105196" cy="2031056"/>
          </a:xfrm>
          <a:prstGeom prst="rect">
            <a:avLst/>
          </a:prstGeom>
        </p:spPr>
        <p:txBody>
          <a:bodyPr anchor="b"/>
          <a:lstStyle>
            <a:lvl1pPr algn="ctr">
              <a:defRPr sz="6000">
                <a:solidFill>
                  <a:srgbClr val="FFFFFF"/>
                </a:solidFill>
              </a:defRPr>
            </a:lvl1pPr>
          </a:lstStyle>
          <a:p>
            <a:r>
              <a:rPr dirty="0"/>
              <a:t>1</a:t>
            </a:r>
            <a:r>
              <a:rPr lang="en-US" dirty="0"/>
              <a:t>1</a:t>
            </a:r>
            <a:r>
              <a:rPr dirty="0"/>
              <a:t>. Snapshot of System</a:t>
            </a:r>
          </a:p>
        </p:txBody>
      </p:sp>
      <p:pic>
        <p:nvPicPr>
          <p:cNvPr id="282" name="Picture 2" descr="Picture 2"/>
          <p:cNvPicPr>
            <a:picLocks noChangeAspect="1"/>
          </p:cNvPicPr>
          <p:nvPr/>
        </p:nvPicPr>
        <p:blipFill>
          <a:blip r:embed="rId3"/>
          <a:stretch>
            <a:fillRect/>
          </a:stretch>
        </p:blipFill>
        <p:spPr>
          <a:xfrm>
            <a:off x="0" y="0"/>
            <a:ext cx="12089464" cy="1240971"/>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8"/>
          <p:cNvSpPr/>
          <p:nvPr/>
        </p:nvSpPr>
        <p:spPr>
          <a:xfrm>
            <a:off x="0" y="0"/>
            <a:ext cx="12192000" cy="6858000"/>
          </a:xfrm>
          <a:prstGeom prst="rect">
            <a:avLst/>
          </a:prstGeom>
          <a:solidFill>
            <a:srgbClr val="68524E"/>
          </a:solidFill>
          <a:ln w="12700">
            <a:miter lim="400000"/>
          </a:ln>
        </p:spPr>
        <p:txBody>
          <a:bodyPr lIns="45719" rIns="45719" anchor="ctr"/>
          <a:lstStyle/>
          <a:p>
            <a:pPr algn="just">
              <a:defRPr>
                <a:solidFill>
                  <a:srgbClr val="FFFFFF"/>
                </a:solidFill>
              </a:defRPr>
            </a:pPr>
            <a:endParaRPr dirty="0"/>
          </a:p>
        </p:txBody>
      </p:sp>
      <p:sp>
        <p:nvSpPr>
          <p:cNvPr id="289" name="TextBox 4"/>
          <p:cNvSpPr txBox="1"/>
          <p:nvPr/>
        </p:nvSpPr>
        <p:spPr>
          <a:xfrm>
            <a:off x="2098358" y="6057900"/>
            <a:ext cx="242792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290" name="TextBox 5"/>
          <p:cNvSpPr txBox="1"/>
          <p:nvPr/>
        </p:nvSpPr>
        <p:spPr>
          <a:xfrm>
            <a:off x="7947089" y="6008608"/>
            <a:ext cx="225647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4" name="AutoShape 2">
            <a:extLst>
              <a:ext uri="{FF2B5EF4-FFF2-40B4-BE49-F238E27FC236}">
                <a16:creationId xmlns:a16="http://schemas.microsoft.com/office/drawing/2014/main" id="{FD1032E9-032B-4F58-9518-9769024CE7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3FC118A-0632-4C02-A526-D4192171A711}"/>
              </a:ext>
            </a:extLst>
          </p:cNvPr>
          <p:cNvPicPr>
            <a:picLocks noChangeAspect="1"/>
          </p:cNvPicPr>
          <p:nvPr/>
        </p:nvPicPr>
        <p:blipFill>
          <a:blip r:embed="rId2"/>
          <a:stretch>
            <a:fillRect/>
          </a:stretch>
        </p:blipFill>
        <p:spPr>
          <a:xfrm>
            <a:off x="0" y="561975"/>
            <a:ext cx="12192000" cy="5734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8"/>
          <p:cNvSpPr/>
          <p:nvPr/>
        </p:nvSpPr>
        <p:spPr>
          <a:xfrm>
            <a:off x="0" y="0"/>
            <a:ext cx="12192000" cy="6858000"/>
          </a:xfrm>
          <a:prstGeom prst="rect">
            <a:avLst/>
          </a:prstGeom>
          <a:solidFill>
            <a:srgbClr val="68524E"/>
          </a:solidFill>
          <a:ln w="12700">
            <a:miter lim="400000"/>
          </a:ln>
        </p:spPr>
        <p:txBody>
          <a:bodyPr lIns="45719" rIns="45719" anchor="ctr"/>
          <a:lstStyle/>
          <a:p>
            <a:pPr algn="ctr">
              <a:defRPr>
                <a:solidFill>
                  <a:srgbClr val="FFFFFF"/>
                </a:solidFill>
              </a:defRPr>
            </a:pPr>
            <a:endParaRPr/>
          </a:p>
        </p:txBody>
      </p:sp>
      <p:sp>
        <p:nvSpPr>
          <p:cNvPr id="289" name="TextBox 4"/>
          <p:cNvSpPr txBox="1"/>
          <p:nvPr/>
        </p:nvSpPr>
        <p:spPr>
          <a:xfrm>
            <a:off x="2098358" y="6057900"/>
            <a:ext cx="242792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290" name="TextBox 5"/>
          <p:cNvSpPr txBox="1"/>
          <p:nvPr/>
        </p:nvSpPr>
        <p:spPr>
          <a:xfrm>
            <a:off x="7947089" y="6008608"/>
            <a:ext cx="225647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pic>
        <p:nvPicPr>
          <p:cNvPr id="3" name="Picture 2">
            <a:extLst>
              <a:ext uri="{FF2B5EF4-FFF2-40B4-BE49-F238E27FC236}">
                <a16:creationId xmlns:a16="http://schemas.microsoft.com/office/drawing/2014/main" id="{4C48CB79-DFDA-4AF9-88AB-C67E7F8C1395}"/>
              </a:ext>
            </a:extLst>
          </p:cNvPr>
          <p:cNvPicPr>
            <a:picLocks noChangeAspect="1"/>
          </p:cNvPicPr>
          <p:nvPr/>
        </p:nvPicPr>
        <p:blipFill>
          <a:blip r:embed="rId2"/>
          <a:stretch>
            <a:fillRect/>
          </a:stretch>
        </p:blipFill>
        <p:spPr>
          <a:xfrm>
            <a:off x="0" y="566737"/>
            <a:ext cx="12192000" cy="5724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8"/>
          <p:cNvSpPr/>
          <p:nvPr/>
        </p:nvSpPr>
        <p:spPr>
          <a:xfrm>
            <a:off x="0" y="0"/>
            <a:ext cx="12192000" cy="6858000"/>
          </a:xfrm>
          <a:prstGeom prst="rect">
            <a:avLst/>
          </a:prstGeom>
          <a:solidFill>
            <a:srgbClr val="68524E"/>
          </a:solidFill>
          <a:ln w="12700">
            <a:miter lim="400000"/>
          </a:ln>
        </p:spPr>
        <p:txBody>
          <a:bodyPr lIns="45719" rIns="45719" anchor="ctr"/>
          <a:lstStyle/>
          <a:p>
            <a:pPr algn="ctr">
              <a:defRPr>
                <a:solidFill>
                  <a:srgbClr val="FFFFFF"/>
                </a:solidFill>
              </a:defRPr>
            </a:pPr>
            <a:endParaRPr/>
          </a:p>
        </p:txBody>
      </p:sp>
      <p:sp>
        <p:nvSpPr>
          <p:cNvPr id="289" name="TextBox 4"/>
          <p:cNvSpPr txBox="1"/>
          <p:nvPr/>
        </p:nvSpPr>
        <p:spPr>
          <a:xfrm>
            <a:off x="2098358" y="6057900"/>
            <a:ext cx="242792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
        <p:nvSpPr>
          <p:cNvPr id="290" name="TextBox 5"/>
          <p:cNvSpPr txBox="1"/>
          <p:nvPr/>
        </p:nvSpPr>
        <p:spPr>
          <a:xfrm>
            <a:off x="7947089" y="6008608"/>
            <a:ext cx="225647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pic>
        <p:nvPicPr>
          <p:cNvPr id="3" name="Picture 2">
            <a:extLst>
              <a:ext uri="{FF2B5EF4-FFF2-40B4-BE49-F238E27FC236}">
                <a16:creationId xmlns:a16="http://schemas.microsoft.com/office/drawing/2014/main" id="{4C48CB79-DFDA-4AF9-88AB-C67E7F8C1395}"/>
              </a:ext>
            </a:extLst>
          </p:cNvPr>
          <p:cNvPicPr>
            <a:picLocks noChangeAspect="1"/>
          </p:cNvPicPr>
          <p:nvPr/>
        </p:nvPicPr>
        <p:blipFill>
          <a:blip r:embed="rId2"/>
          <a:stretch>
            <a:fillRect/>
          </a:stretch>
        </p:blipFill>
        <p:spPr>
          <a:xfrm>
            <a:off x="0" y="566737"/>
            <a:ext cx="12192000" cy="5724525"/>
          </a:xfrm>
          <a:prstGeom prst="rect">
            <a:avLst/>
          </a:prstGeom>
        </p:spPr>
      </p:pic>
      <p:pic>
        <p:nvPicPr>
          <p:cNvPr id="4" name="Picture 3">
            <a:extLst>
              <a:ext uri="{FF2B5EF4-FFF2-40B4-BE49-F238E27FC236}">
                <a16:creationId xmlns:a16="http://schemas.microsoft.com/office/drawing/2014/main" id="{AF286070-7A3D-4062-9D2E-55767DC62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9826"/>
            <a:ext cx="12192000" cy="6238347"/>
          </a:xfrm>
          <a:prstGeom prst="rect">
            <a:avLst/>
          </a:prstGeom>
        </p:spPr>
      </p:pic>
    </p:spTree>
    <p:extLst>
      <p:ext uri="{BB962C8B-B14F-4D97-AF65-F5344CB8AC3E}">
        <p14:creationId xmlns:p14="http://schemas.microsoft.com/office/powerpoint/2010/main" val="417498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itle 1"/>
          <p:cNvSpPr txBox="1">
            <a:spLocks noGrp="1"/>
          </p:cNvSpPr>
          <p:nvPr>
            <p:ph type="title"/>
          </p:nvPr>
        </p:nvSpPr>
        <p:spPr>
          <a:xfrm>
            <a:off x="2724440" y="1557845"/>
            <a:ext cx="8629358" cy="1403232"/>
          </a:xfrm>
          <a:prstGeom prst="rect">
            <a:avLst/>
          </a:prstGeom>
        </p:spPr>
        <p:txBody>
          <a:bodyPr/>
          <a:lstStyle>
            <a:lvl1pPr>
              <a:defRPr sz="8800">
                <a:solidFill>
                  <a:schemeClr val="accent1"/>
                </a:solidFill>
              </a:defRPr>
            </a:lvl1pPr>
          </a:lstStyle>
          <a:p>
            <a:r>
              <a:rPr dirty="0"/>
              <a:t>1</a:t>
            </a:r>
            <a:r>
              <a:rPr lang="en-US" dirty="0"/>
              <a:t>2</a:t>
            </a:r>
            <a:r>
              <a:rPr dirty="0"/>
              <a:t>. Results</a:t>
            </a:r>
          </a:p>
        </p:txBody>
      </p:sp>
      <p:sp>
        <p:nvSpPr>
          <p:cNvPr id="304" name="TextBox 2"/>
          <p:cNvSpPr txBox="1"/>
          <p:nvPr/>
        </p:nvSpPr>
        <p:spPr>
          <a:xfrm>
            <a:off x="2770161" y="3189189"/>
            <a:ext cx="8537917" cy="24910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nSpc>
                <a:spcPct val="90000"/>
              </a:lnSpc>
              <a:spcBef>
                <a:spcPts val="1000"/>
              </a:spcBef>
              <a:defRPr sz="2400"/>
            </a:lvl1pPr>
          </a:lstStyle>
          <a:p>
            <a:r>
              <a:t>We have reached the main goal behind the project of providing a Machine learning-based platform that detects pneumonia in the provided entry and after providing the findings from the input, stores it in the dataset for later access, it helps in providing an alternative to human error while also increasing the overall accuracy and confidence in the medical field.</a:t>
            </a:r>
          </a:p>
        </p:txBody>
      </p:sp>
      <p:pic>
        <p:nvPicPr>
          <p:cNvPr id="305" name="Picture 5" descr="Picture 5"/>
          <p:cNvPicPr>
            <a:picLocks noChangeAspect="1"/>
          </p:cNvPicPr>
          <p:nvPr/>
        </p:nvPicPr>
        <p:blipFill>
          <a:blip r:embed="rId2"/>
          <a:stretch>
            <a:fillRect/>
          </a:stretch>
        </p:blipFill>
        <p:spPr>
          <a:xfrm>
            <a:off x="579783" y="3189189"/>
            <a:ext cx="1656522" cy="1749287"/>
          </a:xfrm>
          <a:prstGeom prst="rect">
            <a:avLst/>
          </a:prstGeom>
          <a:ln w="12700">
            <a:miter lim="400000"/>
          </a:ln>
        </p:spPr>
      </p:pic>
      <p:pic>
        <p:nvPicPr>
          <p:cNvPr id="306" name="Picture 3" descr="Picture 3"/>
          <p:cNvPicPr>
            <a:picLocks noChangeAspect="1"/>
          </p:cNvPicPr>
          <p:nvPr/>
        </p:nvPicPr>
        <p:blipFill>
          <a:blip r:embed="rId3"/>
          <a:stretch>
            <a:fillRect/>
          </a:stretch>
        </p:blipFill>
        <p:spPr>
          <a:xfrm>
            <a:off x="0" y="0"/>
            <a:ext cx="12102987" cy="1242359"/>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12"/>
          <p:cNvSpPr/>
          <p:nvPr/>
        </p:nvSpPr>
        <p:spPr>
          <a:xfrm>
            <a:off x="0" y="-1"/>
            <a:ext cx="6483095" cy="6854274"/>
          </a:xfrm>
          <a:prstGeom prst="rect">
            <a:avLst/>
          </a:prstGeom>
          <a:gradFill>
            <a:gsLst>
              <a:gs pos="0">
                <a:schemeClr val="accent1"/>
              </a:gs>
              <a:gs pos="25000">
                <a:schemeClr val="accent1"/>
              </a:gs>
              <a:gs pos="94000">
                <a:schemeClr val="accent5"/>
              </a:gs>
              <a:gs pos="100000">
                <a:schemeClr val="accent5"/>
              </a:gs>
            </a:gsLst>
            <a:lin ang="4200000"/>
          </a:gradFill>
          <a:ln w="12700">
            <a:miter lim="400000"/>
          </a:ln>
        </p:spPr>
        <p:txBody>
          <a:bodyPr lIns="45719" rIns="45719" anchor="ctr"/>
          <a:lstStyle/>
          <a:p>
            <a:pPr algn="ctr">
              <a:defRPr>
                <a:solidFill>
                  <a:srgbClr val="FFFFFF"/>
                </a:solidFill>
              </a:defRPr>
            </a:pPr>
            <a:endParaRPr/>
          </a:p>
        </p:txBody>
      </p:sp>
      <p:pic>
        <p:nvPicPr>
          <p:cNvPr id="339" name="Picture 14" descr="Picture 1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40" name="Title 1"/>
          <p:cNvSpPr txBox="1">
            <a:spLocks noGrp="1"/>
          </p:cNvSpPr>
          <p:nvPr>
            <p:ph type="title"/>
          </p:nvPr>
        </p:nvSpPr>
        <p:spPr>
          <a:xfrm>
            <a:off x="6054383" y="1190581"/>
            <a:ext cx="4977977" cy="1455997"/>
          </a:xfrm>
          <a:prstGeom prst="rect">
            <a:avLst/>
          </a:prstGeom>
        </p:spPr>
        <p:txBody>
          <a:bodyPr/>
          <a:lstStyle>
            <a:lvl1pPr>
              <a:defRPr sz="4000"/>
            </a:lvl1pPr>
          </a:lstStyle>
          <a:p>
            <a:r>
              <a:t>13. Future Scope</a:t>
            </a:r>
          </a:p>
        </p:txBody>
      </p:sp>
      <p:sp>
        <p:nvSpPr>
          <p:cNvPr id="341" name="Freeform 60"/>
          <p:cNvSpPr/>
          <p:nvPr/>
        </p:nvSpPr>
        <p:spPr>
          <a:xfrm>
            <a:off x="1763882" y="0"/>
            <a:ext cx="3880988" cy="2206513"/>
          </a:xfrm>
          <a:custGeom>
            <a:avLst/>
            <a:gdLst/>
            <a:ahLst/>
            <a:cxnLst>
              <a:cxn ang="0">
                <a:pos x="wd2" y="hd2"/>
              </a:cxn>
              <a:cxn ang="5400000">
                <a:pos x="wd2" y="hd2"/>
              </a:cxn>
              <a:cxn ang="10800000">
                <a:pos x="wd2" y="hd2"/>
              </a:cxn>
              <a:cxn ang="16200000">
                <a:pos x="wd2" y="hd2"/>
              </a:cxn>
            </a:cxnLst>
            <a:rect l="0" t="0" r="r" b="b"/>
            <a:pathLst>
              <a:path w="21600" h="21600" extrusionOk="0">
                <a:moveTo>
                  <a:pt x="113" y="0"/>
                </a:moveTo>
                <a:lnTo>
                  <a:pt x="21487" y="0"/>
                </a:lnTo>
                <a:lnTo>
                  <a:pt x="21544" y="662"/>
                </a:lnTo>
                <a:cubicBezTo>
                  <a:pt x="21581" y="1300"/>
                  <a:pt x="21600" y="1948"/>
                  <a:pt x="21600" y="2604"/>
                </a:cubicBezTo>
                <a:cubicBezTo>
                  <a:pt x="21600" y="13095"/>
                  <a:pt x="16765" y="21600"/>
                  <a:pt x="10800" y="21600"/>
                </a:cubicBezTo>
                <a:cubicBezTo>
                  <a:pt x="4835" y="21600"/>
                  <a:pt x="0" y="13095"/>
                  <a:pt x="0" y="2604"/>
                </a:cubicBezTo>
                <a:cubicBezTo>
                  <a:pt x="0" y="1948"/>
                  <a:pt x="19" y="1300"/>
                  <a:pt x="56" y="662"/>
                </a:cubicBezTo>
                <a:close/>
              </a:path>
            </a:pathLst>
          </a:custGeom>
          <a:solidFill>
            <a:srgbClr val="FFFFFF"/>
          </a:solidFill>
          <a:ln w="12700">
            <a:solidFill>
              <a:srgbClr val="5087CD"/>
            </a:solidFill>
            <a:miter/>
          </a:ln>
        </p:spPr>
        <p:txBody>
          <a:bodyPr lIns="45719" rIns="45719" anchor="ctr"/>
          <a:lstStyle/>
          <a:p>
            <a:pPr algn="ctr">
              <a:defRPr>
                <a:solidFill>
                  <a:srgbClr val="FFFFFF"/>
                </a:solidFill>
              </a:defRPr>
            </a:pPr>
            <a:endParaRPr/>
          </a:p>
        </p:txBody>
      </p:sp>
      <p:pic>
        <p:nvPicPr>
          <p:cNvPr id="342" name="Picture 3" descr="Picture 3"/>
          <p:cNvPicPr>
            <a:picLocks noChangeAspect="1"/>
          </p:cNvPicPr>
          <p:nvPr/>
        </p:nvPicPr>
        <p:blipFill>
          <a:blip r:embed="rId3"/>
          <a:stretch>
            <a:fillRect/>
          </a:stretch>
        </p:blipFill>
        <p:spPr>
          <a:xfrm>
            <a:off x="0" y="-3729"/>
            <a:ext cx="12108768" cy="1241152"/>
          </a:xfrm>
          <a:prstGeom prst="rect">
            <a:avLst/>
          </a:prstGeom>
          <a:ln w="12700">
            <a:miter lim="400000"/>
          </a:ln>
        </p:spPr>
      </p:pic>
      <p:sp>
        <p:nvSpPr>
          <p:cNvPr id="343" name="Freeform 68"/>
          <p:cNvSpPr/>
          <p:nvPr/>
        </p:nvSpPr>
        <p:spPr>
          <a:xfrm>
            <a:off x="-1" y="2912701"/>
            <a:ext cx="4942591" cy="3945300"/>
          </a:xfrm>
          <a:custGeom>
            <a:avLst/>
            <a:gdLst/>
            <a:ahLst/>
            <a:cxnLst>
              <a:cxn ang="0">
                <a:pos x="wd2" y="hd2"/>
              </a:cxn>
              <a:cxn ang="5400000">
                <a:pos x="wd2" y="hd2"/>
              </a:cxn>
              <a:cxn ang="10800000">
                <a:pos x="wd2" y="hd2"/>
              </a:cxn>
              <a:cxn ang="16200000">
                <a:pos x="wd2" y="hd2"/>
              </a:cxn>
            </a:cxnLst>
            <a:rect l="0" t="0" r="r" b="b"/>
            <a:pathLst>
              <a:path w="21600" h="21600" extrusionOk="0">
                <a:moveTo>
                  <a:pt x="9719" y="0"/>
                </a:moveTo>
                <a:cubicBezTo>
                  <a:pt x="16281" y="0"/>
                  <a:pt x="21600" y="6664"/>
                  <a:pt x="21600" y="14884"/>
                </a:cubicBezTo>
                <a:cubicBezTo>
                  <a:pt x="21600" y="16939"/>
                  <a:pt x="21268" y="18897"/>
                  <a:pt x="20666" y="20678"/>
                </a:cubicBezTo>
                <a:lnTo>
                  <a:pt x="20312" y="21600"/>
                </a:lnTo>
                <a:lnTo>
                  <a:pt x="0" y="21600"/>
                </a:lnTo>
                <a:lnTo>
                  <a:pt x="0" y="6340"/>
                </a:lnTo>
                <a:lnTo>
                  <a:pt x="551" y="5416"/>
                </a:lnTo>
                <a:cubicBezTo>
                  <a:pt x="2730" y="2108"/>
                  <a:pt x="6028" y="0"/>
                  <a:pt x="9719" y="0"/>
                </a:cubicBezTo>
                <a:close/>
              </a:path>
            </a:pathLst>
          </a:custGeom>
          <a:solidFill>
            <a:srgbClr val="FFFFFF"/>
          </a:solidFill>
          <a:ln w="12700">
            <a:solidFill>
              <a:srgbClr val="5087CD"/>
            </a:solidFill>
            <a:miter/>
          </a:ln>
        </p:spPr>
        <p:txBody>
          <a:bodyPr lIns="45719" rIns="45719" anchor="ctr"/>
          <a:lstStyle/>
          <a:p>
            <a:pPr algn="ctr">
              <a:defRPr>
                <a:solidFill>
                  <a:srgbClr val="FFFFFF"/>
                </a:solidFill>
              </a:defRPr>
            </a:pPr>
            <a:endParaRPr/>
          </a:p>
        </p:txBody>
      </p:sp>
      <p:pic>
        <p:nvPicPr>
          <p:cNvPr id="344" name="Graphic 7" descr="Graphic 7"/>
          <p:cNvPicPr>
            <a:picLocks noChangeAspect="1"/>
          </p:cNvPicPr>
          <p:nvPr/>
        </p:nvPicPr>
        <p:blipFill>
          <a:blip r:embed="rId4"/>
          <a:stretch>
            <a:fillRect/>
          </a:stretch>
        </p:blipFill>
        <p:spPr>
          <a:xfrm>
            <a:off x="866070" y="3875313"/>
            <a:ext cx="2670430" cy="2670430"/>
          </a:xfrm>
          <a:prstGeom prst="rect">
            <a:avLst/>
          </a:prstGeom>
          <a:ln w="12700">
            <a:miter lim="400000"/>
          </a:ln>
        </p:spPr>
      </p:pic>
      <p:sp>
        <p:nvSpPr>
          <p:cNvPr id="345" name="TextBox 2"/>
          <p:cNvSpPr txBox="1"/>
          <p:nvPr/>
        </p:nvSpPr>
        <p:spPr>
          <a:xfrm>
            <a:off x="6136294" y="2421682"/>
            <a:ext cx="4886138" cy="363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marL="457200" indent="-317500" defTabSz="457200">
              <a:buClr>
                <a:srgbClr val="0E101A"/>
              </a:buClr>
              <a:buSzPct val="100000"/>
              <a:buFont typeface="Times Roman"/>
              <a:buChar char="•"/>
              <a:defRPr>
                <a:solidFill>
                  <a:srgbClr val="0E101A"/>
                </a:solidFill>
                <a:latin typeface="+mj-lt"/>
                <a:ea typeface="+mj-ea"/>
                <a:cs typeface="+mj-cs"/>
                <a:sym typeface="Times Roman"/>
              </a:defRPr>
            </a:pPr>
            <a:r>
              <a:rPr dirty="0"/>
              <a:t>Better accuracy that will be more aesthetically convincing.</a:t>
            </a:r>
          </a:p>
          <a:p>
            <a:pPr marL="457200" indent="-317500" defTabSz="457200">
              <a:buClr>
                <a:srgbClr val="0E101A"/>
              </a:buClr>
              <a:buSzPct val="100000"/>
              <a:buFont typeface="Times Roman"/>
              <a:buChar char="•"/>
              <a:defRPr>
                <a:solidFill>
                  <a:srgbClr val="0E101A"/>
                </a:solidFill>
                <a:latin typeface="+mj-lt"/>
                <a:ea typeface="+mj-ea"/>
                <a:cs typeface="+mj-cs"/>
                <a:sym typeface="Times Roman"/>
              </a:defRPr>
            </a:pPr>
            <a:r>
              <a:rPr dirty="0"/>
              <a:t>For a better UI/UX experience we can add more features and services.</a:t>
            </a:r>
          </a:p>
          <a:p>
            <a:pPr marL="457200" indent="-317500" defTabSz="457200">
              <a:buClr>
                <a:srgbClr val="0E101A"/>
              </a:buClr>
              <a:buSzPct val="100000"/>
              <a:buFont typeface="Times Roman"/>
              <a:buChar char="•"/>
              <a:defRPr>
                <a:solidFill>
                  <a:srgbClr val="0E101A"/>
                </a:solidFill>
                <a:latin typeface="+mj-lt"/>
                <a:ea typeface="+mj-ea"/>
                <a:cs typeface="+mj-cs"/>
                <a:sym typeface="Times Roman"/>
              </a:defRPr>
            </a:pPr>
            <a:r>
              <a:rPr dirty="0"/>
              <a:t>Increase the availability of the project for different operating systems.</a:t>
            </a:r>
          </a:p>
          <a:p>
            <a:pPr marL="457200" indent="-317500" defTabSz="457200">
              <a:buClr>
                <a:srgbClr val="0E101A"/>
              </a:buClr>
              <a:buSzPct val="100000"/>
              <a:buFont typeface="Times Roman"/>
              <a:buChar char="•"/>
              <a:defRPr>
                <a:solidFill>
                  <a:srgbClr val="0E101A"/>
                </a:solidFill>
                <a:latin typeface="+mj-lt"/>
                <a:ea typeface="+mj-ea"/>
                <a:cs typeface="+mj-cs"/>
                <a:sym typeface="Times Roman"/>
              </a:defRPr>
            </a:pPr>
            <a:r>
              <a:rPr dirty="0"/>
              <a:t>Launch an App related to the project for both IOS and Android.</a:t>
            </a:r>
          </a:p>
          <a:p>
            <a:pPr>
              <a:lnSpc>
                <a:spcPct val="90000"/>
              </a:lnSpc>
              <a:spcBef>
                <a:spcPts val="600"/>
              </a:spcBef>
              <a:defRPr sz="1700"/>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Rectangle 10"/>
          <p:cNvSpPr/>
          <p:nvPr/>
        </p:nvSpPr>
        <p:spPr>
          <a:xfrm>
            <a:off x="-1" y="1240970"/>
            <a:ext cx="12188954" cy="6858001"/>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355" name="Rectangle 12"/>
          <p:cNvSpPr/>
          <p:nvPr/>
        </p:nvSpPr>
        <p:spPr>
          <a:xfrm>
            <a:off x="-2" y="1240972"/>
            <a:ext cx="606974" cy="323398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sp>
        <p:nvSpPr>
          <p:cNvPr id="356" name="Rectangle 14"/>
          <p:cNvSpPr/>
          <p:nvPr/>
        </p:nvSpPr>
        <p:spPr>
          <a:xfrm>
            <a:off x="-2" y="4474955"/>
            <a:ext cx="606974" cy="362401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57" name="Rectangle 16"/>
          <p:cNvSpPr/>
          <p:nvPr/>
        </p:nvSpPr>
        <p:spPr>
          <a:xfrm>
            <a:off x="7505700" y="1240970"/>
            <a:ext cx="4686301" cy="6858001"/>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358" name="Title 1"/>
          <p:cNvSpPr txBox="1">
            <a:spLocks noGrp="1"/>
          </p:cNvSpPr>
          <p:nvPr>
            <p:ph type="ctrTitle"/>
          </p:nvPr>
        </p:nvSpPr>
        <p:spPr>
          <a:xfrm>
            <a:off x="7816215" y="2394760"/>
            <a:ext cx="3977641" cy="2943433"/>
          </a:xfrm>
          <a:prstGeom prst="rect">
            <a:avLst/>
          </a:prstGeom>
        </p:spPr>
        <p:txBody>
          <a:bodyPr/>
          <a:lstStyle>
            <a:lvl1pPr algn="l">
              <a:defRPr sz="5600"/>
            </a:lvl1pPr>
          </a:lstStyle>
          <a:p>
            <a:r>
              <a:t>Thank You</a:t>
            </a:r>
          </a:p>
        </p:txBody>
      </p:sp>
      <p:grpSp>
        <p:nvGrpSpPr>
          <p:cNvPr id="379" name="Group 18"/>
          <p:cNvGrpSpPr/>
          <p:nvPr/>
        </p:nvGrpSpPr>
        <p:grpSpPr>
          <a:xfrm>
            <a:off x="7946135" y="1314122"/>
            <a:ext cx="1178967" cy="232965"/>
            <a:chOff x="0" y="0"/>
            <a:chExt cx="1178966" cy="232963"/>
          </a:xfrm>
        </p:grpSpPr>
        <p:sp>
          <p:nvSpPr>
            <p:cNvPr id="359" name="Rectangle 64"/>
            <p:cNvSpPr/>
            <p:nvPr/>
          </p:nvSpPr>
          <p:spPr>
            <a:xfrm>
              <a:off x="49982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tangle 66"/>
            <p:cNvSpPr/>
            <p:nvPr/>
          </p:nvSpPr>
          <p:spPr>
            <a:xfrm>
              <a:off x="49982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1" name="Rectangle 64"/>
            <p:cNvSpPr/>
            <p:nvPr/>
          </p:nvSpPr>
          <p:spPr>
            <a:xfrm>
              <a:off x="37486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2" name="Rectangle 66"/>
            <p:cNvSpPr/>
            <p:nvPr/>
          </p:nvSpPr>
          <p:spPr>
            <a:xfrm>
              <a:off x="37486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3" name="Rectangle 64"/>
            <p:cNvSpPr/>
            <p:nvPr/>
          </p:nvSpPr>
          <p:spPr>
            <a:xfrm>
              <a:off x="24991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4" name="Rectangle 66"/>
            <p:cNvSpPr/>
            <p:nvPr/>
          </p:nvSpPr>
          <p:spPr>
            <a:xfrm>
              <a:off x="24991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5" name="Rectangle 64"/>
            <p:cNvSpPr/>
            <p:nvPr/>
          </p:nvSpPr>
          <p:spPr>
            <a:xfrm>
              <a:off x="12495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6" name="Rectangle 66"/>
            <p:cNvSpPr/>
            <p:nvPr/>
          </p:nvSpPr>
          <p:spPr>
            <a:xfrm>
              <a:off x="12495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7" name="Rectangle 64"/>
            <p:cNvSpPr/>
            <p:nvPr/>
          </p:nvSpPr>
          <p:spPr>
            <a:xfrm>
              <a:off x="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8" name="Rectangle 66"/>
            <p:cNvSpPr/>
            <p:nvPr/>
          </p:nvSpPr>
          <p:spPr>
            <a:xfrm>
              <a:off x="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9" name="Rectangle 64"/>
            <p:cNvSpPr/>
            <p:nvPr/>
          </p:nvSpPr>
          <p:spPr>
            <a:xfrm>
              <a:off x="1124598"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0" name="Rectangle 66"/>
            <p:cNvSpPr/>
            <p:nvPr/>
          </p:nvSpPr>
          <p:spPr>
            <a:xfrm>
              <a:off x="1124598"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1" name="Rectangle 64"/>
            <p:cNvSpPr/>
            <p:nvPr/>
          </p:nvSpPr>
          <p:spPr>
            <a:xfrm>
              <a:off x="999643"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2" name="Rectangle 66"/>
            <p:cNvSpPr/>
            <p:nvPr/>
          </p:nvSpPr>
          <p:spPr>
            <a:xfrm>
              <a:off x="999643"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3" name="Rectangle 64"/>
            <p:cNvSpPr/>
            <p:nvPr/>
          </p:nvSpPr>
          <p:spPr>
            <a:xfrm>
              <a:off x="87468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4" name="Rectangle 66"/>
            <p:cNvSpPr/>
            <p:nvPr/>
          </p:nvSpPr>
          <p:spPr>
            <a:xfrm>
              <a:off x="87468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5" name="Rectangle 64"/>
            <p:cNvSpPr/>
            <p:nvPr/>
          </p:nvSpPr>
          <p:spPr>
            <a:xfrm>
              <a:off x="74973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6" name="Rectangle 66"/>
            <p:cNvSpPr/>
            <p:nvPr/>
          </p:nvSpPr>
          <p:spPr>
            <a:xfrm>
              <a:off x="74973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7" name="Rectangle 64"/>
            <p:cNvSpPr/>
            <p:nvPr/>
          </p:nvSpPr>
          <p:spPr>
            <a:xfrm>
              <a:off x="62477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8" name="Rectangle 66"/>
            <p:cNvSpPr/>
            <p:nvPr/>
          </p:nvSpPr>
          <p:spPr>
            <a:xfrm>
              <a:off x="62477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381" name="Picture 2" descr="Picture 2"/>
          <p:cNvPicPr>
            <a:picLocks noChangeAspect="1"/>
          </p:cNvPicPr>
          <p:nvPr/>
        </p:nvPicPr>
        <p:blipFill>
          <a:blip r:embed="rId2"/>
          <a:stretch>
            <a:fillRect/>
          </a:stretch>
        </p:blipFill>
        <p:spPr>
          <a:xfrm>
            <a:off x="0" y="0"/>
            <a:ext cx="12089464" cy="1240971"/>
          </a:xfrm>
          <a:prstGeom prst="rect">
            <a:avLst/>
          </a:prstGeom>
          <a:ln w="12700">
            <a:miter lim="400000"/>
          </a:ln>
        </p:spPr>
      </p:pic>
      <p:pic>
        <p:nvPicPr>
          <p:cNvPr id="3" name="Picture 2" descr="Thank You Teodor Cat">
            <a:extLst>
              <a:ext uri="{FF2B5EF4-FFF2-40B4-BE49-F238E27FC236}">
                <a16:creationId xmlns:a16="http://schemas.microsoft.com/office/drawing/2014/main" id="{B76B9D49-A4A7-45F0-9F09-32B1FC22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76" y="1805936"/>
            <a:ext cx="5594178" cy="55941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0"/>
          <p:cNvSpPr/>
          <p:nvPr/>
        </p:nvSpPr>
        <p:spPr>
          <a:xfrm>
            <a:off x="-1" y="1258556"/>
            <a:ext cx="12188954"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5" name="Rectangle 12"/>
          <p:cNvSpPr/>
          <p:nvPr/>
        </p:nvSpPr>
        <p:spPr>
          <a:xfrm>
            <a:off x="-2" y="1258556"/>
            <a:ext cx="606974" cy="323398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sp>
        <p:nvSpPr>
          <p:cNvPr id="116" name="Rectangle 14"/>
          <p:cNvSpPr/>
          <p:nvPr/>
        </p:nvSpPr>
        <p:spPr>
          <a:xfrm>
            <a:off x="-2" y="4492540"/>
            <a:ext cx="606974" cy="362401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17" name="Rectangle 16"/>
          <p:cNvSpPr/>
          <p:nvPr/>
        </p:nvSpPr>
        <p:spPr>
          <a:xfrm>
            <a:off x="606971" y="1258556"/>
            <a:ext cx="4565104" cy="6858001"/>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18" name="Title 1"/>
          <p:cNvSpPr txBox="1">
            <a:spLocks noGrp="1"/>
          </p:cNvSpPr>
          <p:nvPr>
            <p:ph type="title"/>
          </p:nvPr>
        </p:nvSpPr>
        <p:spPr>
          <a:xfrm>
            <a:off x="703723" y="2425131"/>
            <a:ext cx="4206154" cy="900834"/>
          </a:xfrm>
          <a:prstGeom prst="rect">
            <a:avLst/>
          </a:prstGeom>
        </p:spPr>
        <p:txBody>
          <a:bodyPr anchor="b">
            <a:normAutofit/>
          </a:bodyPr>
          <a:lstStyle>
            <a:lvl1pPr>
              <a:defRPr sz="5600"/>
            </a:lvl1pPr>
          </a:lstStyle>
          <a:p>
            <a:r>
              <a:rPr sz="4800" dirty="0"/>
              <a:t>1. Introduction</a:t>
            </a:r>
          </a:p>
        </p:txBody>
      </p:sp>
      <p:sp>
        <p:nvSpPr>
          <p:cNvPr id="119" name="TextBox 2"/>
          <p:cNvSpPr txBox="1"/>
          <p:nvPr/>
        </p:nvSpPr>
        <p:spPr>
          <a:xfrm>
            <a:off x="816532" y="4137088"/>
            <a:ext cx="3980536" cy="3584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182880">
              <a:spcBef>
                <a:spcPts val="400"/>
              </a:spcBef>
              <a:defRPr sz="1440">
                <a:latin typeface="+mj-lt"/>
                <a:ea typeface="+mj-ea"/>
                <a:cs typeface="+mj-cs"/>
                <a:sym typeface="Times Roman"/>
              </a:defRPr>
            </a:pPr>
            <a:r>
              <a:rPr lang="en-US" b="1" dirty="0"/>
              <a:t>The idea was derived from a brainstorming session with our team. Our main focus was to solve a social problem, should be able to generate revenue as a business, and tech used in the project should be within our horizon.</a:t>
            </a:r>
          </a:p>
          <a:p>
            <a:pPr defTabSz="182880">
              <a:spcBef>
                <a:spcPts val="400"/>
              </a:spcBef>
              <a:defRPr sz="1440">
                <a:latin typeface="+mj-lt"/>
                <a:ea typeface="+mj-ea"/>
                <a:cs typeface="+mj-cs"/>
                <a:sym typeface="Times Roman"/>
              </a:defRPr>
            </a:pPr>
            <a:r>
              <a:rPr lang="en-US" b="1" dirty="0"/>
              <a:t>Many ideas popped during the session like :</a:t>
            </a:r>
          </a:p>
          <a:p>
            <a:pPr defTabSz="182880">
              <a:spcBef>
                <a:spcPts val="400"/>
              </a:spcBef>
              <a:defRPr sz="1440">
                <a:latin typeface="+mj-lt"/>
                <a:ea typeface="+mj-ea"/>
                <a:cs typeface="+mj-cs"/>
                <a:sym typeface="Times Roman"/>
              </a:defRPr>
            </a:pPr>
            <a:r>
              <a:rPr lang="en-US" b="1" dirty="0"/>
              <a:t>• Creating a platform keeping in mind about “Made in India” movement</a:t>
            </a:r>
          </a:p>
          <a:p>
            <a:pPr defTabSz="182880">
              <a:spcBef>
                <a:spcPts val="400"/>
              </a:spcBef>
              <a:defRPr sz="1440">
                <a:latin typeface="+mj-lt"/>
                <a:ea typeface="+mj-ea"/>
                <a:cs typeface="+mj-cs"/>
                <a:sym typeface="Times Roman"/>
              </a:defRPr>
            </a:pPr>
            <a:r>
              <a:rPr lang="en-US" b="1" dirty="0"/>
              <a:t>• The idea of </a:t>
            </a:r>
            <a:r>
              <a:rPr lang="en-US" b="1" dirty="0" err="1"/>
              <a:t>PDuCV</a:t>
            </a:r>
            <a:r>
              <a:rPr lang="en-US" b="1" dirty="0"/>
              <a:t>.</a:t>
            </a:r>
            <a:endParaRPr b="1" dirty="0"/>
          </a:p>
        </p:txBody>
      </p:sp>
      <p:grpSp>
        <p:nvGrpSpPr>
          <p:cNvPr id="140" name="Group 18"/>
          <p:cNvGrpSpPr/>
          <p:nvPr/>
        </p:nvGrpSpPr>
        <p:grpSpPr>
          <a:xfrm>
            <a:off x="1188719" y="1331707"/>
            <a:ext cx="1178968" cy="232965"/>
            <a:chOff x="0" y="0"/>
            <a:chExt cx="1178966" cy="232963"/>
          </a:xfrm>
        </p:grpSpPr>
        <p:sp>
          <p:nvSpPr>
            <p:cNvPr id="120" name="Rectangle 64"/>
            <p:cNvSpPr/>
            <p:nvPr/>
          </p:nvSpPr>
          <p:spPr>
            <a:xfrm>
              <a:off x="49982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1" name="Rectangle 66"/>
            <p:cNvSpPr/>
            <p:nvPr/>
          </p:nvSpPr>
          <p:spPr>
            <a:xfrm>
              <a:off x="49982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 name="Rectangle 64"/>
            <p:cNvSpPr/>
            <p:nvPr/>
          </p:nvSpPr>
          <p:spPr>
            <a:xfrm>
              <a:off x="37486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3" name="Rectangle 66"/>
            <p:cNvSpPr/>
            <p:nvPr/>
          </p:nvSpPr>
          <p:spPr>
            <a:xfrm>
              <a:off x="37486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64"/>
            <p:cNvSpPr/>
            <p:nvPr/>
          </p:nvSpPr>
          <p:spPr>
            <a:xfrm>
              <a:off x="24991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5" name="Rectangle 66"/>
            <p:cNvSpPr/>
            <p:nvPr/>
          </p:nvSpPr>
          <p:spPr>
            <a:xfrm>
              <a:off x="24991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 name="Rectangle 64"/>
            <p:cNvSpPr/>
            <p:nvPr/>
          </p:nvSpPr>
          <p:spPr>
            <a:xfrm>
              <a:off x="12495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66"/>
            <p:cNvSpPr/>
            <p:nvPr/>
          </p:nvSpPr>
          <p:spPr>
            <a:xfrm>
              <a:off x="12495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 name="Rectangle 64"/>
            <p:cNvSpPr/>
            <p:nvPr/>
          </p:nvSpPr>
          <p:spPr>
            <a:xfrm>
              <a:off x="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9" name="Rectangle 66"/>
            <p:cNvSpPr/>
            <p:nvPr/>
          </p:nvSpPr>
          <p:spPr>
            <a:xfrm>
              <a:off x="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0" name="Rectangle 64"/>
            <p:cNvSpPr/>
            <p:nvPr/>
          </p:nvSpPr>
          <p:spPr>
            <a:xfrm>
              <a:off x="1124598"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Rectangle 66"/>
            <p:cNvSpPr/>
            <p:nvPr/>
          </p:nvSpPr>
          <p:spPr>
            <a:xfrm>
              <a:off x="1124598"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 name="Rectangle 64"/>
            <p:cNvSpPr/>
            <p:nvPr/>
          </p:nvSpPr>
          <p:spPr>
            <a:xfrm>
              <a:off x="999643"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3" name="Rectangle 66"/>
            <p:cNvSpPr/>
            <p:nvPr/>
          </p:nvSpPr>
          <p:spPr>
            <a:xfrm>
              <a:off x="999643"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Rectangle 64"/>
            <p:cNvSpPr/>
            <p:nvPr/>
          </p:nvSpPr>
          <p:spPr>
            <a:xfrm>
              <a:off x="87468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5" name="Rectangle 66"/>
            <p:cNvSpPr/>
            <p:nvPr/>
          </p:nvSpPr>
          <p:spPr>
            <a:xfrm>
              <a:off x="87468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Rectangle 64"/>
            <p:cNvSpPr/>
            <p:nvPr/>
          </p:nvSpPr>
          <p:spPr>
            <a:xfrm>
              <a:off x="74973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7" name="Rectangle 66"/>
            <p:cNvSpPr/>
            <p:nvPr/>
          </p:nvSpPr>
          <p:spPr>
            <a:xfrm>
              <a:off x="74973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8" name="Rectangle 64"/>
            <p:cNvSpPr/>
            <p:nvPr/>
          </p:nvSpPr>
          <p:spPr>
            <a:xfrm>
              <a:off x="62477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9" name="Rectangle 66"/>
            <p:cNvSpPr/>
            <p:nvPr/>
          </p:nvSpPr>
          <p:spPr>
            <a:xfrm>
              <a:off x="62477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141" name="Graphic 5" descr="Graphic 5"/>
          <p:cNvPicPr>
            <a:picLocks noChangeAspect="1"/>
          </p:cNvPicPr>
          <p:nvPr/>
        </p:nvPicPr>
        <p:blipFill>
          <a:blip r:embed="rId2"/>
          <a:stretch>
            <a:fillRect/>
          </a:stretch>
        </p:blipFill>
        <p:spPr>
          <a:xfrm>
            <a:off x="6244000" y="1769120"/>
            <a:ext cx="5341029" cy="5341030"/>
          </a:xfrm>
          <a:prstGeom prst="rect">
            <a:avLst/>
          </a:prstGeom>
          <a:ln w="12700">
            <a:miter lim="400000"/>
          </a:ln>
        </p:spPr>
      </p:pic>
      <p:pic>
        <p:nvPicPr>
          <p:cNvPr id="142" name="Picture 4" descr="Picture 4"/>
          <p:cNvPicPr>
            <a:picLocks noChangeAspect="1"/>
          </p:cNvPicPr>
          <p:nvPr/>
        </p:nvPicPr>
        <p:blipFill>
          <a:blip r:embed="rId3"/>
          <a:stretch>
            <a:fillRect/>
          </a:stretch>
        </p:blipFill>
        <p:spPr>
          <a:xfrm>
            <a:off x="0" y="0"/>
            <a:ext cx="12192000" cy="1258557"/>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10"/>
          <p:cNvSpPr/>
          <p:nvPr/>
        </p:nvSpPr>
        <p:spPr>
          <a:xfrm>
            <a:off x="-1" y="1236699"/>
            <a:ext cx="12188954" cy="6858001"/>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5" name="Rectangle 12"/>
          <p:cNvSpPr/>
          <p:nvPr/>
        </p:nvSpPr>
        <p:spPr>
          <a:xfrm>
            <a:off x="-2" y="1236700"/>
            <a:ext cx="6598765" cy="3233985"/>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46" name="Title 1"/>
          <p:cNvSpPr txBox="1">
            <a:spLocks noGrp="1"/>
          </p:cNvSpPr>
          <p:nvPr>
            <p:ph type="title"/>
          </p:nvPr>
        </p:nvSpPr>
        <p:spPr>
          <a:xfrm>
            <a:off x="1166647" y="1916627"/>
            <a:ext cx="5064471" cy="2270664"/>
          </a:xfrm>
          <a:prstGeom prst="rect">
            <a:avLst/>
          </a:prstGeom>
        </p:spPr>
        <p:txBody>
          <a:bodyPr/>
          <a:lstStyle/>
          <a:p>
            <a:r>
              <a:t>2. Problem Statement</a:t>
            </a:r>
          </a:p>
        </p:txBody>
      </p:sp>
      <p:sp>
        <p:nvSpPr>
          <p:cNvPr id="147" name="Rectangle 14"/>
          <p:cNvSpPr/>
          <p:nvPr/>
        </p:nvSpPr>
        <p:spPr>
          <a:xfrm>
            <a:off x="-2" y="1236700"/>
            <a:ext cx="606974" cy="323398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grpSp>
        <p:nvGrpSpPr>
          <p:cNvPr id="168" name="Group 16"/>
          <p:cNvGrpSpPr/>
          <p:nvPr/>
        </p:nvGrpSpPr>
        <p:grpSpPr>
          <a:xfrm>
            <a:off x="1188719" y="1309852"/>
            <a:ext cx="1178968" cy="232965"/>
            <a:chOff x="0" y="0"/>
            <a:chExt cx="1178966" cy="232963"/>
          </a:xfrm>
        </p:grpSpPr>
        <p:sp>
          <p:nvSpPr>
            <p:cNvPr id="148" name="Rectangle 64"/>
            <p:cNvSpPr/>
            <p:nvPr/>
          </p:nvSpPr>
          <p:spPr>
            <a:xfrm>
              <a:off x="49982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9" name="Rectangle 66"/>
            <p:cNvSpPr/>
            <p:nvPr/>
          </p:nvSpPr>
          <p:spPr>
            <a:xfrm>
              <a:off x="49982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Rectangle 64"/>
            <p:cNvSpPr/>
            <p:nvPr/>
          </p:nvSpPr>
          <p:spPr>
            <a:xfrm>
              <a:off x="37486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1" name="Rectangle 66"/>
            <p:cNvSpPr/>
            <p:nvPr/>
          </p:nvSpPr>
          <p:spPr>
            <a:xfrm>
              <a:off x="37486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2" name="Rectangle 64"/>
            <p:cNvSpPr/>
            <p:nvPr/>
          </p:nvSpPr>
          <p:spPr>
            <a:xfrm>
              <a:off x="24991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Rectangle 66"/>
            <p:cNvSpPr/>
            <p:nvPr/>
          </p:nvSpPr>
          <p:spPr>
            <a:xfrm>
              <a:off x="24991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4" name="Rectangle 64"/>
            <p:cNvSpPr/>
            <p:nvPr/>
          </p:nvSpPr>
          <p:spPr>
            <a:xfrm>
              <a:off x="12495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5" name="Rectangle 66"/>
            <p:cNvSpPr/>
            <p:nvPr/>
          </p:nvSpPr>
          <p:spPr>
            <a:xfrm>
              <a:off x="12495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Rectangle 64"/>
            <p:cNvSpPr/>
            <p:nvPr/>
          </p:nvSpPr>
          <p:spPr>
            <a:xfrm>
              <a:off x="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66"/>
            <p:cNvSpPr/>
            <p:nvPr/>
          </p:nvSpPr>
          <p:spPr>
            <a:xfrm>
              <a:off x="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Rectangle 64"/>
            <p:cNvSpPr/>
            <p:nvPr/>
          </p:nvSpPr>
          <p:spPr>
            <a:xfrm>
              <a:off x="1124598"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Rectangle 66"/>
            <p:cNvSpPr/>
            <p:nvPr/>
          </p:nvSpPr>
          <p:spPr>
            <a:xfrm>
              <a:off x="1124598"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64"/>
            <p:cNvSpPr/>
            <p:nvPr/>
          </p:nvSpPr>
          <p:spPr>
            <a:xfrm>
              <a:off x="999643"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1" name="Rectangle 66"/>
            <p:cNvSpPr/>
            <p:nvPr/>
          </p:nvSpPr>
          <p:spPr>
            <a:xfrm>
              <a:off x="999643"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Rectangle 64"/>
            <p:cNvSpPr/>
            <p:nvPr/>
          </p:nvSpPr>
          <p:spPr>
            <a:xfrm>
              <a:off x="87468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3" name="Rectangle 66"/>
            <p:cNvSpPr/>
            <p:nvPr/>
          </p:nvSpPr>
          <p:spPr>
            <a:xfrm>
              <a:off x="87468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4" name="Rectangle 64"/>
            <p:cNvSpPr/>
            <p:nvPr/>
          </p:nvSpPr>
          <p:spPr>
            <a:xfrm>
              <a:off x="74973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Rectangle 66"/>
            <p:cNvSpPr/>
            <p:nvPr/>
          </p:nvSpPr>
          <p:spPr>
            <a:xfrm>
              <a:off x="74973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6" name="Rectangle 64"/>
            <p:cNvSpPr/>
            <p:nvPr/>
          </p:nvSpPr>
          <p:spPr>
            <a:xfrm>
              <a:off x="62477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7" name="Rectangle 66"/>
            <p:cNvSpPr/>
            <p:nvPr/>
          </p:nvSpPr>
          <p:spPr>
            <a:xfrm>
              <a:off x="62477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169" name="Graphic 5" descr="Graphic 5"/>
          <p:cNvPicPr>
            <a:picLocks noChangeAspect="1"/>
          </p:cNvPicPr>
          <p:nvPr/>
        </p:nvPicPr>
        <p:blipFill>
          <a:blip r:embed="rId2"/>
          <a:stretch>
            <a:fillRect/>
          </a:stretch>
        </p:blipFill>
        <p:spPr>
          <a:xfrm>
            <a:off x="7986672" y="1473767"/>
            <a:ext cx="2826721" cy="2826721"/>
          </a:xfrm>
          <a:prstGeom prst="rect">
            <a:avLst/>
          </a:prstGeom>
          <a:ln w="12700">
            <a:miter lim="400000"/>
          </a:ln>
        </p:spPr>
      </p:pic>
      <p:sp>
        <p:nvSpPr>
          <p:cNvPr id="170" name="Rectangle 38"/>
          <p:cNvSpPr/>
          <p:nvPr/>
        </p:nvSpPr>
        <p:spPr>
          <a:xfrm>
            <a:off x="-2" y="4470684"/>
            <a:ext cx="606974" cy="362401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71" name="TextBox 2"/>
          <p:cNvSpPr txBox="1"/>
          <p:nvPr/>
        </p:nvSpPr>
        <p:spPr>
          <a:xfrm>
            <a:off x="1049867" y="4470684"/>
            <a:ext cx="10258623" cy="3026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defTabSz="452627">
              <a:spcBef>
                <a:spcPts val="1100"/>
              </a:spcBef>
              <a:defRPr sz="1782">
                <a:latin typeface="+mj-lt"/>
                <a:ea typeface="+mj-ea"/>
                <a:cs typeface="+mj-cs"/>
                <a:sym typeface="Times Roman"/>
              </a:defRPr>
            </a:pPr>
            <a:r>
              <a:rPr b="1" dirty="0"/>
              <a:t>Currently, the world is dealing with a virus that no one had heard or seen before. In such situations, there was very little time to waste. Instead of doctors having to invest time analyzing</a:t>
            </a:r>
            <a:r>
              <a:rPr lang="en-US" b="1" dirty="0"/>
              <a:t> the X-rays themselves, we </a:t>
            </a:r>
            <a:r>
              <a:rPr b="1" dirty="0"/>
              <a:t>proposed a platform that does this for them in no time and stores the results</a:t>
            </a:r>
            <a:r>
              <a:rPr lang="en-US" b="1" dirty="0"/>
              <a:t>,</a:t>
            </a:r>
            <a:r>
              <a:rPr b="1" dirty="0"/>
              <a:t> to provide them with the convenience to have a check later and instantly recommend whether quarantine measures must be enforced on a particular person or not. </a:t>
            </a:r>
          </a:p>
          <a:p>
            <a:pPr defTabSz="452627">
              <a:spcBef>
                <a:spcPts val="1100"/>
              </a:spcBef>
              <a:defRPr sz="1782">
                <a:latin typeface="+mj-lt"/>
                <a:ea typeface="+mj-ea"/>
                <a:cs typeface="+mj-cs"/>
                <a:sym typeface="Times Roman"/>
              </a:defRPr>
            </a:pPr>
            <a:r>
              <a:rPr b="1" dirty="0"/>
              <a:t>In the ideal world, we would use a dataset containing chest x-ray images of people who have either tested positive or negative for COVID19 but the amount of data available isn’t ideal and would lead to overfitting, thus we have chosen to utilize a dataset with x-rays of people who have tested either positive or negative to pneumonia</a:t>
            </a:r>
          </a:p>
        </p:txBody>
      </p:sp>
      <p:pic>
        <p:nvPicPr>
          <p:cNvPr id="172" name="Picture 3" descr="Picture 3"/>
          <p:cNvPicPr>
            <a:picLocks noChangeAspect="1"/>
          </p:cNvPicPr>
          <p:nvPr/>
        </p:nvPicPr>
        <p:blipFill>
          <a:blip r:embed="rId3"/>
          <a:stretch>
            <a:fillRect/>
          </a:stretch>
        </p:blipFill>
        <p:spPr>
          <a:xfrm>
            <a:off x="-2" y="0"/>
            <a:ext cx="12083145" cy="1236700"/>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0"/>
          <p:cNvSpPr/>
          <p:nvPr/>
        </p:nvSpPr>
        <p:spPr>
          <a:xfrm>
            <a:off x="0" y="1240970"/>
            <a:ext cx="12192000"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75" name="Rectangle 12"/>
          <p:cNvSpPr/>
          <p:nvPr/>
        </p:nvSpPr>
        <p:spPr>
          <a:xfrm>
            <a:off x="0" y="1240970"/>
            <a:ext cx="2013557" cy="6858001"/>
          </a:xfrm>
          <a:prstGeom prst="rect">
            <a:avLst/>
          </a:prstGeom>
          <a:solidFill>
            <a:srgbClr val="7F7F7F"/>
          </a:solidFill>
          <a:ln w="12700">
            <a:miter lim="400000"/>
          </a:ln>
        </p:spPr>
        <p:txBody>
          <a:bodyPr lIns="45719" rIns="45719" anchor="ctr"/>
          <a:lstStyle/>
          <a:p>
            <a:pPr algn="ctr">
              <a:defRPr>
                <a:solidFill>
                  <a:srgbClr val="FFFFFF"/>
                </a:solidFill>
              </a:defRPr>
            </a:pPr>
            <a:endParaRPr/>
          </a:p>
        </p:txBody>
      </p:sp>
      <p:sp>
        <p:nvSpPr>
          <p:cNvPr id="176" name="Title 1"/>
          <p:cNvSpPr txBox="1">
            <a:spLocks noGrp="1"/>
          </p:cNvSpPr>
          <p:nvPr>
            <p:ph type="title"/>
          </p:nvPr>
        </p:nvSpPr>
        <p:spPr>
          <a:xfrm>
            <a:off x="1043153" y="3712098"/>
            <a:ext cx="1946209" cy="1915748"/>
          </a:xfrm>
          <a:prstGeom prst="rect">
            <a:avLst/>
          </a:prstGeom>
          <a:solidFill>
            <a:srgbClr val="262626"/>
          </a:solidFill>
          <a:ln w="174625">
            <a:solidFill>
              <a:srgbClr val="262626"/>
            </a:solidFill>
            <a:round/>
          </a:ln>
        </p:spPr>
        <p:txBody>
          <a:bodyPr/>
          <a:lstStyle>
            <a:lvl1pPr algn="ctr">
              <a:defRPr sz="2600">
                <a:solidFill>
                  <a:srgbClr val="FFFFFF"/>
                </a:solidFill>
              </a:defRPr>
            </a:lvl1pPr>
          </a:lstStyle>
          <a:p>
            <a:r>
              <a:t>3. Objectives</a:t>
            </a:r>
          </a:p>
        </p:txBody>
      </p:sp>
      <p:pic>
        <p:nvPicPr>
          <p:cNvPr id="177" name="Graphic 5" descr="Graphic 5"/>
          <p:cNvPicPr>
            <a:picLocks noChangeAspect="1"/>
          </p:cNvPicPr>
          <p:nvPr/>
        </p:nvPicPr>
        <p:blipFill>
          <a:blip r:embed="rId2"/>
          <a:stretch>
            <a:fillRect/>
          </a:stretch>
        </p:blipFill>
        <p:spPr>
          <a:xfrm>
            <a:off x="7158477" y="2123270"/>
            <a:ext cx="4930988" cy="4930988"/>
          </a:xfrm>
          <a:prstGeom prst="rect">
            <a:avLst/>
          </a:prstGeom>
          <a:ln w="12700">
            <a:miter lim="400000"/>
          </a:ln>
        </p:spPr>
      </p:pic>
      <p:pic>
        <p:nvPicPr>
          <p:cNvPr id="178" name="Picture 3" descr="Picture 3"/>
          <p:cNvPicPr>
            <a:picLocks noChangeAspect="1"/>
          </p:cNvPicPr>
          <p:nvPr/>
        </p:nvPicPr>
        <p:blipFill>
          <a:blip r:embed="rId3"/>
          <a:stretch>
            <a:fillRect/>
          </a:stretch>
        </p:blipFill>
        <p:spPr>
          <a:xfrm>
            <a:off x="0" y="0"/>
            <a:ext cx="12089464" cy="1240971"/>
          </a:xfrm>
          <a:prstGeom prst="rect">
            <a:avLst/>
          </a:prstGeom>
          <a:ln w="12700">
            <a:miter lim="400000"/>
          </a:ln>
        </p:spPr>
      </p:pic>
      <p:sp>
        <p:nvSpPr>
          <p:cNvPr id="179" name="TextBox 2"/>
          <p:cNvSpPr txBox="1"/>
          <p:nvPr/>
        </p:nvSpPr>
        <p:spPr>
          <a:xfrm>
            <a:off x="4078234" y="3756368"/>
            <a:ext cx="4556405" cy="1508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600"/>
              </a:spcBef>
            </a:pPr>
            <a:r>
              <a:rPr dirty="0"/>
              <a:t>The </a:t>
            </a:r>
            <a:r>
              <a:rPr sz="2000" dirty="0"/>
              <a:t>objective</a:t>
            </a:r>
            <a:r>
              <a:rPr dirty="0"/>
              <a:t> is to provide an automated alternative to the problems of </a:t>
            </a:r>
            <a:r>
              <a:rPr lang="en-US" dirty="0"/>
              <a:t>p</a:t>
            </a:r>
            <a:r>
              <a:rPr dirty="0"/>
              <a:t>neumonia </a:t>
            </a:r>
            <a:r>
              <a:rPr lang="en-US" dirty="0"/>
              <a:t>d</a:t>
            </a:r>
            <a:r>
              <a:rPr dirty="0"/>
              <a:t>etection faced in daily life by suffering patients so that </a:t>
            </a:r>
            <a:r>
              <a:rPr lang="en-US" dirty="0"/>
              <a:t>the required steps can be taken before any mishappening</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25730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Rectangle 20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730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Shape 20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730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Title 1"/>
          <p:cNvSpPr txBox="1">
            <a:spLocks noGrp="1"/>
          </p:cNvSpPr>
          <p:nvPr>
            <p:ph type="title"/>
          </p:nvPr>
        </p:nvSpPr>
        <p:spPr>
          <a:xfrm>
            <a:off x="804671" y="1897563"/>
            <a:ext cx="3284331" cy="5254510"/>
          </a:xfrm>
          <a:prstGeom prst="rect">
            <a:avLst/>
          </a:prstGeom>
        </p:spPr>
        <p:txBody>
          <a:bodyPr vert="horz" lIns="91440" tIns="45720" rIns="91440" bIns="45720" rtlCol="0" anchor="ctr">
            <a:normAutofit/>
          </a:bodyPr>
          <a:lstStyle>
            <a:lvl1pPr>
              <a:defRPr sz="3200">
                <a:solidFill>
                  <a:srgbClr val="FFFFFF"/>
                </a:solidFill>
              </a:defRPr>
            </a:lvl1pPr>
          </a:lstStyle>
          <a:p>
            <a:r>
              <a:rPr lang="en-US" sz="4400" kern="1200" dirty="0">
                <a:solidFill>
                  <a:schemeClr val="tx1"/>
                </a:solidFill>
                <a:latin typeface="+mj-lt"/>
                <a:ea typeface="+mj-ea"/>
                <a:cs typeface="+mj-cs"/>
              </a:rPr>
              <a:t>4. Innovation</a:t>
            </a:r>
          </a:p>
        </p:txBody>
      </p:sp>
      <p:sp>
        <p:nvSpPr>
          <p:cNvPr id="183" name="TextBox 5"/>
          <p:cNvSpPr txBox="1"/>
          <p:nvPr/>
        </p:nvSpPr>
        <p:spPr>
          <a:xfrm>
            <a:off x="5358384" y="1897563"/>
            <a:ext cx="6028944" cy="52545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p>
            <a:pPr indent="-228600">
              <a:lnSpc>
                <a:spcPct val="90000"/>
              </a:lnSpc>
              <a:spcBef>
                <a:spcPts val="1000"/>
              </a:spcBef>
              <a:buClr>
                <a:srgbClr val="000000"/>
              </a:buClr>
              <a:buSzPct val="100000"/>
              <a:buFont typeface="Arial" panose="020B0604020202020204" pitchFamily="34" charset="0"/>
              <a:buChar char="•"/>
              <a:defRPr sz="924">
                <a:latin typeface="+mj-lt"/>
                <a:ea typeface="+mj-ea"/>
                <a:cs typeface="+mj-cs"/>
                <a:sym typeface="Times Roman"/>
              </a:defRPr>
            </a:pPr>
            <a:r>
              <a:rPr lang="en-US" sz="1700" dirty="0">
                <a:solidFill>
                  <a:schemeClr val="bg1"/>
                </a:solidFill>
              </a:rPr>
              <a:t>Deploying multiple models with high accuracy and prioritizing getting less false negatives. Getting lesser false negatives is important because if we incorrectly diagnose a person with pneumonia as not having one it can lead to serious consequences, possibly even setting off a butterfly effect. As compared to false negatives, false positives are not as bad because if we diagnose someone not having pneumonia as having pneumonia, the overall effect is not as bad. Either way, getting good accuracy is still important.</a:t>
            </a:r>
          </a:p>
          <a:p>
            <a:pPr indent="-228600">
              <a:lnSpc>
                <a:spcPct val="90000"/>
              </a:lnSpc>
              <a:spcBef>
                <a:spcPts val="1000"/>
              </a:spcBef>
              <a:buClr>
                <a:srgbClr val="000000"/>
              </a:buClr>
              <a:buSzPct val="100000"/>
              <a:buFont typeface="Arial" panose="020B0604020202020204" pitchFamily="34" charset="0"/>
              <a:buChar char="•"/>
              <a:defRPr sz="924">
                <a:latin typeface="+mj-lt"/>
                <a:ea typeface="+mj-ea"/>
                <a:cs typeface="+mj-cs"/>
                <a:sym typeface="Times Roman"/>
              </a:defRPr>
            </a:pPr>
            <a:r>
              <a:rPr lang="en-US" sz="1700" dirty="0">
                <a:solidFill>
                  <a:schemeClr val="bg1"/>
                </a:solidFill>
              </a:rPr>
              <a:t>Deep Learning Models and especially computer vision ones are large because of the parameters included in them. Deploying them on platforms with fewer resources can be challenging. To tackle this problem, we will be pruning the models before we deploy them. This will remove the insignificant weights from the neural network thus resulting in a smaller neural network which eases our task of deploying the model.</a:t>
            </a:r>
          </a:p>
          <a:p>
            <a:pPr indent="-228600">
              <a:lnSpc>
                <a:spcPct val="90000"/>
              </a:lnSpc>
              <a:spcBef>
                <a:spcPts val="1000"/>
              </a:spcBef>
              <a:buClr>
                <a:srgbClr val="000000"/>
              </a:buClr>
              <a:buSzPct val="100000"/>
              <a:buFont typeface="Arial" panose="020B0604020202020204" pitchFamily="34" charset="0"/>
              <a:buChar char="•"/>
              <a:defRPr sz="924">
                <a:latin typeface="+mj-lt"/>
                <a:ea typeface="+mj-ea"/>
                <a:cs typeface="+mj-cs"/>
                <a:sym typeface="Times Roman"/>
              </a:defRPr>
            </a:pPr>
            <a:r>
              <a:rPr lang="en-US" sz="1700" dirty="0">
                <a:solidFill>
                  <a:schemeClr val="bg1"/>
                </a:solidFill>
              </a:rPr>
              <a:t>Our final innovation will be deploying multiple models instead of one. The previously mentioned innovation has a significant role in this since deploying multiple models can be computationally expensive. Deploying multiple models will improve our accuracy on the data we have never seen before.</a:t>
            </a:r>
          </a:p>
        </p:txBody>
      </p:sp>
      <p:pic>
        <p:nvPicPr>
          <p:cNvPr id="185" name="Picture 2" descr="Picture 2"/>
          <p:cNvPicPr>
            <a:picLocks noChangeAspect="1"/>
          </p:cNvPicPr>
          <p:nvPr/>
        </p:nvPicPr>
        <p:blipFill>
          <a:blip r:embed="rId2"/>
          <a:stretch>
            <a:fillRect/>
          </a:stretch>
        </p:blipFill>
        <p:spPr>
          <a:xfrm>
            <a:off x="0" y="0"/>
            <a:ext cx="12192000" cy="1257300"/>
          </a:xfrm>
          <a:prstGeom prst="rect">
            <a:avLst/>
          </a:prstGeom>
          <a:ln w="12700">
            <a:miter lim="400000"/>
          </a:ln>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10"/>
          <p:cNvSpPr/>
          <p:nvPr/>
        </p:nvSpPr>
        <p:spPr>
          <a:xfrm>
            <a:off x="-1" y="1240970"/>
            <a:ext cx="12188954" cy="68580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8" name="Rectangle 12"/>
          <p:cNvSpPr/>
          <p:nvPr/>
        </p:nvSpPr>
        <p:spPr>
          <a:xfrm>
            <a:off x="-2" y="1240972"/>
            <a:ext cx="6598765" cy="3233985"/>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89" name="Title 1"/>
          <p:cNvSpPr txBox="1">
            <a:spLocks noGrp="1"/>
          </p:cNvSpPr>
          <p:nvPr>
            <p:ph type="title"/>
          </p:nvPr>
        </p:nvSpPr>
        <p:spPr>
          <a:xfrm>
            <a:off x="1166647" y="1920898"/>
            <a:ext cx="5064471" cy="2270664"/>
          </a:xfrm>
          <a:prstGeom prst="rect">
            <a:avLst/>
          </a:prstGeom>
        </p:spPr>
        <p:txBody>
          <a:bodyPr/>
          <a:lstStyle/>
          <a:p>
            <a:r>
              <a:t>5. Role of each group member</a:t>
            </a:r>
          </a:p>
        </p:txBody>
      </p:sp>
      <p:sp>
        <p:nvSpPr>
          <p:cNvPr id="190" name="Rectangle 14"/>
          <p:cNvSpPr/>
          <p:nvPr/>
        </p:nvSpPr>
        <p:spPr>
          <a:xfrm>
            <a:off x="-2" y="1240972"/>
            <a:ext cx="606974" cy="323398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grpSp>
        <p:nvGrpSpPr>
          <p:cNvPr id="211" name="Group 16"/>
          <p:cNvGrpSpPr/>
          <p:nvPr/>
        </p:nvGrpSpPr>
        <p:grpSpPr>
          <a:xfrm>
            <a:off x="1188719" y="1314122"/>
            <a:ext cx="1178968" cy="232965"/>
            <a:chOff x="0" y="0"/>
            <a:chExt cx="1178966" cy="232963"/>
          </a:xfrm>
        </p:grpSpPr>
        <p:sp>
          <p:nvSpPr>
            <p:cNvPr id="191" name="Rectangle 64"/>
            <p:cNvSpPr/>
            <p:nvPr/>
          </p:nvSpPr>
          <p:spPr>
            <a:xfrm>
              <a:off x="49982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2" name="Rectangle 66"/>
            <p:cNvSpPr/>
            <p:nvPr/>
          </p:nvSpPr>
          <p:spPr>
            <a:xfrm>
              <a:off x="49982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3" name="Rectangle 64"/>
            <p:cNvSpPr/>
            <p:nvPr/>
          </p:nvSpPr>
          <p:spPr>
            <a:xfrm>
              <a:off x="37486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4" name="Rectangle 66"/>
            <p:cNvSpPr/>
            <p:nvPr/>
          </p:nvSpPr>
          <p:spPr>
            <a:xfrm>
              <a:off x="37486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5" name="Rectangle 64"/>
            <p:cNvSpPr/>
            <p:nvPr/>
          </p:nvSpPr>
          <p:spPr>
            <a:xfrm>
              <a:off x="24991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6" name="Rectangle 66"/>
            <p:cNvSpPr/>
            <p:nvPr/>
          </p:nvSpPr>
          <p:spPr>
            <a:xfrm>
              <a:off x="24991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7" name="Rectangle 64"/>
            <p:cNvSpPr/>
            <p:nvPr/>
          </p:nvSpPr>
          <p:spPr>
            <a:xfrm>
              <a:off x="124955"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8" name="Rectangle 66"/>
            <p:cNvSpPr/>
            <p:nvPr/>
          </p:nvSpPr>
          <p:spPr>
            <a:xfrm>
              <a:off x="124955"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9" name="Rectangle 64"/>
            <p:cNvSpPr/>
            <p:nvPr/>
          </p:nvSpPr>
          <p:spPr>
            <a:xfrm>
              <a:off x="0"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0" name="Rectangle 66"/>
            <p:cNvSpPr/>
            <p:nvPr/>
          </p:nvSpPr>
          <p:spPr>
            <a:xfrm>
              <a:off x="0"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1" name="Rectangle 64"/>
            <p:cNvSpPr/>
            <p:nvPr/>
          </p:nvSpPr>
          <p:spPr>
            <a:xfrm>
              <a:off x="1124598"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2" name="Rectangle 66"/>
            <p:cNvSpPr/>
            <p:nvPr/>
          </p:nvSpPr>
          <p:spPr>
            <a:xfrm>
              <a:off x="1124598"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3" name="Rectangle 64"/>
            <p:cNvSpPr/>
            <p:nvPr/>
          </p:nvSpPr>
          <p:spPr>
            <a:xfrm>
              <a:off x="999643"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4" name="Rectangle 66"/>
            <p:cNvSpPr/>
            <p:nvPr/>
          </p:nvSpPr>
          <p:spPr>
            <a:xfrm>
              <a:off x="999643"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5" name="Rectangle 64"/>
            <p:cNvSpPr/>
            <p:nvPr/>
          </p:nvSpPr>
          <p:spPr>
            <a:xfrm>
              <a:off x="87468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Rectangle 66"/>
            <p:cNvSpPr/>
            <p:nvPr/>
          </p:nvSpPr>
          <p:spPr>
            <a:xfrm>
              <a:off x="87468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 name="Rectangle 64"/>
            <p:cNvSpPr/>
            <p:nvPr/>
          </p:nvSpPr>
          <p:spPr>
            <a:xfrm>
              <a:off x="749731"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 name="Rectangle 66"/>
            <p:cNvSpPr/>
            <p:nvPr/>
          </p:nvSpPr>
          <p:spPr>
            <a:xfrm>
              <a:off x="749731"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9" name="Rectangle 64"/>
            <p:cNvSpPr/>
            <p:nvPr/>
          </p:nvSpPr>
          <p:spPr>
            <a:xfrm>
              <a:off x="624777" y="0"/>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0" name="Rectangle 66"/>
            <p:cNvSpPr/>
            <p:nvPr/>
          </p:nvSpPr>
          <p:spPr>
            <a:xfrm>
              <a:off x="624777" y="173736"/>
              <a:ext cx="54369" cy="592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212" name="Graphic 5" descr="Graphic 5"/>
          <p:cNvPicPr>
            <a:picLocks noChangeAspect="1"/>
          </p:cNvPicPr>
          <p:nvPr/>
        </p:nvPicPr>
        <p:blipFill>
          <a:blip r:embed="rId2"/>
          <a:stretch>
            <a:fillRect/>
          </a:stretch>
        </p:blipFill>
        <p:spPr>
          <a:xfrm>
            <a:off x="7986672" y="1478037"/>
            <a:ext cx="2826721" cy="2826722"/>
          </a:xfrm>
          <a:prstGeom prst="rect">
            <a:avLst/>
          </a:prstGeom>
          <a:ln w="12700">
            <a:miter lim="400000"/>
          </a:ln>
        </p:spPr>
      </p:pic>
      <p:sp>
        <p:nvSpPr>
          <p:cNvPr id="213" name="Rectangle 38"/>
          <p:cNvSpPr/>
          <p:nvPr/>
        </p:nvSpPr>
        <p:spPr>
          <a:xfrm>
            <a:off x="-2" y="4474955"/>
            <a:ext cx="606974" cy="362401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14" name="TextBox 3"/>
          <p:cNvSpPr txBox="1"/>
          <p:nvPr/>
        </p:nvSpPr>
        <p:spPr>
          <a:xfrm>
            <a:off x="519375" y="4419267"/>
            <a:ext cx="11275228" cy="3233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marL="285750" indent="-228600">
              <a:lnSpc>
                <a:spcPct val="90000"/>
              </a:lnSpc>
              <a:spcBef>
                <a:spcPts val="600"/>
              </a:spcBef>
              <a:buSzPct val="100000"/>
              <a:buFont typeface="Arial"/>
              <a:buChar char="•"/>
              <a:defRPr sz="1400" b="1" u="sng"/>
            </a:pPr>
            <a:r>
              <a:rPr lang="en-US" dirty="0" err="1"/>
              <a:t>Anwesh</a:t>
            </a:r>
            <a:r>
              <a:rPr lang="en-US" dirty="0"/>
              <a:t> </a:t>
            </a:r>
            <a:r>
              <a:rPr lang="en-US" dirty="0" err="1"/>
              <a:t>Badapanda</a:t>
            </a:r>
            <a:r>
              <a:rPr lang="en-US" b="0" u="none" dirty="0"/>
              <a:t>: Handling the machine learning work related to the project, pruning three different models for more accuracy, and the one that 		came up with the idea.</a:t>
            </a:r>
          </a:p>
          <a:p>
            <a:pPr marL="285750" indent="-228600">
              <a:lnSpc>
                <a:spcPct val="90000"/>
              </a:lnSpc>
              <a:spcBef>
                <a:spcPts val="600"/>
              </a:spcBef>
              <a:buSzPct val="100000"/>
              <a:buFont typeface="Arial"/>
              <a:buChar char="•"/>
              <a:defRPr sz="1400" b="1" u="sng"/>
            </a:pPr>
            <a:endParaRPr lang="en-US" b="0" u="none" dirty="0"/>
          </a:p>
          <a:p>
            <a:pPr marL="285750" indent="-228600">
              <a:lnSpc>
                <a:spcPct val="90000"/>
              </a:lnSpc>
              <a:spcBef>
                <a:spcPts val="600"/>
              </a:spcBef>
              <a:buSzPct val="100000"/>
              <a:buFont typeface="Arial"/>
              <a:buChar char="•"/>
              <a:defRPr sz="1400" b="1" u="sng"/>
            </a:pPr>
            <a:r>
              <a:rPr lang="en-US" dirty="0"/>
              <a:t>Tanuj Sharma</a:t>
            </a:r>
            <a:r>
              <a:rPr lang="en-US" b="0" u="none" dirty="0"/>
              <a:t>: Major contribution in the Back-end side of the platform like handling the Database side based on the Flask framework and helped in 		            the non-technical part of the project..</a:t>
            </a:r>
          </a:p>
          <a:p>
            <a:pPr marL="57150">
              <a:lnSpc>
                <a:spcPct val="90000"/>
              </a:lnSpc>
              <a:spcBef>
                <a:spcPts val="600"/>
              </a:spcBef>
              <a:buSzPct val="100000"/>
              <a:defRPr sz="1400" b="1" u="sng"/>
            </a:pPr>
            <a:endParaRPr lang="en-US" b="0" u="none" dirty="0"/>
          </a:p>
          <a:p>
            <a:pPr marL="285750" indent="-228600">
              <a:lnSpc>
                <a:spcPct val="90000"/>
              </a:lnSpc>
              <a:spcBef>
                <a:spcPts val="600"/>
              </a:spcBef>
              <a:buSzPct val="100000"/>
              <a:buFont typeface="Arial"/>
              <a:buChar char="•"/>
              <a:defRPr sz="1400" b="1" u="sng"/>
            </a:pPr>
            <a:r>
              <a:rPr lang="en-US" dirty="0" err="1"/>
              <a:t>Tarun</a:t>
            </a:r>
            <a:r>
              <a:rPr lang="en-US" dirty="0"/>
              <a:t> </a:t>
            </a:r>
            <a:r>
              <a:rPr lang="en-US" dirty="0" err="1"/>
              <a:t>Lunia</a:t>
            </a:r>
            <a:r>
              <a:rPr lang="en-US" b="0" u="none" dirty="0"/>
              <a:t>: Major contribution in the Front-end and designing part of the project and also taken part in completion of the documentation of the 		         project.</a:t>
            </a:r>
          </a:p>
        </p:txBody>
      </p:sp>
      <p:pic>
        <p:nvPicPr>
          <p:cNvPr id="215" name="Picture 2" descr="Picture 2"/>
          <p:cNvPicPr>
            <a:picLocks noChangeAspect="1"/>
          </p:cNvPicPr>
          <p:nvPr/>
        </p:nvPicPr>
        <p:blipFill>
          <a:blip r:embed="rId3"/>
          <a:stretch>
            <a:fillRect/>
          </a:stretch>
        </p:blipFill>
        <p:spPr>
          <a:xfrm>
            <a:off x="0" y="0"/>
            <a:ext cx="12074980" cy="1240971"/>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9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41651"/>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itle 1"/>
          <p:cNvSpPr txBox="1">
            <a:spLocks noGrp="1"/>
          </p:cNvSpPr>
          <p:nvPr>
            <p:ph type="title"/>
          </p:nvPr>
        </p:nvSpPr>
        <p:spPr>
          <a:xfrm>
            <a:off x="589560" y="2097831"/>
            <a:ext cx="4560584" cy="1128068"/>
          </a:xfrm>
          <a:prstGeom prst="rect">
            <a:avLst/>
          </a:prstGeom>
        </p:spPr>
        <p:txBody>
          <a:bodyPr vert="horz" lIns="91440" tIns="45720" rIns="91440" bIns="45720" rtlCol="0" anchor="ctr">
            <a:normAutofit/>
          </a:bodyPr>
          <a:lstStyle>
            <a:lvl1pPr>
              <a:defRPr sz="4000">
                <a:solidFill>
                  <a:srgbClr val="FFFFFF"/>
                </a:solidFill>
              </a:defRPr>
            </a:lvl1pPr>
          </a:lstStyle>
          <a:p>
            <a:r>
              <a:rPr lang="en-US" sz="3700">
                <a:solidFill>
                  <a:schemeClr val="tx1"/>
                </a:solidFill>
              </a:rPr>
              <a:t>6. Proposed Methodology</a:t>
            </a:r>
          </a:p>
        </p:txBody>
      </p:sp>
      <p:grpSp>
        <p:nvGrpSpPr>
          <p:cNvPr id="224" name="Group 9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25135"/>
            <a:ext cx="355196" cy="673460"/>
            <a:chOff x="0" y="823811"/>
            <a:chExt cx="355196" cy="673460"/>
          </a:xfrm>
        </p:grpSpPr>
        <p:sp>
          <p:nvSpPr>
            <p:cNvPr id="101" name="Rectangle 10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3332220"/>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5"/>
          <p:cNvSpPr txBox="1"/>
          <p:nvPr/>
        </p:nvSpPr>
        <p:spPr>
          <a:xfrm>
            <a:off x="590719" y="3572156"/>
            <a:ext cx="4559425" cy="397958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ctr">
            <a:normAutofit/>
          </a:bodyPr>
          <a:lstStyle>
            <a:lvl1pPr defTabSz="576072">
              <a:lnSpc>
                <a:spcPct val="90000"/>
              </a:lnSpc>
              <a:spcBef>
                <a:spcPts val="300"/>
              </a:spcBef>
              <a:defRPr sz="1386"/>
            </a:lvl1pPr>
          </a:lstStyle>
          <a:p>
            <a:pPr defTabSz="914400"/>
            <a:r>
              <a:rPr lang="en-US" sz="1900" dirty="0"/>
              <a:t>When the doctor comes to the platform, he has to sign up using the Active membership account from where he/she will be taken to the scan submission page wherein, he/she has to submit the X-ray scans and after a few seconds, the Machine learning models will pass the results to the website and show the results on the screen that whether the patient is diagnosed or not. After completing the above procedure, he/she can sign out and can revisit the records whenever it is required, because the result will be saved in our database for future references.</a:t>
            </a:r>
          </a:p>
        </p:txBody>
      </p:sp>
      <p:sp>
        <p:nvSpPr>
          <p:cNvPr id="106" name="Rectangle 10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1241651"/>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1755504"/>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Graphic 6" descr="Graphic 6"/>
          <p:cNvPicPr>
            <a:picLocks noChangeAspect="1"/>
          </p:cNvPicPr>
          <p:nvPr/>
        </p:nvPicPr>
        <p:blipFill rotWithShape="1">
          <a:blip r:embed="rId2"/>
          <a:srcRect r="4" b="3065"/>
          <a:stretch/>
        </p:blipFill>
        <p:spPr>
          <a:xfrm>
            <a:off x="5977788" y="2041003"/>
            <a:ext cx="5425410" cy="5259296"/>
          </a:xfrm>
          <a:prstGeom prst="rect">
            <a:avLst/>
          </a:prstGeom>
        </p:spPr>
      </p:pic>
      <p:pic>
        <p:nvPicPr>
          <p:cNvPr id="221" name="Picture 2" descr="Picture 2"/>
          <p:cNvPicPr>
            <a:picLocks noChangeAspect="1"/>
          </p:cNvPicPr>
          <p:nvPr/>
        </p:nvPicPr>
        <p:blipFill>
          <a:blip r:embed="rId3"/>
          <a:stretch>
            <a:fillRect/>
          </a:stretch>
        </p:blipFill>
        <p:spPr>
          <a:xfrm>
            <a:off x="0" y="0"/>
            <a:ext cx="12096089" cy="1241651"/>
          </a:xfrm>
          <a:prstGeom prst="rect">
            <a:avLst/>
          </a:prstGeom>
          <a:ln w="12700">
            <a:miter lim="400000"/>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6598104" y="1696062"/>
            <a:ext cx="5034784" cy="1325564"/>
          </a:xfrm>
          <a:prstGeom prst="rect">
            <a:avLst/>
          </a:prstGeom>
        </p:spPr>
        <p:txBody>
          <a:bodyPr/>
          <a:lstStyle/>
          <a:p>
            <a:r>
              <a:rPr dirty="0"/>
              <a:t>7. Features of our project</a:t>
            </a:r>
          </a:p>
        </p:txBody>
      </p:sp>
      <p:sp>
        <p:nvSpPr>
          <p:cNvPr id="224" name="Freeform: Shape 10"/>
          <p:cNvSpPr/>
          <p:nvPr/>
        </p:nvSpPr>
        <p:spPr>
          <a:xfrm flipH="1">
            <a:off x="0" y="0"/>
            <a:ext cx="6172783"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42" y="0"/>
                </a:lnTo>
                <a:lnTo>
                  <a:pt x="123" y="841"/>
                </a:lnTo>
                <a:cubicBezTo>
                  <a:pt x="42" y="1562"/>
                  <a:pt x="0" y="2293"/>
                  <a:pt x="0" y="3033"/>
                </a:cubicBezTo>
                <a:cubicBezTo>
                  <a:pt x="0" y="10800"/>
                  <a:pt x="4591" y="17602"/>
                  <a:pt x="11464" y="21361"/>
                </a:cubicBezTo>
                <a:lnTo>
                  <a:pt x="11925" y="21600"/>
                </a:lnTo>
                <a:lnTo>
                  <a:pt x="21600" y="21600"/>
                </a:lnTo>
                <a:close/>
              </a:path>
            </a:pathLst>
          </a:custGeom>
          <a:solidFill>
            <a:srgbClr val="FFFFFF">
              <a:alpha val="80000"/>
            </a:srgbClr>
          </a:solidFill>
          <a:ln w="12700">
            <a:miter lim="400000"/>
          </a:ln>
        </p:spPr>
        <p:txBody>
          <a:bodyPr lIns="45719" rIns="45719" anchor="ctr"/>
          <a:lstStyle/>
          <a:p>
            <a:pPr algn="ctr">
              <a:defRPr>
                <a:solidFill>
                  <a:srgbClr val="FFFFFF"/>
                </a:solidFill>
              </a:defRPr>
            </a:pPr>
            <a:endParaRPr/>
          </a:p>
        </p:txBody>
      </p:sp>
      <p:sp>
        <p:nvSpPr>
          <p:cNvPr id="225" name="Freeform: Shape 12"/>
          <p:cNvSpPr/>
          <p:nvPr/>
        </p:nvSpPr>
        <p:spPr>
          <a:xfrm flipH="1">
            <a:off x="-1" y="0"/>
            <a:ext cx="6024155" cy="6858000"/>
          </a:xfrm>
          <a:custGeom>
            <a:avLst/>
            <a:gdLst/>
            <a:ahLst/>
            <a:cxnLst>
              <a:cxn ang="0">
                <a:pos x="wd2" y="hd2"/>
              </a:cxn>
              <a:cxn ang="5400000">
                <a:pos x="wd2" y="hd2"/>
              </a:cxn>
              <a:cxn ang="10800000">
                <a:pos x="wd2" y="hd2"/>
              </a:cxn>
              <a:cxn ang="16200000">
                <a:pos x="wd2" y="hd2"/>
              </a:cxn>
            </a:cxnLst>
            <a:rect l="0" t="0" r="r" b="b"/>
            <a:pathLst>
              <a:path w="21600" h="21600" extrusionOk="0">
                <a:moveTo>
                  <a:pt x="252" y="0"/>
                </a:moveTo>
                <a:lnTo>
                  <a:pt x="21600" y="0"/>
                </a:lnTo>
                <a:lnTo>
                  <a:pt x="21600" y="21600"/>
                </a:lnTo>
                <a:lnTo>
                  <a:pt x="12862" y="21600"/>
                </a:lnTo>
                <a:lnTo>
                  <a:pt x="12457" y="21418"/>
                </a:lnTo>
                <a:cubicBezTo>
                  <a:pt x="5037" y="17877"/>
                  <a:pt x="0" y="10972"/>
                  <a:pt x="0" y="3033"/>
                </a:cubicBezTo>
                <a:cubicBezTo>
                  <a:pt x="0" y="2311"/>
                  <a:pt x="42" y="1598"/>
                  <a:pt x="123" y="895"/>
                </a:cubicBezTo>
                <a:close/>
              </a:path>
            </a:pathLst>
          </a:custGeom>
          <a:solidFill>
            <a:srgbClr val="FFFFFF"/>
          </a:solidFill>
          <a:ln w="12700">
            <a:miter lim="400000"/>
          </a:ln>
        </p:spPr>
        <p:txBody>
          <a:bodyPr lIns="45719" rIns="45719" anchor="ctr"/>
          <a:lstStyle/>
          <a:p>
            <a:pPr algn="ctr">
              <a:defRPr>
                <a:solidFill>
                  <a:srgbClr val="FFFFFF"/>
                </a:solidFill>
              </a:defRPr>
            </a:pPr>
            <a:endParaRPr/>
          </a:p>
        </p:txBody>
      </p:sp>
      <p:pic>
        <p:nvPicPr>
          <p:cNvPr id="226" name="Picture 2" descr="Picture 2"/>
          <p:cNvPicPr>
            <a:picLocks noChangeAspect="1"/>
          </p:cNvPicPr>
          <p:nvPr/>
        </p:nvPicPr>
        <p:blipFill>
          <a:blip r:embed="rId2"/>
          <a:stretch>
            <a:fillRect/>
          </a:stretch>
        </p:blipFill>
        <p:spPr>
          <a:xfrm>
            <a:off x="0" y="0"/>
            <a:ext cx="12235071" cy="1246160"/>
          </a:xfrm>
          <a:prstGeom prst="rect">
            <a:avLst/>
          </a:prstGeom>
          <a:ln w="12700">
            <a:miter lim="400000"/>
          </a:ln>
        </p:spPr>
      </p:pic>
      <p:pic>
        <p:nvPicPr>
          <p:cNvPr id="227" name="Graphic 4" descr="Graphic 4"/>
          <p:cNvPicPr>
            <a:picLocks noChangeAspect="1"/>
          </p:cNvPicPr>
          <p:nvPr/>
        </p:nvPicPr>
        <p:blipFill>
          <a:blip r:embed="rId3"/>
          <a:stretch>
            <a:fillRect/>
          </a:stretch>
        </p:blipFill>
        <p:spPr>
          <a:xfrm>
            <a:off x="559111" y="1950979"/>
            <a:ext cx="3411572" cy="3411572"/>
          </a:xfrm>
          <a:prstGeom prst="rect">
            <a:avLst/>
          </a:prstGeom>
          <a:ln w="12700">
            <a:miter lim="400000"/>
          </a:ln>
        </p:spPr>
      </p:pic>
      <p:sp>
        <p:nvSpPr>
          <p:cNvPr id="228" name="TextBox 5"/>
          <p:cNvSpPr txBox="1"/>
          <p:nvPr/>
        </p:nvSpPr>
        <p:spPr>
          <a:xfrm>
            <a:off x="6643823" y="3471531"/>
            <a:ext cx="4943345" cy="3181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400"/>
              </a:spcBef>
              <a:defRPr sz="1400" b="1">
                <a:latin typeface="+mj-lt"/>
                <a:ea typeface="+mj-ea"/>
                <a:cs typeface="+mj-cs"/>
                <a:sym typeface="Times Roman"/>
              </a:defRPr>
            </a:pPr>
            <a:endParaRPr dirty="0">
              <a:solidFill>
                <a:srgbClr val="FFFFFF"/>
              </a:solidFill>
            </a:endParaRPr>
          </a:p>
          <a:p>
            <a:pPr marL="285750" indent="-228600">
              <a:lnSpc>
                <a:spcPct val="90000"/>
              </a:lnSpc>
              <a:spcBef>
                <a:spcPts val="600"/>
              </a:spcBef>
              <a:buSzPct val="100000"/>
              <a:buFont typeface="Arial"/>
              <a:buChar char="•"/>
              <a:defRPr>
                <a:solidFill>
                  <a:srgbClr val="FFFFFF"/>
                </a:solidFill>
              </a:defRPr>
            </a:pPr>
            <a:r>
              <a:rPr dirty="0"/>
              <a:t>Accessible through most of the web browsers, with attractive UI/UX.</a:t>
            </a:r>
          </a:p>
          <a:p>
            <a:pPr marL="285750" indent="-228600">
              <a:lnSpc>
                <a:spcPct val="90000"/>
              </a:lnSpc>
              <a:spcBef>
                <a:spcPts val="600"/>
              </a:spcBef>
              <a:buSzPct val="100000"/>
              <a:buFont typeface="Arial"/>
              <a:buChar char="•"/>
              <a:defRPr>
                <a:solidFill>
                  <a:srgbClr val="FFFFFF"/>
                </a:solidFill>
              </a:defRPr>
            </a:pPr>
            <a:r>
              <a:rPr dirty="0"/>
              <a:t>Pneumonia detection using Machine learning.</a:t>
            </a:r>
          </a:p>
          <a:p>
            <a:pPr marL="285750" indent="-228600">
              <a:lnSpc>
                <a:spcPct val="90000"/>
              </a:lnSpc>
              <a:spcBef>
                <a:spcPts val="600"/>
              </a:spcBef>
              <a:buSzPct val="100000"/>
              <a:buFont typeface="Arial"/>
              <a:buChar char="•"/>
              <a:defRPr>
                <a:solidFill>
                  <a:srgbClr val="FFFFFF"/>
                </a:solidFill>
              </a:defRPr>
            </a:pPr>
            <a:r>
              <a:rPr dirty="0"/>
              <a:t>Stores all the </a:t>
            </a:r>
            <a:r>
              <a:rPr lang="en-US" dirty="0"/>
              <a:t>previously entered </a:t>
            </a:r>
            <a:r>
              <a:rPr dirty="0"/>
              <a:t>data so that the user can access the records whenever necessary.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10"/>
          <p:cNvSpPr/>
          <p:nvPr/>
        </p:nvSpPr>
        <p:spPr>
          <a:xfrm>
            <a:off x="-1" y="1240007"/>
            <a:ext cx="12192001" cy="68573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234" name="Group 12"/>
          <p:cNvGrpSpPr/>
          <p:nvPr/>
        </p:nvGrpSpPr>
        <p:grpSpPr>
          <a:xfrm>
            <a:off x="3" y="2302856"/>
            <a:ext cx="731522" cy="673461"/>
            <a:chOff x="0" y="0"/>
            <a:chExt cx="731520" cy="673460"/>
          </a:xfrm>
        </p:grpSpPr>
        <p:sp>
          <p:nvSpPr>
            <p:cNvPr id="231" name="Rectangle 13"/>
            <p:cNvSpPr/>
            <p:nvPr/>
          </p:nvSpPr>
          <p:spPr>
            <a:xfrm>
              <a:off x="-1"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tangle 14"/>
            <p:cNvSpPr/>
            <p:nvPr/>
          </p:nvSpPr>
          <p:spPr>
            <a:xfrm>
              <a:off x="267832"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tangle 15"/>
            <p:cNvSpPr/>
            <p:nvPr/>
          </p:nvSpPr>
          <p:spPr>
            <a:xfrm>
              <a:off x="535665"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35" name="Rectangle 17"/>
          <p:cNvSpPr/>
          <p:nvPr/>
        </p:nvSpPr>
        <p:spPr>
          <a:xfrm>
            <a:off x="640080" y="1896157"/>
            <a:ext cx="5672667" cy="1431592"/>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sp>
        <p:nvSpPr>
          <p:cNvPr id="236" name="Title 1"/>
          <p:cNvSpPr txBox="1">
            <a:spLocks noGrp="1"/>
          </p:cNvSpPr>
          <p:nvPr>
            <p:ph type="title"/>
          </p:nvPr>
        </p:nvSpPr>
        <p:spPr>
          <a:xfrm>
            <a:off x="1043630" y="2113947"/>
            <a:ext cx="5052370" cy="1035781"/>
          </a:xfrm>
          <a:prstGeom prst="rect">
            <a:avLst/>
          </a:prstGeom>
        </p:spPr>
        <p:txBody>
          <a:bodyPr/>
          <a:lstStyle>
            <a:lvl1pPr>
              <a:defRPr sz="3600"/>
            </a:lvl1pPr>
          </a:lstStyle>
          <a:p>
            <a:r>
              <a:rPr dirty="0"/>
              <a:t>8. Tools and technology</a:t>
            </a:r>
          </a:p>
        </p:txBody>
      </p:sp>
      <p:sp>
        <p:nvSpPr>
          <p:cNvPr id="237" name="TextBox 2"/>
          <p:cNvSpPr txBox="1"/>
          <p:nvPr/>
        </p:nvSpPr>
        <p:spPr>
          <a:xfrm>
            <a:off x="356520" y="3530251"/>
            <a:ext cx="6239786" cy="3677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algn="just" defTabSz="4174842">
              <a:defRPr sz="2600" b="1">
                <a:solidFill>
                  <a:srgbClr val="595959"/>
                </a:solidFill>
              </a:defRPr>
            </a:pPr>
            <a:r>
              <a:t>Hardware — NVIDIA GPU for training the model </a:t>
            </a:r>
          </a:p>
          <a:p>
            <a:pPr algn="just" defTabSz="4174842">
              <a:defRPr sz="2600" b="1">
                <a:solidFill>
                  <a:srgbClr val="595959"/>
                </a:solidFill>
              </a:defRPr>
            </a:pPr>
            <a:r>
              <a:t>Dataset — Dataset of images of lung x-rays </a:t>
            </a:r>
          </a:p>
          <a:p>
            <a:pPr algn="just" defTabSz="4174842">
              <a:defRPr sz="2600" b="1">
                <a:solidFill>
                  <a:srgbClr val="595959"/>
                </a:solidFill>
              </a:defRPr>
            </a:pPr>
            <a:r>
              <a:t>Frameworks — Tensor Flow 2 for deep learning and Flask for web design.</a:t>
            </a:r>
          </a:p>
        </p:txBody>
      </p:sp>
      <p:sp>
        <p:nvSpPr>
          <p:cNvPr id="238" name="Rectangle 19"/>
          <p:cNvSpPr/>
          <p:nvPr/>
        </p:nvSpPr>
        <p:spPr>
          <a:xfrm>
            <a:off x="6716299" y="1848409"/>
            <a:ext cx="4637503" cy="5593444"/>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pic>
        <p:nvPicPr>
          <p:cNvPr id="239" name="Graphic 5" descr="Graphic 5"/>
          <p:cNvPicPr>
            <a:picLocks noChangeAspect="1"/>
          </p:cNvPicPr>
          <p:nvPr/>
        </p:nvPicPr>
        <p:blipFill>
          <a:blip r:embed="rId2"/>
          <a:stretch>
            <a:fillRect/>
          </a:stretch>
        </p:blipFill>
        <p:spPr>
          <a:xfrm>
            <a:off x="7459156" y="2350604"/>
            <a:ext cx="3381777" cy="3381777"/>
          </a:xfrm>
          <a:prstGeom prst="rect">
            <a:avLst/>
          </a:prstGeom>
          <a:ln w="12700">
            <a:miter lim="400000"/>
          </a:ln>
        </p:spPr>
      </p:pic>
      <p:sp>
        <p:nvSpPr>
          <p:cNvPr id="240" name="Straight Connector 21"/>
          <p:cNvSpPr/>
          <p:nvPr/>
        </p:nvSpPr>
        <p:spPr>
          <a:xfrm flipH="1" flipV="1">
            <a:off x="838199" y="7732248"/>
            <a:ext cx="10515601" cy="1"/>
          </a:xfrm>
          <a:prstGeom prst="line">
            <a:avLst/>
          </a:prstGeom>
          <a:ln w="57150">
            <a:solidFill>
              <a:schemeClr val="accent4"/>
            </a:solidFill>
            <a:miter/>
          </a:ln>
        </p:spPr>
        <p:txBody>
          <a:bodyPr lIns="45719" rIns="45719"/>
          <a:lstStyle/>
          <a:p>
            <a:pPr algn="ctr">
              <a:defRPr>
                <a:solidFill>
                  <a:srgbClr val="FFFFFF"/>
                </a:solidFill>
              </a:defRPr>
            </a:pPr>
            <a:endParaRPr/>
          </a:p>
        </p:txBody>
      </p:sp>
      <p:pic>
        <p:nvPicPr>
          <p:cNvPr id="241" name="Picture 3" descr="Picture 3"/>
          <p:cNvPicPr>
            <a:picLocks noChangeAspect="1"/>
          </p:cNvPicPr>
          <p:nvPr/>
        </p:nvPicPr>
        <p:blipFill>
          <a:blip r:embed="rId3"/>
          <a:stretch>
            <a:fillRect/>
          </a:stretch>
        </p:blipFill>
        <p:spPr>
          <a:xfrm>
            <a:off x="0" y="-8500"/>
            <a:ext cx="12080083" cy="1240009"/>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1000</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Roman</vt:lpstr>
      <vt:lpstr>Office Theme</vt:lpstr>
      <vt:lpstr>PowerPoint Presentation</vt:lpstr>
      <vt:lpstr>1. Introduction</vt:lpstr>
      <vt:lpstr>2. Problem Statement</vt:lpstr>
      <vt:lpstr>3. Objectives</vt:lpstr>
      <vt:lpstr>4. Innovation</vt:lpstr>
      <vt:lpstr>5. Role of each group member</vt:lpstr>
      <vt:lpstr>6. Proposed Methodology</vt:lpstr>
      <vt:lpstr>7. Features of our project</vt:lpstr>
      <vt:lpstr>8. Tools and technology</vt:lpstr>
      <vt:lpstr>PowerPoint Presentation</vt:lpstr>
      <vt:lpstr>10. System/User Requirement</vt:lpstr>
      <vt:lpstr>11. Snapshot of System</vt:lpstr>
      <vt:lpstr>PowerPoint Presentation</vt:lpstr>
      <vt:lpstr>PowerPoint Presentation</vt:lpstr>
      <vt:lpstr>PowerPoint Presentation</vt:lpstr>
      <vt:lpstr>12. Results</vt:lpstr>
      <vt:lpstr>13.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tanuj sharma</dc:creator>
  <cp:lastModifiedBy>Anwesh Badapanda</cp:lastModifiedBy>
  <cp:revision>5</cp:revision>
  <dcterms:created xsi:type="dcterms:W3CDTF">2020-11-18T13:06:16Z</dcterms:created>
  <dcterms:modified xsi:type="dcterms:W3CDTF">2020-11-19T17:09:39Z</dcterms:modified>
</cp:coreProperties>
</file>