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143500" cx="9144000"/>
  <p:notesSz cx="6858000" cy="9144000"/>
  <p:embeddedFontLst>
    <p:embeddedFont>
      <p:font typeface="Archivo Narrow"/>
      <p:regular r:id="rId65"/>
      <p:bold r:id="rId66"/>
      <p:italic r:id="rId67"/>
      <p:boldItalic r:id="rId68"/>
    </p:embeddedFont>
    <p:embeddedFont>
      <p:font typeface="Yellowtail"/>
      <p:regular r:id="rId69"/>
    </p:embeddedFont>
    <p:embeddedFont>
      <p:font typeface="Archivo Narrow Medium"/>
      <p:regular r:id="rId70"/>
      <p:bold r:id="rId71"/>
      <p:italic r:id="rId72"/>
      <p:boldItalic r:id="rId73"/>
    </p:embeddedFont>
    <p:embeddedFont>
      <p:font typeface="IBM Plex Sans Condensed"/>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8" roundtripDataSignature="AMtx7mhb8p6pSOydbOBRCRp8SPpcKBE8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rchivoNarrowMedium-boldItalic.fntdata"/><Relationship Id="rId72" Type="http://schemas.openxmlformats.org/officeDocument/2006/relationships/font" Target="fonts/ArchivoNarrowMedium-italic.fntdata"/><Relationship Id="rId31" Type="http://schemas.openxmlformats.org/officeDocument/2006/relationships/slide" Target="slides/slide25.xml"/><Relationship Id="rId75" Type="http://schemas.openxmlformats.org/officeDocument/2006/relationships/font" Target="fonts/IBMPlexSansCondensed-bold.fntdata"/><Relationship Id="rId30" Type="http://schemas.openxmlformats.org/officeDocument/2006/relationships/slide" Target="slides/slide24.xml"/><Relationship Id="rId74" Type="http://schemas.openxmlformats.org/officeDocument/2006/relationships/font" Target="fonts/IBMPlexSansCondensed-regular.fntdata"/><Relationship Id="rId33" Type="http://schemas.openxmlformats.org/officeDocument/2006/relationships/slide" Target="slides/slide27.xml"/><Relationship Id="rId77" Type="http://schemas.openxmlformats.org/officeDocument/2006/relationships/font" Target="fonts/IBMPlexSansCondensed-boldItalic.fntdata"/><Relationship Id="rId32" Type="http://schemas.openxmlformats.org/officeDocument/2006/relationships/slide" Target="slides/slide26.xml"/><Relationship Id="rId76" Type="http://schemas.openxmlformats.org/officeDocument/2006/relationships/font" Target="fonts/IBMPlexSansCondensed-italic.fntdata"/><Relationship Id="rId35" Type="http://schemas.openxmlformats.org/officeDocument/2006/relationships/slide" Target="slides/slide29.xml"/><Relationship Id="rId34" Type="http://schemas.openxmlformats.org/officeDocument/2006/relationships/slide" Target="slides/slide28.xml"/><Relationship Id="rId78" Type="http://customschemas.google.com/relationships/presentationmetadata" Target="metadata"/><Relationship Id="rId71" Type="http://schemas.openxmlformats.org/officeDocument/2006/relationships/font" Target="fonts/ArchivoNarrowMedium-bold.fntdata"/><Relationship Id="rId70" Type="http://schemas.openxmlformats.org/officeDocument/2006/relationships/font" Target="fonts/ArchivoNarrowMedium-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ArchivoNarrow-bold.fntdata"/><Relationship Id="rId21" Type="http://schemas.openxmlformats.org/officeDocument/2006/relationships/slide" Target="slides/slide15.xml"/><Relationship Id="rId65" Type="http://schemas.openxmlformats.org/officeDocument/2006/relationships/font" Target="fonts/ArchivoNarrow-regular.fntdata"/><Relationship Id="rId24" Type="http://schemas.openxmlformats.org/officeDocument/2006/relationships/slide" Target="slides/slide18.xml"/><Relationship Id="rId68" Type="http://schemas.openxmlformats.org/officeDocument/2006/relationships/font" Target="fonts/ArchivoNarrow-boldItalic.fntdata"/><Relationship Id="rId23" Type="http://schemas.openxmlformats.org/officeDocument/2006/relationships/slide" Target="slides/slide17.xml"/><Relationship Id="rId67" Type="http://schemas.openxmlformats.org/officeDocument/2006/relationships/font" Target="fonts/ArchivoNarrow-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Yellowtail-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1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1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2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2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2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2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2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p2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2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p2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2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p2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3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3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p3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3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3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p3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p3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6" name="Google Shape;426;p3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4" name="Google Shape;434;p3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p4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4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p4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9" name="Google Shape;459;p4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8" name="Google Shape;468;p4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4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p4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4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p4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4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4" name="Google Shape;494;p4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408d7fa2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408d7fa2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4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p4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4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8" name="Google Shape;518;p4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4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7" name="Google Shape;527;p4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7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7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61"/>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IBM Plex Sans Condensed"/>
              <a:buNone/>
              <a:defRPr>
                <a:latin typeface="IBM Plex Sans Condensed"/>
                <a:ea typeface="IBM Plex Sans Condensed"/>
                <a:cs typeface="IBM Plex Sans Condensed"/>
                <a:sym typeface="IBM Plex Sans Condensed"/>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2" name="Google Shape;62;p61"/>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lvl1pPr indent="-361950" lvl="0" marL="457200" algn="l">
              <a:lnSpc>
                <a:spcPct val="100000"/>
              </a:lnSpc>
              <a:spcBef>
                <a:spcPts val="0"/>
              </a:spcBef>
              <a:spcAft>
                <a:spcPts val="0"/>
              </a:spcAft>
              <a:buSzPts val="2100"/>
              <a:buFont typeface="IBM Plex Sans Condensed"/>
              <a:buChar char="●"/>
              <a:defRPr>
                <a:latin typeface="IBM Plex Sans Condensed"/>
                <a:ea typeface="IBM Plex Sans Condensed"/>
                <a:cs typeface="IBM Plex Sans Condensed"/>
                <a:sym typeface="IBM Plex Sans Condensed"/>
              </a:defRPr>
            </a:lvl1pPr>
            <a:lvl2pPr indent="-355600" lvl="1" marL="914400" algn="l">
              <a:lnSpc>
                <a:spcPct val="100000"/>
              </a:lnSpc>
              <a:spcBef>
                <a:spcPts val="600"/>
              </a:spcBef>
              <a:spcAft>
                <a:spcPts val="0"/>
              </a:spcAft>
              <a:buSzPts val="2000"/>
              <a:buFont typeface="IBM Plex Sans Condensed"/>
              <a:buChar char="○"/>
              <a:defRPr>
                <a:latin typeface="IBM Plex Sans Condensed"/>
                <a:ea typeface="IBM Plex Sans Condensed"/>
                <a:cs typeface="IBM Plex Sans Condensed"/>
                <a:sym typeface="IBM Plex Sans Condensed"/>
              </a:defRPr>
            </a:lvl2pPr>
            <a:lvl3pPr indent="-342900" lvl="2" marL="1371600" algn="l">
              <a:lnSpc>
                <a:spcPct val="100000"/>
              </a:lnSpc>
              <a:spcBef>
                <a:spcPts val="600"/>
              </a:spcBef>
              <a:spcAft>
                <a:spcPts val="0"/>
              </a:spcAft>
              <a:buSzPts val="1800"/>
              <a:buFont typeface="IBM Plex Sans Condensed"/>
              <a:buChar char="■"/>
              <a:defRPr>
                <a:latin typeface="IBM Plex Sans Condensed"/>
                <a:ea typeface="IBM Plex Sans Condensed"/>
                <a:cs typeface="IBM Plex Sans Condensed"/>
                <a:sym typeface="IBM Plex Sans Condensed"/>
              </a:defRPr>
            </a:lvl3pPr>
            <a:lvl4pPr indent="-342900" lvl="3" marL="1828800" algn="l">
              <a:lnSpc>
                <a:spcPct val="100000"/>
              </a:lnSpc>
              <a:spcBef>
                <a:spcPts val="600"/>
              </a:spcBef>
              <a:spcAft>
                <a:spcPts val="0"/>
              </a:spcAft>
              <a:buSzPts val="1800"/>
              <a:buFont typeface="IBM Plex Sans Condensed"/>
              <a:buChar char="●"/>
              <a:defRPr>
                <a:latin typeface="IBM Plex Sans Condensed"/>
                <a:ea typeface="IBM Plex Sans Condensed"/>
                <a:cs typeface="IBM Plex Sans Condensed"/>
                <a:sym typeface="IBM Plex Sans Condensed"/>
              </a:defRPr>
            </a:lvl4pPr>
            <a:lvl5pPr indent="-342900" lvl="4" marL="2286000" algn="l">
              <a:lnSpc>
                <a:spcPct val="100000"/>
              </a:lnSpc>
              <a:spcBef>
                <a:spcPts val="600"/>
              </a:spcBef>
              <a:spcAft>
                <a:spcPts val="0"/>
              </a:spcAft>
              <a:buSzPts val="1800"/>
              <a:buFont typeface="IBM Plex Sans Condensed"/>
              <a:buChar char="○"/>
              <a:defRPr>
                <a:latin typeface="IBM Plex Sans Condensed"/>
                <a:ea typeface="IBM Plex Sans Condensed"/>
                <a:cs typeface="IBM Plex Sans Condensed"/>
                <a:sym typeface="IBM Plex Sans Condensed"/>
              </a:defRPr>
            </a:lvl5pPr>
            <a:lvl6pPr indent="-342900" lvl="5" marL="2743200" algn="l">
              <a:lnSpc>
                <a:spcPct val="100000"/>
              </a:lnSpc>
              <a:spcBef>
                <a:spcPts val="600"/>
              </a:spcBef>
              <a:spcAft>
                <a:spcPts val="0"/>
              </a:spcAft>
              <a:buSzPts val="1800"/>
              <a:buFont typeface="IBM Plex Sans Condensed"/>
              <a:buChar char="■"/>
              <a:defRPr>
                <a:latin typeface="IBM Plex Sans Condensed"/>
                <a:ea typeface="IBM Plex Sans Condensed"/>
                <a:cs typeface="IBM Plex Sans Condensed"/>
                <a:sym typeface="IBM Plex Sans Condensed"/>
              </a:defRPr>
            </a:lvl6pPr>
            <a:lvl7pPr indent="-342900" lvl="6" marL="3200400" algn="l">
              <a:lnSpc>
                <a:spcPct val="100000"/>
              </a:lnSpc>
              <a:spcBef>
                <a:spcPts val="600"/>
              </a:spcBef>
              <a:spcAft>
                <a:spcPts val="0"/>
              </a:spcAft>
              <a:buSzPts val="1800"/>
              <a:buFont typeface="IBM Plex Sans Condensed"/>
              <a:buChar char="●"/>
              <a:defRPr>
                <a:latin typeface="IBM Plex Sans Condensed"/>
                <a:ea typeface="IBM Plex Sans Condensed"/>
                <a:cs typeface="IBM Plex Sans Condensed"/>
                <a:sym typeface="IBM Plex Sans Condensed"/>
              </a:defRPr>
            </a:lvl7pPr>
            <a:lvl8pPr indent="-342900" lvl="7" marL="3657600" algn="l">
              <a:lnSpc>
                <a:spcPct val="100000"/>
              </a:lnSpc>
              <a:spcBef>
                <a:spcPts val="600"/>
              </a:spcBef>
              <a:spcAft>
                <a:spcPts val="0"/>
              </a:spcAft>
              <a:buSzPts val="1800"/>
              <a:buFont typeface="IBM Plex Sans Condensed"/>
              <a:buChar char="○"/>
              <a:defRPr>
                <a:latin typeface="IBM Plex Sans Condensed"/>
                <a:ea typeface="IBM Plex Sans Condensed"/>
                <a:cs typeface="IBM Plex Sans Condensed"/>
                <a:sym typeface="IBM Plex Sans Condensed"/>
              </a:defRPr>
            </a:lvl8pPr>
            <a:lvl9pPr indent="-342900" lvl="8" marL="4114800" algn="l">
              <a:lnSpc>
                <a:spcPct val="100000"/>
              </a:lnSpc>
              <a:spcBef>
                <a:spcPts val="600"/>
              </a:spcBef>
              <a:spcAft>
                <a:spcPts val="600"/>
              </a:spcAft>
              <a:buSzPts val="1800"/>
              <a:buFont typeface="IBM Plex Sans Condensed"/>
              <a:buChar char="■"/>
              <a:defRPr>
                <a:latin typeface="IBM Plex Sans Condensed"/>
                <a:ea typeface="IBM Plex Sans Condensed"/>
                <a:cs typeface="IBM Plex Sans Condensed"/>
                <a:sym typeface="IBM Plex Sans Condensed"/>
              </a:defRPr>
            </a:lvl9pPr>
          </a:lstStyle>
          <a:p/>
        </p:txBody>
      </p:sp>
      <p:sp>
        <p:nvSpPr>
          <p:cNvPr id="63" name="Google Shape;63;p61"/>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61"/>
          <p:cNvSpPr txBox="1"/>
          <p:nvPr/>
        </p:nvSpPr>
        <p:spPr>
          <a:xfrm>
            <a:off x="8688881" y="4886325"/>
            <a:ext cx="399600" cy="217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72"/>
          <p:cNvSpPr txBox="1"/>
          <p:nvPr>
            <p:ph type="ctrTitle"/>
          </p:nvPr>
        </p:nvSpPr>
        <p:spPr>
          <a:xfrm>
            <a:off x="311700" y="1415098"/>
            <a:ext cx="8520600" cy="1382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7" name="Google Shape;67;p7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p72"/>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72"/>
          <p:cNvSpPr/>
          <p:nvPr/>
        </p:nvSpPr>
        <p:spPr>
          <a:xfrm>
            <a:off x="-7087" y="-22762"/>
            <a:ext cx="9162600" cy="552900"/>
          </a:xfrm>
          <a:prstGeom prst="rect">
            <a:avLst/>
          </a:prstGeom>
          <a:solidFill>
            <a:srgbClr val="0C5394"/>
          </a:solidFill>
          <a:ln cap="flat" cmpd="sng" w="9525">
            <a:solidFill>
              <a:srgbClr val="0C5394"/>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IBM Plex Sans Condensed"/>
              <a:ea typeface="IBM Plex Sans Condensed"/>
              <a:cs typeface="IBM Plex Sans Condensed"/>
              <a:sym typeface="IBM Plex Sans Condensed"/>
            </a:endParaRPr>
          </a:p>
        </p:txBody>
      </p:sp>
      <p:sp>
        <p:nvSpPr>
          <p:cNvPr id="70" name="Google Shape;70;p72"/>
          <p:cNvSpPr/>
          <p:nvPr/>
        </p:nvSpPr>
        <p:spPr>
          <a:xfrm>
            <a:off x="-6994" y="115556"/>
            <a:ext cx="9156900" cy="961800"/>
          </a:xfrm>
          <a:prstGeom prst="roundRect">
            <a:avLst>
              <a:gd fmla="val 10177" name="adj"/>
            </a:avLst>
          </a:prstGeom>
          <a:solidFill>
            <a:srgbClr val="0C5394"/>
          </a:solidFill>
          <a:ln cap="flat" cmpd="sng" w="9525">
            <a:solidFill>
              <a:srgbClr val="0C5394"/>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IBM Plex Sans Condensed"/>
              <a:ea typeface="IBM Plex Sans Condensed"/>
              <a:cs typeface="IBM Plex Sans Condensed"/>
              <a:sym typeface="IBM Plex Sans Condensed"/>
            </a:endParaRPr>
          </a:p>
        </p:txBody>
      </p:sp>
      <p:sp>
        <p:nvSpPr>
          <p:cNvPr id="71" name="Google Shape;71;p72"/>
          <p:cNvSpPr/>
          <p:nvPr/>
        </p:nvSpPr>
        <p:spPr>
          <a:xfrm>
            <a:off x="8072663" y="-22762"/>
            <a:ext cx="651600" cy="1100400"/>
          </a:xfrm>
          <a:prstGeom prst="parallelogram">
            <a:avLst>
              <a:gd fmla="val 57856" name="adj"/>
            </a:avLst>
          </a:prstGeom>
          <a:solidFill>
            <a:srgbClr val="D2AE6C"/>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IBM Plex Sans Condensed"/>
              <a:ea typeface="IBM Plex Sans Condensed"/>
              <a:cs typeface="IBM Plex Sans Condensed"/>
              <a:sym typeface="IBM Plex Sans Condensed"/>
            </a:endParaRPr>
          </a:p>
        </p:txBody>
      </p:sp>
      <p:sp>
        <p:nvSpPr>
          <p:cNvPr id="72" name="Google Shape;72;p72"/>
          <p:cNvSpPr/>
          <p:nvPr/>
        </p:nvSpPr>
        <p:spPr>
          <a:xfrm>
            <a:off x="5785500" y="-22762"/>
            <a:ext cx="2881500" cy="1116600"/>
          </a:xfrm>
          <a:prstGeom prst="parallelogram">
            <a:avLst>
              <a:gd fmla="val 33925" name="adj"/>
            </a:avLst>
          </a:prstGeom>
          <a:solidFill>
            <a:srgbClr val="FFFFF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IBM Plex Sans Condensed"/>
              <a:ea typeface="IBM Plex Sans Condensed"/>
              <a:cs typeface="IBM Plex Sans Condensed"/>
              <a:sym typeface="IBM Plex Sans Condensed"/>
            </a:endParaRPr>
          </a:p>
        </p:txBody>
      </p:sp>
      <p:pic>
        <p:nvPicPr>
          <p:cNvPr id="73" name="Google Shape;73;p72"/>
          <p:cNvPicPr preferRelativeResize="0"/>
          <p:nvPr/>
        </p:nvPicPr>
        <p:blipFill rotWithShape="1">
          <a:blip r:embed="rId2">
            <a:alphaModFix/>
          </a:blip>
          <a:srcRect b="0" l="0" r="0" t="0"/>
          <a:stretch/>
        </p:blipFill>
        <p:spPr>
          <a:xfrm>
            <a:off x="6088513" y="306158"/>
            <a:ext cx="2121132" cy="674794"/>
          </a:xfrm>
          <a:prstGeom prst="rect">
            <a:avLst/>
          </a:prstGeom>
          <a:noFill/>
          <a:ln>
            <a:noFill/>
          </a:ln>
        </p:spPr>
      </p:pic>
      <p:sp>
        <p:nvSpPr>
          <p:cNvPr id="74" name="Google Shape;74;p72"/>
          <p:cNvSpPr/>
          <p:nvPr/>
        </p:nvSpPr>
        <p:spPr>
          <a:xfrm>
            <a:off x="-6994" y="4953389"/>
            <a:ext cx="9162600" cy="194700"/>
          </a:xfrm>
          <a:prstGeom prst="rect">
            <a:avLst/>
          </a:prstGeom>
          <a:solidFill>
            <a:srgbClr val="0C5394"/>
          </a:solidFill>
          <a:ln cap="flat" cmpd="sng" w="9525">
            <a:solidFill>
              <a:srgbClr val="0C5394"/>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IBM Plex Sans Condensed"/>
              <a:ea typeface="IBM Plex Sans Condensed"/>
              <a:cs typeface="IBM Plex Sans Condensed"/>
              <a:sym typeface="IBM Plex Sans Condensed"/>
            </a:endParaRPr>
          </a:p>
        </p:txBody>
      </p:sp>
      <p:sp>
        <p:nvSpPr>
          <p:cNvPr id="75" name="Google Shape;75;p72"/>
          <p:cNvSpPr/>
          <p:nvPr/>
        </p:nvSpPr>
        <p:spPr>
          <a:xfrm>
            <a:off x="-6994" y="4424681"/>
            <a:ext cx="9162600" cy="552900"/>
          </a:xfrm>
          <a:prstGeom prst="roundRect">
            <a:avLst>
              <a:gd fmla="val 10177" name="adj"/>
            </a:avLst>
          </a:prstGeom>
          <a:solidFill>
            <a:srgbClr val="0C5394"/>
          </a:solidFill>
          <a:ln cap="flat" cmpd="sng" w="9525">
            <a:solidFill>
              <a:srgbClr val="0C5394"/>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IBM Plex Sans Condensed"/>
              <a:ea typeface="IBM Plex Sans Condensed"/>
              <a:cs typeface="IBM Plex Sans Condensed"/>
              <a:sym typeface="IBM Plex Sans Condensed"/>
            </a:endParaRPr>
          </a:p>
        </p:txBody>
      </p:sp>
      <p:sp>
        <p:nvSpPr>
          <p:cNvPr id="76" name="Google Shape;76;p72"/>
          <p:cNvSpPr txBox="1"/>
          <p:nvPr/>
        </p:nvSpPr>
        <p:spPr>
          <a:xfrm>
            <a:off x="285750" y="4424681"/>
            <a:ext cx="2857500" cy="8619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D2AE6C"/>
                </a:solidFill>
                <a:latin typeface="Archivo Narrow"/>
                <a:ea typeface="Archivo Narrow"/>
                <a:cs typeface="Archivo Narrow"/>
                <a:sym typeface="Archivo Narrow"/>
              </a:rPr>
              <a:t>Mission</a:t>
            </a:r>
            <a:endParaRPr b="1" i="0" sz="1100" u="none" cap="none" strike="noStrike">
              <a:solidFill>
                <a:srgbClr val="D2AE6C"/>
              </a:solidFill>
              <a:latin typeface="Archivo Narrow"/>
              <a:ea typeface="Archivo Narrow"/>
              <a:cs typeface="Archivo Narrow"/>
              <a:sym typeface="Archivo Narrow"/>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chivo Narrow Medium"/>
                <a:ea typeface="Archivo Narrow Medium"/>
                <a:cs typeface="Archivo Narrow Medium"/>
                <a:sym typeface="Archivo Narrow Medium"/>
              </a:rPr>
              <a:t>Christ University is a nurturing ground for an individual’s holistic development to make effective contribution</a:t>
            </a:r>
            <a:endParaRPr b="0" i="0" sz="900" u="none" cap="none" strike="noStrike">
              <a:solidFill>
                <a:schemeClr val="lt1"/>
              </a:solidFill>
              <a:latin typeface="Archivo Narrow Medium"/>
              <a:ea typeface="Archivo Narrow Medium"/>
              <a:cs typeface="Archivo Narrow Medium"/>
              <a:sym typeface="Archivo Narrow Medium"/>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chivo Narrow Medium"/>
                <a:ea typeface="Archivo Narrow Medium"/>
                <a:cs typeface="Archivo Narrow Medium"/>
                <a:sym typeface="Archivo Narrow Medium"/>
              </a:rPr>
              <a:t>to the society in a dynamic environment</a:t>
            </a:r>
            <a:endParaRPr b="0" i="0" sz="900" u="none" cap="none" strike="noStrike">
              <a:solidFill>
                <a:schemeClr val="lt1"/>
              </a:solidFill>
              <a:latin typeface="Archivo Narrow Medium"/>
              <a:ea typeface="Archivo Narrow Medium"/>
              <a:cs typeface="Archivo Narrow Medium"/>
              <a:sym typeface="Archivo Narrow Medium"/>
            </a:endParaRPr>
          </a:p>
        </p:txBody>
      </p:sp>
      <p:sp>
        <p:nvSpPr>
          <p:cNvPr id="77" name="Google Shape;77;p72"/>
          <p:cNvSpPr txBox="1"/>
          <p:nvPr/>
        </p:nvSpPr>
        <p:spPr>
          <a:xfrm>
            <a:off x="3143250" y="4424681"/>
            <a:ext cx="2857500" cy="4464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D2AE6C"/>
                </a:solidFill>
                <a:latin typeface="Archivo Narrow"/>
                <a:ea typeface="Archivo Narrow"/>
                <a:cs typeface="Archivo Narrow"/>
                <a:sym typeface="Archivo Narrow"/>
              </a:rPr>
              <a:t>Vision</a:t>
            </a:r>
            <a:endParaRPr b="1" i="0" sz="1100" u="none" cap="none" strike="noStrike">
              <a:solidFill>
                <a:srgbClr val="D2AE6C"/>
              </a:solidFill>
              <a:latin typeface="Archivo Narrow"/>
              <a:ea typeface="Archivo Narrow"/>
              <a:cs typeface="Archivo Narrow"/>
              <a:sym typeface="Archivo Narrow"/>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chivo Narrow Medium"/>
                <a:ea typeface="Archivo Narrow Medium"/>
                <a:cs typeface="Archivo Narrow Medium"/>
                <a:sym typeface="Archivo Narrow Medium"/>
              </a:rPr>
              <a:t>Excellence and Service</a:t>
            </a:r>
            <a:endParaRPr b="0" i="0" sz="900" u="none" cap="none" strike="noStrike">
              <a:solidFill>
                <a:schemeClr val="lt1"/>
              </a:solidFill>
              <a:latin typeface="Archivo Narrow Medium"/>
              <a:ea typeface="Archivo Narrow Medium"/>
              <a:cs typeface="Archivo Narrow Medium"/>
              <a:sym typeface="Archivo Narrow Medium"/>
            </a:endParaRPr>
          </a:p>
        </p:txBody>
      </p:sp>
      <p:sp>
        <p:nvSpPr>
          <p:cNvPr id="78" name="Google Shape;78;p72"/>
          <p:cNvSpPr txBox="1"/>
          <p:nvPr/>
        </p:nvSpPr>
        <p:spPr>
          <a:xfrm>
            <a:off x="6429450" y="4424681"/>
            <a:ext cx="2237400" cy="8619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D2AE6C"/>
                </a:solidFill>
                <a:latin typeface="Archivo Narrow"/>
                <a:ea typeface="Archivo Narrow"/>
                <a:cs typeface="Archivo Narrow"/>
                <a:sym typeface="Archivo Narrow"/>
              </a:rPr>
              <a:t>Core Values</a:t>
            </a:r>
            <a:endParaRPr b="1" i="0" sz="1100" u="none" cap="none" strike="noStrike">
              <a:solidFill>
                <a:srgbClr val="D2AE6C"/>
              </a:solidFill>
              <a:latin typeface="Archivo Narrow"/>
              <a:ea typeface="Archivo Narrow"/>
              <a:cs typeface="Archivo Narrow"/>
              <a:sym typeface="Archivo Narrow"/>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chivo Narrow Medium"/>
                <a:ea typeface="Archivo Narrow Medium"/>
                <a:cs typeface="Archivo Narrow Medium"/>
                <a:sym typeface="Archivo Narrow Medium"/>
              </a:rPr>
              <a:t>Faith in God |  Moral Uprightness</a:t>
            </a:r>
            <a:endParaRPr b="0" i="0" sz="900" u="none" cap="none" strike="noStrike">
              <a:solidFill>
                <a:schemeClr val="lt1"/>
              </a:solidFill>
              <a:latin typeface="Archivo Narrow Medium"/>
              <a:ea typeface="Archivo Narrow Medium"/>
              <a:cs typeface="Archivo Narrow Medium"/>
              <a:sym typeface="Archivo Narrow Medium"/>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Archivo Narrow Medium"/>
                <a:ea typeface="Archivo Narrow Medium"/>
                <a:cs typeface="Archivo Narrow Medium"/>
                <a:sym typeface="Archivo Narrow Medium"/>
              </a:rPr>
              <a:t> Love of Fellow Beings |  Social Responsibility</a:t>
            </a:r>
            <a:br>
              <a:rPr b="0" i="0" lang="en" sz="900" u="none" cap="none" strike="noStrike">
                <a:solidFill>
                  <a:schemeClr val="lt1"/>
                </a:solidFill>
                <a:latin typeface="Archivo Narrow Medium"/>
                <a:ea typeface="Archivo Narrow Medium"/>
                <a:cs typeface="Archivo Narrow Medium"/>
                <a:sym typeface="Archivo Narrow Medium"/>
              </a:rPr>
            </a:br>
            <a:r>
              <a:rPr b="0" i="0" lang="en" sz="900" u="none" cap="none" strike="noStrike">
                <a:solidFill>
                  <a:schemeClr val="lt1"/>
                </a:solidFill>
                <a:latin typeface="Archivo Narrow Medium"/>
                <a:ea typeface="Archivo Narrow Medium"/>
                <a:cs typeface="Archivo Narrow Medium"/>
                <a:sym typeface="Archivo Narrow Medium"/>
              </a:rPr>
              <a:t>Pursuit of Excellence</a:t>
            </a:r>
            <a:endParaRPr b="0" i="0" sz="900" u="none" cap="none" strike="noStrike">
              <a:solidFill>
                <a:schemeClr val="lt1"/>
              </a:solidFill>
              <a:latin typeface="Archivo Narrow Medium"/>
              <a:ea typeface="Archivo Narrow Medium"/>
              <a:cs typeface="Archivo Narrow Medium"/>
              <a:sym typeface="Archivo Narrow Mediu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7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1" name="Google Shape;81;p73"/>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74"/>
          <p:cNvSpPr txBox="1"/>
          <p:nvPr>
            <p:ph type="title"/>
          </p:nvPr>
        </p:nvSpPr>
        <p:spPr>
          <a:xfrm>
            <a:off x="311700" y="3878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84" name="Google Shape;84;p74"/>
          <p:cNvSpPr txBox="1"/>
          <p:nvPr>
            <p:ph idx="1" type="body"/>
          </p:nvPr>
        </p:nvSpPr>
        <p:spPr>
          <a:xfrm>
            <a:off x="311700" y="1152469"/>
            <a:ext cx="3999900" cy="35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85" name="Google Shape;85;p74"/>
          <p:cNvSpPr txBox="1"/>
          <p:nvPr>
            <p:ph idx="2" type="body"/>
          </p:nvPr>
        </p:nvSpPr>
        <p:spPr>
          <a:xfrm>
            <a:off x="4832400" y="1152469"/>
            <a:ext cx="3999900" cy="35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86" name="Google Shape;86;p74"/>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74"/>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75"/>
          <p:cNvSpPr txBox="1"/>
          <p:nvPr>
            <p:ph type="title"/>
          </p:nvPr>
        </p:nvSpPr>
        <p:spPr>
          <a:xfrm>
            <a:off x="311700" y="3878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90" name="Google Shape;90;p75"/>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76"/>
          <p:cNvSpPr txBox="1"/>
          <p:nvPr>
            <p:ph type="title"/>
          </p:nvPr>
        </p:nvSpPr>
        <p:spPr>
          <a:xfrm>
            <a:off x="311700" y="555600"/>
            <a:ext cx="53088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p7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94" name="Google Shape;94;p76"/>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p7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7" name="Google Shape;97;p77"/>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78"/>
          <p:cNvSpPr/>
          <p:nvPr/>
        </p:nvSpPr>
        <p:spPr>
          <a:xfrm>
            <a:off x="4572000" y="204113"/>
            <a:ext cx="4572000" cy="4602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 name="Google Shape;100;p7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1" name="Google Shape;101;p7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7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61950" lvl="0" marL="457200" algn="l">
              <a:lnSpc>
                <a:spcPct val="100000"/>
              </a:lnSpc>
              <a:spcBef>
                <a:spcPts val="0"/>
              </a:spcBef>
              <a:spcAft>
                <a:spcPts val="0"/>
              </a:spcAft>
              <a:buSzPts val="2100"/>
              <a:buChar char="●"/>
              <a:defRPr/>
            </a:lvl1pPr>
            <a:lvl2pPr indent="-355600" lvl="1" marL="914400" algn="l">
              <a:lnSpc>
                <a:spcPct val="100000"/>
              </a:lnSpc>
              <a:spcBef>
                <a:spcPts val="600"/>
              </a:spcBef>
              <a:spcAft>
                <a:spcPts val="0"/>
              </a:spcAft>
              <a:buSzPts val="20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03" name="Google Shape;103;p78"/>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6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79"/>
          <p:cNvSpPr txBox="1"/>
          <p:nvPr>
            <p:ph idx="1" type="body"/>
          </p:nvPr>
        </p:nvSpPr>
        <p:spPr>
          <a:xfrm>
            <a:off x="311700" y="4329994"/>
            <a:ext cx="5998800" cy="4764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a:lvl1pPr>
          </a:lstStyle>
          <a:p/>
        </p:txBody>
      </p:sp>
      <p:sp>
        <p:nvSpPr>
          <p:cNvPr id="106" name="Google Shape;106;p79"/>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8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9" name="Google Shape;109;p8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61950" lvl="0" marL="457200" algn="ctr">
              <a:lnSpc>
                <a:spcPct val="100000"/>
              </a:lnSpc>
              <a:spcBef>
                <a:spcPts val="0"/>
              </a:spcBef>
              <a:spcAft>
                <a:spcPts val="0"/>
              </a:spcAft>
              <a:buSzPts val="2100"/>
              <a:buChar char="●"/>
              <a:defRPr/>
            </a:lvl1pPr>
            <a:lvl2pPr indent="-355600" lvl="1" marL="914400" algn="ctr">
              <a:lnSpc>
                <a:spcPct val="100000"/>
              </a:lnSpc>
              <a:spcBef>
                <a:spcPts val="600"/>
              </a:spcBef>
              <a:spcAft>
                <a:spcPts val="0"/>
              </a:spcAft>
              <a:buSzPts val="2000"/>
              <a:buChar char="○"/>
              <a:defRPr/>
            </a:lvl2pPr>
            <a:lvl3pPr indent="-342900" lvl="2" marL="1371600" algn="ctr">
              <a:lnSpc>
                <a:spcPct val="100000"/>
              </a:lnSpc>
              <a:spcBef>
                <a:spcPts val="600"/>
              </a:spcBef>
              <a:spcAft>
                <a:spcPts val="0"/>
              </a:spcAft>
              <a:buSzPts val="1800"/>
              <a:buChar char="■"/>
              <a:defRPr/>
            </a:lvl3pPr>
            <a:lvl4pPr indent="-342900" lvl="3" marL="1828800" algn="ctr">
              <a:lnSpc>
                <a:spcPct val="100000"/>
              </a:lnSpc>
              <a:spcBef>
                <a:spcPts val="600"/>
              </a:spcBef>
              <a:spcAft>
                <a:spcPts val="0"/>
              </a:spcAft>
              <a:buSzPts val="1800"/>
              <a:buChar char="●"/>
              <a:defRPr/>
            </a:lvl4pPr>
            <a:lvl5pPr indent="-342900" lvl="4" marL="2286000" algn="ctr">
              <a:lnSpc>
                <a:spcPct val="100000"/>
              </a:lnSpc>
              <a:spcBef>
                <a:spcPts val="600"/>
              </a:spcBef>
              <a:spcAft>
                <a:spcPts val="0"/>
              </a:spcAft>
              <a:buSzPts val="1800"/>
              <a:buChar char="○"/>
              <a:defRPr/>
            </a:lvl5pPr>
            <a:lvl6pPr indent="-342900" lvl="5" marL="2743200" algn="ctr">
              <a:lnSpc>
                <a:spcPct val="100000"/>
              </a:lnSpc>
              <a:spcBef>
                <a:spcPts val="600"/>
              </a:spcBef>
              <a:spcAft>
                <a:spcPts val="0"/>
              </a:spcAft>
              <a:buSzPts val="1800"/>
              <a:buChar char="■"/>
              <a:defRPr/>
            </a:lvl6pPr>
            <a:lvl7pPr indent="-342900" lvl="6" marL="3200400" algn="ctr">
              <a:lnSpc>
                <a:spcPct val="100000"/>
              </a:lnSpc>
              <a:spcBef>
                <a:spcPts val="600"/>
              </a:spcBef>
              <a:spcAft>
                <a:spcPts val="0"/>
              </a:spcAft>
              <a:buSzPts val="1800"/>
              <a:buChar char="●"/>
              <a:defRPr/>
            </a:lvl7pPr>
            <a:lvl8pPr indent="-342900" lvl="7" marL="3657600" algn="ctr">
              <a:lnSpc>
                <a:spcPct val="100000"/>
              </a:lnSpc>
              <a:spcBef>
                <a:spcPts val="600"/>
              </a:spcBef>
              <a:spcAft>
                <a:spcPts val="0"/>
              </a:spcAft>
              <a:buSzPts val="1800"/>
              <a:buChar char="○"/>
              <a:defRPr/>
            </a:lvl8pPr>
            <a:lvl9pPr indent="-342900" lvl="8" marL="4114800" algn="ctr">
              <a:lnSpc>
                <a:spcPct val="100000"/>
              </a:lnSpc>
              <a:spcBef>
                <a:spcPts val="600"/>
              </a:spcBef>
              <a:spcAft>
                <a:spcPts val="600"/>
              </a:spcAft>
              <a:buSzPts val="1800"/>
              <a:buChar char="■"/>
              <a:defRPr/>
            </a:lvl9pPr>
          </a:lstStyle>
          <a:p/>
        </p:txBody>
      </p:sp>
      <p:sp>
        <p:nvSpPr>
          <p:cNvPr id="110" name="Google Shape;110;p80"/>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81"/>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82"/>
          <p:cNvSpPr txBox="1"/>
          <p:nvPr>
            <p:ph type="title"/>
          </p:nvPr>
        </p:nvSpPr>
        <p:spPr>
          <a:xfrm>
            <a:off x="518309" y="544463"/>
            <a:ext cx="7743900" cy="1081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82"/>
          <p:cNvSpPr txBox="1"/>
          <p:nvPr>
            <p:ph idx="1" type="body"/>
          </p:nvPr>
        </p:nvSpPr>
        <p:spPr>
          <a:xfrm>
            <a:off x="518309" y="1755098"/>
            <a:ext cx="7743900" cy="2673300"/>
          </a:xfrm>
          <a:prstGeom prst="rect">
            <a:avLst/>
          </a:prstGeom>
          <a:noFill/>
          <a:ln>
            <a:noFill/>
          </a:ln>
        </p:spPr>
        <p:txBody>
          <a:bodyPr anchorCtr="0" anchor="t" bIns="34275" lIns="68575" spcFirstLastPara="1" rIns="68575" wrap="square" tIns="34275">
            <a:normAutofit/>
          </a:bodyPr>
          <a:lstStyle>
            <a:lvl1pPr indent="-292100" lvl="0" marL="457200" algn="l">
              <a:lnSpc>
                <a:spcPct val="110000"/>
              </a:lnSpc>
              <a:spcBef>
                <a:spcPts val="800"/>
              </a:spcBef>
              <a:spcAft>
                <a:spcPts val="0"/>
              </a:spcAft>
              <a:buSzPts val="1000"/>
              <a:buChar char="▪"/>
              <a:defRPr/>
            </a:lvl1pPr>
            <a:lvl2pPr indent="-292100" lvl="1" marL="914400" algn="l">
              <a:lnSpc>
                <a:spcPct val="110000"/>
              </a:lnSpc>
              <a:spcBef>
                <a:spcPts val="400"/>
              </a:spcBef>
              <a:spcAft>
                <a:spcPts val="0"/>
              </a:spcAft>
              <a:buSzPts val="1000"/>
              <a:buChar char="▪"/>
              <a:defRPr/>
            </a:lvl2pPr>
            <a:lvl3pPr indent="-292100" lvl="2" marL="1371600" algn="l">
              <a:lnSpc>
                <a:spcPct val="110000"/>
              </a:lnSpc>
              <a:spcBef>
                <a:spcPts val="400"/>
              </a:spcBef>
              <a:spcAft>
                <a:spcPts val="0"/>
              </a:spcAft>
              <a:buSzPts val="1000"/>
              <a:buChar char="▪"/>
              <a:defRPr/>
            </a:lvl3pPr>
            <a:lvl4pPr indent="-292100" lvl="3" marL="1828800" algn="l">
              <a:lnSpc>
                <a:spcPct val="110000"/>
              </a:lnSpc>
              <a:spcBef>
                <a:spcPts val="400"/>
              </a:spcBef>
              <a:spcAft>
                <a:spcPts val="0"/>
              </a:spcAft>
              <a:buSzPts val="1000"/>
              <a:buChar char="▪"/>
              <a:defRPr/>
            </a:lvl4pPr>
            <a:lvl5pPr indent="-292100" lvl="4" marL="2286000" algn="l">
              <a:lnSpc>
                <a:spcPct val="110000"/>
              </a:lnSpc>
              <a:spcBef>
                <a:spcPts val="400"/>
              </a:spcBef>
              <a:spcAft>
                <a:spcPts val="0"/>
              </a:spcAft>
              <a:buSzPts val="10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82"/>
          <p:cNvSpPr txBox="1"/>
          <p:nvPr>
            <p:ph idx="12" type="sldNum"/>
          </p:nvPr>
        </p:nvSpPr>
        <p:spPr>
          <a:xfrm>
            <a:off x="8252737" y="4661903"/>
            <a:ext cx="734400" cy="312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6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6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6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6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6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6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6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6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6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60"/>
          <p:cNvSpPr txBox="1"/>
          <p:nvPr>
            <p:ph type="title"/>
          </p:nvPr>
        </p:nvSpPr>
        <p:spPr>
          <a:xfrm>
            <a:off x="311700" y="38787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IBM Plex Sans Condensed"/>
              <a:buNone/>
              <a:defRPr b="1" i="0" sz="2400" u="none" cap="none" strike="noStrike">
                <a:solidFill>
                  <a:srgbClr val="000000"/>
                </a:solidFill>
                <a:latin typeface="IBM Plex Sans Condensed"/>
                <a:ea typeface="IBM Plex Sans Condensed"/>
                <a:cs typeface="IBM Plex Sans Condensed"/>
                <a:sym typeface="IBM Plex Sans Condensed"/>
              </a:defRPr>
            </a:lvl1pPr>
            <a:lvl2pPr lvl="1" marR="0" rtl="0" algn="l">
              <a:lnSpc>
                <a:spcPct val="100000"/>
              </a:lnSpc>
              <a:spcBef>
                <a:spcPts val="0"/>
              </a:spcBef>
              <a:spcAft>
                <a:spcPts val="0"/>
              </a:spcAft>
              <a:buClr>
                <a:srgbClr val="000000"/>
              </a:buClr>
              <a:buSzPts val="2400"/>
              <a:buFont typeface="IBM Plex Sans Condensed"/>
              <a:buNone/>
              <a:defRPr b="1" i="0" sz="2400" u="none" cap="none" strike="noStrike">
                <a:solidFill>
                  <a:srgbClr val="000000"/>
                </a:solidFill>
                <a:latin typeface="IBM Plex Sans Condensed"/>
                <a:ea typeface="IBM Plex Sans Condensed"/>
                <a:cs typeface="IBM Plex Sans Condensed"/>
                <a:sym typeface="IBM Plex Sans Condensed"/>
              </a:defRPr>
            </a:lvl2pPr>
            <a:lvl3pPr lvl="2" marR="0" rtl="0" algn="l">
              <a:lnSpc>
                <a:spcPct val="100000"/>
              </a:lnSpc>
              <a:spcBef>
                <a:spcPts val="0"/>
              </a:spcBef>
              <a:spcAft>
                <a:spcPts val="0"/>
              </a:spcAft>
              <a:buClr>
                <a:srgbClr val="000000"/>
              </a:buClr>
              <a:buSzPts val="2400"/>
              <a:buFont typeface="IBM Plex Sans Condensed"/>
              <a:buNone/>
              <a:defRPr b="1" i="0" sz="2400" u="none" cap="none" strike="noStrike">
                <a:solidFill>
                  <a:srgbClr val="000000"/>
                </a:solidFill>
                <a:latin typeface="IBM Plex Sans Condensed"/>
                <a:ea typeface="IBM Plex Sans Condensed"/>
                <a:cs typeface="IBM Plex Sans Condensed"/>
                <a:sym typeface="IBM Plex Sans Condensed"/>
              </a:defRPr>
            </a:lvl3pPr>
            <a:lvl4pPr lvl="3" marR="0" rtl="0" algn="l">
              <a:lnSpc>
                <a:spcPct val="100000"/>
              </a:lnSpc>
              <a:spcBef>
                <a:spcPts val="0"/>
              </a:spcBef>
              <a:spcAft>
                <a:spcPts val="0"/>
              </a:spcAft>
              <a:buClr>
                <a:srgbClr val="000000"/>
              </a:buClr>
              <a:buSzPts val="2400"/>
              <a:buFont typeface="IBM Plex Sans Condensed"/>
              <a:buNone/>
              <a:defRPr b="1" i="0" sz="2400" u="none" cap="none" strike="noStrike">
                <a:solidFill>
                  <a:srgbClr val="000000"/>
                </a:solidFill>
                <a:latin typeface="IBM Plex Sans Condensed"/>
                <a:ea typeface="IBM Plex Sans Condensed"/>
                <a:cs typeface="IBM Plex Sans Condensed"/>
                <a:sym typeface="IBM Plex Sans Condensed"/>
              </a:defRPr>
            </a:lvl4pPr>
            <a:lvl5pPr lvl="4" marR="0" rtl="0" algn="l">
              <a:lnSpc>
                <a:spcPct val="100000"/>
              </a:lnSpc>
              <a:spcBef>
                <a:spcPts val="0"/>
              </a:spcBef>
              <a:spcAft>
                <a:spcPts val="0"/>
              </a:spcAft>
              <a:buClr>
                <a:srgbClr val="000000"/>
              </a:buClr>
              <a:buSzPts val="2400"/>
              <a:buFont typeface="IBM Plex Sans Condensed"/>
              <a:buNone/>
              <a:defRPr b="1" i="0" sz="2400" u="none" cap="none" strike="noStrike">
                <a:solidFill>
                  <a:srgbClr val="000000"/>
                </a:solidFill>
                <a:latin typeface="IBM Plex Sans Condensed"/>
                <a:ea typeface="IBM Plex Sans Condensed"/>
                <a:cs typeface="IBM Plex Sans Condensed"/>
                <a:sym typeface="IBM Plex Sans Condensed"/>
              </a:defRPr>
            </a:lvl5pPr>
            <a:lvl6pPr lvl="5" marR="0" rtl="0" algn="l">
              <a:lnSpc>
                <a:spcPct val="100000"/>
              </a:lnSpc>
              <a:spcBef>
                <a:spcPts val="0"/>
              </a:spcBef>
              <a:spcAft>
                <a:spcPts val="0"/>
              </a:spcAft>
              <a:buClr>
                <a:srgbClr val="000000"/>
              </a:buClr>
              <a:buSzPts val="2400"/>
              <a:buFont typeface="IBM Plex Sans Condensed"/>
              <a:buNone/>
              <a:defRPr b="1" i="0" sz="2400" u="none" cap="none" strike="noStrike">
                <a:solidFill>
                  <a:srgbClr val="000000"/>
                </a:solidFill>
                <a:latin typeface="IBM Plex Sans Condensed"/>
                <a:ea typeface="IBM Plex Sans Condensed"/>
                <a:cs typeface="IBM Plex Sans Condensed"/>
                <a:sym typeface="IBM Plex Sans Condensed"/>
              </a:defRPr>
            </a:lvl6pPr>
            <a:lvl7pPr lvl="6" marR="0" rtl="0" algn="l">
              <a:lnSpc>
                <a:spcPct val="100000"/>
              </a:lnSpc>
              <a:spcBef>
                <a:spcPts val="0"/>
              </a:spcBef>
              <a:spcAft>
                <a:spcPts val="0"/>
              </a:spcAft>
              <a:buClr>
                <a:srgbClr val="000000"/>
              </a:buClr>
              <a:buSzPts val="2400"/>
              <a:buFont typeface="IBM Plex Sans Condensed"/>
              <a:buNone/>
              <a:defRPr b="1" i="0" sz="2400" u="none" cap="none" strike="noStrike">
                <a:solidFill>
                  <a:srgbClr val="000000"/>
                </a:solidFill>
                <a:latin typeface="IBM Plex Sans Condensed"/>
                <a:ea typeface="IBM Plex Sans Condensed"/>
                <a:cs typeface="IBM Plex Sans Condensed"/>
                <a:sym typeface="IBM Plex Sans Condensed"/>
              </a:defRPr>
            </a:lvl7pPr>
            <a:lvl8pPr lvl="7" marR="0" rtl="0" algn="l">
              <a:lnSpc>
                <a:spcPct val="100000"/>
              </a:lnSpc>
              <a:spcBef>
                <a:spcPts val="0"/>
              </a:spcBef>
              <a:spcAft>
                <a:spcPts val="0"/>
              </a:spcAft>
              <a:buClr>
                <a:srgbClr val="000000"/>
              </a:buClr>
              <a:buSzPts val="2400"/>
              <a:buFont typeface="IBM Plex Sans Condensed"/>
              <a:buNone/>
              <a:defRPr b="1" i="0" sz="2400" u="none" cap="none" strike="noStrike">
                <a:solidFill>
                  <a:srgbClr val="000000"/>
                </a:solidFill>
                <a:latin typeface="IBM Plex Sans Condensed"/>
                <a:ea typeface="IBM Plex Sans Condensed"/>
                <a:cs typeface="IBM Plex Sans Condensed"/>
                <a:sym typeface="IBM Plex Sans Condensed"/>
              </a:defRPr>
            </a:lvl8pPr>
            <a:lvl9pPr lvl="8" marR="0" rtl="0" algn="l">
              <a:lnSpc>
                <a:spcPct val="100000"/>
              </a:lnSpc>
              <a:spcBef>
                <a:spcPts val="0"/>
              </a:spcBef>
              <a:spcAft>
                <a:spcPts val="0"/>
              </a:spcAft>
              <a:buClr>
                <a:srgbClr val="000000"/>
              </a:buClr>
              <a:buSzPts val="2400"/>
              <a:buFont typeface="IBM Plex Sans Condensed"/>
              <a:buNone/>
              <a:defRPr b="1" i="0" sz="2400" u="none" cap="none" strike="noStrike">
                <a:solidFill>
                  <a:srgbClr val="000000"/>
                </a:solidFill>
                <a:latin typeface="IBM Plex Sans Condensed"/>
                <a:ea typeface="IBM Plex Sans Condensed"/>
                <a:cs typeface="IBM Plex Sans Condensed"/>
                <a:sym typeface="IBM Plex Sans Condensed"/>
              </a:defRPr>
            </a:lvl9pPr>
          </a:lstStyle>
          <a:p/>
        </p:txBody>
      </p:sp>
      <p:sp>
        <p:nvSpPr>
          <p:cNvPr id="52" name="Google Shape;52;p60"/>
          <p:cNvSpPr txBox="1"/>
          <p:nvPr>
            <p:ph idx="1" type="body"/>
          </p:nvPr>
        </p:nvSpPr>
        <p:spPr>
          <a:xfrm>
            <a:off x="311700" y="1017656"/>
            <a:ext cx="8520600" cy="35613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100000"/>
              </a:lnSpc>
              <a:spcBef>
                <a:spcPts val="0"/>
              </a:spcBef>
              <a:spcAft>
                <a:spcPts val="0"/>
              </a:spcAft>
              <a:buClr>
                <a:srgbClr val="000000"/>
              </a:buClr>
              <a:buSzPts val="2100"/>
              <a:buFont typeface="IBM Plex Sans Condensed"/>
              <a:buChar char="●"/>
              <a:defRPr b="0" i="0" sz="2100" u="none" cap="none" strike="noStrike">
                <a:solidFill>
                  <a:srgbClr val="000000"/>
                </a:solidFill>
                <a:latin typeface="IBM Plex Sans Condensed"/>
                <a:ea typeface="IBM Plex Sans Condensed"/>
                <a:cs typeface="IBM Plex Sans Condensed"/>
                <a:sym typeface="IBM Plex Sans Condensed"/>
              </a:defRPr>
            </a:lvl1pPr>
            <a:lvl2pPr indent="-355600" lvl="1" marL="914400" marR="0" rtl="0" algn="l">
              <a:lnSpc>
                <a:spcPct val="100000"/>
              </a:lnSpc>
              <a:spcBef>
                <a:spcPts val="600"/>
              </a:spcBef>
              <a:spcAft>
                <a:spcPts val="0"/>
              </a:spcAft>
              <a:buClr>
                <a:srgbClr val="000000"/>
              </a:buClr>
              <a:buSzPts val="2000"/>
              <a:buFont typeface="IBM Plex Sans Condensed"/>
              <a:buChar char="○"/>
              <a:defRPr b="0" i="0" sz="2000" u="none" cap="none" strike="noStrike">
                <a:solidFill>
                  <a:srgbClr val="000000"/>
                </a:solidFill>
                <a:latin typeface="IBM Plex Sans Condensed"/>
                <a:ea typeface="IBM Plex Sans Condensed"/>
                <a:cs typeface="IBM Plex Sans Condensed"/>
                <a:sym typeface="IBM Plex Sans Condensed"/>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53" name="Google Shape;53;p60"/>
          <p:cNvSpPr/>
          <p:nvPr/>
        </p:nvSpPr>
        <p:spPr>
          <a:xfrm>
            <a:off x="0" y="-7289"/>
            <a:ext cx="9144000" cy="196500"/>
          </a:xfrm>
          <a:prstGeom prst="rect">
            <a:avLst/>
          </a:prstGeom>
          <a:solidFill>
            <a:srgbClr val="0C5394"/>
          </a:solidFill>
          <a:ln cap="flat" cmpd="sng" w="9525">
            <a:solidFill>
              <a:srgbClr val="0C5394"/>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IBM Plex Sans Condensed"/>
              <a:ea typeface="IBM Plex Sans Condensed"/>
              <a:cs typeface="IBM Plex Sans Condensed"/>
              <a:sym typeface="IBM Plex Sans Condensed"/>
            </a:endParaRPr>
          </a:p>
        </p:txBody>
      </p:sp>
      <p:sp>
        <p:nvSpPr>
          <p:cNvPr id="54" name="Google Shape;54;p60"/>
          <p:cNvSpPr/>
          <p:nvPr/>
        </p:nvSpPr>
        <p:spPr>
          <a:xfrm>
            <a:off x="0" y="4961663"/>
            <a:ext cx="9144000" cy="196500"/>
          </a:xfrm>
          <a:prstGeom prst="rect">
            <a:avLst/>
          </a:prstGeom>
          <a:solidFill>
            <a:srgbClr val="0C5394"/>
          </a:solidFill>
          <a:ln cap="flat" cmpd="sng" w="9525">
            <a:solidFill>
              <a:srgbClr val="0C5394"/>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IBM Plex Sans Condensed"/>
              <a:ea typeface="IBM Plex Sans Condensed"/>
              <a:cs typeface="IBM Plex Sans Condensed"/>
              <a:sym typeface="IBM Plex Sans Condensed"/>
            </a:endParaRPr>
          </a:p>
        </p:txBody>
      </p:sp>
      <p:sp>
        <p:nvSpPr>
          <p:cNvPr id="55" name="Google Shape;55;p60"/>
          <p:cNvSpPr/>
          <p:nvPr/>
        </p:nvSpPr>
        <p:spPr>
          <a:xfrm>
            <a:off x="-37" y="4790475"/>
            <a:ext cx="9144000" cy="265200"/>
          </a:xfrm>
          <a:prstGeom prst="roundRect">
            <a:avLst>
              <a:gd fmla="val 16667" name="adj"/>
            </a:avLst>
          </a:prstGeom>
          <a:solidFill>
            <a:srgbClr val="0C5394"/>
          </a:solidFill>
          <a:ln cap="flat" cmpd="sng" w="9525">
            <a:solidFill>
              <a:srgbClr val="0C5394"/>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IBM Plex Sans Condensed"/>
              <a:ea typeface="IBM Plex Sans Condensed"/>
              <a:cs typeface="IBM Plex Sans Condensed"/>
              <a:sym typeface="IBM Plex Sans Condensed"/>
            </a:endParaRPr>
          </a:p>
        </p:txBody>
      </p:sp>
      <p:sp>
        <p:nvSpPr>
          <p:cNvPr id="56" name="Google Shape;56;p60"/>
          <p:cNvSpPr txBox="1"/>
          <p:nvPr/>
        </p:nvSpPr>
        <p:spPr>
          <a:xfrm rot="-462651">
            <a:off x="6618955" y="4778460"/>
            <a:ext cx="1368373" cy="323339"/>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D2AE6C"/>
                </a:solidFill>
                <a:latin typeface="Yellowtail"/>
                <a:ea typeface="Yellowtail"/>
                <a:cs typeface="Yellowtail"/>
                <a:sym typeface="Yellowtail"/>
              </a:rPr>
              <a:t>Excellence &amp; Service</a:t>
            </a:r>
            <a:endParaRPr b="0" i="0" sz="1200" u="none" cap="none" strike="noStrike">
              <a:solidFill>
                <a:srgbClr val="D2AE6C"/>
              </a:solidFill>
              <a:latin typeface="Yellowtail"/>
              <a:ea typeface="Yellowtail"/>
              <a:cs typeface="Yellowtail"/>
              <a:sym typeface="Yellowtail"/>
            </a:endParaRPr>
          </a:p>
        </p:txBody>
      </p:sp>
      <p:sp>
        <p:nvSpPr>
          <p:cNvPr id="57" name="Google Shape;57;p60"/>
          <p:cNvSpPr txBox="1"/>
          <p:nvPr/>
        </p:nvSpPr>
        <p:spPr>
          <a:xfrm rot="1419">
            <a:off x="4550856" y="4836319"/>
            <a:ext cx="2179800" cy="3078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CCCCCC"/>
                </a:solidFill>
                <a:latin typeface="Archivo Narrow"/>
                <a:ea typeface="Archivo Narrow"/>
                <a:cs typeface="Archivo Narrow"/>
                <a:sym typeface="Archivo Narrow"/>
              </a:rPr>
              <a:t>CHRIST (Deemed to be University)</a:t>
            </a:r>
            <a:endParaRPr b="0" i="0" sz="1100" u="none" cap="none" strike="noStrike">
              <a:solidFill>
                <a:srgbClr val="CCCCCC"/>
              </a:solidFill>
              <a:latin typeface="Archivo Narrow"/>
              <a:ea typeface="Archivo Narrow"/>
              <a:cs typeface="Archivo Narrow"/>
              <a:sym typeface="Archivo Narrow"/>
            </a:endParaRPr>
          </a:p>
        </p:txBody>
      </p:sp>
      <p:sp>
        <p:nvSpPr>
          <p:cNvPr id="58" name="Google Shape;58;p60"/>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60"/>
          <p:cNvPicPr preferRelativeResize="0"/>
          <p:nvPr/>
        </p:nvPicPr>
        <p:blipFill rotWithShape="1">
          <a:blip r:embed="rId1">
            <a:alphaModFix amt="2000"/>
          </a:blip>
          <a:srcRect b="0" l="0" r="0" t="0"/>
          <a:stretch/>
        </p:blipFill>
        <p:spPr>
          <a:xfrm>
            <a:off x="6304200" y="1820606"/>
            <a:ext cx="2503763" cy="24952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22" name="Google Shape;122;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23" name="Google Shape;123;p1"/>
          <p:cNvPicPr preferRelativeResize="0"/>
          <p:nvPr/>
        </p:nvPicPr>
        <p:blipFill rotWithShape="1">
          <a:blip r:embed="rId3">
            <a:alphaModFix/>
          </a:blip>
          <a:srcRect b="0" l="0" r="0" t="0"/>
          <a:stretch/>
        </p:blipFill>
        <p:spPr>
          <a:xfrm>
            <a:off x="3605213" y="857250"/>
            <a:ext cx="1933575" cy="2362200"/>
          </a:xfrm>
          <a:prstGeom prst="rect">
            <a:avLst/>
          </a:prstGeom>
          <a:noFill/>
          <a:ln>
            <a:noFill/>
          </a:ln>
        </p:spPr>
      </p:pic>
      <p:pic>
        <p:nvPicPr>
          <p:cNvPr id="124" name="Google Shape;124;p1"/>
          <p:cNvPicPr preferRelativeResize="0"/>
          <p:nvPr/>
        </p:nvPicPr>
        <p:blipFill rotWithShape="1">
          <a:blip r:embed="rId4">
            <a:alphaModFix/>
          </a:blip>
          <a:srcRect b="0" l="0" r="0" t="0"/>
          <a:stretch/>
        </p:blipFill>
        <p:spPr>
          <a:xfrm>
            <a:off x="6172200" y="3362325"/>
            <a:ext cx="2590800" cy="1771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Drawbacks of IPV4</a:t>
            </a:r>
            <a:endParaRPr/>
          </a:p>
        </p:txBody>
      </p:sp>
      <p:sp>
        <p:nvSpPr>
          <p:cNvPr id="196" name="Google Shape;196;p10"/>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298450" lvl="0" marL="342900" rtl="0" algn="l">
              <a:lnSpc>
                <a:spcPct val="100000"/>
              </a:lnSpc>
              <a:spcBef>
                <a:spcPts val="0"/>
              </a:spcBef>
              <a:spcAft>
                <a:spcPts val="0"/>
              </a:spcAft>
              <a:buSzPts val="2100"/>
              <a:buChar char="●"/>
            </a:pPr>
            <a:r>
              <a:rPr lang="en"/>
              <a:t> The Internet must accommodate real-time audio and video transmission. This type of transmission requires minimum delay strategies and reservation of resources not provided in the IPv4 design. </a:t>
            </a:r>
            <a:endParaRPr/>
          </a:p>
          <a:p>
            <a:pPr indent="-298450" lvl="0" marL="342900" rtl="0" algn="l">
              <a:lnSpc>
                <a:spcPct val="100000"/>
              </a:lnSpc>
              <a:spcBef>
                <a:spcPts val="0"/>
              </a:spcBef>
              <a:spcAft>
                <a:spcPts val="0"/>
              </a:spcAft>
              <a:buSzPts val="2100"/>
              <a:buChar char="●"/>
            </a:pPr>
            <a:r>
              <a:rPr lang="en"/>
              <a:t> The Internet must accommodate encryption and authentication of data for some applications. No encryption or authentication is provided by IPv4.</a:t>
            </a:r>
            <a:endParaRPr/>
          </a:p>
        </p:txBody>
      </p:sp>
      <p:sp>
        <p:nvSpPr>
          <p:cNvPr id="197" name="Google Shape;197;p10"/>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Advantages of IPV6</a:t>
            </a:r>
            <a:endParaRPr/>
          </a:p>
        </p:txBody>
      </p:sp>
      <p:sp>
        <p:nvSpPr>
          <p:cNvPr id="204" name="Google Shape;204;p11"/>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260350" lvl="0" marL="342900" rtl="0" algn="l">
              <a:lnSpc>
                <a:spcPct val="100000"/>
              </a:lnSpc>
              <a:spcBef>
                <a:spcPts val="0"/>
              </a:spcBef>
              <a:spcAft>
                <a:spcPts val="0"/>
              </a:spcAft>
              <a:buSzPts val="1500"/>
              <a:buChar char="●"/>
            </a:pPr>
            <a:r>
              <a:rPr lang="en" sz="1500"/>
              <a:t>Larger address space. An IPv6 address is 128 bits long. Compared with the 32-bit address of IPv4, this is a huge (296 ) increase in the address space. </a:t>
            </a:r>
            <a:endParaRPr sz="1500"/>
          </a:p>
          <a:p>
            <a:pPr indent="-260350" lvl="0" marL="342900" rtl="0" algn="l">
              <a:lnSpc>
                <a:spcPct val="100000"/>
              </a:lnSpc>
              <a:spcBef>
                <a:spcPts val="0"/>
              </a:spcBef>
              <a:spcAft>
                <a:spcPts val="0"/>
              </a:spcAft>
              <a:buSzPts val="1500"/>
              <a:buChar char="●"/>
            </a:pPr>
            <a:r>
              <a:rPr lang="en" sz="1500"/>
              <a:t>Better header format. simplifies and speeds up the routing process </a:t>
            </a:r>
            <a:endParaRPr sz="1500"/>
          </a:p>
          <a:p>
            <a:pPr indent="-260350" lvl="0" marL="342900" rtl="0" algn="l">
              <a:lnSpc>
                <a:spcPct val="100000"/>
              </a:lnSpc>
              <a:spcBef>
                <a:spcPts val="0"/>
              </a:spcBef>
              <a:spcAft>
                <a:spcPts val="0"/>
              </a:spcAft>
              <a:buSzPts val="1500"/>
              <a:buChar char="●"/>
            </a:pPr>
            <a:r>
              <a:rPr lang="en" sz="1500"/>
              <a:t>Newoptions. IPv6 has new options to allow for additional functionalities.</a:t>
            </a:r>
            <a:endParaRPr sz="1500"/>
          </a:p>
          <a:p>
            <a:pPr indent="-260350" lvl="0" marL="342900" rtl="0" algn="l">
              <a:lnSpc>
                <a:spcPct val="100000"/>
              </a:lnSpc>
              <a:spcBef>
                <a:spcPts val="0"/>
              </a:spcBef>
              <a:spcAft>
                <a:spcPts val="0"/>
              </a:spcAft>
              <a:buSzPts val="1500"/>
              <a:buChar char="●"/>
            </a:pPr>
            <a:r>
              <a:rPr lang="en" sz="1500"/>
              <a:t> Allowance for extension. IPv6 is designed to allow the extension of the protocol if required by new technologies or applications.</a:t>
            </a:r>
            <a:endParaRPr sz="1500"/>
          </a:p>
          <a:p>
            <a:pPr indent="-260350" lvl="0" marL="342900" rtl="0" algn="l">
              <a:lnSpc>
                <a:spcPct val="100000"/>
              </a:lnSpc>
              <a:spcBef>
                <a:spcPts val="0"/>
              </a:spcBef>
              <a:spcAft>
                <a:spcPts val="0"/>
              </a:spcAft>
              <a:buSzPts val="1500"/>
              <a:buChar char="●"/>
            </a:pPr>
            <a:r>
              <a:rPr lang="en" sz="1500"/>
              <a:t>Support for resource allocation. In IPv6, the type-of-service field has been removed, but a mechanism (called flow label) has been added to enable the source to request special handling of the packet. This mechanism can be used to support traffic such as real-time audio and video. </a:t>
            </a:r>
            <a:endParaRPr sz="1500"/>
          </a:p>
          <a:p>
            <a:pPr indent="-260350" lvl="0" marL="342900" rtl="0" algn="l">
              <a:lnSpc>
                <a:spcPct val="100000"/>
              </a:lnSpc>
              <a:spcBef>
                <a:spcPts val="0"/>
              </a:spcBef>
              <a:spcAft>
                <a:spcPts val="0"/>
              </a:spcAft>
              <a:buSzPts val="1500"/>
              <a:buChar char="●"/>
            </a:pPr>
            <a:r>
              <a:rPr lang="en" sz="1500"/>
              <a:t> Support for more security. The encryption and authentication options in IPv6 provide confidentiality and integrity of the packet.</a:t>
            </a:r>
            <a:endParaRPr sz="1500"/>
          </a:p>
        </p:txBody>
      </p:sp>
      <p:sp>
        <p:nvSpPr>
          <p:cNvPr id="205" name="Google Shape;205;p11"/>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IPV6 Packet Format</a:t>
            </a:r>
            <a:endParaRPr/>
          </a:p>
        </p:txBody>
      </p:sp>
      <p:sp>
        <p:nvSpPr>
          <p:cNvPr id="212" name="Google Shape;212;p12"/>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213" name="Google Shape;213;p12"/>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214" name="Google Shape;214;p12"/>
          <p:cNvPicPr preferRelativeResize="0"/>
          <p:nvPr/>
        </p:nvPicPr>
        <p:blipFill rotWithShape="1">
          <a:blip r:embed="rId3">
            <a:alphaModFix/>
          </a:blip>
          <a:srcRect b="0" l="0" r="0" t="0"/>
          <a:stretch/>
        </p:blipFill>
        <p:spPr>
          <a:xfrm>
            <a:off x="1293019" y="1143000"/>
            <a:ext cx="6557963" cy="285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311700" y="368825"/>
            <a:ext cx="168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IPV6 Header details</a:t>
            </a:r>
            <a:endParaRPr/>
          </a:p>
          <a:p>
            <a:pPr indent="0" lvl="0" marL="0" rtl="0" algn="l">
              <a:lnSpc>
                <a:spcPct val="100000"/>
              </a:lnSpc>
              <a:spcBef>
                <a:spcPts val="0"/>
              </a:spcBef>
              <a:spcAft>
                <a:spcPts val="0"/>
              </a:spcAft>
              <a:buSzPts val="2400"/>
              <a:buNone/>
            </a:pPr>
            <a:r>
              <a:t/>
            </a:r>
            <a:endParaRPr/>
          </a:p>
        </p:txBody>
      </p:sp>
      <p:sp>
        <p:nvSpPr>
          <p:cNvPr id="221" name="Google Shape;221;p13"/>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222" name="Google Shape;222;p13"/>
          <p:cNvPicPr preferRelativeResize="0"/>
          <p:nvPr/>
        </p:nvPicPr>
        <p:blipFill rotWithShape="1">
          <a:blip r:embed="rId3">
            <a:alphaModFix/>
          </a:blip>
          <a:srcRect b="0" l="0" r="0" t="0"/>
          <a:stretch/>
        </p:blipFill>
        <p:spPr>
          <a:xfrm>
            <a:off x="1899047" y="314325"/>
            <a:ext cx="5650706" cy="440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100">
                <a:solidFill>
                  <a:schemeClr val="dk1"/>
                </a:solidFill>
              </a:rPr>
              <a:t> Version</a:t>
            </a:r>
            <a:endParaRPr/>
          </a:p>
        </p:txBody>
      </p:sp>
      <p:sp>
        <p:nvSpPr>
          <p:cNvPr id="229" name="Google Shape;229;p14"/>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 This 4-bit field defines the version number of the IP. For IPv6, the value is 6.</a:t>
            </a:r>
            <a:endParaRPr/>
          </a:p>
        </p:txBody>
      </p:sp>
      <p:sp>
        <p:nvSpPr>
          <p:cNvPr id="230" name="Google Shape;230;p14"/>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5"/>
          <p:cNvSpPr txBox="1"/>
          <p:nvPr>
            <p:ph idx="1" type="body"/>
          </p:nvPr>
        </p:nvSpPr>
        <p:spPr>
          <a:xfrm>
            <a:off x="311738" y="321460"/>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sz="1500"/>
              <a:t>Priority. </a:t>
            </a:r>
            <a:endParaRPr b="1" sz="1500"/>
          </a:p>
          <a:p>
            <a:pPr indent="-260350" lvl="0" marL="342900" rtl="0" algn="l">
              <a:lnSpc>
                <a:spcPct val="100000"/>
              </a:lnSpc>
              <a:spcBef>
                <a:spcPts val="0"/>
              </a:spcBef>
              <a:spcAft>
                <a:spcPts val="0"/>
              </a:spcAft>
              <a:buSzPts val="1500"/>
              <a:buChar char="●"/>
            </a:pPr>
            <a:r>
              <a:rPr lang="en" sz="1500"/>
              <a:t>The 4-bit priority field defines the priority of the packet with respect to traffic congestion. </a:t>
            </a:r>
            <a:endParaRPr sz="1500"/>
          </a:p>
          <a:p>
            <a:pPr indent="-260350" lvl="0" marL="342900" rtl="0" algn="l">
              <a:lnSpc>
                <a:spcPct val="100000"/>
              </a:lnSpc>
              <a:spcBef>
                <a:spcPts val="0"/>
              </a:spcBef>
              <a:spcAft>
                <a:spcPts val="0"/>
              </a:spcAft>
              <a:buSzPts val="1500"/>
              <a:buChar char="●"/>
            </a:pPr>
            <a:r>
              <a:rPr lang="en" sz="1500"/>
              <a:t>IPv6 divides traffic into two categories: congestion-controlled and non congestion-controlled.</a:t>
            </a:r>
            <a:endParaRPr sz="1500"/>
          </a:p>
          <a:p>
            <a:pPr indent="-260350" lvl="1" marL="685800" rtl="0" algn="l">
              <a:lnSpc>
                <a:spcPct val="100000"/>
              </a:lnSpc>
              <a:spcBef>
                <a:spcPts val="0"/>
              </a:spcBef>
              <a:spcAft>
                <a:spcPts val="0"/>
              </a:spcAft>
              <a:buSzPts val="1500"/>
              <a:buChar char="○"/>
            </a:pPr>
            <a:r>
              <a:rPr lang="en" sz="1500">
                <a:solidFill>
                  <a:schemeClr val="dk1"/>
                </a:solidFill>
              </a:rPr>
              <a:t> </a:t>
            </a:r>
            <a:r>
              <a:rPr b="1" lang="en" sz="1500">
                <a:solidFill>
                  <a:schemeClr val="dk1"/>
                </a:solidFill>
              </a:rPr>
              <a:t>congestion-controlled traffic</a:t>
            </a:r>
            <a:r>
              <a:rPr lang="en" sz="1500">
                <a:solidFill>
                  <a:schemeClr val="dk1"/>
                </a:solidFill>
              </a:rPr>
              <a:t>: </a:t>
            </a:r>
            <a:r>
              <a:rPr lang="en" sz="1500"/>
              <a:t>If a source adapts itself to traffic slow down when there is congestion,</a:t>
            </a:r>
            <a:endParaRPr sz="1500"/>
          </a:p>
          <a:p>
            <a:pPr indent="-260350" lvl="1" marL="685800" rtl="0" algn="l">
              <a:lnSpc>
                <a:spcPct val="100000"/>
              </a:lnSpc>
              <a:spcBef>
                <a:spcPts val="0"/>
              </a:spcBef>
              <a:spcAft>
                <a:spcPts val="0"/>
              </a:spcAft>
              <a:buSzPts val="1500"/>
              <a:buChar char="○"/>
            </a:pPr>
            <a:r>
              <a:rPr b="1" lang="en" sz="1500">
                <a:solidFill>
                  <a:schemeClr val="dk1"/>
                </a:solidFill>
              </a:rPr>
              <a:t>non congestion-controlled</a:t>
            </a:r>
            <a:r>
              <a:rPr lang="en" sz="1500">
                <a:solidFill>
                  <a:schemeClr val="dk1"/>
                </a:solidFill>
              </a:rPr>
              <a:t>: </a:t>
            </a:r>
            <a:r>
              <a:rPr lang="en" sz="1500"/>
              <a:t>source does not adapt itself to congestion. Real-time audio and video are examples of this type of traffic.</a:t>
            </a:r>
            <a:endParaRPr sz="1500"/>
          </a:p>
        </p:txBody>
      </p:sp>
      <p:sp>
        <p:nvSpPr>
          <p:cNvPr id="237" name="Google Shape;237;p15"/>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238" name="Google Shape;238;p15"/>
          <p:cNvPicPr preferRelativeResize="0"/>
          <p:nvPr/>
        </p:nvPicPr>
        <p:blipFill rotWithShape="1">
          <a:blip r:embed="rId3">
            <a:alphaModFix/>
          </a:blip>
          <a:srcRect b="0" l="0" r="0" t="0"/>
          <a:stretch/>
        </p:blipFill>
        <p:spPr>
          <a:xfrm>
            <a:off x="228600" y="2121694"/>
            <a:ext cx="4312425" cy="2703920"/>
          </a:xfrm>
          <a:prstGeom prst="rect">
            <a:avLst/>
          </a:prstGeom>
          <a:noFill/>
          <a:ln>
            <a:noFill/>
          </a:ln>
        </p:spPr>
      </p:pic>
      <p:pic>
        <p:nvPicPr>
          <p:cNvPr id="239" name="Google Shape;239;p15"/>
          <p:cNvPicPr preferRelativeResize="0"/>
          <p:nvPr/>
        </p:nvPicPr>
        <p:blipFill rotWithShape="1">
          <a:blip r:embed="rId4">
            <a:alphaModFix/>
          </a:blip>
          <a:srcRect b="0" l="0" r="0" t="0"/>
          <a:stretch/>
        </p:blipFill>
        <p:spPr>
          <a:xfrm>
            <a:off x="4924234" y="2235994"/>
            <a:ext cx="3630413" cy="23860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Priorities in Congestion controlled traffic</a:t>
            </a:r>
            <a:endParaRPr/>
          </a:p>
        </p:txBody>
      </p:sp>
      <p:sp>
        <p:nvSpPr>
          <p:cNvPr id="246" name="Google Shape;246;p16"/>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273050" lvl="0" marL="342900" rtl="0" algn="l">
              <a:lnSpc>
                <a:spcPct val="100000"/>
              </a:lnSpc>
              <a:spcBef>
                <a:spcPts val="0"/>
              </a:spcBef>
              <a:spcAft>
                <a:spcPts val="0"/>
              </a:spcAft>
              <a:buSzPts val="1700"/>
              <a:buChar char="●"/>
            </a:pPr>
            <a:r>
              <a:rPr lang="en" sz="1700"/>
              <a:t>No specific traffic. A priority of 0 is assigned to a packet when the process does not define a priority.</a:t>
            </a:r>
            <a:endParaRPr sz="1700"/>
          </a:p>
          <a:p>
            <a:pPr indent="-273050" lvl="0" marL="342900" rtl="0" algn="l">
              <a:lnSpc>
                <a:spcPct val="100000"/>
              </a:lnSpc>
              <a:spcBef>
                <a:spcPts val="0"/>
              </a:spcBef>
              <a:spcAft>
                <a:spcPts val="0"/>
              </a:spcAft>
              <a:buSzPts val="1700"/>
              <a:buChar char="●"/>
            </a:pPr>
            <a:r>
              <a:rPr lang="en" sz="1700"/>
              <a:t>Background data. priority 1 defines data that are usually delivered in the background. Delivery of the news is a good example.</a:t>
            </a:r>
            <a:endParaRPr sz="1700"/>
          </a:p>
          <a:p>
            <a:pPr indent="-273050" lvl="0" marL="342900" rtl="0" algn="l">
              <a:lnSpc>
                <a:spcPct val="100000"/>
              </a:lnSpc>
              <a:spcBef>
                <a:spcPts val="0"/>
              </a:spcBef>
              <a:spcAft>
                <a:spcPts val="0"/>
              </a:spcAft>
              <a:buSzPts val="1700"/>
              <a:buChar char="●"/>
            </a:pPr>
            <a:r>
              <a:rPr lang="en" sz="1700"/>
              <a:t>Unattended data traffic. If the user is not waiting (attending) for the data to be received, the packet will be given a priority of 2. E-mail belongs to this group. </a:t>
            </a:r>
            <a:endParaRPr sz="1700"/>
          </a:p>
          <a:p>
            <a:pPr indent="-273050" lvl="0" marL="342900" rtl="0" algn="l">
              <a:lnSpc>
                <a:spcPct val="100000"/>
              </a:lnSpc>
              <a:spcBef>
                <a:spcPts val="0"/>
              </a:spcBef>
              <a:spcAft>
                <a:spcPts val="0"/>
              </a:spcAft>
              <a:buSzPts val="1700"/>
              <a:buChar char="●"/>
            </a:pPr>
            <a:r>
              <a:rPr lang="en" sz="1700"/>
              <a:t>Attended bulk data traffic. A protocol that transfers data while the user is waiting (attending) to receive the data (possibly with delay) is given a priority of 4. FTP and HTTPbelong to this group. </a:t>
            </a:r>
            <a:endParaRPr sz="1700"/>
          </a:p>
          <a:p>
            <a:pPr indent="-273050" lvl="0" marL="342900" rtl="0" algn="l">
              <a:lnSpc>
                <a:spcPct val="100000"/>
              </a:lnSpc>
              <a:spcBef>
                <a:spcPts val="0"/>
              </a:spcBef>
              <a:spcAft>
                <a:spcPts val="0"/>
              </a:spcAft>
              <a:buSzPts val="1700"/>
              <a:buChar char="●"/>
            </a:pPr>
            <a:r>
              <a:rPr lang="en" sz="1700"/>
              <a:t>Interactive traffic. Protocols such as TELNET that need user interaction are assigned the second-highest priority (6) </a:t>
            </a:r>
            <a:endParaRPr sz="1700"/>
          </a:p>
          <a:p>
            <a:pPr indent="-273050" lvl="0" marL="342900" rtl="0" algn="l">
              <a:lnSpc>
                <a:spcPct val="100000"/>
              </a:lnSpc>
              <a:spcBef>
                <a:spcPts val="0"/>
              </a:spcBef>
              <a:spcAft>
                <a:spcPts val="0"/>
              </a:spcAft>
              <a:buSzPts val="1700"/>
              <a:buChar char="●"/>
            </a:pPr>
            <a:r>
              <a:rPr lang="en" sz="1700"/>
              <a:t> Control traffic. </a:t>
            </a:r>
            <a:r>
              <a:rPr b="1" lang="en" sz="1700"/>
              <a:t>Control traffic is given the highest priority (7)</a:t>
            </a:r>
            <a:r>
              <a:rPr lang="en" sz="1700"/>
              <a:t>. Routing protocols such as OSPF and RIP and management protocols such as SNMP have this priority.</a:t>
            </a:r>
            <a:endParaRPr sz="1700"/>
          </a:p>
        </p:txBody>
      </p:sp>
      <p:sp>
        <p:nvSpPr>
          <p:cNvPr id="247" name="Google Shape;247;p16"/>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100">
                <a:solidFill>
                  <a:schemeClr val="dk1"/>
                </a:solidFill>
              </a:rPr>
              <a:t>Flow label</a:t>
            </a:r>
            <a:endParaRPr/>
          </a:p>
        </p:txBody>
      </p:sp>
      <p:sp>
        <p:nvSpPr>
          <p:cNvPr id="254" name="Google Shape;254;p17"/>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The flow label is a 3-byte (24-bit) field that is designed to provide special handling for a particular flow of data.  </a:t>
            </a:r>
            <a:endParaRPr/>
          </a:p>
          <a:p>
            <a:pPr indent="0" lvl="0" marL="0" rtl="0" algn="l">
              <a:lnSpc>
                <a:spcPct val="100000"/>
              </a:lnSpc>
              <a:spcBef>
                <a:spcPts val="0"/>
              </a:spcBef>
              <a:spcAft>
                <a:spcPts val="0"/>
              </a:spcAft>
              <a:buSzPts val="2100"/>
              <a:buNone/>
            </a:pPr>
            <a:r>
              <a:rPr b="1" lang="en"/>
              <a:t>three rules have been defined: </a:t>
            </a:r>
            <a:endParaRPr b="1"/>
          </a:p>
          <a:p>
            <a:pPr indent="0" lvl="0" marL="0" rtl="0" algn="l">
              <a:lnSpc>
                <a:spcPct val="100000"/>
              </a:lnSpc>
              <a:spcBef>
                <a:spcPts val="0"/>
              </a:spcBef>
              <a:spcAft>
                <a:spcPts val="0"/>
              </a:spcAft>
              <a:buSzPts val="2100"/>
              <a:buNone/>
            </a:pPr>
            <a:r>
              <a:rPr b="1" lang="en"/>
              <a:t>1. The flow label is assigned to a packet by the source host. The label is a random number between 1and 2</a:t>
            </a:r>
            <a:r>
              <a:rPr b="1" baseline="30000" lang="en"/>
              <a:t>24</a:t>
            </a:r>
            <a:r>
              <a:rPr b="1" lang="en"/>
              <a:t>- 1. A source must not reuse a flow label for a new flow while the existing flow is still active. </a:t>
            </a:r>
            <a:endParaRPr b="1"/>
          </a:p>
          <a:p>
            <a:pPr indent="0" lvl="0" marL="0" rtl="0" algn="l">
              <a:lnSpc>
                <a:spcPct val="100000"/>
              </a:lnSpc>
              <a:spcBef>
                <a:spcPts val="0"/>
              </a:spcBef>
              <a:spcAft>
                <a:spcPts val="0"/>
              </a:spcAft>
              <a:buSzPts val="2100"/>
              <a:buNone/>
            </a:pPr>
            <a:r>
              <a:rPr b="1" lang="en"/>
              <a:t>2. Ifa host does not support the flow label, itsets this field to zero. Ifa router does not support the flow label, it simply ignores it. </a:t>
            </a:r>
            <a:endParaRPr b="1"/>
          </a:p>
          <a:p>
            <a:pPr indent="0" lvl="0" marL="0" rtl="0" algn="l">
              <a:lnSpc>
                <a:spcPct val="100000"/>
              </a:lnSpc>
              <a:spcBef>
                <a:spcPts val="0"/>
              </a:spcBef>
              <a:spcAft>
                <a:spcPts val="0"/>
              </a:spcAft>
              <a:buSzPts val="2100"/>
              <a:buNone/>
            </a:pPr>
            <a:r>
              <a:rPr b="1" lang="en"/>
              <a:t>3. All packets belonging to the same flow have the same source, same destination, same priority, and same options.</a:t>
            </a:r>
            <a:endParaRPr b="1"/>
          </a:p>
        </p:txBody>
      </p:sp>
      <p:sp>
        <p:nvSpPr>
          <p:cNvPr id="255" name="Google Shape;255;p17"/>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262" name="Google Shape;262;p18"/>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a:t>Payload length</a:t>
            </a:r>
            <a:r>
              <a:rPr lang="en"/>
              <a:t>. The 2-byte payload length field defines the length of the IP datagram excluding the base header.</a:t>
            </a:r>
            <a:endParaRPr/>
          </a:p>
          <a:p>
            <a:pPr indent="0" lvl="0" marL="0" rtl="0" algn="l">
              <a:lnSpc>
                <a:spcPct val="100000"/>
              </a:lnSpc>
              <a:spcBef>
                <a:spcPts val="0"/>
              </a:spcBef>
              <a:spcAft>
                <a:spcPts val="0"/>
              </a:spcAft>
              <a:buSzPts val="2100"/>
              <a:buNone/>
            </a:pPr>
            <a:r>
              <a:t/>
            </a:r>
            <a:endParaRPr/>
          </a:p>
        </p:txBody>
      </p:sp>
      <p:sp>
        <p:nvSpPr>
          <p:cNvPr id="263" name="Google Shape;263;p18"/>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100">
                <a:solidFill>
                  <a:schemeClr val="dk1"/>
                </a:solidFill>
              </a:rPr>
              <a:t>Next header</a:t>
            </a:r>
            <a:endParaRPr/>
          </a:p>
        </p:txBody>
      </p:sp>
      <p:sp>
        <p:nvSpPr>
          <p:cNvPr id="270" name="Google Shape;270;p19"/>
          <p:cNvSpPr txBox="1"/>
          <p:nvPr>
            <p:ph idx="1" type="body"/>
          </p:nvPr>
        </p:nvSpPr>
        <p:spPr>
          <a:xfrm>
            <a:off x="311700" y="1064550"/>
            <a:ext cx="36657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solidFill>
                  <a:schemeClr val="dk1"/>
                </a:solidFill>
              </a:rPr>
              <a:t>Next header is an 8-bit field defining the header that follows the base header in the datagram. The next header is either one of the optional extension headers used by IP or the header of an encapsulated packet such as UDP or TCP. Each extension header also contains this field. </a:t>
            </a:r>
            <a:endParaRPr/>
          </a:p>
        </p:txBody>
      </p:sp>
      <p:sp>
        <p:nvSpPr>
          <p:cNvPr id="271" name="Google Shape;271;p19"/>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272" name="Google Shape;272;p19"/>
          <p:cNvPicPr preferRelativeResize="0"/>
          <p:nvPr/>
        </p:nvPicPr>
        <p:blipFill rotWithShape="1">
          <a:blip r:embed="rId3">
            <a:alphaModFix/>
          </a:blip>
          <a:srcRect b="0" l="0" r="0" t="0"/>
          <a:stretch/>
        </p:blipFill>
        <p:spPr>
          <a:xfrm>
            <a:off x="4196953" y="225028"/>
            <a:ext cx="3836194" cy="46934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Internetworking</a:t>
            </a:r>
            <a:endParaRPr/>
          </a:p>
        </p:txBody>
      </p:sp>
      <p:sp>
        <p:nvSpPr>
          <p:cNvPr id="131" name="Google Shape;131;p2"/>
          <p:cNvSpPr txBox="1"/>
          <p:nvPr>
            <p:ph idx="1" type="body"/>
          </p:nvPr>
        </p:nvSpPr>
        <p:spPr>
          <a:xfrm>
            <a:off x="311700" y="9883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132" name="Google Shape;132;p2"/>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pic>
        <p:nvPicPr>
          <p:cNvPr id="133" name="Google Shape;133;p2"/>
          <p:cNvPicPr preferRelativeResize="0"/>
          <p:nvPr/>
        </p:nvPicPr>
        <p:blipFill rotWithShape="1">
          <a:blip r:embed="rId3">
            <a:alphaModFix/>
          </a:blip>
          <a:srcRect b="0" l="0" r="0" t="0"/>
          <a:stretch/>
        </p:blipFill>
        <p:spPr>
          <a:xfrm>
            <a:off x="1021556" y="1035711"/>
            <a:ext cx="7100888" cy="3504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0"/>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279" name="Google Shape;279;p20"/>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a:solidFill>
                  <a:schemeClr val="dk1"/>
                </a:solidFill>
              </a:rPr>
              <a:t>Hop limit</a:t>
            </a:r>
            <a:r>
              <a:rPr lang="en">
                <a:solidFill>
                  <a:schemeClr val="dk1"/>
                </a:solidFill>
              </a:rPr>
              <a:t>. This 8-bit hop limit field serves the same purpose as the TTLfield in IPv4. (</a:t>
            </a:r>
            <a:r>
              <a:rPr lang="en" sz="1200">
                <a:solidFill>
                  <a:srgbClr val="474747"/>
                </a:solidFill>
                <a:highlight>
                  <a:srgbClr val="FFFFFF"/>
                </a:highlight>
                <a:latin typeface="Arial"/>
                <a:ea typeface="Arial"/>
                <a:cs typeface="Arial"/>
                <a:sym typeface="Arial"/>
              </a:rPr>
              <a:t>TTL or Time To Live) </a:t>
            </a:r>
            <a:endParaRPr sz="1200">
              <a:solidFill>
                <a:srgbClr val="474747"/>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100"/>
              <a:buNone/>
            </a:pPr>
            <a:r>
              <a:rPr lang="en" sz="1200">
                <a:solidFill>
                  <a:srgbClr val="474747"/>
                </a:solidFill>
                <a:highlight>
                  <a:srgbClr val="FFFFFF"/>
                </a:highlight>
                <a:latin typeface="Arial"/>
                <a:ea typeface="Arial"/>
                <a:cs typeface="Arial"/>
                <a:sym typeface="Arial"/>
              </a:rPr>
              <a:t>is </a:t>
            </a:r>
            <a:r>
              <a:rPr lang="en" sz="1200">
                <a:solidFill>
                  <a:srgbClr val="040C28"/>
                </a:solidFill>
                <a:highlight>
                  <a:srgbClr val="D3E3FD"/>
                </a:highlight>
                <a:latin typeface="Arial"/>
                <a:ea typeface="Arial"/>
                <a:cs typeface="Arial"/>
                <a:sym typeface="Arial"/>
              </a:rPr>
              <a:t>an 8-bit field found in the header of IPv6 packets that is used to prevent packets from looping forever within an IP network</a:t>
            </a:r>
            <a:endParaRPr>
              <a:solidFill>
                <a:schemeClr val="dk1"/>
              </a:solidFill>
            </a:endParaRPr>
          </a:p>
          <a:p>
            <a:pPr indent="0" lvl="0" marL="0" rtl="0" algn="l">
              <a:lnSpc>
                <a:spcPct val="100000"/>
              </a:lnSpc>
              <a:spcBef>
                <a:spcPts val="0"/>
              </a:spcBef>
              <a:spcAft>
                <a:spcPts val="0"/>
              </a:spcAft>
              <a:buSzPts val="2100"/>
              <a:buNone/>
            </a:pPr>
            <a:r>
              <a:rPr b="1" lang="en">
                <a:solidFill>
                  <a:schemeClr val="dk1"/>
                </a:solidFill>
              </a:rPr>
              <a:t>Source address</a:t>
            </a:r>
            <a:r>
              <a:rPr lang="en">
                <a:solidFill>
                  <a:schemeClr val="dk1"/>
                </a:solidFill>
              </a:rPr>
              <a:t>. The source address field is a 16-byte (128-bit) Internet address that identifies the original source of the datagram. </a:t>
            </a:r>
            <a:endParaRPr>
              <a:solidFill>
                <a:schemeClr val="dk1"/>
              </a:solidFill>
            </a:endParaRPr>
          </a:p>
          <a:p>
            <a:pPr indent="0" lvl="0" marL="0" rtl="0" algn="l">
              <a:lnSpc>
                <a:spcPct val="100000"/>
              </a:lnSpc>
              <a:spcBef>
                <a:spcPts val="0"/>
              </a:spcBef>
              <a:spcAft>
                <a:spcPts val="0"/>
              </a:spcAft>
              <a:buSzPts val="2100"/>
              <a:buNone/>
            </a:pPr>
            <a:r>
              <a:rPr b="1" lang="en">
                <a:solidFill>
                  <a:schemeClr val="dk1"/>
                </a:solidFill>
              </a:rPr>
              <a:t>Destination address</a:t>
            </a:r>
            <a:r>
              <a:rPr lang="en">
                <a:solidFill>
                  <a:schemeClr val="dk1"/>
                </a:solidFill>
              </a:rPr>
              <a:t>. The destination address field is a16-byte(128-bit) Internet address that usually identifies the final destination of the datagram. However, if source routing is used, this field contains the address of the next router.</a:t>
            </a:r>
            <a:endParaRPr>
              <a:solidFill>
                <a:schemeClr val="dk1"/>
              </a:solidFill>
            </a:endParaRPr>
          </a:p>
        </p:txBody>
      </p:sp>
      <p:sp>
        <p:nvSpPr>
          <p:cNvPr id="280" name="Google Shape;280;p20"/>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Extension headers in IPV6</a:t>
            </a:r>
            <a:endParaRPr/>
          </a:p>
        </p:txBody>
      </p:sp>
      <p:sp>
        <p:nvSpPr>
          <p:cNvPr id="287" name="Google Shape;287;p21"/>
          <p:cNvSpPr txBox="1"/>
          <p:nvPr>
            <p:ph idx="1" type="body"/>
          </p:nvPr>
        </p:nvSpPr>
        <p:spPr>
          <a:xfrm>
            <a:off x="311700" y="9121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sz="1100">
                <a:solidFill>
                  <a:schemeClr val="dk1"/>
                </a:solidFill>
                <a:latin typeface="Arial"/>
                <a:ea typeface="Arial"/>
                <a:cs typeface="Arial"/>
                <a:sym typeface="Arial"/>
              </a:rPr>
              <a:t>additional functionalities are handled using </a:t>
            </a:r>
            <a:r>
              <a:rPr b="1" lang="en" sz="1100">
                <a:solidFill>
                  <a:schemeClr val="dk1"/>
                </a:solidFill>
                <a:latin typeface="Arial"/>
                <a:ea typeface="Arial"/>
                <a:cs typeface="Arial"/>
                <a:sym typeface="Arial"/>
              </a:rPr>
              <a:t>Extension Headers</a:t>
            </a:r>
            <a:r>
              <a:rPr lang="en" sz="1100">
                <a:solidFill>
                  <a:schemeClr val="dk1"/>
                </a:solidFill>
                <a:latin typeface="Arial"/>
                <a:ea typeface="Arial"/>
                <a:cs typeface="Arial"/>
                <a:sym typeface="Arial"/>
              </a:rPr>
              <a:t>.</a:t>
            </a:r>
            <a:endParaRPr/>
          </a:p>
        </p:txBody>
      </p:sp>
      <p:sp>
        <p:nvSpPr>
          <p:cNvPr id="288" name="Google Shape;288;p21"/>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289" name="Google Shape;289;p21"/>
          <p:cNvPicPr preferRelativeResize="0"/>
          <p:nvPr/>
        </p:nvPicPr>
        <p:blipFill rotWithShape="1">
          <a:blip r:embed="rId3">
            <a:alphaModFix/>
          </a:blip>
          <a:srcRect b="0" l="0" r="0" t="0"/>
          <a:stretch/>
        </p:blipFill>
        <p:spPr>
          <a:xfrm>
            <a:off x="4735850" y="686000"/>
            <a:ext cx="4249799" cy="3832425"/>
          </a:xfrm>
          <a:prstGeom prst="rect">
            <a:avLst/>
          </a:prstGeom>
          <a:noFill/>
          <a:ln>
            <a:noFill/>
          </a:ln>
        </p:spPr>
      </p:pic>
      <p:pic>
        <p:nvPicPr>
          <p:cNvPr id="290" name="Google Shape;290;p21"/>
          <p:cNvPicPr preferRelativeResize="0"/>
          <p:nvPr/>
        </p:nvPicPr>
        <p:blipFill rotWithShape="1">
          <a:blip r:embed="rId4">
            <a:alphaModFix/>
          </a:blip>
          <a:srcRect b="0" l="0" r="0" t="0"/>
          <a:stretch/>
        </p:blipFill>
        <p:spPr>
          <a:xfrm>
            <a:off x="1225150" y="1185575"/>
            <a:ext cx="3212800" cy="3504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100">
                <a:solidFill>
                  <a:schemeClr val="dk1"/>
                </a:solidFill>
              </a:rPr>
              <a:t> Hop-by-Hop Option </a:t>
            </a:r>
            <a:endParaRPr/>
          </a:p>
        </p:txBody>
      </p:sp>
      <p:sp>
        <p:nvSpPr>
          <p:cNvPr id="297" name="Google Shape;297;p22"/>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279400" lvl="0" marL="342900" rtl="0" algn="l">
              <a:lnSpc>
                <a:spcPct val="100000"/>
              </a:lnSpc>
              <a:spcBef>
                <a:spcPts val="0"/>
              </a:spcBef>
              <a:spcAft>
                <a:spcPts val="0"/>
              </a:spcAft>
              <a:buSzPts val="1800"/>
              <a:buChar char="●"/>
            </a:pPr>
            <a:r>
              <a:rPr lang="en" sz="1800">
                <a:solidFill>
                  <a:schemeClr val="dk1"/>
                </a:solidFill>
                <a:latin typeface="Arial"/>
                <a:ea typeface="Arial"/>
                <a:cs typeface="Arial"/>
                <a:sym typeface="Arial"/>
              </a:rPr>
              <a:t>carries information that </a:t>
            </a:r>
            <a:r>
              <a:rPr b="1" lang="en" sz="1800">
                <a:solidFill>
                  <a:schemeClr val="dk1"/>
                </a:solidFill>
                <a:latin typeface="Arial"/>
                <a:ea typeface="Arial"/>
                <a:cs typeface="Arial"/>
                <a:sym typeface="Arial"/>
              </a:rPr>
              <a:t>must be examined by every router</a:t>
            </a:r>
            <a:r>
              <a:rPr lang="en" sz="1800">
                <a:solidFill>
                  <a:schemeClr val="dk1"/>
                </a:solidFill>
                <a:latin typeface="Arial"/>
                <a:ea typeface="Arial"/>
                <a:cs typeface="Arial"/>
                <a:sym typeface="Arial"/>
              </a:rPr>
              <a:t> along the packet’s path.</a:t>
            </a:r>
            <a:endParaRPr sz="1800">
              <a:solidFill>
                <a:schemeClr val="dk1"/>
              </a:solidFill>
              <a:latin typeface="Arial"/>
              <a:ea typeface="Arial"/>
              <a:cs typeface="Arial"/>
              <a:sym typeface="Arial"/>
            </a:endParaRPr>
          </a:p>
          <a:p>
            <a:pPr indent="-279400" lvl="1" marL="685800" rtl="0" algn="l">
              <a:lnSpc>
                <a:spcPct val="100000"/>
              </a:lnSpc>
              <a:spcBef>
                <a:spcPts val="0"/>
              </a:spcBef>
              <a:spcAft>
                <a:spcPts val="0"/>
              </a:spcAft>
              <a:buSzPts val="1800"/>
              <a:buChar char="○"/>
            </a:pPr>
            <a:r>
              <a:rPr lang="en" sz="1800"/>
              <a:t>Pad1 </a:t>
            </a:r>
            <a:r>
              <a:rPr lang="en" sz="1800">
                <a:solidFill>
                  <a:schemeClr val="dk1"/>
                </a:solidFill>
                <a:latin typeface="Arial"/>
                <a:ea typeface="Arial"/>
                <a:cs typeface="Arial"/>
                <a:sym typeface="Arial"/>
              </a:rPr>
              <a:t>Ensures </a:t>
            </a:r>
            <a:r>
              <a:rPr b="1" lang="en" sz="1800">
                <a:solidFill>
                  <a:schemeClr val="dk1"/>
                </a:solidFill>
                <a:latin typeface="Arial"/>
                <a:ea typeface="Arial"/>
                <a:cs typeface="Arial"/>
                <a:sym typeface="Arial"/>
              </a:rPr>
              <a:t>correct byte alignment</a:t>
            </a:r>
            <a:r>
              <a:rPr lang="en" sz="1800">
                <a:solidFill>
                  <a:schemeClr val="dk1"/>
                </a:solidFill>
                <a:latin typeface="Arial"/>
                <a:ea typeface="Arial"/>
                <a:cs typeface="Arial"/>
                <a:sym typeface="Arial"/>
              </a:rPr>
              <a:t> of options in </a:t>
            </a:r>
            <a:r>
              <a:rPr b="1" lang="en" sz="1800">
                <a:solidFill>
                  <a:schemeClr val="dk1"/>
                </a:solidFill>
                <a:latin typeface="Arial"/>
                <a:ea typeface="Arial"/>
                <a:cs typeface="Arial"/>
                <a:sym typeface="Arial"/>
              </a:rPr>
              <a:t>Hop-by-Hop</a:t>
            </a:r>
            <a:endParaRPr sz="1800">
              <a:solidFill>
                <a:schemeClr val="dk1"/>
              </a:solidFill>
              <a:latin typeface="Arial"/>
              <a:ea typeface="Arial"/>
              <a:cs typeface="Arial"/>
              <a:sym typeface="Arial"/>
            </a:endParaRPr>
          </a:p>
          <a:p>
            <a:pPr indent="-279400" lvl="2" marL="1028700" rtl="0" algn="l">
              <a:lnSpc>
                <a:spcPct val="100000"/>
              </a:lnSpc>
              <a:spcBef>
                <a:spcPts val="0"/>
              </a:spcBef>
              <a:spcAft>
                <a:spcPts val="0"/>
              </a:spcAft>
              <a:buSzPts val="1800"/>
              <a:buChar char="■"/>
            </a:pPr>
            <a:r>
              <a:rPr lang="en" sz="1800">
                <a:solidFill>
                  <a:schemeClr val="dk1"/>
                </a:solidFill>
                <a:latin typeface="Arial"/>
                <a:ea typeface="Arial"/>
                <a:cs typeface="Arial"/>
                <a:sym typeface="Arial"/>
              </a:rPr>
              <a:t>Used when only </a:t>
            </a:r>
            <a:r>
              <a:rPr b="1" lang="en" sz="1800">
                <a:solidFill>
                  <a:schemeClr val="dk1"/>
                </a:solidFill>
                <a:latin typeface="Arial"/>
                <a:ea typeface="Arial"/>
                <a:cs typeface="Arial"/>
                <a:sym typeface="Arial"/>
              </a:rPr>
              <a:t>one byte</a:t>
            </a:r>
            <a:r>
              <a:rPr lang="en" sz="1800">
                <a:solidFill>
                  <a:schemeClr val="dk1"/>
                </a:solidFill>
                <a:latin typeface="Arial"/>
                <a:ea typeface="Arial"/>
                <a:cs typeface="Arial"/>
                <a:sym typeface="Arial"/>
              </a:rPr>
              <a:t> of padding is needed.</a:t>
            </a:r>
            <a:endParaRPr sz="1800">
              <a:solidFill>
                <a:schemeClr val="dk1"/>
              </a:solidFill>
              <a:latin typeface="Arial"/>
              <a:ea typeface="Arial"/>
              <a:cs typeface="Arial"/>
              <a:sym typeface="Arial"/>
            </a:endParaRPr>
          </a:p>
          <a:p>
            <a:pPr indent="-279400" lvl="1" marL="685800" rtl="0" algn="l">
              <a:lnSpc>
                <a:spcPct val="100000"/>
              </a:lnSpc>
              <a:spcBef>
                <a:spcPts val="0"/>
              </a:spcBef>
              <a:spcAft>
                <a:spcPts val="0"/>
              </a:spcAft>
              <a:buSzPts val="1800"/>
              <a:buChar char="○"/>
            </a:pPr>
            <a:r>
              <a:rPr lang="en" sz="1800"/>
              <a:t>PadN is similar in concept to Pad1. The difference is that PadN is used when 2 or more bytes is needed for alignment.</a:t>
            </a:r>
            <a:endParaRPr sz="1800"/>
          </a:p>
          <a:p>
            <a:pPr indent="-279400" lvl="1" marL="685800" rtl="0" algn="l">
              <a:lnSpc>
                <a:spcPct val="100000"/>
              </a:lnSpc>
              <a:spcBef>
                <a:spcPts val="0"/>
              </a:spcBef>
              <a:spcAft>
                <a:spcPts val="0"/>
              </a:spcAft>
              <a:buSzPts val="1800"/>
              <a:buChar char="○"/>
            </a:pPr>
            <a:r>
              <a:rPr lang="en" sz="1800"/>
              <a:t>Jumbo payload option is used to define a payload longer than 65,535 bytes.</a:t>
            </a:r>
            <a:endParaRPr sz="1800"/>
          </a:p>
          <a:p>
            <a:pPr indent="0" lvl="0" marL="685800" rtl="0" algn="l">
              <a:lnSpc>
                <a:spcPct val="100000"/>
              </a:lnSpc>
              <a:spcBef>
                <a:spcPts val="0"/>
              </a:spcBef>
              <a:spcAft>
                <a:spcPts val="0"/>
              </a:spcAft>
              <a:buSzPts val="2100"/>
              <a:buNone/>
            </a:pPr>
            <a:r>
              <a:t/>
            </a:r>
            <a:endParaRPr sz="1800"/>
          </a:p>
          <a:p>
            <a:pPr indent="0" lvl="0" marL="0" rtl="0" algn="l">
              <a:lnSpc>
                <a:spcPct val="100000"/>
              </a:lnSpc>
              <a:spcBef>
                <a:spcPts val="0"/>
              </a:spcBef>
              <a:spcAft>
                <a:spcPts val="0"/>
              </a:spcAft>
              <a:buSzPts val="2100"/>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SzPts val="2100"/>
              <a:buNone/>
            </a:pPr>
            <a:r>
              <a:rPr lang="en" sz="1100">
                <a:solidFill>
                  <a:schemeClr val="dk1"/>
                </a:solidFill>
                <a:latin typeface="Arial"/>
                <a:ea typeface="Arial"/>
                <a:cs typeface="Arial"/>
                <a:sym typeface="Arial"/>
              </a:rPr>
              <a:t>The </a:t>
            </a:r>
            <a:r>
              <a:rPr b="1" lang="en" sz="1100">
                <a:solidFill>
                  <a:schemeClr val="dk1"/>
                </a:solidFill>
                <a:latin typeface="Arial"/>
                <a:ea typeface="Arial"/>
                <a:cs typeface="Arial"/>
                <a:sym typeface="Arial"/>
              </a:rPr>
              <a:t>Hop-by-Hop header must be processed by every router along the path</a:t>
            </a:r>
            <a:r>
              <a:rPr lang="en" sz="1100">
                <a:solidFill>
                  <a:schemeClr val="dk1"/>
                </a:solidFill>
                <a:latin typeface="Arial"/>
                <a:ea typeface="Arial"/>
                <a:cs typeface="Arial"/>
                <a:sym typeface="Arial"/>
              </a:rPr>
              <a:t> before forwarding the packet. Since every router must process this header, it can </a:t>
            </a:r>
            <a:r>
              <a:rPr b="1" lang="en" sz="1100">
                <a:solidFill>
                  <a:schemeClr val="dk1"/>
                </a:solidFill>
                <a:latin typeface="Arial"/>
                <a:ea typeface="Arial"/>
                <a:cs typeface="Arial"/>
                <a:sym typeface="Arial"/>
              </a:rPr>
              <a:t>slow down packet forwarding</a:t>
            </a:r>
            <a:r>
              <a:rPr lang="en" sz="1100">
                <a:solidFill>
                  <a:schemeClr val="dk1"/>
                </a:solidFill>
                <a:latin typeface="Arial"/>
                <a:ea typeface="Arial"/>
                <a:cs typeface="Arial"/>
                <a:sym typeface="Arial"/>
              </a:rPr>
              <a:t>.</a:t>
            </a:r>
            <a:endParaRPr sz="1800"/>
          </a:p>
        </p:txBody>
      </p:sp>
      <p:sp>
        <p:nvSpPr>
          <p:cNvPr id="298" name="Google Shape;298;p22"/>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SzPts val="2400"/>
              <a:buNone/>
            </a:pPr>
            <a:r>
              <a:rPr lang="en" sz="1400">
                <a:solidFill>
                  <a:schemeClr val="dk1"/>
                </a:solidFill>
                <a:latin typeface="Arial"/>
                <a:ea typeface="Arial"/>
                <a:cs typeface="Arial"/>
                <a:sym typeface="Arial"/>
              </a:rPr>
              <a:t>Source Routing</a:t>
            </a:r>
            <a:endParaRPr/>
          </a:p>
        </p:txBody>
      </p:sp>
      <p:sp>
        <p:nvSpPr>
          <p:cNvPr id="305" name="Google Shape;305;p23"/>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2100"/>
              <a:buNone/>
            </a:pPr>
            <a:r>
              <a:rPr b="1" lang="en" sz="1400">
                <a:solidFill>
                  <a:schemeClr val="dk1"/>
                </a:solidFill>
                <a:latin typeface="Arial"/>
                <a:ea typeface="Arial"/>
                <a:cs typeface="Arial"/>
                <a:sym typeface="Arial"/>
              </a:rPr>
              <a:t>Source Routing</a:t>
            </a:r>
            <a:r>
              <a:rPr lang="en" sz="1400">
                <a:solidFill>
                  <a:schemeClr val="dk1"/>
                </a:solidFill>
                <a:latin typeface="Arial"/>
                <a:ea typeface="Arial"/>
                <a:cs typeface="Arial"/>
                <a:sym typeface="Arial"/>
              </a:rPr>
              <a:t> in IPv4 and IPV6 is a technique that allows the sender of a packet to specify the route the packet should take through the network, rather than leaving the routing decision to intermediate routers. </a:t>
            </a:r>
            <a:endParaRPr sz="1400">
              <a:solidFill>
                <a:schemeClr val="dk1"/>
              </a:solidFill>
              <a:latin typeface="Arial"/>
              <a:ea typeface="Arial"/>
              <a:cs typeface="Arial"/>
              <a:sym typeface="Arial"/>
            </a:endParaRPr>
          </a:p>
          <a:p>
            <a:pPr indent="0" lvl="0" marL="0" rtl="0" algn="l">
              <a:lnSpc>
                <a:spcPct val="115000"/>
              </a:lnSpc>
              <a:spcBef>
                <a:spcPts val="900"/>
              </a:spcBef>
              <a:spcAft>
                <a:spcPts val="0"/>
              </a:spcAft>
              <a:buSzPts val="2100"/>
              <a:buNone/>
            </a:pPr>
            <a:r>
              <a:rPr lang="en" sz="1400">
                <a:solidFill>
                  <a:schemeClr val="dk1"/>
                </a:solidFill>
                <a:latin typeface="Arial"/>
                <a:ea typeface="Arial"/>
                <a:cs typeface="Arial"/>
                <a:sym typeface="Arial"/>
              </a:rPr>
              <a:t>1. </a:t>
            </a:r>
            <a:r>
              <a:rPr b="1" lang="en" sz="1400">
                <a:solidFill>
                  <a:schemeClr val="dk1"/>
                </a:solidFill>
                <a:latin typeface="Arial"/>
                <a:ea typeface="Arial"/>
                <a:cs typeface="Arial"/>
                <a:sym typeface="Arial"/>
              </a:rPr>
              <a:t>Loose Source Routing (LSR)</a:t>
            </a:r>
            <a:endParaRPr b="1" sz="1400">
              <a:solidFill>
                <a:schemeClr val="dk1"/>
              </a:solidFill>
              <a:latin typeface="Arial"/>
              <a:ea typeface="Arial"/>
              <a:cs typeface="Arial"/>
              <a:sym typeface="Arial"/>
            </a:endParaRPr>
          </a:p>
          <a:p>
            <a:pPr indent="-254000" lvl="1" marL="685800" rtl="0" algn="l">
              <a:lnSpc>
                <a:spcPct val="115000"/>
              </a:lnSpc>
              <a:spcBef>
                <a:spcPts val="900"/>
              </a:spcBef>
              <a:spcAft>
                <a:spcPts val="0"/>
              </a:spcAft>
              <a:buClr>
                <a:schemeClr val="dk1"/>
              </a:buClr>
              <a:buSzPts val="1400"/>
              <a:buFont typeface="Arial"/>
              <a:buChar char="○"/>
            </a:pPr>
            <a:r>
              <a:rPr lang="en" sz="1400">
                <a:solidFill>
                  <a:schemeClr val="dk1"/>
                </a:solidFill>
                <a:latin typeface="Arial"/>
                <a:ea typeface="Arial"/>
                <a:cs typeface="Arial"/>
                <a:sym typeface="Arial"/>
              </a:rPr>
              <a:t>The sender specifies a list of routers that the packet must pass through, but other routers can be used in between.</a:t>
            </a:r>
            <a:endParaRPr sz="1400">
              <a:solidFill>
                <a:schemeClr val="dk1"/>
              </a:solidFill>
              <a:latin typeface="Arial"/>
              <a:ea typeface="Arial"/>
              <a:cs typeface="Arial"/>
              <a:sym typeface="Arial"/>
            </a:endParaRPr>
          </a:p>
          <a:p>
            <a:pPr indent="-254000" lvl="1" marL="685800" rtl="0" algn="l">
              <a:lnSpc>
                <a:spcPct val="115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Provides </a:t>
            </a:r>
            <a:r>
              <a:rPr b="1" lang="en" sz="1400">
                <a:solidFill>
                  <a:schemeClr val="dk1"/>
                </a:solidFill>
                <a:latin typeface="Arial"/>
                <a:ea typeface="Arial"/>
                <a:cs typeface="Arial"/>
                <a:sym typeface="Arial"/>
              </a:rPr>
              <a:t>some flexibility</a:t>
            </a:r>
            <a:r>
              <a:rPr lang="en" sz="1400">
                <a:solidFill>
                  <a:schemeClr val="dk1"/>
                </a:solidFill>
                <a:latin typeface="Arial"/>
                <a:ea typeface="Arial"/>
                <a:cs typeface="Arial"/>
                <a:sym typeface="Arial"/>
              </a:rPr>
              <a:t> while ensuring the packet reaches specific intermediate nodes.</a:t>
            </a:r>
            <a:endParaRPr sz="1400">
              <a:solidFill>
                <a:schemeClr val="dk1"/>
              </a:solidFill>
              <a:latin typeface="Arial"/>
              <a:ea typeface="Arial"/>
              <a:cs typeface="Arial"/>
              <a:sym typeface="Arial"/>
            </a:endParaRPr>
          </a:p>
          <a:p>
            <a:pPr indent="-254000" lvl="0" marL="342900" rtl="0" algn="l">
              <a:lnSpc>
                <a:spcPct val="115000"/>
              </a:lnSpc>
              <a:spcBef>
                <a:spcPts val="0"/>
              </a:spcBef>
              <a:spcAft>
                <a:spcPts val="0"/>
              </a:spcAft>
              <a:buClr>
                <a:schemeClr val="dk1"/>
              </a:buClr>
              <a:buSzPts val="1400"/>
              <a:buFont typeface="Arial"/>
              <a:buAutoNum type="arabicPeriod"/>
            </a:pPr>
            <a:r>
              <a:rPr b="1" lang="en" sz="1400">
                <a:solidFill>
                  <a:schemeClr val="dk1"/>
                </a:solidFill>
                <a:latin typeface="Arial"/>
                <a:ea typeface="Arial"/>
                <a:cs typeface="Arial"/>
                <a:sym typeface="Arial"/>
              </a:rPr>
              <a:t>Strict Source Routing (SSR)</a:t>
            </a:r>
            <a:endParaRPr b="1" sz="1400">
              <a:solidFill>
                <a:schemeClr val="dk1"/>
              </a:solidFill>
              <a:latin typeface="Arial"/>
              <a:ea typeface="Arial"/>
              <a:cs typeface="Arial"/>
              <a:sym typeface="Arial"/>
            </a:endParaRPr>
          </a:p>
          <a:p>
            <a:pPr indent="-254000" lvl="1" marL="685800" rtl="0" algn="l">
              <a:lnSpc>
                <a:spcPct val="115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The sender specifies an </a:t>
            </a:r>
            <a:r>
              <a:rPr b="1" lang="en" sz="1400">
                <a:solidFill>
                  <a:schemeClr val="dk1"/>
                </a:solidFill>
                <a:latin typeface="Arial"/>
                <a:ea typeface="Arial"/>
                <a:cs typeface="Arial"/>
                <a:sym typeface="Arial"/>
              </a:rPr>
              <a:t>exact</a:t>
            </a:r>
            <a:r>
              <a:rPr lang="en" sz="1400">
                <a:solidFill>
                  <a:schemeClr val="dk1"/>
                </a:solidFill>
                <a:latin typeface="Arial"/>
                <a:ea typeface="Arial"/>
                <a:cs typeface="Arial"/>
                <a:sym typeface="Arial"/>
              </a:rPr>
              <a:t> list of routers that the packet must pass through.</a:t>
            </a:r>
            <a:endParaRPr sz="1400">
              <a:solidFill>
                <a:schemeClr val="dk1"/>
              </a:solidFill>
              <a:latin typeface="Arial"/>
              <a:ea typeface="Arial"/>
              <a:cs typeface="Arial"/>
              <a:sym typeface="Arial"/>
            </a:endParaRPr>
          </a:p>
          <a:p>
            <a:pPr indent="-254000" lvl="1" marL="685800" rtl="0" algn="l">
              <a:lnSpc>
                <a:spcPct val="115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No intermediate routers are allowed apart from those explicitly mentioned.</a:t>
            </a:r>
            <a:endParaRPr sz="1400">
              <a:solidFill>
                <a:schemeClr val="dk1"/>
              </a:solidFill>
              <a:latin typeface="Arial"/>
              <a:ea typeface="Arial"/>
              <a:cs typeface="Arial"/>
              <a:sym typeface="Arial"/>
            </a:endParaRPr>
          </a:p>
          <a:p>
            <a:pPr indent="-254000" lvl="1" marL="685800" rtl="0" algn="l">
              <a:lnSpc>
                <a:spcPct val="115000"/>
              </a:lnSpc>
              <a:spcBef>
                <a:spcPts val="0"/>
              </a:spcBef>
              <a:spcAft>
                <a:spcPts val="0"/>
              </a:spcAft>
              <a:buClr>
                <a:schemeClr val="dk1"/>
              </a:buClr>
              <a:buSzPts val="1400"/>
              <a:buFont typeface="Arial"/>
              <a:buChar char="○"/>
            </a:pPr>
            <a:r>
              <a:rPr b="1" lang="en" sz="1400">
                <a:solidFill>
                  <a:schemeClr val="dk1"/>
                </a:solidFill>
                <a:latin typeface="Arial"/>
                <a:ea typeface="Arial"/>
                <a:cs typeface="Arial"/>
                <a:sym typeface="Arial"/>
              </a:rPr>
              <a:t>More restrictive</a:t>
            </a:r>
            <a:r>
              <a:rPr lang="en" sz="1400">
                <a:solidFill>
                  <a:schemeClr val="dk1"/>
                </a:solidFill>
                <a:latin typeface="Arial"/>
                <a:ea typeface="Arial"/>
                <a:cs typeface="Arial"/>
                <a:sym typeface="Arial"/>
              </a:rPr>
              <a:t> than Loose Source Routing.</a:t>
            </a:r>
            <a:endParaRPr sz="1400">
              <a:solidFill>
                <a:schemeClr val="dk1"/>
              </a:solidFill>
              <a:latin typeface="Arial"/>
              <a:ea typeface="Arial"/>
              <a:cs typeface="Arial"/>
              <a:sym typeface="Arial"/>
            </a:endParaRPr>
          </a:p>
          <a:p>
            <a:pPr indent="0" lvl="0" marL="0" rtl="0" algn="l">
              <a:lnSpc>
                <a:spcPct val="115000"/>
              </a:lnSpc>
              <a:spcBef>
                <a:spcPts val="900"/>
              </a:spcBef>
              <a:spcAft>
                <a:spcPts val="0"/>
              </a:spcAft>
              <a:buSzPts val="2100"/>
              <a:buNone/>
            </a:pPr>
            <a:r>
              <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SzPts val="2100"/>
              <a:buNone/>
            </a:pPr>
            <a:r>
              <a:t/>
            </a:r>
            <a:endParaRPr sz="2700"/>
          </a:p>
        </p:txBody>
      </p:sp>
      <p:sp>
        <p:nvSpPr>
          <p:cNvPr id="306" name="Google Shape;306;p23"/>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4"/>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Fragmentation </a:t>
            </a:r>
            <a:endParaRPr/>
          </a:p>
        </p:txBody>
      </p:sp>
      <p:sp>
        <p:nvSpPr>
          <p:cNvPr id="313" name="Google Shape;313;p24"/>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2100"/>
              <a:buNone/>
            </a:pPr>
            <a:r>
              <a:rPr lang="en" sz="1500">
                <a:solidFill>
                  <a:schemeClr val="dk1"/>
                </a:solidFill>
                <a:latin typeface="Arial"/>
                <a:ea typeface="Arial"/>
                <a:cs typeface="Arial"/>
                <a:sym typeface="Arial"/>
              </a:rPr>
              <a:t>IPv4, where routers perform fragmentation when a packet exceeds the Maximum Transmission Unit (</a:t>
            </a:r>
            <a:r>
              <a:rPr b="1" lang="en" sz="1500">
                <a:solidFill>
                  <a:schemeClr val="dk1"/>
                </a:solidFill>
                <a:latin typeface="Arial"/>
                <a:ea typeface="Arial"/>
                <a:cs typeface="Arial"/>
                <a:sym typeface="Arial"/>
              </a:rPr>
              <a:t>MTU</a:t>
            </a:r>
            <a:r>
              <a:rPr lang="en" sz="15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0" lvl="0" marL="0" rtl="0" algn="l">
              <a:lnSpc>
                <a:spcPct val="115000"/>
              </a:lnSpc>
              <a:spcBef>
                <a:spcPts val="900"/>
              </a:spcBef>
              <a:spcAft>
                <a:spcPts val="0"/>
              </a:spcAft>
              <a:buSzPts val="2100"/>
              <a:buNone/>
            </a:pPr>
            <a:r>
              <a:rPr b="1" lang="en" sz="1500">
                <a:solidFill>
                  <a:schemeClr val="dk1"/>
                </a:solidFill>
                <a:latin typeface="Arial"/>
                <a:ea typeface="Arial"/>
                <a:cs typeface="Arial"/>
                <a:sym typeface="Arial"/>
              </a:rPr>
              <a:t>IPv6 routers do not fragment packets</a:t>
            </a:r>
            <a:r>
              <a:rPr lang="en" sz="1500">
                <a:solidFill>
                  <a:schemeClr val="dk1"/>
                </a:solidFill>
                <a:latin typeface="Arial"/>
                <a:ea typeface="Arial"/>
                <a:cs typeface="Arial"/>
                <a:sym typeface="Arial"/>
              </a:rPr>
              <a:t>. Instead, </a:t>
            </a:r>
            <a:r>
              <a:rPr b="1" lang="en" sz="1500">
                <a:solidFill>
                  <a:schemeClr val="dk1"/>
                </a:solidFill>
                <a:latin typeface="Arial"/>
                <a:ea typeface="Arial"/>
                <a:cs typeface="Arial"/>
                <a:sym typeface="Arial"/>
              </a:rPr>
              <a:t>fragmentation is performed only by the sender (source device)</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indent="0" lvl="0" marL="0" rtl="0" algn="l">
              <a:lnSpc>
                <a:spcPct val="100000"/>
              </a:lnSpc>
              <a:spcBef>
                <a:spcPts val="900"/>
              </a:spcBef>
              <a:spcAft>
                <a:spcPts val="0"/>
              </a:spcAft>
              <a:buSzPts val="2100"/>
              <a:buNone/>
            </a:pPr>
            <a:r>
              <a:t/>
            </a:r>
            <a:endParaRPr sz="2800"/>
          </a:p>
        </p:txBody>
      </p:sp>
      <p:sp>
        <p:nvSpPr>
          <p:cNvPr id="314" name="Google Shape;314;p24"/>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100">
                <a:solidFill>
                  <a:schemeClr val="dk1"/>
                </a:solidFill>
              </a:rPr>
              <a:t>Authentication</a:t>
            </a:r>
            <a:endParaRPr/>
          </a:p>
        </p:txBody>
      </p:sp>
      <p:sp>
        <p:nvSpPr>
          <p:cNvPr id="321" name="Google Shape;321;p25"/>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The authentication extension header has a dual purpose: </a:t>
            </a:r>
            <a:endParaRPr/>
          </a:p>
          <a:p>
            <a:pPr indent="-361950" lvl="0" marL="914400" rtl="0" algn="l">
              <a:lnSpc>
                <a:spcPct val="100000"/>
              </a:lnSpc>
              <a:spcBef>
                <a:spcPts val="0"/>
              </a:spcBef>
              <a:spcAft>
                <a:spcPts val="0"/>
              </a:spcAft>
              <a:buSzPts val="2100"/>
              <a:buChar char="●"/>
            </a:pPr>
            <a:r>
              <a:rPr lang="en"/>
              <a:t>it validates the message sender </a:t>
            </a:r>
            <a:endParaRPr/>
          </a:p>
          <a:p>
            <a:pPr indent="-361950" lvl="0" marL="914400" rtl="0" algn="l">
              <a:lnSpc>
                <a:spcPct val="100000"/>
              </a:lnSpc>
              <a:spcBef>
                <a:spcPts val="0"/>
              </a:spcBef>
              <a:spcAft>
                <a:spcPts val="0"/>
              </a:spcAft>
              <a:buSzPts val="2100"/>
              <a:buChar char="●"/>
            </a:pPr>
            <a:r>
              <a:rPr lang="en"/>
              <a:t>ensures the integrity of data. </a:t>
            </a:r>
            <a:endParaRPr/>
          </a:p>
        </p:txBody>
      </p:sp>
      <p:sp>
        <p:nvSpPr>
          <p:cNvPr id="322" name="Google Shape;322;p25"/>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100">
                <a:solidFill>
                  <a:schemeClr val="dk1"/>
                </a:solidFill>
              </a:rPr>
              <a:t>Encrypted Security Payload </a:t>
            </a:r>
            <a:endParaRPr/>
          </a:p>
        </p:txBody>
      </p:sp>
      <p:sp>
        <p:nvSpPr>
          <p:cNvPr id="329" name="Google Shape;329;p26"/>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encrypted security payload (ESP) is an extension that provides confidentiality and guards against eavesdropping (secret listening).</a:t>
            </a:r>
            <a:endParaRPr/>
          </a:p>
        </p:txBody>
      </p:sp>
      <p:sp>
        <p:nvSpPr>
          <p:cNvPr id="330" name="Google Shape;330;p26"/>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7"/>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100">
                <a:solidFill>
                  <a:schemeClr val="dk1"/>
                </a:solidFill>
              </a:rPr>
              <a:t>Destination Option</a:t>
            </a:r>
            <a:endParaRPr/>
          </a:p>
        </p:txBody>
      </p:sp>
      <p:sp>
        <p:nvSpPr>
          <p:cNvPr id="337" name="Google Shape;337;p27"/>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The destination option is used when the source needs to pass information to the destination only. Intermediate routers are not permitted access to this information.</a:t>
            </a:r>
            <a:endParaRPr/>
          </a:p>
        </p:txBody>
      </p:sp>
      <p:sp>
        <p:nvSpPr>
          <p:cNvPr id="338" name="Google Shape;338;p27"/>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8"/>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Transport Layer</a:t>
            </a:r>
            <a:endParaRPr/>
          </a:p>
        </p:txBody>
      </p:sp>
      <p:sp>
        <p:nvSpPr>
          <p:cNvPr id="345" name="Google Shape;345;p28"/>
          <p:cNvSpPr txBox="1"/>
          <p:nvPr>
            <p:ph idx="1" type="body"/>
          </p:nvPr>
        </p:nvSpPr>
        <p:spPr>
          <a:xfrm>
            <a:off x="311700" y="893091"/>
            <a:ext cx="8520600" cy="3504300"/>
          </a:xfrm>
          <a:prstGeom prst="rect">
            <a:avLst/>
          </a:prstGeom>
          <a:noFill/>
          <a:ln>
            <a:noFill/>
          </a:ln>
        </p:spPr>
        <p:txBody>
          <a:bodyPr anchorCtr="0" anchor="t" bIns="91425" lIns="91425" spcFirstLastPara="1" rIns="91425" wrap="square" tIns="91425">
            <a:noAutofit/>
          </a:bodyPr>
          <a:lstStyle/>
          <a:p>
            <a:pPr indent="-298450" lvl="0" marL="342900" rtl="0" algn="l">
              <a:lnSpc>
                <a:spcPct val="100000"/>
              </a:lnSpc>
              <a:spcBef>
                <a:spcPts val="0"/>
              </a:spcBef>
              <a:spcAft>
                <a:spcPts val="0"/>
              </a:spcAft>
              <a:buSzPts val="2100"/>
              <a:buChar char="●"/>
            </a:pPr>
            <a:r>
              <a:rPr lang="en"/>
              <a:t>Transport layer is responsible for process-to-process delivery—the delivery of a packet, part of a message, from one process to another.</a:t>
            </a:r>
            <a:endParaRPr/>
          </a:p>
          <a:p>
            <a:pPr indent="0" lvl="0" marL="0" rtl="0" algn="l">
              <a:lnSpc>
                <a:spcPct val="100000"/>
              </a:lnSpc>
              <a:spcBef>
                <a:spcPts val="0"/>
              </a:spcBef>
              <a:spcAft>
                <a:spcPts val="0"/>
              </a:spcAft>
              <a:buSzPts val="2100"/>
              <a:buNone/>
            </a:pPr>
            <a:r>
              <a:t/>
            </a:r>
            <a:endParaRPr/>
          </a:p>
        </p:txBody>
      </p:sp>
      <p:sp>
        <p:nvSpPr>
          <p:cNvPr id="346" name="Google Shape;346;p28"/>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47" name="Google Shape;347;p28"/>
          <p:cNvPicPr preferRelativeResize="0"/>
          <p:nvPr/>
        </p:nvPicPr>
        <p:blipFill rotWithShape="1">
          <a:blip r:embed="rId3">
            <a:alphaModFix/>
          </a:blip>
          <a:srcRect b="0" l="0" r="0" t="0"/>
          <a:stretch/>
        </p:blipFill>
        <p:spPr>
          <a:xfrm>
            <a:off x="1025138" y="1763681"/>
            <a:ext cx="7093744" cy="28154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9"/>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Transport Layer protocols</a:t>
            </a:r>
            <a:endParaRPr/>
          </a:p>
        </p:txBody>
      </p:sp>
      <p:sp>
        <p:nvSpPr>
          <p:cNvPr id="354" name="Google Shape;354;p29"/>
          <p:cNvSpPr txBox="1"/>
          <p:nvPr>
            <p:ph idx="1" type="body"/>
          </p:nvPr>
        </p:nvSpPr>
        <p:spPr>
          <a:xfrm>
            <a:off x="311700" y="893091"/>
            <a:ext cx="8520600" cy="3504300"/>
          </a:xfrm>
          <a:prstGeom prst="rect">
            <a:avLst/>
          </a:prstGeom>
          <a:noFill/>
          <a:ln>
            <a:noFill/>
          </a:ln>
        </p:spPr>
        <p:txBody>
          <a:bodyPr anchorCtr="0" anchor="t" bIns="91425" lIns="91425" spcFirstLastPara="1" rIns="91425" wrap="square" tIns="91425">
            <a:noAutofit/>
          </a:bodyPr>
          <a:lstStyle/>
          <a:p>
            <a:pPr indent="-298450" lvl="0" marL="342900" rtl="0" algn="l">
              <a:lnSpc>
                <a:spcPct val="100000"/>
              </a:lnSpc>
              <a:spcBef>
                <a:spcPts val="0"/>
              </a:spcBef>
              <a:spcAft>
                <a:spcPts val="0"/>
              </a:spcAft>
              <a:buSzPts val="2100"/>
              <a:buChar char="●"/>
            </a:pPr>
            <a:r>
              <a:rPr lang="en"/>
              <a:t>Transport layer protocol can be either connectionless or connection-oriented. </a:t>
            </a:r>
            <a:endParaRPr/>
          </a:p>
          <a:p>
            <a:pPr indent="-292100" lvl="1" marL="685800" rtl="0" algn="l">
              <a:lnSpc>
                <a:spcPct val="100000"/>
              </a:lnSpc>
              <a:spcBef>
                <a:spcPts val="0"/>
              </a:spcBef>
              <a:spcAft>
                <a:spcPts val="0"/>
              </a:spcAft>
              <a:buSzPts val="2000"/>
              <a:buChar char="○"/>
            </a:pPr>
            <a:r>
              <a:rPr b="1" lang="en"/>
              <a:t>UDP-Connectionless protocol-Simple </a:t>
            </a:r>
            <a:endParaRPr b="1"/>
          </a:p>
          <a:p>
            <a:pPr indent="-292100" lvl="1" marL="685800" rtl="0" algn="l">
              <a:lnSpc>
                <a:spcPct val="100000"/>
              </a:lnSpc>
              <a:spcBef>
                <a:spcPts val="0"/>
              </a:spcBef>
              <a:spcAft>
                <a:spcPts val="0"/>
              </a:spcAft>
              <a:buSzPts val="2000"/>
              <a:buChar char="○"/>
            </a:pPr>
            <a:r>
              <a:rPr b="1" lang="en"/>
              <a:t>TCP-Connection oriented protocol-Complex </a:t>
            </a:r>
            <a:endParaRPr b="1"/>
          </a:p>
          <a:p>
            <a:pPr indent="-292100" lvl="1" marL="685800" rtl="0" algn="l">
              <a:lnSpc>
                <a:spcPct val="100000"/>
              </a:lnSpc>
              <a:spcBef>
                <a:spcPts val="0"/>
              </a:spcBef>
              <a:spcAft>
                <a:spcPts val="0"/>
              </a:spcAft>
              <a:buSzPts val="2000"/>
              <a:buChar char="○"/>
            </a:pPr>
            <a:r>
              <a:rPr lang="en"/>
              <a:t>SCTP( Stream Control) -Connection oriented protocol-Designed for Multimedia application</a:t>
            </a:r>
            <a:endParaRPr/>
          </a:p>
          <a:p>
            <a:pPr indent="0" lvl="0" marL="342900" rtl="0" algn="l">
              <a:lnSpc>
                <a:spcPct val="100000"/>
              </a:lnSpc>
              <a:spcBef>
                <a:spcPts val="0"/>
              </a:spcBef>
              <a:spcAft>
                <a:spcPts val="0"/>
              </a:spcAft>
              <a:buSzPts val="2100"/>
              <a:buNone/>
            </a:pPr>
            <a:r>
              <a:t/>
            </a:r>
            <a:endParaRPr/>
          </a:p>
        </p:txBody>
      </p:sp>
      <p:sp>
        <p:nvSpPr>
          <p:cNvPr id="355" name="Google Shape;355;p29"/>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Need for network layer </a:t>
            </a:r>
            <a:endParaRPr/>
          </a:p>
        </p:txBody>
      </p:sp>
      <p:sp>
        <p:nvSpPr>
          <p:cNvPr id="140" name="Google Shape;140;p3"/>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260350" lvl="0" marL="342900" rtl="0" algn="just">
              <a:lnSpc>
                <a:spcPct val="100000"/>
              </a:lnSpc>
              <a:spcBef>
                <a:spcPts val="0"/>
              </a:spcBef>
              <a:spcAft>
                <a:spcPts val="0"/>
              </a:spcAft>
              <a:buSzPts val="1500"/>
              <a:buChar char="●"/>
            </a:pPr>
            <a:r>
              <a:rPr lang="en" sz="1500"/>
              <a:t>The physical and data link layers of a network operate locally. These two layers are jointly responsible for data delivery on the network from one node to the next</a:t>
            </a:r>
            <a:endParaRPr sz="1500"/>
          </a:p>
          <a:p>
            <a:pPr indent="-260350" lvl="0" marL="342900" rtl="0" algn="just">
              <a:lnSpc>
                <a:spcPct val="100000"/>
              </a:lnSpc>
              <a:spcBef>
                <a:spcPts val="0"/>
              </a:spcBef>
              <a:spcAft>
                <a:spcPts val="0"/>
              </a:spcAft>
              <a:buSzPts val="1500"/>
              <a:buChar char="●"/>
            </a:pPr>
            <a:r>
              <a:rPr lang="en" sz="1500"/>
              <a:t> This internetwork is made of five networks: four LANs and one WAN. </a:t>
            </a:r>
            <a:endParaRPr sz="1500"/>
          </a:p>
          <a:p>
            <a:pPr indent="-260350" lvl="0" marL="342900" rtl="0" algn="just">
              <a:lnSpc>
                <a:spcPct val="100000"/>
              </a:lnSpc>
              <a:spcBef>
                <a:spcPts val="0"/>
              </a:spcBef>
              <a:spcAft>
                <a:spcPts val="0"/>
              </a:spcAft>
              <a:buSzPts val="1500"/>
              <a:buChar char="●"/>
            </a:pPr>
            <a:r>
              <a:rPr lang="en" sz="1500"/>
              <a:t>If host A needs to send a data packet to host D, the packet needs to go first from A to R/S1 (a switch or router), then from R/S1 to R/S3, and finally from R/S3 to host D. We say that the data packet passes through three links. In each link, two physical and two data link layers are involved. However, there is a big problem here. When data arrive at interface fl ofR1, how does R1 know that interface f3 is the outgoing interface? There is no provision in the data link (or physical) layer to help R1 make the right decision. The frame does not carry any routing information either. The frame contains the MAC address ofA as the source and the MAC address ofRl as the destination. For a LAN or a WAN, delivery means carrying the frame through one link, and not beyond</a:t>
            </a:r>
            <a:endParaRPr sz="1500"/>
          </a:p>
          <a:p>
            <a:pPr indent="-260350" lvl="0" marL="342900" rtl="0" algn="just">
              <a:lnSpc>
                <a:spcPct val="100000"/>
              </a:lnSpc>
              <a:spcBef>
                <a:spcPts val="0"/>
              </a:spcBef>
              <a:spcAft>
                <a:spcPts val="0"/>
              </a:spcAft>
              <a:buSzPts val="1500"/>
              <a:buChar char="●"/>
            </a:pPr>
            <a:r>
              <a:rPr lang="en" sz="1500"/>
              <a:t>To solve the problem of delivery through several links, the network layer (or the inter network layer, as it is sometimes called) was designed. The network layer is responsible for host-to-host delivery and for routing the packets through the routers or switches.</a:t>
            </a:r>
            <a:endParaRPr sz="1500"/>
          </a:p>
        </p:txBody>
      </p:sp>
      <p:sp>
        <p:nvSpPr>
          <p:cNvPr id="141" name="Google Shape;141;p3"/>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Transport Layer message format ----segment</a:t>
            </a:r>
            <a:endParaRPr/>
          </a:p>
        </p:txBody>
      </p:sp>
      <p:sp>
        <p:nvSpPr>
          <p:cNvPr id="362" name="Google Shape;362;p30"/>
          <p:cNvSpPr txBox="1"/>
          <p:nvPr>
            <p:ph idx="1" type="body"/>
          </p:nvPr>
        </p:nvSpPr>
        <p:spPr>
          <a:xfrm>
            <a:off x="311700" y="893091"/>
            <a:ext cx="8520600" cy="3504300"/>
          </a:xfrm>
          <a:prstGeom prst="rect">
            <a:avLst/>
          </a:prstGeom>
          <a:noFill/>
          <a:ln>
            <a:noFill/>
          </a:ln>
        </p:spPr>
        <p:txBody>
          <a:bodyPr anchorCtr="0" anchor="t" bIns="91425" lIns="91425" spcFirstLastPara="1" rIns="91425" wrap="square" tIns="91425">
            <a:noAutofit/>
          </a:bodyPr>
          <a:lstStyle/>
          <a:p>
            <a:pPr indent="-298450" lvl="0" marL="342900" rtl="0" algn="l">
              <a:lnSpc>
                <a:spcPct val="100000"/>
              </a:lnSpc>
              <a:spcBef>
                <a:spcPts val="0"/>
              </a:spcBef>
              <a:spcAft>
                <a:spcPts val="0"/>
              </a:spcAft>
              <a:buSzPts val="2100"/>
              <a:buChar char="●"/>
            </a:pPr>
            <a:r>
              <a:rPr lang="en"/>
              <a:t> Transport layer a message is normally divided into transmittable segment.</a:t>
            </a:r>
            <a:endParaRPr/>
          </a:p>
          <a:p>
            <a:pPr indent="-292100" lvl="1" marL="685800" rtl="0" algn="l">
              <a:lnSpc>
                <a:spcPct val="100000"/>
              </a:lnSpc>
              <a:spcBef>
                <a:spcPts val="0"/>
              </a:spcBef>
              <a:spcAft>
                <a:spcPts val="0"/>
              </a:spcAft>
              <a:buSzPts val="2000"/>
              <a:buChar char="○"/>
            </a:pPr>
            <a:r>
              <a:rPr lang="en"/>
              <a:t>UDP treats each segment separately </a:t>
            </a:r>
            <a:endParaRPr/>
          </a:p>
          <a:p>
            <a:pPr indent="-292100" lvl="1" marL="685800" rtl="0" algn="l">
              <a:lnSpc>
                <a:spcPct val="100000"/>
              </a:lnSpc>
              <a:spcBef>
                <a:spcPts val="0"/>
              </a:spcBef>
              <a:spcAft>
                <a:spcPts val="0"/>
              </a:spcAft>
              <a:buSzPts val="2000"/>
              <a:buChar char="○"/>
            </a:pPr>
            <a:r>
              <a:rPr lang="en"/>
              <a:t>TCP creates a relationship between the segments using sequence numbers</a:t>
            </a:r>
            <a:endParaRPr/>
          </a:p>
        </p:txBody>
      </p:sp>
      <p:sp>
        <p:nvSpPr>
          <p:cNvPr id="363" name="Google Shape;363;p30"/>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1"/>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100">
                <a:solidFill>
                  <a:schemeClr val="dk1"/>
                </a:solidFill>
              </a:rPr>
              <a:t>Transport layer service (reliable or unreliable)</a:t>
            </a:r>
            <a:endParaRPr/>
          </a:p>
        </p:txBody>
      </p:sp>
      <p:sp>
        <p:nvSpPr>
          <p:cNvPr id="370" name="Google Shape;370;p31"/>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 ○ If the application layer program needs reliability, TCP &amp; SCTP protocol will implement flow and error control at the transport layer. But it is slower and more complex service. </a:t>
            </a:r>
            <a:endParaRPr/>
          </a:p>
          <a:p>
            <a:pPr indent="0" lvl="0" marL="0" rtl="0" algn="l">
              <a:lnSpc>
                <a:spcPct val="100000"/>
              </a:lnSpc>
              <a:spcBef>
                <a:spcPts val="0"/>
              </a:spcBef>
              <a:spcAft>
                <a:spcPts val="0"/>
              </a:spcAft>
              <a:buSzPts val="2100"/>
              <a:buNone/>
            </a:pPr>
            <a:r>
              <a:rPr lang="en"/>
              <a:t>○ If the application layer program does not need reliability, it means most real-time application does not demand flow and error control,but it demand fast service. So unreliable protocol UDP is used.</a:t>
            </a:r>
            <a:endParaRPr/>
          </a:p>
        </p:txBody>
      </p:sp>
      <p:sp>
        <p:nvSpPr>
          <p:cNvPr id="371" name="Google Shape;371;p31"/>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Addressing in transport layer</a:t>
            </a:r>
            <a:endParaRPr/>
          </a:p>
        </p:txBody>
      </p:sp>
      <p:sp>
        <p:nvSpPr>
          <p:cNvPr id="378" name="Google Shape;378;p32"/>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client socket address defines the client process uniquely</a:t>
            </a:r>
            <a:endParaRPr/>
          </a:p>
          <a:p>
            <a:pPr indent="0" lvl="0" marL="0" rtl="0" algn="l">
              <a:lnSpc>
                <a:spcPct val="100000"/>
              </a:lnSpc>
              <a:spcBef>
                <a:spcPts val="0"/>
              </a:spcBef>
              <a:spcAft>
                <a:spcPts val="0"/>
              </a:spcAft>
              <a:buSzPts val="2100"/>
              <a:buNone/>
            </a:pPr>
            <a:r>
              <a:rPr lang="en"/>
              <a:t>server socket address defines the server process uniquely</a:t>
            </a:r>
            <a:endParaRPr/>
          </a:p>
        </p:txBody>
      </p:sp>
      <p:sp>
        <p:nvSpPr>
          <p:cNvPr id="379" name="Google Shape;379;p32"/>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80" name="Google Shape;380;p32"/>
          <p:cNvPicPr preferRelativeResize="0"/>
          <p:nvPr/>
        </p:nvPicPr>
        <p:blipFill rotWithShape="1">
          <a:blip r:embed="rId3">
            <a:alphaModFix/>
          </a:blip>
          <a:srcRect b="0" l="0" r="0" t="0"/>
          <a:stretch/>
        </p:blipFill>
        <p:spPr>
          <a:xfrm>
            <a:off x="1196588" y="1940585"/>
            <a:ext cx="6750844" cy="2599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3"/>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386" name="Google Shape;386;p33"/>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pic>
        <p:nvPicPr>
          <p:cNvPr id="387" name="Google Shape;387;p33"/>
          <p:cNvPicPr preferRelativeResize="0"/>
          <p:nvPr/>
        </p:nvPicPr>
        <p:blipFill rotWithShape="1">
          <a:blip r:embed="rId3">
            <a:alphaModFix/>
          </a:blip>
          <a:srcRect b="0" l="0" r="0" t="0"/>
          <a:stretch/>
        </p:blipFill>
        <p:spPr>
          <a:xfrm>
            <a:off x="2319338" y="1323975"/>
            <a:ext cx="4505325" cy="2495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4"/>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UDP</a:t>
            </a:r>
            <a:endParaRPr/>
          </a:p>
        </p:txBody>
      </p:sp>
      <p:sp>
        <p:nvSpPr>
          <p:cNvPr id="394" name="Google Shape;394;p34"/>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en"/>
              <a:t>A connectionless transport layer treats each segment as an independent packet and delivers it to the transport layer at the destination machine. </a:t>
            </a:r>
            <a:endParaRPr/>
          </a:p>
          <a:p>
            <a:pPr indent="-361950" lvl="0" marL="457200" rtl="0" algn="l">
              <a:lnSpc>
                <a:spcPct val="100000"/>
              </a:lnSpc>
              <a:spcBef>
                <a:spcPts val="0"/>
              </a:spcBef>
              <a:spcAft>
                <a:spcPts val="0"/>
              </a:spcAft>
              <a:buSzPts val="2100"/>
              <a:buChar char="●"/>
            </a:pPr>
            <a:r>
              <a:rPr lang="en"/>
              <a:t>The packets are not numbered; they may be delayed or lost or may arrive out of sequence. </a:t>
            </a:r>
            <a:endParaRPr/>
          </a:p>
          <a:p>
            <a:pPr indent="-361950" lvl="0" marL="457200" rtl="0" algn="l">
              <a:lnSpc>
                <a:spcPct val="100000"/>
              </a:lnSpc>
              <a:spcBef>
                <a:spcPts val="0"/>
              </a:spcBef>
              <a:spcAft>
                <a:spcPts val="0"/>
              </a:spcAft>
              <a:buSzPts val="2100"/>
              <a:buChar char="●"/>
            </a:pPr>
            <a:r>
              <a:rPr lang="en"/>
              <a:t>There is no acknowledgement </a:t>
            </a:r>
            <a:endParaRPr/>
          </a:p>
          <a:p>
            <a:pPr indent="-361950" lvl="0" marL="457200" rtl="0" algn="l">
              <a:lnSpc>
                <a:spcPct val="100000"/>
              </a:lnSpc>
              <a:spcBef>
                <a:spcPts val="0"/>
              </a:spcBef>
              <a:spcAft>
                <a:spcPts val="0"/>
              </a:spcAft>
              <a:buSzPts val="2100"/>
              <a:buChar char="●"/>
            </a:pPr>
            <a:r>
              <a:rPr lang="en"/>
              <a:t>UDP is connectionless</a:t>
            </a:r>
            <a:endParaRPr/>
          </a:p>
          <a:p>
            <a:pPr indent="0" lvl="0" marL="457200" rtl="0" algn="l">
              <a:lnSpc>
                <a:spcPct val="100000"/>
              </a:lnSpc>
              <a:spcBef>
                <a:spcPts val="0"/>
              </a:spcBef>
              <a:spcAft>
                <a:spcPts val="0"/>
              </a:spcAft>
              <a:buSzPts val="2100"/>
              <a:buNone/>
            </a:pPr>
            <a:r>
              <a:t/>
            </a:r>
            <a:endParaRPr/>
          </a:p>
        </p:txBody>
      </p:sp>
      <p:sp>
        <p:nvSpPr>
          <p:cNvPr id="395" name="Google Shape;395;p34"/>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5"/>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UDP</a:t>
            </a:r>
            <a:endParaRPr/>
          </a:p>
        </p:txBody>
      </p:sp>
      <p:sp>
        <p:nvSpPr>
          <p:cNvPr id="402" name="Google Shape;402;p35"/>
          <p:cNvSpPr txBox="1"/>
          <p:nvPr>
            <p:ph idx="1" type="body"/>
          </p:nvPr>
        </p:nvSpPr>
        <p:spPr>
          <a:xfrm>
            <a:off x="311700" y="77879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 UDP packets, called user datagrams,</a:t>
            </a:r>
            <a:endParaRPr/>
          </a:p>
        </p:txBody>
      </p:sp>
      <p:sp>
        <p:nvSpPr>
          <p:cNvPr id="403" name="Google Shape;403;p35"/>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404" name="Google Shape;404;p35"/>
          <p:cNvPicPr preferRelativeResize="0"/>
          <p:nvPr/>
        </p:nvPicPr>
        <p:blipFill rotWithShape="1">
          <a:blip r:embed="rId3">
            <a:alphaModFix/>
          </a:blip>
          <a:srcRect b="0" l="0" r="0" t="0"/>
          <a:stretch/>
        </p:blipFill>
        <p:spPr>
          <a:xfrm>
            <a:off x="460781" y="1500019"/>
            <a:ext cx="6279356" cy="281480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UDP Operation</a:t>
            </a:r>
            <a:endParaRPr/>
          </a:p>
        </p:txBody>
      </p:sp>
      <p:sp>
        <p:nvSpPr>
          <p:cNvPr id="411" name="Google Shape;411;p36"/>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1. Connectionless service</a:t>
            </a:r>
            <a:endParaRPr/>
          </a:p>
          <a:p>
            <a:pPr indent="0" lvl="0" marL="0" rtl="0" algn="l">
              <a:lnSpc>
                <a:spcPct val="100000"/>
              </a:lnSpc>
              <a:spcBef>
                <a:spcPts val="0"/>
              </a:spcBef>
              <a:spcAft>
                <a:spcPts val="0"/>
              </a:spcAft>
              <a:buSzPts val="2100"/>
              <a:buNone/>
            </a:pPr>
            <a:r>
              <a:rPr lang="en"/>
              <a:t>2. Flow and Error Control </a:t>
            </a:r>
            <a:endParaRPr/>
          </a:p>
          <a:p>
            <a:pPr indent="342900" lvl="0" marL="0" rtl="0" algn="l">
              <a:lnSpc>
                <a:spcPct val="100000"/>
              </a:lnSpc>
              <a:spcBef>
                <a:spcPts val="0"/>
              </a:spcBef>
              <a:spcAft>
                <a:spcPts val="0"/>
              </a:spcAft>
              <a:buSzPts val="2100"/>
              <a:buNone/>
            </a:pPr>
            <a:r>
              <a:rPr lang="en"/>
              <a:t>no flow control and hence no window mechanism. The receiver may overflow with incoming messages. There is no error control mechanism in UDP except for the checksum.</a:t>
            </a:r>
            <a:endParaRPr/>
          </a:p>
          <a:p>
            <a:pPr indent="0" lvl="0" marL="0" rtl="0" algn="l">
              <a:lnSpc>
                <a:spcPct val="100000"/>
              </a:lnSpc>
              <a:spcBef>
                <a:spcPts val="0"/>
              </a:spcBef>
              <a:spcAft>
                <a:spcPts val="0"/>
              </a:spcAft>
              <a:buSzPts val="2100"/>
              <a:buNone/>
            </a:pPr>
            <a:r>
              <a:rPr lang="en"/>
              <a:t>3. Encapsulation and Decapsulation To send a message from one process to another, the UDP protocol encapsulates and decapsulates messages in an IP datagram. </a:t>
            </a:r>
            <a:endParaRPr/>
          </a:p>
        </p:txBody>
      </p:sp>
      <p:sp>
        <p:nvSpPr>
          <p:cNvPr id="412" name="Google Shape;412;p36"/>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7"/>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4. Queues </a:t>
            </a:r>
            <a:endParaRPr/>
          </a:p>
        </p:txBody>
      </p:sp>
      <p:sp>
        <p:nvSpPr>
          <p:cNvPr id="419" name="Google Shape;419;p37"/>
          <p:cNvSpPr txBox="1"/>
          <p:nvPr>
            <p:ph idx="1" type="body"/>
          </p:nvPr>
        </p:nvSpPr>
        <p:spPr>
          <a:xfrm>
            <a:off x="311700" y="925330"/>
            <a:ext cx="8520600" cy="28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 In UDP, queues are associated with ports </a:t>
            </a:r>
            <a:endParaRPr/>
          </a:p>
        </p:txBody>
      </p:sp>
      <p:sp>
        <p:nvSpPr>
          <p:cNvPr id="420" name="Google Shape;420;p37"/>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421" name="Google Shape;421;p37"/>
          <p:cNvPicPr preferRelativeResize="0"/>
          <p:nvPr/>
        </p:nvPicPr>
        <p:blipFill rotWithShape="1">
          <a:blip r:embed="rId3">
            <a:alphaModFix/>
          </a:blip>
          <a:srcRect b="0" l="0" r="0" t="0"/>
          <a:stretch/>
        </p:blipFill>
        <p:spPr>
          <a:xfrm>
            <a:off x="1160869" y="1512542"/>
            <a:ext cx="6822281" cy="2898732"/>
          </a:xfrm>
          <a:prstGeom prst="rect">
            <a:avLst/>
          </a:prstGeom>
          <a:noFill/>
          <a:ln>
            <a:noFill/>
          </a:ln>
        </p:spPr>
      </p:pic>
      <p:sp>
        <p:nvSpPr>
          <p:cNvPr id="422" name="Google Shape;422;p37"/>
          <p:cNvSpPr txBox="1"/>
          <p:nvPr/>
        </p:nvSpPr>
        <p:spPr>
          <a:xfrm>
            <a:off x="5224450" y="381000"/>
            <a:ext cx="36429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n" sz="1350" u="none" cap="none" strike="noStrike">
                <a:solidFill>
                  <a:srgbClr val="001D35"/>
                </a:solidFill>
                <a:highlight>
                  <a:srgbClr val="FFFFFF"/>
                </a:highlight>
                <a:latin typeface="Arial"/>
                <a:ea typeface="Arial"/>
                <a:cs typeface="Arial"/>
                <a:sym typeface="Arial"/>
              </a:rPr>
              <a:t>Port 13 is used for the Daytime Protocol, which is a service that allows a client to request the current date and time from a server. It is a well-known port that can use either the Transmission Control Protocol (TCP) or User Datagram Protocol (UDP)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8"/>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TCP</a:t>
            </a:r>
            <a:endParaRPr/>
          </a:p>
        </p:txBody>
      </p:sp>
      <p:sp>
        <p:nvSpPr>
          <p:cNvPr id="429" name="Google Shape;429;p38"/>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en"/>
              <a:t> A connection oriented transport layer makes a connection with the transport layer at the destination machine first before delivering the packets.</a:t>
            </a:r>
            <a:endParaRPr/>
          </a:p>
          <a:p>
            <a:pPr indent="-361950" lvl="0" marL="457200" rtl="0" algn="l">
              <a:lnSpc>
                <a:spcPct val="100000"/>
              </a:lnSpc>
              <a:spcBef>
                <a:spcPts val="0"/>
              </a:spcBef>
              <a:spcAft>
                <a:spcPts val="0"/>
              </a:spcAft>
              <a:buSzPts val="2100"/>
              <a:buChar char="●"/>
            </a:pPr>
            <a:r>
              <a:rPr lang="en"/>
              <a:t> After all the data is transferred, the connection is terminated. </a:t>
            </a:r>
            <a:endParaRPr/>
          </a:p>
          <a:p>
            <a:pPr indent="-355600" lvl="1" marL="914400" rtl="0" algn="l">
              <a:lnSpc>
                <a:spcPct val="100000"/>
              </a:lnSpc>
              <a:spcBef>
                <a:spcPts val="0"/>
              </a:spcBef>
              <a:spcAft>
                <a:spcPts val="0"/>
              </a:spcAft>
              <a:buSzPts val="2000"/>
              <a:buChar char="○"/>
            </a:pPr>
            <a:r>
              <a:rPr lang="en"/>
              <a:t> TCP and SCTP are Connection oriented.</a:t>
            </a:r>
            <a:endParaRPr/>
          </a:p>
          <a:p>
            <a:pPr indent="-361950" lvl="0" marL="457200" rtl="0" algn="l">
              <a:lnSpc>
                <a:spcPct val="100000"/>
              </a:lnSpc>
              <a:spcBef>
                <a:spcPts val="0"/>
              </a:spcBef>
              <a:spcAft>
                <a:spcPts val="0"/>
              </a:spcAft>
              <a:buSzPts val="2100"/>
              <a:buChar char="●"/>
            </a:pPr>
            <a:r>
              <a:rPr lang="en">
                <a:solidFill>
                  <a:schemeClr val="dk1"/>
                </a:solidFill>
              </a:rPr>
              <a:t>TCP uses flow and error control mechanisms at the transport level.</a:t>
            </a:r>
            <a:endParaRPr>
              <a:solidFill>
                <a:schemeClr val="dk1"/>
              </a:solidFill>
            </a:endParaRPr>
          </a:p>
          <a:p>
            <a:pPr indent="-355600" lvl="1" marL="914400" rtl="0" algn="l">
              <a:lnSpc>
                <a:spcPct val="100000"/>
              </a:lnSpc>
              <a:spcBef>
                <a:spcPts val="600"/>
              </a:spcBef>
              <a:spcAft>
                <a:spcPts val="0"/>
              </a:spcAft>
              <a:buClr>
                <a:schemeClr val="dk1"/>
              </a:buClr>
              <a:buSzPts val="2000"/>
              <a:buChar char="○"/>
            </a:pPr>
            <a:r>
              <a:rPr b="1" lang="en">
                <a:solidFill>
                  <a:schemeClr val="dk1"/>
                </a:solidFill>
              </a:rPr>
              <a:t>TCP services</a:t>
            </a:r>
            <a:endParaRPr b="1">
              <a:solidFill>
                <a:schemeClr val="dk1"/>
              </a:solidFill>
            </a:endParaRPr>
          </a:p>
          <a:p>
            <a:pPr indent="-355600" lvl="1" marL="914400" rtl="0" algn="l">
              <a:lnSpc>
                <a:spcPct val="100000"/>
              </a:lnSpc>
              <a:spcBef>
                <a:spcPts val="600"/>
              </a:spcBef>
              <a:spcAft>
                <a:spcPts val="0"/>
              </a:spcAft>
              <a:buClr>
                <a:schemeClr val="dk1"/>
              </a:buClr>
              <a:buSzPts val="2000"/>
              <a:buChar char="○"/>
            </a:pPr>
            <a:r>
              <a:rPr b="1" lang="en">
                <a:solidFill>
                  <a:schemeClr val="dk1"/>
                </a:solidFill>
              </a:rPr>
              <a:t>TCP Segment format</a:t>
            </a:r>
            <a:endParaRPr b="1">
              <a:solidFill>
                <a:schemeClr val="dk1"/>
              </a:solidFill>
            </a:endParaRPr>
          </a:p>
          <a:p>
            <a:pPr indent="-355600" lvl="1" marL="914400" rtl="0" algn="l">
              <a:lnSpc>
                <a:spcPct val="100000"/>
              </a:lnSpc>
              <a:spcBef>
                <a:spcPts val="600"/>
              </a:spcBef>
              <a:spcAft>
                <a:spcPts val="0"/>
              </a:spcAft>
              <a:buClr>
                <a:schemeClr val="dk1"/>
              </a:buClr>
              <a:buSzPts val="2000"/>
              <a:buChar char="○"/>
            </a:pPr>
            <a:r>
              <a:rPr b="1" lang="en">
                <a:solidFill>
                  <a:schemeClr val="dk1"/>
                </a:solidFill>
              </a:rPr>
              <a:t>TCP connection, establishment, data transfer and connection termination</a:t>
            </a:r>
            <a:endParaRPr b="1">
              <a:solidFill>
                <a:schemeClr val="dk1"/>
              </a:solidFill>
            </a:endParaRPr>
          </a:p>
          <a:p>
            <a:pPr indent="0" lvl="0" marL="0" rtl="0" algn="l">
              <a:lnSpc>
                <a:spcPct val="100000"/>
              </a:lnSpc>
              <a:spcBef>
                <a:spcPts val="0"/>
              </a:spcBef>
              <a:spcAft>
                <a:spcPts val="0"/>
              </a:spcAft>
              <a:buSzPts val="2100"/>
              <a:buNone/>
            </a:pPr>
            <a:r>
              <a:t/>
            </a:r>
            <a:endParaRPr/>
          </a:p>
        </p:txBody>
      </p:sp>
      <p:sp>
        <p:nvSpPr>
          <p:cNvPr id="430" name="Google Shape;430;p38"/>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ph type="title"/>
          </p:nvPr>
        </p:nvSpPr>
        <p:spPr>
          <a:xfrm>
            <a:off x="311700" y="254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TCP services</a:t>
            </a:r>
            <a:endParaRPr/>
          </a:p>
        </p:txBody>
      </p:sp>
      <p:sp>
        <p:nvSpPr>
          <p:cNvPr id="437" name="Google Shape;437;p39"/>
          <p:cNvSpPr txBox="1"/>
          <p:nvPr>
            <p:ph idx="1" type="body"/>
          </p:nvPr>
        </p:nvSpPr>
        <p:spPr>
          <a:xfrm>
            <a:off x="311700" y="721641"/>
            <a:ext cx="8520600" cy="3504300"/>
          </a:xfrm>
          <a:prstGeom prst="rect">
            <a:avLst/>
          </a:prstGeom>
          <a:noFill/>
          <a:ln>
            <a:noFill/>
          </a:ln>
        </p:spPr>
        <p:txBody>
          <a:bodyPr anchorCtr="0" anchor="t" bIns="91425" lIns="91425" spcFirstLastPara="1" rIns="91425" wrap="square" tIns="91425">
            <a:noAutofit/>
          </a:bodyPr>
          <a:lstStyle/>
          <a:p>
            <a:pPr indent="-298450" lvl="0" marL="342900" rtl="0" algn="l">
              <a:lnSpc>
                <a:spcPct val="100000"/>
              </a:lnSpc>
              <a:spcBef>
                <a:spcPts val="0"/>
              </a:spcBef>
              <a:spcAft>
                <a:spcPts val="0"/>
              </a:spcAft>
              <a:buSzPts val="2100"/>
              <a:buChar char="●"/>
            </a:pPr>
            <a:r>
              <a:rPr lang="en"/>
              <a:t>Process-to-Process Communication </a:t>
            </a:r>
            <a:endParaRPr/>
          </a:p>
          <a:p>
            <a:pPr indent="-298450" lvl="0" marL="342900" rtl="0" algn="l">
              <a:lnSpc>
                <a:spcPct val="100000"/>
              </a:lnSpc>
              <a:spcBef>
                <a:spcPts val="0"/>
              </a:spcBef>
              <a:spcAft>
                <a:spcPts val="0"/>
              </a:spcAft>
              <a:buSzPts val="2100"/>
              <a:buChar char="●"/>
            </a:pPr>
            <a:r>
              <a:rPr lang="en"/>
              <a:t>Stream Delivery Service </a:t>
            </a:r>
            <a:endParaRPr/>
          </a:p>
          <a:p>
            <a:pPr indent="-298450" lvl="0" marL="342900" rtl="0" algn="l">
              <a:lnSpc>
                <a:spcPct val="100000"/>
              </a:lnSpc>
              <a:spcBef>
                <a:spcPts val="0"/>
              </a:spcBef>
              <a:spcAft>
                <a:spcPts val="0"/>
              </a:spcAft>
              <a:buSzPts val="2100"/>
              <a:buChar char="●"/>
            </a:pPr>
            <a:r>
              <a:rPr lang="en"/>
              <a:t>Sending and Receiving Buffers</a:t>
            </a:r>
            <a:endParaRPr/>
          </a:p>
          <a:p>
            <a:pPr indent="-298450" lvl="0" marL="342900" rtl="0" algn="l">
              <a:lnSpc>
                <a:spcPct val="100000"/>
              </a:lnSpc>
              <a:spcBef>
                <a:spcPts val="0"/>
              </a:spcBef>
              <a:spcAft>
                <a:spcPts val="0"/>
              </a:spcAft>
              <a:buSzPts val="2100"/>
              <a:buChar char="●"/>
            </a:pPr>
            <a:r>
              <a:rPr lang="en"/>
              <a:t>Segments </a:t>
            </a:r>
            <a:endParaRPr/>
          </a:p>
          <a:p>
            <a:pPr indent="-298450" lvl="0" marL="342900" rtl="0" algn="l">
              <a:lnSpc>
                <a:spcPct val="100000"/>
              </a:lnSpc>
              <a:spcBef>
                <a:spcPts val="0"/>
              </a:spcBef>
              <a:spcAft>
                <a:spcPts val="0"/>
              </a:spcAft>
              <a:buSzPts val="2100"/>
              <a:buChar char="●"/>
            </a:pPr>
            <a:r>
              <a:rPr lang="en"/>
              <a:t>Full-Duplex Communication </a:t>
            </a:r>
            <a:endParaRPr/>
          </a:p>
          <a:p>
            <a:pPr indent="-292100" lvl="1" marL="685800" rtl="0" algn="l">
              <a:lnSpc>
                <a:spcPct val="100000"/>
              </a:lnSpc>
              <a:spcBef>
                <a:spcPts val="0"/>
              </a:spcBef>
              <a:spcAft>
                <a:spcPts val="0"/>
              </a:spcAft>
              <a:buSzPts val="2000"/>
              <a:buChar char="○"/>
            </a:pPr>
            <a:r>
              <a:rPr lang="en"/>
              <a:t>TCP offers full-duplex service, in which data can flow inboth directions at the same time</a:t>
            </a:r>
            <a:endParaRPr/>
          </a:p>
          <a:p>
            <a:pPr indent="-298450" lvl="0" marL="342900" rtl="0" algn="l">
              <a:lnSpc>
                <a:spcPct val="100000"/>
              </a:lnSpc>
              <a:spcBef>
                <a:spcPts val="0"/>
              </a:spcBef>
              <a:spcAft>
                <a:spcPts val="0"/>
              </a:spcAft>
              <a:buSzPts val="2100"/>
              <a:buChar char="●"/>
            </a:pPr>
            <a:r>
              <a:rPr lang="en"/>
              <a:t> Connection-Oriented Service </a:t>
            </a:r>
            <a:endParaRPr/>
          </a:p>
          <a:p>
            <a:pPr indent="-292100" lvl="1" marL="685800" rtl="0" algn="l">
              <a:lnSpc>
                <a:spcPct val="100000"/>
              </a:lnSpc>
              <a:spcBef>
                <a:spcPts val="0"/>
              </a:spcBef>
              <a:spcAft>
                <a:spcPts val="0"/>
              </a:spcAft>
              <a:buSzPts val="2000"/>
              <a:buChar char="○"/>
            </a:pPr>
            <a:r>
              <a:rPr lang="en"/>
              <a:t>1. The two TCPs establish a connection between them. 2. Dataare exchanged in both directions. 3. The connection is terminated.</a:t>
            </a:r>
            <a:endParaRPr/>
          </a:p>
          <a:p>
            <a:pPr indent="-298450" lvl="0" marL="342900" rtl="0" algn="l">
              <a:lnSpc>
                <a:spcPct val="100000"/>
              </a:lnSpc>
              <a:spcBef>
                <a:spcPts val="0"/>
              </a:spcBef>
              <a:spcAft>
                <a:spcPts val="0"/>
              </a:spcAft>
              <a:buSzPts val="2100"/>
              <a:buChar char="●"/>
            </a:pPr>
            <a:r>
              <a:rPr lang="en"/>
              <a:t> Reliable Service </a:t>
            </a:r>
            <a:endParaRPr/>
          </a:p>
          <a:p>
            <a:pPr indent="-292100" lvl="1" marL="685800" rtl="0" algn="l">
              <a:lnSpc>
                <a:spcPct val="100000"/>
              </a:lnSpc>
              <a:spcBef>
                <a:spcPts val="0"/>
              </a:spcBef>
              <a:spcAft>
                <a:spcPts val="0"/>
              </a:spcAft>
              <a:buSzPts val="2000"/>
              <a:buChar char="○"/>
            </a:pPr>
            <a:r>
              <a:rPr lang="en"/>
              <a:t>TCP is a reliable transport protocol. It uses an acknowledgment mechanism to check the safe and sound arrival ofdata. </a:t>
            </a:r>
            <a:endParaRPr/>
          </a:p>
        </p:txBody>
      </p:sp>
      <p:sp>
        <p:nvSpPr>
          <p:cNvPr id="438" name="Google Shape;438;p39"/>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48" name="Google Shape;148;p4"/>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149" name="Google Shape;149;p4"/>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pic>
        <p:nvPicPr>
          <p:cNvPr id="150" name="Google Shape;150;p4"/>
          <p:cNvPicPr preferRelativeResize="0"/>
          <p:nvPr/>
        </p:nvPicPr>
        <p:blipFill rotWithShape="1">
          <a:blip r:embed="rId3">
            <a:alphaModFix/>
          </a:blip>
          <a:srcRect b="0" l="0" r="0" t="0"/>
          <a:stretch/>
        </p:blipFill>
        <p:spPr>
          <a:xfrm>
            <a:off x="1021556" y="289322"/>
            <a:ext cx="7100888" cy="456485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0"/>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445" name="Google Shape;445;p40"/>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446" name="Google Shape;446;p40"/>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447" name="Google Shape;447;p40"/>
          <p:cNvPicPr preferRelativeResize="0"/>
          <p:nvPr/>
        </p:nvPicPr>
        <p:blipFill rotWithShape="1">
          <a:blip r:embed="rId3">
            <a:alphaModFix/>
          </a:blip>
          <a:srcRect b="0" l="0" r="0" t="0"/>
          <a:stretch/>
        </p:blipFill>
        <p:spPr>
          <a:xfrm>
            <a:off x="1143000" y="978694"/>
            <a:ext cx="6858000" cy="318611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TCP buffers---3 chambers (white section empty slots, Grey sent waiting for ack, pink---not sent)</a:t>
            </a:r>
            <a:endParaRPr/>
          </a:p>
        </p:txBody>
      </p:sp>
      <p:sp>
        <p:nvSpPr>
          <p:cNvPr id="454" name="Google Shape;454;p41"/>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455" name="Google Shape;455;p41"/>
          <p:cNvPicPr preferRelativeResize="0"/>
          <p:nvPr/>
        </p:nvPicPr>
        <p:blipFill rotWithShape="1">
          <a:blip r:embed="rId3">
            <a:alphaModFix/>
          </a:blip>
          <a:srcRect b="0" l="0" r="0" t="0"/>
          <a:stretch/>
        </p:blipFill>
        <p:spPr>
          <a:xfrm>
            <a:off x="903700" y="1246323"/>
            <a:ext cx="7336626" cy="3570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TCP segment ---creation process</a:t>
            </a:r>
            <a:endParaRPr/>
          </a:p>
        </p:txBody>
      </p:sp>
      <p:sp>
        <p:nvSpPr>
          <p:cNvPr id="462" name="Google Shape;462;p42"/>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463" name="Google Shape;463;p42"/>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464" name="Google Shape;464;p42"/>
          <p:cNvPicPr preferRelativeResize="0"/>
          <p:nvPr/>
        </p:nvPicPr>
        <p:blipFill rotWithShape="1">
          <a:blip r:embed="rId3">
            <a:alphaModFix/>
          </a:blip>
          <a:srcRect b="0" l="0" r="0" t="0"/>
          <a:stretch/>
        </p:blipFill>
        <p:spPr>
          <a:xfrm>
            <a:off x="721525" y="1192351"/>
            <a:ext cx="7243750" cy="3725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3"/>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471" name="Google Shape;471;p43"/>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472" name="Google Shape;472;p43"/>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473" name="Google Shape;473;p43"/>
          <p:cNvPicPr preferRelativeResize="0"/>
          <p:nvPr/>
        </p:nvPicPr>
        <p:blipFill rotWithShape="1">
          <a:blip r:embed="rId3">
            <a:alphaModFix/>
          </a:blip>
          <a:srcRect b="0" l="0" r="0" t="0"/>
          <a:stretch/>
        </p:blipFill>
        <p:spPr>
          <a:xfrm>
            <a:off x="860822" y="107156"/>
            <a:ext cx="7422356" cy="492918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4"/>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480" name="Google Shape;480;p44"/>
          <p:cNvSpPr txBox="1"/>
          <p:nvPr>
            <p:ph idx="1" type="body"/>
          </p:nvPr>
        </p:nvSpPr>
        <p:spPr>
          <a:xfrm>
            <a:off x="311700" y="721641"/>
            <a:ext cx="8520600" cy="3504300"/>
          </a:xfrm>
          <a:prstGeom prst="rect">
            <a:avLst/>
          </a:prstGeom>
          <a:noFill/>
          <a:ln>
            <a:noFill/>
          </a:ln>
        </p:spPr>
        <p:txBody>
          <a:bodyPr anchorCtr="0" anchor="t" bIns="91425" lIns="91425" spcFirstLastPara="1" rIns="91425" wrap="square" tIns="91425">
            <a:noAutofit/>
          </a:bodyPr>
          <a:lstStyle/>
          <a:p>
            <a:pPr indent="-298450" lvl="0" marL="342900" rtl="0" algn="l">
              <a:lnSpc>
                <a:spcPct val="100000"/>
              </a:lnSpc>
              <a:spcBef>
                <a:spcPts val="0"/>
              </a:spcBef>
              <a:spcAft>
                <a:spcPts val="0"/>
              </a:spcAft>
              <a:buSzPts val="2100"/>
              <a:buChar char="●"/>
            </a:pPr>
            <a:r>
              <a:rPr lang="en"/>
              <a:t> Source port address. </a:t>
            </a:r>
            <a:endParaRPr/>
          </a:p>
          <a:p>
            <a:pPr indent="-292100" lvl="1" marL="685800" rtl="0" algn="l">
              <a:lnSpc>
                <a:spcPct val="100000"/>
              </a:lnSpc>
              <a:spcBef>
                <a:spcPts val="0"/>
              </a:spcBef>
              <a:spcAft>
                <a:spcPts val="0"/>
              </a:spcAft>
              <a:buSzPts val="2000"/>
              <a:buChar char="○"/>
            </a:pPr>
            <a:r>
              <a:rPr lang="en"/>
              <a:t>16-bit field that defines the port number of the application program in the host that is sending the segment. </a:t>
            </a:r>
            <a:endParaRPr/>
          </a:p>
          <a:p>
            <a:pPr indent="-298450" lvl="0" marL="342900" rtl="0" algn="l">
              <a:lnSpc>
                <a:spcPct val="100000"/>
              </a:lnSpc>
              <a:spcBef>
                <a:spcPts val="0"/>
              </a:spcBef>
              <a:spcAft>
                <a:spcPts val="0"/>
              </a:spcAft>
              <a:buSzPts val="2100"/>
              <a:buChar char="●"/>
            </a:pPr>
            <a:r>
              <a:rPr lang="en"/>
              <a:t>Destination port address. </a:t>
            </a:r>
            <a:endParaRPr/>
          </a:p>
          <a:p>
            <a:pPr indent="-292100" lvl="1" marL="685800" rtl="0" algn="l">
              <a:lnSpc>
                <a:spcPct val="100000"/>
              </a:lnSpc>
              <a:spcBef>
                <a:spcPts val="0"/>
              </a:spcBef>
              <a:spcAft>
                <a:spcPts val="0"/>
              </a:spcAft>
              <a:buSzPts val="2000"/>
              <a:buChar char="○"/>
            </a:pPr>
            <a:r>
              <a:rPr lang="en"/>
              <a:t>16-bit field that defines the port number ofthe application program in the host that is receiving the segment. </a:t>
            </a:r>
            <a:endParaRPr/>
          </a:p>
          <a:p>
            <a:pPr indent="-298450" lvl="0" marL="342900" rtl="0" algn="l">
              <a:lnSpc>
                <a:spcPct val="100000"/>
              </a:lnSpc>
              <a:spcBef>
                <a:spcPts val="0"/>
              </a:spcBef>
              <a:spcAft>
                <a:spcPts val="0"/>
              </a:spcAft>
              <a:buSzPts val="2100"/>
              <a:buChar char="●"/>
            </a:pPr>
            <a:r>
              <a:rPr lang="en"/>
              <a:t>Sequence number. </a:t>
            </a:r>
            <a:endParaRPr/>
          </a:p>
          <a:p>
            <a:pPr indent="-292100" lvl="1" marL="685800" rtl="0" algn="l">
              <a:lnSpc>
                <a:spcPct val="100000"/>
              </a:lnSpc>
              <a:spcBef>
                <a:spcPts val="0"/>
              </a:spcBef>
              <a:spcAft>
                <a:spcPts val="0"/>
              </a:spcAft>
              <a:buSzPts val="2000"/>
              <a:buChar char="○"/>
            </a:pPr>
            <a:r>
              <a:rPr lang="en"/>
              <a:t>32-bit field defines the number assigned to the first byte of data contained in this segment. TCP is a stream transport protocol.</a:t>
            </a:r>
            <a:endParaRPr/>
          </a:p>
          <a:p>
            <a:pPr indent="-298450" lvl="0" marL="342900" rtl="0" algn="l">
              <a:lnSpc>
                <a:spcPct val="100000"/>
              </a:lnSpc>
              <a:spcBef>
                <a:spcPts val="0"/>
              </a:spcBef>
              <a:spcAft>
                <a:spcPts val="0"/>
              </a:spcAft>
              <a:buSzPts val="2100"/>
              <a:buChar char="●"/>
            </a:pPr>
            <a:r>
              <a:rPr lang="en"/>
              <a:t>Acknowledgment number.</a:t>
            </a:r>
            <a:endParaRPr/>
          </a:p>
          <a:p>
            <a:pPr indent="-292100" lvl="1" marL="685800" rtl="0" algn="l">
              <a:lnSpc>
                <a:spcPct val="100000"/>
              </a:lnSpc>
              <a:spcBef>
                <a:spcPts val="0"/>
              </a:spcBef>
              <a:spcAft>
                <a:spcPts val="0"/>
              </a:spcAft>
              <a:buSzPts val="2000"/>
              <a:buChar char="○"/>
            </a:pPr>
            <a:r>
              <a:rPr lang="en"/>
              <a:t> 32-bit field defines the byte number that the receiver of the segment is expecting to receive from the other party.</a:t>
            </a:r>
            <a:r>
              <a:rPr lang="en">
                <a:solidFill>
                  <a:schemeClr val="dk1"/>
                </a:solidFill>
              </a:rPr>
              <a:t> Acknowledgment and data can be piggybacked together. </a:t>
            </a:r>
            <a:r>
              <a:rPr lang="en"/>
              <a:t> </a:t>
            </a:r>
            <a:endParaRPr/>
          </a:p>
        </p:txBody>
      </p:sp>
      <p:sp>
        <p:nvSpPr>
          <p:cNvPr id="481" name="Google Shape;481;p44"/>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5"/>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488" name="Google Shape;488;p45"/>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298450" lvl="0" marL="342900" rtl="0" algn="l">
              <a:lnSpc>
                <a:spcPct val="100000"/>
              </a:lnSpc>
              <a:spcBef>
                <a:spcPts val="0"/>
              </a:spcBef>
              <a:spcAft>
                <a:spcPts val="0"/>
              </a:spcAft>
              <a:buSzPts val="2100"/>
              <a:buChar char="●"/>
            </a:pPr>
            <a:r>
              <a:rPr lang="en"/>
              <a:t>Header length. </a:t>
            </a:r>
            <a:endParaRPr/>
          </a:p>
          <a:p>
            <a:pPr indent="-292100" lvl="1" marL="685800" rtl="0" algn="l">
              <a:lnSpc>
                <a:spcPct val="100000"/>
              </a:lnSpc>
              <a:spcBef>
                <a:spcPts val="0"/>
              </a:spcBef>
              <a:spcAft>
                <a:spcPts val="0"/>
              </a:spcAft>
              <a:buSzPts val="2000"/>
              <a:buChar char="○"/>
            </a:pPr>
            <a:r>
              <a:rPr lang="en"/>
              <a:t> 4-bit field indicates the number of 4-byte words in the TCP header.</a:t>
            </a:r>
            <a:endParaRPr/>
          </a:p>
          <a:p>
            <a:pPr indent="-298450" lvl="0" marL="342900" rtl="0" algn="l">
              <a:lnSpc>
                <a:spcPct val="100000"/>
              </a:lnSpc>
              <a:spcBef>
                <a:spcPts val="0"/>
              </a:spcBef>
              <a:spcAft>
                <a:spcPts val="0"/>
              </a:spcAft>
              <a:buSzPts val="2100"/>
              <a:buChar char="●"/>
            </a:pPr>
            <a:r>
              <a:rPr lang="en"/>
              <a:t>Reserved. This is a 6-bit field reserved for future use. </a:t>
            </a:r>
            <a:endParaRPr/>
          </a:p>
          <a:p>
            <a:pPr indent="-298450" lvl="0" marL="342900" rtl="0" algn="l">
              <a:lnSpc>
                <a:spcPct val="100000"/>
              </a:lnSpc>
              <a:spcBef>
                <a:spcPts val="0"/>
              </a:spcBef>
              <a:spcAft>
                <a:spcPts val="0"/>
              </a:spcAft>
              <a:buSzPts val="2100"/>
              <a:buChar char="●"/>
            </a:pPr>
            <a:r>
              <a:rPr lang="en"/>
              <a:t>Control. This field defines 6 different control bits or flags </a:t>
            </a:r>
            <a:endParaRPr/>
          </a:p>
        </p:txBody>
      </p:sp>
      <p:sp>
        <p:nvSpPr>
          <p:cNvPr id="489" name="Google Shape;489;p45"/>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490" name="Google Shape;490;p45"/>
          <p:cNvPicPr preferRelativeResize="0"/>
          <p:nvPr/>
        </p:nvPicPr>
        <p:blipFill rotWithShape="1">
          <a:blip r:embed="rId3">
            <a:alphaModFix/>
          </a:blip>
          <a:srcRect b="0" l="0" r="0" t="0"/>
          <a:stretch/>
        </p:blipFill>
        <p:spPr>
          <a:xfrm>
            <a:off x="946556" y="2844750"/>
            <a:ext cx="7250906" cy="163438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6"/>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497" name="Google Shape;497;p46"/>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298450" lvl="0" marL="342900" rtl="0" algn="l">
              <a:lnSpc>
                <a:spcPct val="100000"/>
              </a:lnSpc>
              <a:spcBef>
                <a:spcPts val="0"/>
              </a:spcBef>
              <a:spcAft>
                <a:spcPts val="0"/>
              </a:spcAft>
              <a:buSzPts val="2100"/>
              <a:buChar char="●"/>
            </a:pPr>
            <a:r>
              <a:rPr lang="en"/>
              <a:t>Window size. </a:t>
            </a:r>
            <a:endParaRPr/>
          </a:p>
          <a:p>
            <a:pPr indent="-292100" lvl="1" marL="685800" rtl="0" algn="l">
              <a:lnSpc>
                <a:spcPct val="100000"/>
              </a:lnSpc>
              <a:spcBef>
                <a:spcPts val="0"/>
              </a:spcBef>
              <a:spcAft>
                <a:spcPts val="0"/>
              </a:spcAft>
              <a:buSzPts val="2000"/>
              <a:buChar char="○"/>
            </a:pPr>
            <a:r>
              <a:rPr lang="en"/>
              <a:t>defines the size of the window, in bytes, that the other party must maintain. maximum size of the window is 65,535 bytes. </a:t>
            </a:r>
            <a:endParaRPr/>
          </a:p>
          <a:p>
            <a:pPr indent="-298450" lvl="0" marL="342900" rtl="0" algn="l">
              <a:lnSpc>
                <a:spcPct val="100000"/>
              </a:lnSpc>
              <a:spcBef>
                <a:spcPts val="0"/>
              </a:spcBef>
              <a:spcAft>
                <a:spcPts val="0"/>
              </a:spcAft>
              <a:buSzPts val="2100"/>
              <a:buChar char="●"/>
            </a:pPr>
            <a:r>
              <a:rPr lang="en"/>
              <a:t>Checksum. </a:t>
            </a:r>
            <a:endParaRPr/>
          </a:p>
          <a:p>
            <a:pPr indent="-292100" lvl="1" marL="685800" rtl="0" algn="l">
              <a:lnSpc>
                <a:spcPct val="100000"/>
              </a:lnSpc>
              <a:spcBef>
                <a:spcPts val="0"/>
              </a:spcBef>
              <a:spcAft>
                <a:spcPts val="0"/>
              </a:spcAft>
              <a:buSzPts val="2000"/>
              <a:buChar char="○"/>
            </a:pPr>
            <a:r>
              <a:rPr lang="en"/>
              <a:t>16-bit field contains the checksum. </a:t>
            </a:r>
            <a:endParaRPr/>
          </a:p>
          <a:p>
            <a:pPr indent="-298450" lvl="0" marL="342900" rtl="0" algn="l">
              <a:lnSpc>
                <a:spcPct val="100000"/>
              </a:lnSpc>
              <a:spcBef>
                <a:spcPts val="0"/>
              </a:spcBef>
              <a:spcAft>
                <a:spcPts val="0"/>
              </a:spcAft>
              <a:buSzPts val="2100"/>
              <a:buChar char="●"/>
            </a:pPr>
            <a:r>
              <a:rPr lang="en"/>
              <a:t>Urgent pointer. </a:t>
            </a:r>
            <a:endParaRPr/>
          </a:p>
          <a:p>
            <a:pPr indent="-292100" lvl="1" marL="685800" rtl="0" algn="l">
              <a:lnSpc>
                <a:spcPct val="100000"/>
              </a:lnSpc>
              <a:spcBef>
                <a:spcPts val="0"/>
              </a:spcBef>
              <a:spcAft>
                <a:spcPts val="0"/>
              </a:spcAft>
              <a:buSzPts val="2000"/>
              <a:buChar char="○"/>
            </a:pPr>
            <a:r>
              <a:rPr lang="en"/>
              <a:t>16-bit field, which is valid only if the urgent flag is set, is used when the segment contains urgent data.</a:t>
            </a:r>
            <a:endParaRPr/>
          </a:p>
          <a:p>
            <a:pPr indent="-298450" lvl="0" marL="342900" rtl="0" algn="l">
              <a:lnSpc>
                <a:spcPct val="100000"/>
              </a:lnSpc>
              <a:spcBef>
                <a:spcPts val="0"/>
              </a:spcBef>
              <a:spcAft>
                <a:spcPts val="0"/>
              </a:spcAft>
              <a:buSzPts val="2100"/>
              <a:buChar char="●"/>
            </a:pPr>
            <a:r>
              <a:rPr lang="en"/>
              <a:t>Options. </a:t>
            </a:r>
            <a:endParaRPr/>
          </a:p>
          <a:p>
            <a:pPr indent="-292100" lvl="1" marL="685800" rtl="0" algn="l">
              <a:lnSpc>
                <a:spcPct val="100000"/>
              </a:lnSpc>
              <a:spcBef>
                <a:spcPts val="0"/>
              </a:spcBef>
              <a:spcAft>
                <a:spcPts val="0"/>
              </a:spcAft>
              <a:buSzPts val="2000"/>
              <a:buChar char="○"/>
            </a:pPr>
            <a:r>
              <a:rPr lang="en"/>
              <a:t>There can be up to 40 bytes of optional information in the TCP header.</a:t>
            </a:r>
            <a:endParaRPr/>
          </a:p>
        </p:txBody>
      </p:sp>
      <p:sp>
        <p:nvSpPr>
          <p:cNvPr id="498" name="Google Shape;498;p46"/>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3408d7fa297_0_11"/>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3408d7fa297_0_11"/>
          <p:cNvSpPr txBox="1"/>
          <p:nvPr>
            <p:ph idx="1" type="body"/>
          </p:nvPr>
        </p:nvSpPr>
        <p:spPr>
          <a:xfrm>
            <a:off x="311700" y="1064541"/>
            <a:ext cx="8520600" cy="35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05" name="Google Shape;505;g3408d7fa297_0_11"/>
          <p:cNvPicPr preferRelativeResize="0"/>
          <p:nvPr/>
        </p:nvPicPr>
        <p:blipFill>
          <a:blip r:embed="rId3">
            <a:alphaModFix/>
          </a:blip>
          <a:stretch>
            <a:fillRect/>
          </a:stretch>
        </p:blipFill>
        <p:spPr>
          <a:xfrm>
            <a:off x="2189175" y="450600"/>
            <a:ext cx="5447425" cy="3916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7"/>
          <p:cNvSpPr txBox="1"/>
          <p:nvPr>
            <p:ph type="title"/>
          </p:nvPr>
        </p:nvSpPr>
        <p:spPr>
          <a:xfrm>
            <a:off x="311700" y="254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TCP Connection</a:t>
            </a:r>
            <a:endParaRPr/>
          </a:p>
        </p:txBody>
      </p:sp>
      <p:sp>
        <p:nvSpPr>
          <p:cNvPr id="512" name="Google Shape;512;p47"/>
          <p:cNvSpPr txBox="1"/>
          <p:nvPr>
            <p:ph idx="1" type="body"/>
          </p:nvPr>
        </p:nvSpPr>
        <p:spPr>
          <a:xfrm>
            <a:off x="311700" y="1064550"/>
            <a:ext cx="3091500" cy="3504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 client program issues a request for an active open.</a:t>
            </a:r>
            <a:endParaRPr sz="1400"/>
          </a:p>
          <a:p>
            <a:pPr indent="-317500" lvl="0" marL="457200" rtl="0" algn="l">
              <a:lnSpc>
                <a:spcPct val="100000"/>
              </a:lnSpc>
              <a:spcBef>
                <a:spcPts val="0"/>
              </a:spcBef>
              <a:spcAft>
                <a:spcPts val="0"/>
              </a:spcAft>
              <a:buSzPts val="1400"/>
              <a:buChar char="●"/>
            </a:pPr>
            <a:r>
              <a:rPr lang="en" sz="1400"/>
              <a:t>server program tells its TCP that it is ready to accept a connection. This is called a request for a passive open</a:t>
            </a:r>
            <a:endParaRPr sz="1400"/>
          </a:p>
          <a:p>
            <a:pPr indent="-317500" lvl="0" marL="457200" rtl="0" algn="l">
              <a:lnSpc>
                <a:spcPct val="100000"/>
              </a:lnSpc>
              <a:spcBef>
                <a:spcPts val="0"/>
              </a:spcBef>
              <a:spcAft>
                <a:spcPts val="0"/>
              </a:spcAft>
              <a:buSzPts val="1400"/>
              <a:buChar char="●"/>
            </a:pPr>
            <a:r>
              <a:rPr lang="en" sz="1400"/>
              <a:t> client sends the first segment, a SYN segment, in which only the SYN flag is set</a:t>
            </a:r>
            <a:endParaRPr sz="1400"/>
          </a:p>
          <a:p>
            <a:pPr indent="-317500" lvl="0" marL="457200" rtl="0" algn="l">
              <a:lnSpc>
                <a:spcPct val="100000"/>
              </a:lnSpc>
              <a:spcBef>
                <a:spcPts val="0"/>
              </a:spcBef>
              <a:spcAft>
                <a:spcPts val="0"/>
              </a:spcAft>
              <a:buSzPts val="1400"/>
              <a:buChar char="●"/>
            </a:pPr>
            <a:r>
              <a:rPr lang="en" sz="1400"/>
              <a:t> server sends the second segment, a SYN +ACK segment, with 2 flag bits set: SYNandACK</a:t>
            </a:r>
            <a:endParaRPr sz="1400"/>
          </a:p>
          <a:p>
            <a:pPr indent="-317500" lvl="0" marL="457200" rtl="0" algn="l">
              <a:lnSpc>
                <a:spcPct val="100000"/>
              </a:lnSpc>
              <a:spcBef>
                <a:spcPts val="0"/>
              </a:spcBef>
              <a:spcAft>
                <a:spcPts val="0"/>
              </a:spcAft>
              <a:buSzPts val="1400"/>
              <a:buChar char="●"/>
            </a:pPr>
            <a:r>
              <a:rPr lang="en" sz="1400"/>
              <a:t>client sends the third segment ACK segment</a:t>
            </a:r>
            <a:endParaRPr sz="1400"/>
          </a:p>
        </p:txBody>
      </p:sp>
      <p:sp>
        <p:nvSpPr>
          <p:cNvPr id="513" name="Google Shape;513;p47"/>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514" name="Google Shape;514;p47"/>
          <p:cNvPicPr preferRelativeResize="0"/>
          <p:nvPr/>
        </p:nvPicPr>
        <p:blipFill rotWithShape="1">
          <a:blip r:embed="rId3">
            <a:alphaModFix/>
          </a:blip>
          <a:srcRect b="0" l="0" r="0" t="0"/>
          <a:stretch/>
        </p:blipFill>
        <p:spPr>
          <a:xfrm>
            <a:off x="3646948" y="294850"/>
            <a:ext cx="5493499" cy="42449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8"/>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Example</a:t>
            </a:r>
            <a:endParaRPr/>
          </a:p>
        </p:txBody>
      </p:sp>
      <p:sp>
        <p:nvSpPr>
          <p:cNvPr id="521" name="Google Shape;521;p48"/>
          <p:cNvSpPr txBox="1"/>
          <p:nvPr>
            <p:ph idx="1" type="body"/>
          </p:nvPr>
        </p:nvSpPr>
        <p:spPr>
          <a:xfrm>
            <a:off x="311700" y="1064550"/>
            <a:ext cx="3606900" cy="3504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client sends 2000 bytes of data in two segments. </a:t>
            </a:r>
            <a:endParaRPr sz="1400"/>
          </a:p>
          <a:p>
            <a:pPr indent="-317500" lvl="0" marL="457200" rtl="0" algn="l">
              <a:lnSpc>
                <a:spcPct val="100000"/>
              </a:lnSpc>
              <a:spcBef>
                <a:spcPts val="0"/>
              </a:spcBef>
              <a:spcAft>
                <a:spcPts val="0"/>
              </a:spcAft>
              <a:buSzPts val="1400"/>
              <a:buChar char="●"/>
            </a:pPr>
            <a:r>
              <a:rPr lang="en" sz="1400"/>
              <a:t>server then sends 2000 bytes in one segment. </a:t>
            </a:r>
            <a:endParaRPr sz="1400"/>
          </a:p>
          <a:p>
            <a:pPr indent="-317500" lvl="0" marL="457200" rtl="0" algn="l">
              <a:lnSpc>
                <a:spcPct val="100000"/>
              </a:lnSpc>
              <a:spcBef>
                <a:spcPts val="0"/>
              </a:spcBef>
              <a:spcAft>
                <a:spcPts val="0"/>
              </a:spcAft>
              <a:buSzPts val="1400"/>
              <a:buChar char="●"/>
            </a:pPr>
            <a:r>
              <a:rPr lang="en" sz="1400"/>
              <a:t>client sends one more segment (last segment)  carries only an acknowledgment because there are no more data to be sent.</a:t>
            </a:r>
            <a:endParaRPr sz="1400"/>
          </a:p>
          <a:p>
            <a:pPr indent="-317500" lvl="0" marL="457200" rtl="0" algn="l">
              <a:lnSpc>
                <a:spcPct val="100000"/>
              </a:lnSpc>
              <a:spcBef>
                <a:spcPts val="0"/>
              </a:spcBef>
              <a:spcAft>
                <a:spcPts val="0"/>
              </a:spcAft>
              <a:buSzPts val="1400"/>
              <a:buChar char="●"/>
            </a:pPr>
            <a:r>
              <a:rPr lang="en" sz="1400"/>
              <a:t>The data segments sent by the client have the PSH (push) flag set so that the server TCP knows to deliver data to the server process as soon as they are received.</a:t>
            </a:r>
            <a:endParaRPr sz="1400"/>
          </a:p>
        </p:txBody>
      </p:sp>
      <p:sp>
        <p:nvSpPr>
          <p:cNvPr id="522" name="Google Shape;522;p48"/>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523" name="Google Shape;523;p48"/>
          <p:cNvPicPr preferRelativeResize="0"/>
          <p:nvPr/>
        </p:nvPicPr>
        <p:blipFill rotWithShape="1">
          <a:blip r:embed="rId3">
            <a:alphaModFix/>
          </a:blip>
          <a:srcRect b="0" l="0" r="0" t="0"/>
          <a:stretch/>
        </p:blipFill>
        <p:spPr>
          <a:xfrm>
            <a:off x="3847500" y="107150"/>
            <a:ext cx="4672676" cy="446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57" name="Google Shape;157;p5"/>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158" name="Google Shape;158;p5"/>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pic>
        <p:nvPicPr>
          <p:cNvPr id="159" name="Google Shape;159;p5"/>
          <p:cNvPicPr preferRelativeResize="0"/>
          <p:nvPr/>
        </p:nvPicPr>
        <p:blipFill rotWithShape="1">
          <a:blip r:embed="rId3">
            <a:alphaModFix/>
          </a:blip>
          <a:srcRect b="0" l="0" r="0" t="0"/>
          <a:stretch/>
        </p:blipFill>
        <p:spPr>
          <a:xfrm>
            <a:off x="1010841" y="375047"/>
            <a:ext cx="7122319" cy="439340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9"/>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530" name="Google Shape;530;p49"/>
          <p:cNvSpPr txBox="1"/>
          <p:nvPr>
            <p:ph idx="1" type="body"/>
          </p:nvPr>
        </p:nvSpPr>
        <p:spPr>
          <a:xfrm>
            <a:off x="311700" y="547800"/>
            <a:ext cx="4104300" cy="40212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 TCP client TCP, after receiving a close command from the client process, sends the first segment, a FIN segment in which the FIN flag is set.</a:t>
            </a:r>
            <a:endParaRPr sz="1700"/>
          </a:p>
          <a:p>
            <a:pPr indent="-336550" lvl="0" marL="457200" rtl="0" algn="l">
              <a:lnSpc>
                <a:spcPct val="100000"/>
              </a:lnSpc>
              <a:spcBef>
                <a:spcPts val="0"/>
              </a:spcBef>
              <a:spcAft>
                <a:spcPts val="0"/>
              </a:spcAft>
              <a:buSzPts val="1700"/>
              <a:buChar char="●"/>
            </a:pPr>
            <a:r>
              <a:rPr lang="en" sz="1700"/>
              <a:t> TCP server, after receiving the FIN segment, sends the second segment, a FIN +ACK segment, to confirm the receipt ofthe FIN segment from the client and at the same time to announce the closing of the connection in the other direction</a:t>
            </a:r>
            <a:endParaRPr sz="1700"/>
          </a:p>
          <a:p>
            <a:pPr indent="-336550" lvl="0" marL="457200" rtl="0" algn="l">
              <a:lnSpc>
                <a:spcPct val="100000"/>
              </a:lnSpc>
              <a:spcBef>
                <a:spcPts val="0"/>
              </a:spcBef>
              <a:spcAft>
                <a:spcPts val="0"/>
              </a:spcAft>
              <a:buSzPts val="1700"/>
              <a:buChar char="●"/>
            </a:pPr>
            <a:r>
              <a:rPr lang="en" sz="1700"/>
              <a:t>TCP client sends the last segment, an ACK segment, to confirm the receipt of the FIN segment from the TCP server.</a:t>
            </a:r>
            <a:endParaRPr sz="1700"/>
          </a:p>
        </p:txBody>
      </p:sp>
      <p:sp>
        <p:nvSpPr>
          <p:cNvPr id="531" name="Google Shape;531;p49"/>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532" name="Google Shape;532;p49"/>
          <p:cNvPicPr preferRelativeResize="0"/>
          <p:nvPr/>
        </p:nvPicPr>
        <p:blipFill rotWithShape="1">
          <a:blip r:embed="rId3">
            <a:alphaModFix/>
          </a:blip>
          <a:srcRect b="0" l="0" r="0" t="0"/>
          <a:stretch/>
        </p:blipFill>
        <p:spPr>
          <a:xfrm>
            <a:off x="4416050" y="302425"/>
            <a:ext cx="4487450" cy="430085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0"/>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Flow control Vs Congestion</a:t>
            </a:r>
            <a:endParaRPr/>
          </a:p>
        </p:txBody>
      </p:sp>
      <p:sp>
        <p:nvSpPr>
          <p:cNvPr id="538" name="Google Shape;538;p50"/>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sz="2800">
                <a:solidFill>
                  <a:schemeClr val="dk1"/>
                </a:solidFill>
                <a:latin typeface="Arial"/>
                <a:ea typeface="Arial"/>
                <a:cs typeface="Arial"/>
                <a:sym typeface="Arial"/>
              </a:rPr>
              <a:t>Flow Control</a:t>
            </a:r>
            <a:r>
              <a:rPr lang="en" sz="2800">
                <a:solidFill>
                  <a:schemeClr val="dk1"/>
                </a:solidFill>
                <a:latin typeface="Arial"/>
                <a:ea typeface="Arial"/>
                <a:cs typeface="Arial"/>
                <a:sym typeface="Arial"/>
              </a:rPr>
              <a:t> – Regulates data </a:t>
            </a:r>
            <a:r>
              <a:rPr b="1" lang="en" sz="2800">
                <a:solidFill>
                  <a:schemeClr val="dk1"/>
                </a:solidFill>
                <a:latin typeface="Arial"/>
                <a:ea typeface="Arial"/>
                <a:cs typeface="Arial"/>
                <a:sym typeface="Arial"/>
              </a:rPr>
              <a:t>between sender and receiver</a:t>
            </a:r>
            <a:r>
              <a:rPr lang="en" sz="2800">
                <a:solidFill>
                  <a:schemeClr val="dk1"/>
                </a:solidFill>
                <a:latin typeface="Arial"/>
                <a:ea typeface="Arial"/>
                <a:cs typeface="Arial"/>
                <a:sym typeface="Arial"/>
              </a:rPr>
              <a:t> to avoid overwhelming the receiver.</a:t>
            </a:r>
            <a:endParaRPr b="1" sz="2800">
              <a:solidFill>
                <a:schemeClr val="dk1"/>
              </a:solidFill>
              <a:latin typeface="Arial"/>
              <a:ea typeface="Arial"/>
              <a:cs typeface="Arial"/>
              <a:sym typeface="Arial"/>
            </a:endParaRPr>
          </a:p>
          <a:p>
            <a:pPr indent="0" lvl="0" marL="0" rtl="0" algn="l">
              <a:lnSpc>
                <a:spcPct val="100000"/>
              </a:lnSpc>
              <a:spcBef>
                <a:spcPts val="0"/>
              </a:spcBef>
              <a:spcAft>
                <a:spcPts val="0"/>
              </a:spcAft>
              <a:buSzPts val="2100"/>
              <a:buNone/>
            </a:pPr>
            <a:r>
              <a:t/>
            </a:r>
            <a:endParaRPr b="1" sz="28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 sz="2800">
                <a:solidFill>
                  <a:schemeClr val="dk1"/>
                </a:solidFill>
                <a:latin typeface="Arial"/>
                <a:ea typeface="Arial"/>
                <a:cs typeface="Arial"/>
                <a:sym typeface="Arial"/>
              </a:rPr>
              <a:t>Congestion Control</a:t>
            </a:r>
            <a:r>
              <a:rPr lang="en" sz="2800">
                <a:solidFill>
                  <a:schemeClr val="dk1"/>
                </a:solidFill>
                <a:latin typeface="Arial"/>
                <a:ea typeface="Arial"/>
                <a:cs typeface="Arial"/>
                <a:sym typeface="Arial"/>
              </a:rPr>
              <a:t> – Manages the overall </a:t>
            </a:r>
            <a:r>
              <a:rPr b="1" lang="en" sz="2800">
                <a:solidFill>
                  <a:schemeClr val="dk1"/>
                </a:solidFill>
                <a:latin typeface="Arial"/>
                <a:ea typeface="Arial"/>
                <a:cs typeface="Arial"/>
                <a:sym typeface="Arial"/>
              </a:rPr>
              <a:t>network traffic</a:t>
            </a:r>
            <a:r>
              <a:rPr lang="en" sz="2800">
                <a:solidFill>
                  <a:schemeClr val="dk1"/>
                </a:solidFill>
                <a:latin typeface="Arial"/>
                <a:ea typeface="Arial"/>
                <a:cs typeface="Arial"/>
                <a:sym typeface="Arial"/>
              </a:rPr>
              <a:t> to prevent congestion.</a:t>
            </a:r>
            <a:endParaRPr sz="2800">
              <a:solidFill>
                <a:schemeClr val="dk1"/>
              </a:solidFill>
              <a:latin typeface="Arial"/>
              <a:ea typeface="Arial"/>
              <a:cs typeface="Arial"/>
              <a:sym typeface="Arial"/>
            </a:endParaRPr>
          </a:p>
          <a:p>
            <a:pPr indent="0" lvl="0" marL="0" rtl="0" algn="l">
              <a:lnSpc>
                <a:spcPct val="100000"/>
              </a:lnSpc>
              <a:spcBef>
                <a:spcPts val="0"/>
              </a:spcBef>
              <a:spcAft>
                <a:spcPts val="0"/>
              </a:spcAft>
              <a:buSzPts val="2100"/>
              <a:buNone/>
            </a:pPr>
            <a:r>
              <a:t/>
            </a:r>
            <a:endParaRPr sz="3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1"/>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Congestion</a:t>
            </a:r>
            <a:endParaRPr/>
          </a:p>
        </p:txBody>
      </p:sp>
      <p:sp>
        <p:nvSpPr>
          <p:cNvPr id="544" name="Google Shape;544;p51"/>
          <p:cNvSpPr txBox="1"/>
          <p:nvPr>
            <p:ph idx="1" type="body"/>
          </p:nvPr>
        </p:nvSpPr>
        <p:spPr>
          <a:xfrm>
            <a:off x="311700" y="835950"/>
            <a:ext cx="4006500" cy="35043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Congestion in a network may occur if the load on the network (the number of packets sent to the network) is greater than the capacity of the network (the number of packets a network can handle).</a:t>
            </a:r>
            <a:endParaRPr sz="1500"/>
          </a:p>
          <a:p>
            <a:pPr indent="-323850" lvl="0" marL="457200" rtl="0" algn="l">
              <a:lnSpc>
                <a:spcPct val="100000"/>
              </a:lnSpc>
              <a:spcBef>
                <a:spcPts val="0"/>
              </a:spcBef>
              <a:spcAft>
                <a:spcPts val="0"/>
              </a:spcAft>
              <a:buSzPts val="1500"/>
              <a:buChar char="●"/>
            </a:pPr>
            <a:r>
              <a:rPr lang="en" sz="1500"/>
              <a:t>Congestion control refers to the mechanisms and techniques to control the congestion and keep the load below the capacity</a:t>
            </a:r>
            <a:endParaRPr sz="1500"/>
          </a:p>
          <a:p>
            <a:pPr indent="-323850" lvl="0" marL="457200" rtl="0" algn="l">
              <a:lnSpc>
                <a:spcPct val="100000"/>
              </a:lnSpc>
              <a:spcBef>
                <a:spcPts val="0"/>
              </a:spcBef>
              <a:spcAft>
                <a:spcPts val="0"/>
              </a:spcAft>
              <a:buSzPts val="1500"/>
              <a:buChar char="●"/>
            </a:pPr>
            <a:r>
              <a:rPr lang="en" sz="1500"/>
              <a:t>Congestion control refers to techniques and mechanisms that can either prevent congestion, before it happens, or remove congestion, after it has happened.</a:t>
            </a:r>
            <a:endParaRPr sz="1500"/>
          </a:p>
          <a:p>
            <a:pPr indent="-323850" lvl="1" marL="914400" rtl="0" algn="l">
              <a:lnSpc>
                <a:spcPct val="100000"/>
              </a:lnSpc>
              <a:spcBef>
                <a:spcPts val="0"/>
              </a:spcBef>
              <a:spcAft>
                <a:spcPts val="0"/>
              </a:spcAft>
              <a:buSzPts val="1500"/>
              <a:buChar char="○"/>
            </a:pPr>
            <a:r>
              <a:rPr lang="en" sz="1500"/>
              <a:t>open-loop congestion control (prevention) </a:t>
            </a:r>
            <a:endParaRPr sz="1500"/>
          </a:p>
          <a:p>
            <a:pPr indent="-323850" lvl="1" marL="914400" rtl="0" algn="l">
              <a:lnSpc>
                <a:spcPct val="100000"/>
              </a:lnSpc>
              <a:spcBef>
                <a:spcPts val="0"/>
              </a:spcBef>
              <a:spcAft>
                <a:spcPts val="0"/>
              </a:spcAft>
              <a:buSzPts val="1500"/>
              <a:buChar char="○"/>
            </a:pPr>
            <a:r>
              <a:rPr lang="en" sz="1500"/>
              <a:t>closed-loop congestion control (removal)</a:t>
            </a:r>
            <a:endParaRPr sz="1500"/>
          </a:p>
        </p:txBody>
      </p:sp>
      <p:pic>
        <p:nvPicPr>
          <p:cNvPr id="545" name="Google Shape;545;p51"/>
          <p:cNvPicPr preferRelativeResize="0"/>
          <p:nvPr/>
        </p:nvPicPr>
        <p:blipFill rotWithShape="1">
          <a:blip r:embed="rId3">
            <a:alphaModFix/>
          </a:blip>
          <a:srcRect b="0" l="0" r="0" t="0"/>
          <a:stretch/>
        </p:blipFill>
        <p:spPr>
          <a:xfrm>
            <a:off x="4470600" y="1093925"/>
            <a:ext cx="4521000" cy="250819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open loop</a:t>
            </a:r>
            <a:endParaRPr/>
          </a:p>
        </p:txBody>
      </p:sp>
      <p:sp>
        <p:nvSpPr>
          <p:cNvPr id="551" name="Google Shape;551;p52"/>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Retransmission Policy </a:t>
            </a:r>
            <a:endParaRPr sz="1700"/>
          </a:p>
          <a:p>
            <a:pPr indent="-336550" lvl="1" marL="914400" rtl="0" algn="l">
              <a:lnSpc>
                <a:spcPct val="100000"/>
              </a:lnSpc>
              <a:spcBef>
                <a:spcPts val="0"/>
              </a:spcBef>
              <a:spcAft>
                <a:spcPts val="0"/>
              </a:spcAft>
              <a:buSzPts val="1700"/>
              <a:buChar char="○"/>
            </a:pPr>
            <a:r>
              <a:rPr lang="en" sz="1700"/>
              <a:t>a good retransmission policy can prevent congestion. </a:t>
            </a:r>
            <a:endParaRPr sz="1700"/>
          </a:p>
          <a:p>
            <a:pPr indent="-336550" lvl="1" marL="914400" rtl="0" algn="l">
              <a:lnSpc>
                <a:spcPct val="100000"/>
              </a:lnSpc>
              <a:spcBef>
                <a:spcPts val="0"/>
              </a:spcBef>
              <a:spcAft>
                <a:spcPts val="0"/>
              </a:spcAft>
              <a:buSzPts val="1700"/>
              <a:buChar char="○"/>
            </a:pPr>
            <a:r>
              <a:rPr lang="en" sz="1700"/>
              <a:t>retransmission policy and the retransmission timers must be designed to optimize efficiency and at the same time prevent congestion.</a:t>
            </a:r>
            <a:endParaRPr sz="1700"/>
          </a:p>
          <a:p>
            <a:pPr indent="0" lvl="0" marL="457200" rtl="0" algn="l">
              <a:lnSpc>
                <a:spcPct val="100000"/>
              </a:lnSpc>
              <a:spcBef>
                <a:spcPts val="0"/>
              </a:spcBef>
              <a:spcAft>
                <a:spcPts val="0"/>
              </a:spcAft>
              <a:buSzPts val="2100"/>
              <a:buNone/>
            </a:pPr>
            <a:r>
              <a:t/>
            </a:r>
            <a:endParaRPr sz="1700"/>
          </a:p>
          <a:p>
            <a:pPr indent="-336550" lvl="0" marL="457200" rtl="0" algn="l">
              <a:lnSpc>
                <a:spcPct val="100000"/>
              </a:lnSpc>
              <a:spcBef>
                <a:spcPts val="0"/>
              </a:spcBef>
              <a:spcAft>
                <a:spcPts val="0"/>
              </a:spcAft>
              <a:buSzPts val="1700"/>
              <a:buChar char="●"/>
            </a:pPr>
            <a:r>
              <a:rPr lang="en" sz="1700"/>
              <a:t>Window Policy </a:t>
            </a:r>
            <a:endParaRPr sz="1700"/>
          </a:p>
          <a:p>
            <a:pPr indent="-336550" lvl="1" marL="914400" rtl="0" algn="l">
              <a:lnSpc>
                <a:spcPct val="100000"/>
              </a:lnSpc>
              <a:spcBef>
                <a:spcPts val="0"/>
              </a:spcBef>
              <a:spcAft>
                <a:spcPts val="0"/>
              </a:spcAft>
              <a:buSzPts val="1700"/>
              <a:buChar char="○"/>
            </a:pPr>
            <a:r>
              <a:rPr lang="en" sz="1700"/>
              <a:t>The type of window at the sender may also affect congestion. </a:t>
            </a:r>
            <a:endParaRPr sz="1700"/>
          </a:p>
          <a:p>
            <a:pPr indent="-336550" lvl="2" marL="1371600" rtl="0" algn="l">
              <a:lnSpc>
                <a:spcPct val="100000"/>
              </a:lnSpc>
              <a:spcBef>
                <a:spcPts val="0"/>
              </a:spcBef>
              <a:spcAft>
                <a:spcPts val="0"/>
              </a:spcAft>
              <a:buSzPts val="1700"/>
              <a:buChar char="■"/>
            </a:pPr>
            <a:r>
              <a:rPr lang="en" sz="1700"/>
              <a:t>Selective Repeat window is better than the Go-Back-N</a:t>
            </a:r>
            <a:endParaRPr sz="1700"/>
          </a:p>
          <a:p>
            <a:pPr indent="0" lvl="0" marL="457200" rtl="0" algn="l">
              <a:lnSpc>
                <a:spcPct val="100000"/>
              </a:lnSpc>
              <a:spcBef>
                <a:spcPts val="0"/>
              </a:spcBef>
              <a:spcAft>
                <a:spcPts val="0"/>
              </a:spcAft>
              <a:buSzPts val="2100"/>
              <a:buNone/>
            </a:pPr>
            <a:r>
              <a:t/>
            </a:r>
            <a:endParaRPr sz="1700"/>
          </a:p>
          <a:p>
            <a:pPr indent="-336550" lvl="0" marL="457200" rtl="0" algn="l">
              <a:lnSpc>
                <a:spcPct val="100000"/>
              </a:lnSpc>
              <a:spcBef>
                <a:spcPts val="0"/>
              </a:spcBef>
              <a:spcAft>
                <a:spcPts val="0"/>
              </a:spcAft>
              <a:buSzPts val="1700"/>
              <a:buChar char="●"/>
            </a:pPr>
            <a:r>
              <a:rPr lang="en" sz="1700"/>
              <a:t>Acknowledgment Policy </a:t>
            </a:r>
            <a:endParaRPr sz="1700"/>
          </a:p>
          <a:p>
            <a:pPr indent="-336550" lvl="1" marL="914400" rtl="0" algn="l">
              <a:lnSpc>
                <a:spcPct val="100000"/>
              </a:lnSpc>
              <a:spcBef>
                <a:spcPts val="0"/>
              </a:spcBef>
              <a:spcAft>
                <a:spcPts val="0"/>
              </a:spcAft>
              <a:buSzPts val="1700"/>
              <a:buChar char="○"/>
            </a:pPr>
            <a:r>
              <a:rPr lang="en" sz="1700"/>
              <a:t>A receiver may send an acknowledgment only if it has a packet to be sent or a special timer expires. </a:t>
            </a:r>
            <a:endParaRPr sz="1700"/>
          </a:p>
          <a:p>
            <a:pPr indent="-336550" lvl="1" marL="914400" rtl="0" algn="l">
              <a:lnSpc>
                <a:spcPct val="100000"/>
              </a:lnSpc>
              <a:spcBef>
                <a:spcPts val="0"/>
              </a:spcBef>
              <a:spcAft>
                <a:spcPts val="0"/>
              </a:spcAft>
              <a:buSzPts val="1700"/>
              <a:buChar char="○"/>
            </a:pPr>
            <a:r>
              <a:rPr lang="en" sz="1700"/>
              <a:t>A receiver may decide to acknowledge only N packets at a time. </a:t>
            </a:r>
            <a:endParaRPr sz="17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3"/>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557" name="Google Shape;557;p53"/>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en"/>
              <a:t>Discarding Policy </a:t>
            </a:r>
            <a:endParaRPr/>
          </a:p>
          <a:p>
            <a:pPr indent="-355600" lvl="1" marL="914400" rtl="0" algn="l">
              <a:lnSpc>
                <a:spcPct val="100000"/>
              </a:lnSpc>
              <a:spcBef>
                <a:spcPts val="0"/>
              </a:spcBef>
              <a:spcAft>
                <a:spcPts val="0"/>
              </a:spcAft>
              <a:buSzPts val="2000"/>
              <a:buChar char="○"/>
            </a:pPr>
            <a:r>
              <a:rPr lang="en"/>
              <a:t>A good discarding policy by the routers may prevent congestion and at the same time may not harm the integrity of the transmission</a:t>
            </a:r>
            <a:endParaRPr/>
          </a:p>
          <a:p>
            <a:pPr indent="-342900" lvl="2" marL="1371600" rtl="0" algn="l">
              <a:lnSpc>
                <a:spcPct val="100000"/>
              </a:lnSpc>
              <a:spcBef>
                <a:spcPts val="0"/>
              </a:spcBef>
              <a:spcAft>
                <a:spcPts val="0"/>
              </a:spcAft>
              <a:buSzPts val="1800"/>
              <a:buChar char="■"/>
            </a:pPr>
            <a:r>
              <a:rPr lang="en"/>
              <a:t>Example:  audio transmission</a:t>
            </a:r>
            <a:endParaRPr/>
          </a:p>
          <a:p>
            <a:pPr indent="-361950" lvl="0" marL="457200" rtl="0" algn="l">
              <a:lnSpc>
                <a:spcPct val="100000"/>
              </a:lnSpc>
              <a:spcBef>
                <a:spcPts val="0"/>
              </a:spcBef>
              <a:spcAft>
                <a:spcPts val="0"/>
              </a:spcAft>
              <a:buSzPts val="2100"/>
              <a:buChar char="●"/>
            </a:pPr>
            <a:r>
              <a:rPr lang="en"/>
              <a:t>Admission Policy </a:t>
            </a:r>
            <a:endParaRPr/>
          </a:p>
          <a:p>
            <a:pPr indent="-355600" lvl="1" marL="914400" rtl="0" algn="l">
              <a:lnSpc>
                <a:spcPct val="100000"/>
              </a:lnSpc>
              <a:spcBef>
                <a:spcPts val="0"/>
              </a:spcBef>
              <a:spcAft>
                <a:spcPts val="0"/>
              </a:spcAft>
              <a:buSzPts val="2000"/>
              <a:buChar char="○"/>
            </a:pPr>
            <a:r>
              <a:rPr lang="en"/>
              <a:t>prevent congestion in virtual-circuit networks.</a:t>
            </a:r>
            <a:endParaRPr/>
          </a:p>
          <a:p>
            <a:pPr indent="-355600" lvl="1" marL="914400" rtl="0" algn="l">
              <a:lnSpc>
                <a:spcPct val="100000"/>
              </a:lnSpc>
              <a:spcBef>
                <a:spcPts val="0"/>
              </a:spcBef>
              <a:spcAft>
                <a:spcPts val="0"/>
              </a:spcAft>
              <a:buSzPts val="2000"/>
              <a:buChar char="○"/>
            </a:pPr>
            <a:r>
              <a:rPr lang="en"/>
              <a:t>Switches in a flow first check the resource requirement of a flow before admitting it to the network. </a:t>
            </a:r>
            <a:endParaRPr/>
          </a:p>
          <a:p>
            <a:pPr indent="-355600" lvl="1" marL="914400" rtl="0" algn="l">
              <a:lnSpc>
                <a:spcPct val="100000"/>
              </a:lnSpc>
              <a:spcBef>
                <a:spcPts val="0"/>
              </a:spcBef>
              <a:spcAft>
                <a:spcPts val="0"/>
              </a:spcAft>
              <a:buSzPts val="2000"/>
              <a:buChar char="○"/>
            </a:pPr>
            <a:r>
              <a:rPr lang="en"/>
              <a:t>A router can deny establishing a virtual circuit connection if there is congestion in the network or if there is a possibility of future congestion.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4"/>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Closed loop ---Back pressure</a:t>
            </a:r>
            <a:endParaRPr/>
          </a:p>
        </p:txBody>
      </p:sp>
      <p:sp>
        <p:nvSpPr>
          <p:cNvPr id="563" name="Google Shape;563;p54"/>
          <p:cNvSpPr txBox="1"/>
          <p:nvPr>
            <p:ph idx="1" type="body"/>
          </p:nvPr>
        </p:nvSpPr>
        <p:spPr>
          <a:xfrm>
            <a:off x="311700" y="835941"/>
            <a:ext cx="8520600" cy="35043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a congested node stops receiving data from the immediate upstream node or nodes. </a:t>
            </a:r>
            <a:endParaRPr sz="1700"/>
          </a:p>
          <a:p>
            <a:pPr indent="-336550" lvl="0" marL="457200" rtl="0" algn="l">
              <a:lnSpc>
                <a:spcPct val="100000"/>
              </a:lnSpc>
              <a:spcBef>
                <a:spcPts val="0"/>
              </a:spcBef>
              <a:spcAft>
                <a:spcPts val="0"/>
              </a:spcAft>
              <a:buSzPts val="1700"/>
              <a:buChar char="●"/>
            </a:pPr>
            <a:r>
              <a:rPr lang="en" sz="1700"/>
              <a:t>This may cause the upstream node or nodes to become congested, and they, in turn, reject data from their upstream nodes or nodes. And so on.</a:t>
            </a:r>
            <a:endParaRPr sz="1700"/>
          </a:p>
          <a:p>
            <a:pPr indent="-336550" lvl="0" marL="457200" rtl="0" algn="l">
              <a:lnSpc>
                <a:spcPct val="100000"/>
              </a:lnSpc>
              <a:spcBef>
                <a:spcPts val="0"/>
              </a:spcBef>
              <a:spcAft>
                <a:spcPts val="0"/>
              </a:spcAft>
              <a:buSzPts val="1700"/>
              <a:buChar char="●"/>
            </a:pPr>
            <a:r>
              <a:rPr lang="en" sz="1700"/>
              <a:t>Backpressure is a node-to-node congestion control that starts with a node and propagates, in the opposite direction of data flow, to the source. </a:t>
            </a:r>
            <a:endParaRPr sz="1700"/>
          </a:p>
          <a:p>
            <a:pPr indent="-336550" lvl="0" marL="457200" rtl="0" algn="l">
              <a:lnSpc>
                <a:spcPct val="100000"/>
              </a:lnSpc>
              <a:spcBef>
                <a:spcPts val="0"/>
              </a:spcBef>
              <a:spcAft>
                <a:spcPts val="0"/>
              </a:spcAft>
              <a:buSzPts val="1700"/>
              <a:buChar char="●"/>
            </a:pPr>
            <a:r>
              <a:rPr lang="en" sz="1700"/>
              <a:t>used in virtual circuit networks, in which each node knows the upstream node from which a flow of data is corning. </a:t>
            </a:r>
            <a:endParaRPr sz="1700"/>
          </a:p>
        </p:txBody>
      </p:sp>
      <p:pic>
        <p:nvPicPr>
          <p:cNvPr id="564" name="Google Shape;564;p54"/>
          <p:cNvPicPr preferRelativeResize="0"/>
          <p:nvPr/>
        </p:nvPicPr>
        <p:blipFill rotWithShape="1">
          <a:blip r:embed="rId3">
            <a:alphaModFix/>
          </a:blip>
          <a:srcRect b="0" l="0" r="0" t="0"/>
          <a:stretch/>
        </p:blipFill>
        <p:spPr>
          <a:xfrm>
            <a:off x="801075" y="2890850"/>
            <a:ext cx="6555976" cy="15482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5"/>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dk1"/>
                </a:solidFill>
              </a:rPr>
              <a:t>Closed loop ---Choke packet</a:t>
            </a:r>
            <a:endParaRPr/>
          </a:p>
        </p:txBody>
      </p:sp>
      <p:pic>
        <p:nvPicPr>
          <p:cNvPr id="570" name="Google Shape;570;p55"/>
          <p:cNvPicPr preferRelativeResize="0"/>
          <p:nvPr/>
        </p:nvPicPr>
        <p:blipFill rotWithShape="1">
          <a:blip r:embed="rId3">
            <a:alphaModFix/>
          </a:blip>
          <a:srcRect b="0" l="0" r="0" t="0"/>
          <a:stretch/>
        </p:blipFill>
        <p:spPr>
          <a:xfrm>
            <a:off x="525100" y="2206450"/>
            <a:ext cx="7257775" cy="2190700"/>
          </a:xfrm>
          <a:prstGeom prst="rect">
            <a:avLst/>
          </a:prstGeom>
          <a:noFill/>
          <a:ln>
            <a:noFill/>
          </a:ln>
        </p:spPr>
      </p:pic>
      <p:sp>
        <p:nvSpPr>
          <p:cNvPr id="571" name="Google Shape;571;p55"/>
          <p:cNvSpPr txBox="1"/>
          <p:nvPr/>
        </p:nvSpPr>
        <p:spPr>
          <a:xfrm>
            <a:off x="76200" y="838200"/>
            <a:ext cx="89238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 choke packet is a packet sent by a node to the source to inform it of congestion.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difference between the backpressure and choke packet methods. </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In backpressure, the warning is from one node to its upstream node, although the warning may eventually reach the source station. </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In the choke packet method, the warning is from the router, which has encountered congestion, to the source station directly.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6"/>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Implicit Signaling</a:t>
            </a:r>
            <a:endParaRPr/>
          </a:p>
        </p:txBody>
      </p:sp>
      <p:sp>
        <p:nvSpPr>
          <p:cNvPr id="577" name="Google Shape;577;p56"/>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en"/>
              <a:t>there is no communication between the congested node or nodes and the source. </a:t>
            </a:r>
            <a:endParaRPr/>
          </a:p>
          <a:p>
            <a:pPr indent="-361950" lvl="0" marL="457200" rtl="0" algn="l">
              <a:lnSpc>
                <a:spcPct val="100000"/>
              </a:lnSpc>
              <a:spcBef>
                <a:spcPts val="0"/>
              </a:spcBef>
              <a:spcAft>
                <a:spcPts val="0"/>
              </a:spcAft>
              <a:buSzPts val="2100"/>
              <a:buChar char="●"/>
            </a:pPr>
            <a:r>
              <a:rPr lang="en"/>
              <a:t>source guesses that there is a congestion somewhere in the network from other symptoms.</a:t>
            </a:r>
            <a:endParaRPr/>
          </a:p>
          <a:p>
            <a:pPr indent="-355600" lvl="1" marL="914400" rtl="0" algn="l">
              <a:lnSpc>
                <a:spcPct val="100000"/>
              </a:lnSpc>
              <a:spcBef>
                <a:spcPts val="0"/>
              </a:spcBef>
              <a:spcAft>
                <a:spcPts val="0"/>
              </a:spcAft>
              <a:buSzPts val="2000"/>
              <a:buChar char="○"/>
            </a:pPr>
            <a:r>
              <a:rPr lang="en"/>
              <a:t>example, when a source sends several packets and there is no acknowledgment for a while, one assumption is that the network is congested. </a:t>
            </a:r>
            <a:endParaRPr/>
          </a:p>
          <a:p>
            <a:pPr indent="-355600" lvl="1" marL="914400" rtl="0" algn="l">
              <a:lnSpc>
                <a:spcPct val="100000"/>
              </a:lnSpc>
              <a:spcBef>
                <a:spcPts val="0"/>
              </a:spcBef>
              <a:spcAft>
                <a:spcPts val="0"/>
              </a:spcAft>
              <a:buSzPts val="2000"/>
              <a:buChar char="○"/>
            </a:pPr>
            <a:r>
              <a:rPr lang="en"/>
              <a:t>delay in receiving an acknowledgment is interpreted as congestion in the network; the source should slow down.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7"/>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Explicit Signaling</a:t>
            </a:r>
            <a:endParaRPr/>
          </a:p>
        </p:txBody>
      </p:sp>
      <p:sp>
        <p:nvSpPr>
          <p:cNvPr id="583" name="Google Shape;583;p57"/>
          <p:cNvSpPr txBox="1"/>
          <p:nvPr>
            <p:ph idx="1" type="body"/>
          </p:nvPr>
        </p:nvSpPr>
        <p:spPr>
          <a:xfrm>
            <a:off x="311700" y="835941"/>
            <a:ext cx="8520600" cy="35043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The node that experiences congestion can explicitly send a signal to the source or destination. </a:t>
            </a:r>
            <a:endParaRPr sz="1700"/>
          </a:p>
          <a:p>
            <a:pPr indent="-336550" lvl="0" marL="457200" rtl="0" algn="l">
              <a:lnSpc>
                <a:spcPct val="100000"/>
              </a:lnSpc>
              <a:spcBef>
                <a:spcPts val="0"/>
              </a:spcBef>
              <a:spcAft>
                <a:spcPts val="0"/>
              </a:spcAft>
              <a:buSzPts val="1700"/>
              <a:buChar char="●"/>
            </a:pPr>
            <a:r>
              <a:rPr lang="en" sz="1700"/>
              <a:t>The explicit signaling method, however, is different from the choke packet method.</a:t>
            </a:r>
            <a:endParaRPr sz="1700"/>
          </a:p>
          <a:p>
            <a:pPr indent="-330200" lvl="1" marL="914400" rtl="0" algn="l">
              <a:lnSpc>
                <a:spcPct val="100000"/>
              </a:lnSpc>
              <a:spcBef>
                <a:spcPts val="0"/>
              </a:spcBef>
              <a:spcAft>
                <a:spcPts val="0"/>
              </a:spcAft>
              <a:buSzPts val="1600"/>
              <a:buChar char="○"/>
            </a:pPr>
            <a:r>
              <a:rPr lang="en" sz="1600"/>
              <a:t>In the choke packet method, a separate packet is used for this purpose</a:t>
            </a:r>
            <a:endParaRPr sz="1600"/>
          </a:p>
          <a:p>
            <a:pPr indent="-330200" lvl="1" marL="914400" rtl="0" algn="l">
              <a:lnSpc>
                <a:spcPct val="100000"/>
              </a:lnSpc>
              <a:spcBef>
                <a:spcPts val="0"/>
              </a:spcBef>
              <a:spcAft>
                <a:spcPts val="0"/>
              </a:spcAft>
              <a:buSzPts val="1600"/>
              <a:buChar char="○"/>
            </a:pPr>
            <a:r>
              <a:rPr lang="en" sz="1600"/>
              <a:t>in the explicit signaling method, the signal is included in the packets that carry data. </a:t>
            </a:r>
            <a:endParaRPr sz="1600"/>
          </a:p>
          <a:p>
            <a:pPr indent="-336550" lvl="0" marL="457200" rtl="0" algn="l">
              <a:lnSpc>
                <a:spcPct val="100000"/>
              </a:lnSpc>
              <a:spcBef>
                <a:spcPts val="0"/>
              </a:spcBef>
              <a:spcAft>
                <a:spcPts val="0"/>
              </a:spcAft>
              <a:buSzPts val="1700"/>
              <a:buChar char="●"/>
            </a:pPr>
            <a:r>
              <a:rPr lang="en" sz="1700"/>
              <a:t>Explicit signaling can occur in either the forward or the backward direction.</a:t>
            </a:r>
            <a:endParaRPr sz="1700"/>
          </a:p>
          <a:p>
            <a:pPr indent="-330200" lvl="1" marL="914400" rtl="0" algn="l">
              <a:lnSpc>
                <a:spcPct val="100000"/>
              </a:lnSpc>
              <a:spcBef>
                <a:spcPts val="0"/>
              </a:spcBef>
              <a:spcAft>
                <a:spcPts val="0"/>
              </a:spcAft>
              <a:buSzPts val="1600"/>
              <a:buChar char="○"/>
            </a:pPr>
            <a:r>
              <a:rPr lang="en" sz="1600"/>
              <a:t>Backward Signaling </a:t>
            </a:r>
            <a:endParaRPr sz="1600"/>
          </a:p>
          <a:p>
            <a:pPr indent="-330200" lvl="2" marL="1371600" rtl="0" algn="l">
              <a:lnSpc>
                <a:spcPct val="100000"/>
              </a:lnSpc>
              <a:spcBef>
                <a:spcPts val="0"/>
              </a:spcBef>
              <a:spcAft>
                <a:spcPts val="0"/>
              </a:spcAft>
              <a:buSzPts val="1600"/>
              <a:buChar char="■"/>
            </a:pPr>
            <a:r>
              <a:rPr lang="en" sz="1600"/>
              <a:t>A bit can be set in a packet moving in the direction opposite to the congestion. This bit can warn the source that there is congestion and that it needs to slow down to avoid the discarding of packets. </a:t>
            </a:r>
            <a:endParaRPr sz="1600"/>
          </a:p>
          <a:p>
            <a:pPr indent="-330200" lvl="1" marL="914400" rtl="0" algn="l">
              <a:lnSpc>
                <a:spcPct val="100000"/>
              </a:lnSpc>
              <a:spcBef>
                <a:spcPts val="0"/>
              </a:spcBef>
              <a:spcAft>
                <a:spcPts val="0"/>
              </a:spcAft>
              <a:buSzPts val="1600"/>
              <a:buChar char="○"/>
            </a:pPr>
            <a:r>
              <a:rPr lang="en" sz="1600"/>
              <a:t>Forward Signaling </a:t>
            </a:r>
            <a:endParaRPr sz="1600"/>
          </a:p>
          <a:p>
            <a:pPr indent="-330200" lvl="2" marL="1371600" rtl="0" algn="l">
              <a:lnSpc>
                <a:spcPct val="100000"/>
              </a:lnSpc>
              <a:spcBef>
                <a:spcPts val="0"/>
              </a:spcBef>
              <a:spcAft>
                <a:spcPts val="0"/>
              </a:spcAft>
              <a:buSzPts val="1600"/>
              <a:buChar char="■"/>
            </a:pPr>
            <a:r>
              <a:rPr lang="en" sz="1600"/>
              <a:t>A bit can be set in a packet moving in the direction of the congestion. This bit can warn the destination that there is congestion. The receiver in this case can use policies, such as slowing down the acknowledgments, to alleviate the  congestion.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66" name="Google Shape;166;p6"/>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
        <p:nvSpPr>
          <p:cNvPr id="167" name="Google Shape;167;p6"/>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pic>
        <p:nvPicPr>
          <p:cNvPr id="168" name="Google Shape;168;p6"/>
          <p:cNvPicPr preferRelativeResize="0"/>
          <p:nvPr/>
        </p:nvPicPr>
        <p:blipFill rotWithShape="1">
          <a:blip r:embed="rId3">
            <a:alphaModFix/>
          </a:blip>
          <a:srcRect b="0" l="0" r="0" t="0"/>
          <a:stretch/>
        </p:blipFill>
        <p:spPr>
          <a:xfrm>
            <a:off x="989409" y="621506"/>
            <a:ext cx="7165181" cy="39004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75" name="Google Shape;175;p7"/>
          <p:cNvSpPr txBox="1"/>
          <p:nvPr>
            <p:ph idx="1" type="body"/>
          </p:nvPr>
        </p:nvSpPr>
        <p:spPr>
          <a:xfrm>
            <a:off x="443400" y="11217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a:t> Switching at the network layer in the Internet uses the datagram approach to packet switching.</a:t>
            </a:r>
            <a:endParaRPr b="1"/>
          </a:p>
          <a:p>
            <a:pPr indent="0" lvl="0" marL="0" rtl="0" algn="l">
              <a:lnSpc>
                <a:spcPct val="100000"/>
              </a:lnSpc>
              <a:spcBef>
                <a:spcPts val="0"/>
              </a:spcBef>
              <a:spcAft>
                <a:spcPts val="0"/>
              </a:spcAft>
              <a:buSzPts val="2100"/>
              <a:buNone/>
            </a:pPr>
            <a:r>
              <a:t/>
            </a:r>
            <a:endParaRPr b="1"/>
          </a:p>
          <a:p>
            <a:pPr indent="0" lvl="0" marL="0" rtl="0" algn="l">
              <a:lnSpc>
                <a:spcPct val="100000"/>
              </a:lnSpc>
              <a:spcBef>
                <a:spcPts val="0"/>
              </a:spcBef>
              <a:spcAft>
                <a:spcPts val="0"/>
              </a:spcAft>
              <a:buSzPts val="2100"/>
              <a:buNone/>
            </a:pPr>
            <a:r>
              <a:rPr b="1" lang="en"/>
              <a:t>Communication at the network layer in the Internet is connectionless. </a:t>
            </a:r>
            <a:endParaRPr b="1"/>
          </a:p>
        </p:txBody>
      </p:sp>
      <p:sp>
        <p:nvSpPr>
          <p:cNvPr id="176" name="Google Shape;176;p7"/>
          <p:cNvSpPr txBox="1"/>
          <p:nvPr>
            <p:ph idx="12" type="sldNum"/>
          </p:nvPr>
        </p:nvSpPr>
        <p:spPr>
          <a:xfrm>
            <a:off x="8415300" y="4806273"/>
            <a:ext cx="548700" cy="30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82" name="Google Shape;182;p8"/>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pic>
        <p:nvPicPr>
          <p:cNvPr id="183" name="Google Shape;183;p8"/>
          <p:cNvPicPr preferRelativeResize="0"/>
          <p:nvPr/>
        </p:nvPicPr>
        <p:blipFill rotWithShape="1">
          <a:blip r:embed="rId3">
            <a:alphaModFix/>
          </a:blip>
          <a:srcRect b="0" l="0" r="0" t="0"/>
          <a:stretch/>
        </p:blipFill>
        <p:spPr>
          <a:xfrm>
            <a:off x="980625" y="0"/>
            <a:ext cx="7182751" cy="443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0" lang="en" sz="1950">
                <a:solidFill>
                  <a:srgbClr val="001D35"/>
                </a:solidFill>
                <a:highlight>
                  <a:srgbClr val="FFFFFF"/>
                </a:highlight>
                <a:latin typeface="Arial"/>
                <a:ea typeface="Arial"/>
                <a:cs typeface="Arial"/>
                <a:sym typeface="Arial"/>
              </a:rPr>
              <a:t> Network layer protocols</a:t>
            </a:r>
            <a:endParaRPr sz="3000"/>
          </a:p>
        </p:txBody>
      </p:sp>
      <p:sp>
        <p:nvSpPr>
          <p:cNvPr id="189" name="Google Shape;189;p9"/>
          <p:cNvSpPr txBox="1"/>
          <p:nvPr>
            <p:ph idx="1" type="body"/>
          </p:nvPr>
        </p:nvSpPr>
        <p:spPr>
          <a:xfrm>
            <a:off x="311700" y="1064541"/>
            <a:ext cx="8520600" cy="350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sz="2050">
                <a:solidFill>
                  <a:srgbClr val="001D35"/>
                </a:solidFill>
                <a:highlight>
                  <a:srgbClr val="FFFFFF"/>
                </a:highlight>
                <a:latin typeface="Arial"/>
                <a:ea typeface="Arial"/>
                <a:cs typeface="Arial"/>
                <a:sym typeface="Arial"/>
              </a:rPr>
              <a:t>Internet Control Message Protocol (ICMP)</a:t>
            </a:r>
            <a:endParaRPr sz="2050">
              <a:solidFill>
                <a:srgbClr val="001D35"/>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100"/>
              <a:buNone/>
            </a:pPr>
            <a:r>
              <a:rPr lang="en" sz="2050">
                <a:solidFill>
                  <a:schemeClr val="dk1"/>
                </a:solidFill>
                <a:latin typeface="Arial"/>
                <a:ea typeface="Arial"/>
                <a:cs typeface="Arial"/>
                <a:sym typeface="Arial"/>
              </a:rPr>
              <a:t>Internet Group Management Protocol</a:t>
            </a:r>
            <a:r>
              <a:rPr lang="en" sz="2050">
                <a:solidFill>
                  <a:srgbClr val="001D35"/>
                </a:solidFill>
                <a:highlight>
                  <a:srgbClr val="FFFFFF"/>
                </a:highlight>
                <a:latin typeface="Arial"/>
                <a:ea typeface="Arial"/>
                <a:cs typeface="Arial"/>
                <a:sym typeface="Arial"/>
              </a:rPr>
              <a:t> (IGMP)</a:t>
            </a:r>
            <a:endParaRPr sz="2050">
              <a:solidFill>
                <a:srgbClr val="001D35"/>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100"/>
              <a:buNone/>
            </a:pPr>
            <a:r>
              <a:rPr lang="en" sz="2050">
                <a:solidFill>
                  <a:srgbClr val="001D35"/>
                </a:solidFill>
                <a:highlight>
                  <a:srgbClr val="FFFFFF"/>
                </a:highlight>
                <a:latin typeface="Arial"/>
                <a:ea typeface="Arial"/>
                <a:cs typeface="Arial"/>
                <a:sym typeface="Arial"/>
              </a:rPr>
              <a:t>Address Resolution Protocol (ARP)</a:t>
            </a:r>
            <a:endParaRPr sz="2050">
              <a:solidFill>
                <a:srgbClr val="001D35"/>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100"/>
              <a:buNone/>
            </a:pPr>
            <a:r>
              <a:rPr lang="en" sz="2050">
                <a:solidFill>
                  <a:srgbClr val="001D35"/>
                </a:solidFill>
                <a:highlight>
                  <a:srgbClr val="FFFFFF"/>
                </a:highlight>
                <a:latin typeface="Arial"/>
                <a:ea typeface="Arial"/>
                <a:cs typeface="Arial"/>
                <a:sym typeface="Arial"/>
              </a:rPr>
              <a:t>Reverse Address Resolution Protocol (RARP)</a:t>
            </a:r>
            <a:endParaRPr sz="2050">
              <a:solidFill>
                <a:srgbClr val="001D35"/>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2100"/>
              <a:buNone/>
            </a:pPr>
            <a:r>
              <a:rPr lang="en" sz="2050">
                <a:solidFill>
                  <a:srgbClr val="001D35"/>
                </a:solidFill>
                <a:highlight>
                  <a:srgbClr val="FFFFFF"/>
                </a:highlight>
                <a:latin typeface="Arial"/>
                <a:ea typeface="Arial"/>
                <a:cs typeface="Arial"/>
                <a:sym typeface="Arial"/>
              </a:rPr>
              <a:t>Internet Protocol</a:t>
            </a:r>
            <a:endParaRPr sz="2050">
              <a:solidFill>
                <a:srgbClr val="001D35"/>
              </a:solidFill>
              <a:highlight>
                <a:srgbClr val="FFFFFF"/>
              </a:highlight>
              <a:latin typeface="Arial"/>
              <a:ea typeface="Arial"/>
              <a:cs typeface="Arial"/>
              <a:sym typeface="Arial"/>
            </a:endParaRPr>
          </a:p>
          <a:p>
            <a:pPr indent="457200" lvl="0" marL="0" rtl="0" algn="l">
              <a:lnSpc>
                <a:spcPct val="100000"/>
              </a:lnSpc>
              <a:spcBef>
                <a:spcPts val="0"/>
              </a:spcBef>
              <a:spcAft>
                <a:spcPts val="0"/>
              </a:spcAft>
              <a:buSzPts val="2100"/>
              <a:buNone/>
            </a:pPr>
            <a:r>
              <a:rPr lang="en" sz="2050">
                <a:solidFill>
                  <a:srgbClr val="001D35"/>
                </a:solidFill>
                <a:highlight>
                  <a:srgbClr val="FFFFFF"/>
                </a:highlight>
                <a:latin typeface="Arial"/>
                <a:ea typeface="Arial"/>
                <a:cs typeface="Arial"/>
                <a:sym typeface="Arial"/>
              </a:rPr>
              <a:t>IPv4. </a:t>
            </a:r>
            <a:endParaRPr sz="2050">
              <a:solidFill>
                <a:srgbClr val="001D35"/>
              </a:solidFill>
              <a:highlight>
                <a:srgbClr val="FFFFFF"/>
              </a:highlight>
              <a:latin typeface="Arial"/>
              <a:ea typeface="Arial"/>
              <a:cs typeface="Arial"/>
              <a:sym typeface="Arial"/>
            </a:endParaRPr>
          </a:p>
          <a:p>
            <a:pPr indent="457200" lvl="0" marL="0" rtl="0" algn="l">
              <a:lnSpc>
                <a:spcPct val="100000"/>
              </a:lnSpc>
              <a:spcBef>
                <a:spcPts val="0"/>
              </a:spcBef>
              <a:spcAft>
                <a:spcPts val="0"/>
              </a:spcAft>
              <a:buSzPts val="2100"/>
              <a:buNone/>
            </a:pPr>
            <a:r>
              <a:rPr b="1" lang="en" sz="2050">
                <a:solidFill>
                  <a:srgbClr val="001D35"/>
                </a:solidFill>
                <a:highlight>
                  <a:srgbClr val="FFFFFF"/>
                </a:highlight>
                <a:latin typeface="Arial"/>
                <a:ea typeface="Arial"/>
                <a:cs typeface="Arial"/>
                <a:sym typeface="Arial"/>
              </a:rPr>
              <a:t>IPV6</a:t>
            </a:r>
            <a:endParaRPr b="1" sz="2050">
              <a:solidFill>
                <a:srgbClr val="001D35"/>
              </a:solidFill>
              <a:highlight>
                <a:srgbClr val="FFFFFF"/>
              </a:highlight>
              <a:latin typeface="Arial"/>
              <a:ea typeface="Arial"/>
              <a:cs typeface="Arial"/>
              <a:sym typeface="Arial"/>
            </a:endParaRPr>
          </a:p>
          <a:p>
            <a:pPr indent="457200" lvl="0" marL="0" rtl="0" algn="l">
              <a:lnSpc>
                <a:spcPct val="100000"/>
              </a:lnSpc>
              <a:spcBef>
                <a:spcPts val="0"/>
              </a:spcBef>
              <a:spcAft>
                <a:spcPts val="0"/>
              </a:spcAft>
              <a:buSzPts val="2100"/>
              <a:buNone/>
            </a:pPr>
            <a:r>
              <a:rPr b="1" lang="en" sz="2050">
                <a:solidFill>
                  <a:srgbClr val="001D35"/>
                </a:solidFill>
                <a:highlight>
                  <a:srgbClr val="FFFFFF"/>
                </a:highlight>
                <a:latin typeface="Arial"/>
                <a:ea typeface="Arial"/>
                <a:cs typeface="Arial"/>
                <a:sym typeface="Arial"/>
              </a:rPr>
              <a:t>  Frame format</a:t>
            </a:r>
            <a:endParaRPr b="1" sz="2050">
              <a:solidFill>
                <a:srgbClr val="001D35"/>
              </a:solidFill>
              <a:highlight>
                <a:srgbClr val="FFFFFF"/>
              </a:highlight>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rPr b="1" lang="en" sz="2050">
                <a:solidFill>
                  <a:srgbClr val="001D35"/>
                </a:solidFill>
                <a:highlight>
                  <a:srgbClr val="FFFFFF"/>
                </a:highlight>
                <a:latin typeface="Arial"/>
                <a:ea typeface="Arial"/>
                <a:cs typeface="Arial"/>
                <a:sym typeface="Arial"/>
              </a:rPr>
              <a:t>Extension headers in IPv6</a:t>
            </a:r>
            <a:endParaRPr b="1" sz="2050">
              <a:solidFill>
                <a:srgbClr val="001D35"/>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