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8" r:id="rId3"/>
    <p:sldId id="259" r:id="rId4"/>
    <p:sldId id="374" r:id="rId5"/>
    <p:sldId id="260" r:id="rId6"/>
    <p:sldId id="373" r:id="rId7"/>
    <p:sldId id="375" r:id="rId8"/>
    <p:sldId id="376" r:id="rId9"/>
    <p:sldId id="340" r:id="rId10"/>
    <p:sldId id="381" r:id="rId11"/>
    <p:sldId id="382" r:id="rId12"/>
    <p:sldId id="383" r:id="rId13"/>
    <p:sldId id="385" r:id="rId14"/>
    <p:sldId id="387" r:id="rId15"/>
    <p:sldId id="386" r:id="rId16"/>
    <p:sldId id="388" r:id="rId17"/>
    <p:sldId id="347" r:id="rId18"/>
    <p:sldId id="389" r:id="rId19"/>
    <p:sldId id="390" r:id="rId20"/>
    <p:sldId id="346" r:id="rId21"/>
    <p:sldId id="391" r:id="rId22"/>
    <p:sldId id="392" r:id="rId23"/>
    <p:sldId id="348" r:id="rId24"/>
    <p:sldId id="358" r:id="rId25"/>
    <p:sldId id="368"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 Dang Bao 20173662" initials="BDB2" lastIdx="1" clrIdx="0">
    <p:extLst>
      <p:ext uri="{19B8F6BF-5375-455C-9EA6-DF929625EA0E}">
        <p15:presenceInfo xmlns:p15="http://schemas.microsoft.com/office/powerpoint/2012/main" userId="Bui Dang Bao 2017366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364" autoAdjust="0"/>
  </p:normalViewPr>
  <p:slideViewPr>
    <p:cSldViewPr snapToGrid="0">
      <p:cViewPr>
        <p:scale>
          <a:sx n="75" d="100"/>
          <a:sy n="75" d="100"/>
        </p:scale>
        <p:origin x="498"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9883ED-995D-4FBC-B067-195A7FFBED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1B8843-42EF-4862-9DF8-F828C9522A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843E8E-2901-49F3-BC5B-AD6A40F77D7E}" type="datetime1">
              <a:rPr lang="en-US" smtClean="0"/>
              <a:t>8/16/2022</a:t>
            </a:fld>
            <a:endParaRPr lang="en-US"/>
          </a:p>
        </p:txBody>
      </p:sp>
      <p:sp>
        <p:nvSpPr>
          <p:cNvPr id="4" name="Footer Placeholder 3">
            <a:extLst>
              <a:ext uri="{FF2B5EF4-FFF2-40B4-BE49-F238E27FC236}">
                <a16:creationId xmlns:a16="http://schemas.microsoft.com/office/drawing/2014/main" id="{A7F05549-77D5-44E8-9E59-D5B7A73C89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8FFC34-BCB9-47C9-9C53-950785D090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8680DC-82AA-4D82-A376-4574FA59C29E}" type="slidenum">
              <a:rPr lang="en-US" smtClean="0"/>
              <a:t>‹#›</a:t>
            </a:fld>
            <a:endParaRPr lang="en-US"/>
          </a:p>
        </p:txBody>
      </p:sp>
    </p:spTree>
    <p:extLst>
      <p:ext uri="{BB962C8B-B14F-4D97-AF65-F5344CB8AC3E}">
        <p14:creationId xmlns:p14="http://schemas.microsoft.com/office/powerpoint/2010/main" val="231442457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450A3-7E69-417F-A402-EB5356D94905}" type="datetime1">
              <a:rPr lang="en-US" smtClean="0"/>
              <a:t>8/16/2022</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A43EE-838B-40E2-9C3F-8C8AA60499AC}" type="slidenum">
              <a:rPr lang="en-US" smtClean="0"/>
              <a:t>‹#›</a:t>
            </a:fld>
            <a:endParaRPr lang="en-US"/>
          </a:p>
        </p:txBody>
      </p:sp>
    </p:spTree>
    <p:extLst>
      <p:ext uri="{BB962C8B-B14F-4D97-AF65-F5344CB8AC3E}">
        <p14:creationId xmlns:p14="http://schemas.microsoft.com/office/powerpoint/2010/main" val="174817394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A43EE-838B-40E2-9C3F-8C8AA60499AC}" type="slidenum">
              <a:rPr lang="en-US" smtClean="0"/>
              <a:t>1</a:t>
            </a:fld>
            <a:endParaRPr lang="en-US"/>
          </a:p>
        </p:txBody>
      </p:sp>
      <p:sp>
        <p:nvSpPr>
          <p:cNvPr id="5" name="Date Placeholder 4"/>
          <p:cNvSpPr>
            <a:spLocks noGrp="1"/>
          </p:cNvSpPr>
          <p:nvPr>
            <p:ph type="dt" idx="11"/>
          </p:nvPr>
        </p:nvSpPr>
        <p:spPr/>
        <p:txBody>
          <a:bodyPr/>
          <a:lstStyle/>
          <a:p>
            <a:fld id="{856D07AC-F391-4E8E-9E05-E51C22375D8F}" type="datetime1">
              <a:rPr lang="en-US" smtClean="0"/>
              <a:t>8/16/2022</a:t>
            </a:fld>
            <a:endParaRPr lang="en-US"/>
          </a:p>
        </p:txBody>
      </p:sp>
    </p:spTree>
    <p:extLst>
      <p:ext uri="{BB962C8B-B14F-4D97-AF65-F5344CB8AC3E}">
        <p14:creationId xmlns:p14="http://schemas.microsoft.com/office/powerpoint/2010/main" val="174364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1201178-3B8D-4331-8E1C-181FCB2899DF}"/>
              </a:ext>
            </a:extLst>
          </p:cNvPr>
          <p:cNvSpPr>
            <a:spLocks noGrp="1"/>
          </p:cNvSpPr>
          <p:nvPr>
            <p:ph type="sldNum" sz="quarter" idx="5"/>
          </p:nvPr>
        </p:nvSpPr>
        <p:spPr/>
        <p:txBody>
          <a:bodyPr/>
          <a:lstStyle/>
          <a:p>
            <a:fld id="{F25A43EE-838B-40E2-9C3F-8C8AA60499AC}" type="slidenum">
              <a:rPr lang="en-US" smtClean="0"/>
              <a:t>3</a:t>
            </a:fld>
            <a:endParaRPr lang="en-US"/>
          </a:p>
        </p:txBody>
      </p:sp>
      <p:sp>
        <p:nvSpPr>
          <p:cNvPr id="4" name="Date Placeholder 3"/>
          <p:cNvSpPr>
            <a:spLocks noGrp="1"/>
          </p:cNvSpPr>
          <p:nvPr>
            <p:ph type="dt" idx="10"/>
          </p:nvPr>
        </p:nvSpPr>
        <p:spPr/>
        <p:txBody>
          <a:bodyPr/>
          <a:lstStyle/>
          <a:p>
            <a:fld id="{67CA8F89-81ED-4BA1-A179-D1D536456AD8}" type="datetime1">
              <a:rPr lang="en-US" smtClean="0"/>
              <a:t>8/16/2022</a:t>
            </a:fld>
            <a:endParaRPr lang="en-US"/>
          </a:p>
        </p:txBody>
      </p:sp>
    </p:spTree>
    <p:extLst>
      <p:ext uri="{BB962C8B-B14F-4D97-AF65-F5344CB8AC3E}">
        <p14:creationId xmlns:p14="http://schemas.microsoft.com/office/powerpoint/2010/main" val="312559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A43EE-838B-40E2-9C3F-8C8AA60499AC}" type="slidenum">
              <a:rPr lang="en-US" smtClean="0"/>
              <a:t>5</a:t>
            </a:fld>
            <a:endParaRPr lang="en-US"/>
          </a:p>
        </p:txBody>
      </p:sp>
      <p:sp>
        <p:nvSpPr>
          <p:cNvPr id="5" name="Date Placeholder 4"/>
          <p:cNvSpPr>
            <a:spLocks noGrp="1"/>
          </p:cNvSpPr>
          <p:nvPr>
            <p:ph type="dt" idx="11"/>
          </p:nvPr>
        </p:nvSpPr>
        <p:spPr/>
        <p:txBody>
          <a:bodyPr/>
          <a:lstStyle/>
          <a:p>
            <a:fld id="{930147E6-1402-40AC-B8AB-583AE4A32A6F}" type="datetime1">
              <a:rPr lang="en-US" smtClean="0"/>
              <a:t>8/16/2022</a:t>
            </a:fld>
            <a:endParaRPr lang="en-US"/>
          </a:p>
        </p:txBody>
      </p:sp>
    </p:spTree>
    <p:extLst>
      <p:ext uri="{BB962C8B-B14F-4D97-AF65-F5344CB8AC3E}">
        <p14:creationId xmlns:p14="http://schemas.microsoft.com/office/powerpoint/2010/main" val="387894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A43EE-838B-40E2-9C3F-8C8AA60499AC}" type="slidenum">
              <a:rPr lang="en-US" smtClean="0"/>
              <a:t>12</a:t>
            </a:fld>
            <a:endParaRPr lang="en-US"/>
          </a:p>
        </p:txBody>
      </p:sp>
      <p:sp>
        <p:nvSpPr>
          <p:cNvPr id="5" name="Date Placeholder 4"/>
          <p:cNvSpPr>
            <a:spLocks noGrp="1"/>
          </p:cNvSpPr>
          <p:nvPr>
            <p:ph type="dt" idx="11"/>
          </p:nvPr>
        </p:nvSpPr>
        <p:spPr/>
        <p:txBody>
          <a:bodyPr/>
          <a:lstStyle/>
          <a:p>
            <a:fld id="{8C9CD711-BDE9-4CE2-8567-B23A26659567}" type="datetime1">
              <a:rPr lang="en-US" smtClean="0"/>
              <a:t>8/16/2022</a:t>
            </a:fld>
            <a:endParaRPr lang="en-US"/>
          </a:p>
        </p:txBody>
      </p:sp>
    </p:spTree>
    <p:extLst>
      <p:ext uri="{BB962C8B-B14F-4D97-AF65-F5344CB8AC3E}">
        <p14:creationId xmlns:p14="http://schemas.microsoft.com/office/powerpoint/2010/main" val="270039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Slide Number Placeholder 3"/>
          <p:cNvSpPr>
            <a:spLocks noGrp="1"/>
          </p:cNvSpPr>
          <p:nvPr>
            <p:ph type="sldNum" sz="quarter" idx="4"/>
          </p:nvPr>
        </p:nvSpPr>
        <p:spPr>
          <a:xfrm>
            <a:off x="8984087"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endParaRPr lang="en-US" dirty="0"/>
          </a:p>
        </p:txBody>
      </p:sp>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7</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2.2 </a:t>
            </a:r>
            <a:r>
              <a:rPr lang="en-US" sz="2600" dirty="0" err="1" smtClean="0">
                <a:solidFill>
                  <a:schemeClr val="tx1"/>
                </a:solidFill>
              </a:rPr>
              <a:t>Mục</a:t>
            </a:r>
            <a:r>
              <a:rPr lang="en-US" sz="2600" dirty="0" smtClean="0">
                <a:solidFill>
                  <a:schemeClr val="tx1"/>
                </a:solidFill>
              </a:rPr>
              <a:t> </a:t>
            </a:r>
            <a:r>
              <a:rPr lang="en-US" sz="2600" dirty="0" err="1" smtClean="0">
                <a:solidFill>
                  <a:schemeClr val="tx1"/>
                </a:solidFill>
              </a:rPr>
              <a:t>tiêu</a:t>
            </a:r>
            <a:r>
              <a:rPr lang="en-US" sz="2600" dirty="0" smtClean="0">
                <a:solidFill>
                  <a:schemeClr val="tx1"/>
                </a:solidFill>
              </a:rPr>
              <a:t>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endParaRPr lang="en-US" sz="2600" dirty="0">
              <a:solidFill>
                <a:schemeClr val="tx1"/>
              </a:solidFill>
            </a:endParaRPr>
          </a:p>
        </p:txBody>
      </p:sp>
      <p:sp>
        <p:nvSpPr>
          <p:cNvPr id="8" name="Rectangle 7"/>
          <p:cNvSpPr/>
          <p:nvPr/>
        </p:nvSpPr>
        <p:spPr>
          <a:xfrm>
            <a:off x="698500" y="1634493"/>
            <a:ext cx="5397500" cy="4618059"/>
          </a:xfrm>
          <a:prstGeom prst="rect">
            <a:avLst/>
          </a:prstGeom>
        </p:spPr>
        <p:txBody>
          <a:bodyPr wrap="square">
            <a:spAutoFit/>
          </a:bodyPr>
          <a:lstStyle/>
          <a:p>
            <a:pPr marL="342900" marR="0" lvl="0" indent="-342900" algn="just">
              <a:lnSpc>
                <a:spcPct val="150000"/>
              </a:lnSpc>
              <a:spcBef>
                <a:spcPts val="300"/>
              </a:spcBef>
              <a:spcAft>
                <a:spcPts val="0"/>
              </a:spcAft>
              <a:buFont typeface="Wingdings" panose="05000000000000000000" pitchFamily="2" charset="2"/>
              <a:buChar char="Ø"/>
            </a:pPr>
            <a:r>
              <a:rPr lang="vi-VN" dirty="0" smtClean="0">
                <a:ea typeface="Times New Roman" panose="02020603050405020304" pitchFamily="18" charset="0"/>
              </a:rPr>
              <a:t>Nhận </a:t>
            </a:r>
            <a:r>
              <a:rPr lang="vi-VN" dirty="0">
                <a:ea typeface="Times New Roman" panose="02020603050405020304" pitchFamily="18" charset="0"/>
              </a:rPr>
              <a:t>biết và cảnh báo khi có sự thay đổi vị trí của thiết bị.</a:t>
            </a:r>
            <a:endParaRPr lang="en-US" dirty="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vi-VN" dirty="0">
                <a:ea typeface="Times New Roman" panose="02020603050405020304" pitchFamily="18" charset="0"/>
              </a:rPr>
              <a:t>Thực hiện việc giao tiếp và điều khiển trên điện thoại.</a:t>
            </a:r>
            <a:endParaRPr lang="en-US" dirty="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vi-VN" dirty="0">
                <a:ea typeface="Times New Roman" panose="02020603050405020304" pitchFamily="18" charset="0"/>
              </a:rPr>
              <a:t>Giá thành rẻ</a:t>
            </a:r>
            <a:endParaRPr lang="en-US" dirty="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vi-VN" dirty="0">
                <a:ea typeface="Times New Roman" panose="02020603050405020304" pitchFamily="18" charset="0"/>
              </a:rPr>
              <a:t>Một số ứng dụng có thể của hệ thống:</a:t>
            </a:r>
            <a:endParaRPr lang="en-US" dirty="0">
              <a:ea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vi-VN" dirty="0">
                <a:ea typeface="Times New Roman" panose="02020603050405020304" pitchFamily="18" charset="0"/>
              </a:rPr>
              <a:t>Phát hiện khi có sự bất thường, có tác động từ bên ngoài và báo còi để gây sự chú ý.</a:t>
            </a:r>
            <a:endParaRPr lang="en-US" dirty="0">
              <a:ea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vi-VN" dirty="0">
                <a:ea typeface="Times New Roman" panose="02020603050405020304" pitchFamily="18" charset="0"/>
              </a:rPr>
              <a:t>Gửi dữ liệu về điện thoại để thông báo cho người dùng một cách trực tiếp.</a:t>
            </a:r>
            <a:endParaRPr lang="en-US" dirty="0">
              <a:ea typeface="Times New Roman" panose="02020603050405020304" pitchFamily="18" charset="0"/>
            </a:endParaRPr>
          </a:p>
        </p:txBody>
      </p:sp>
      <p:sp>
        <p:nvSpPr>
          <p:cNvPr id="9" name="Rectangle 8"/>
          <p:cNvSpPr/>
          <p:nvPr/>
        </p:nvSpPr>
        <p:spPr>
          <a:xfrm>
            <a:off x="6582764" y="1633675"/>
            <a:ext cx="5270500" cy="3531736"/>
          </a:xfrm>
          <a:prstGeom prst="rect">
            <a:avLst/>
          </a:prstGeom>
        </p:spPr>
        <p:txBody>
          <a:bodyPr wrap="square">
            <a:spAutoFit/>
          </a:bodyPr>
          <a:lstStyle/>
          <a:p>
            <a:pPr marL="342900" marR="0" lvl="0" indent="-342900" algn="just">
              <a:lnSpc>
                <a:spcPct val="150000"/>
              </a:lnSpc>
              <a:spcBef>
                <a:spcPts val="300"/>
              </a:spcBef>
              <a:spcAft>
                <a:spcPts val="0"/>
              </a:spcAft>
              <a:buFont typeface="Wingdings" panose="05000000000000000000" pitchFamily="2" charset="2"/>
              <a:buChar char="Ø"/>
            </a:pPr>
            <a:r>
              <a:rPr lang="vi-VN" dirty="0" smtClean="0">
                <a:ea typeface="Times New Roman" panose="02020603050405020304" pitchFamily="18" charset="0"/>
              </a:rPr>
              <a:t>Phần </a:t>
            </a:r>
            <a:r>
              <a:rPr lang="vi-VN" dirty="0">
                <a:ea typeface="Times New Roman" panose="02020603050405020304" pitchFamily="18" charset="0"/>
              </a:rPr>
              <a:t>cứng (Hardware): </a:t>
            </a:r>
            <a:endParaRPr lang="en-US" dirty="0" smtClean="0">
              <a:ea typeface="Times New Roman" panose="02020603050405020304" pitchFamily="18" charset="0"/>
            </a:endParaRPr>
          </a:p>
          <a:p>
            <a:pPr marL="800100" marR="0" lvl="1" indent="-342900" algn="just">
              <a:lnSpc>
                <a:spcPct val="150000"/>
              </a:lnSpc>
              <a:spcBef>
                <a:spcPts val="300"/>
              </a:spcBef>
              <a:spcAft>
                <a:spcPts val="0"/>
              </a:spcAft>
              <a:buFont typeface="Times New Roman" panose="02020603050405020304" pitchFamily="18" charset="0"/>
              <a:buChar char="-"/>
            </a:pPr>
            <a:r>
              <a:rPr lang="en-US" dirty="0" smtClean="0">
                <a:ea typeface="Times New Roman" panose="02020603050405020304" pitchFamily="18" charset="0"/>
              </a:rPr>
              <a:t>C</a:t>
            </a:r>
            <a:r>
              <a:rPr lang="vi-VN" dirty="0" smtClean="0">
                <a:ea typeface="Times New Roman" panose="02020603050405020304" pitchFamily="18" charset="0"/>
              </a:rPr>
              <a:t>ảm </a:t>
            </a:r>
            <a:r>
              <a:rPr lang="vi-VN" dirty="0">
                <a:ea typeface="Times New Roman" panose="02020603050405020304" pitchFamily="18" charset="0"/>
              </a:rPr>
              <a:t>biến (gia </a:t>
            </a:r>
            <a:r>
              <a:rPr lang="vi-VN" dirty="0" smtClean="0">
                <a:ea typeface="Times New Roman" panose="02020603050405020304" pitchFamily="18" charset="0"/>
              </a:rPr>
              <a:t>tốc)</a:t>
            </a:r>
            <a:endParaRPr lang="en-US" dirty="0" smtClean="0">
              <a:ea typeface="Times New Roman" panose="02020603050405020304" pitchFamily="18" charset="0"/>
            </a:endParaRPr>
          </a:p>
          <a:p>
            <a:pPr marL="800100" marR="0" lvl="1" indent="-342900" algn="just">
              <a:lnSpc>
                <a:spcPct val="150000"/>
              </a:lnSpc>
              <a:spcBef>
                <a:spcPts val="300"/>
              </a:spcBef>
              <a:spcAft>
                <a:spcPts val="0"/>
              </a:spcAft>
              <a:buFont typeface="Times New Roman" panose="02020603050405020304" pitchFamily="18" charset="0"/>
              <a:buChar char="-"/>
            </a:pPr>
            <a:r>
              <a:rPr lang="en-US" dirty="0" smtClean="0">
                <a:ea typeface="Times New Roman" panose="02020603050405020304" pitchFamily="18" charset="0"/>
              </a:rPr>
              <a:t>T</a:t>
            </a:r>
            <a:r>
              <a:rPr lang="vi-VN" dirty="0" smtClean="0">
                <a:ea typeface="Times New Roman" panose="02020603050405020304" pitchFamily="18" charset="0"/>
              </a:rPr>
              <a:t>hiết </a:t>
            </a:r>
            <a:r>
              <a:rPr lang="vi-VN" dirty="0">
                <a:ea typeface="Times New Roman" panose="02020603050405020304" pitchFamily="18" charset="0"/>
              </a:rPr>
              <a:t>bị nhúng cho phép thu nhận các tín hiệu từ cảm biến xử lý</a:t>
            </a:r>
            <a:r>
              <a:rPr lang="vi-VN" dirty="0" smtClean="0">
                <a:ea typeface="Times New Roman" panose="02020603050405020304" pitchFamily="18" charset="0"/>
              </a:rPr>
              <a:t>,</a:t>
            </a:r>
            <a:endParaRPr lang="en-US" dirty="0" smtClean="0">
              <a:ea typeface="Times New Roman" panose="02020603050405020304" pitchFamily="18" charset="0"/>
            </a:endParaRPr>
          </a:p>
          <a:p>
            <a:pPr marL="800100" lvl="1" indent="-342900" algn="just">
              <a:lnSpc>
                <a:spcPct val="150000"/>
              </a:lnSpc>
              <a:spcBef>
                <a:spcPts val="300"/>
              </a:spcBef>
              <a:buFont typeface="Times New Roman" panose="02020603050405020304" pitchFamily="18" charset="0"/>
              <a:buChar char="-"/>
            </a:pPr>
            <a:r>
              <a:rPr lang="en-US" dirty="0" smtClean="0">
                <a:ea typeface="Times New Roman" panose="02020603050405020304" pitchFamily="18" charset="0"/>
              </a:rPr>
              <a:t>T</a:t>
            </a:r>
            <a:r>
              <a:rPr lang="vi-VN" dirty="0">
                <a:ea typeface="Times New Roman" panose="02020603050405020304" pitchFamily="18" charset="0"/>
              </a:rPr>
              <a:t>ruyền thông dữ liệu đã thu thập </a:t>
            </a:r>
            <a:endParaRPr lang="en-US" dirty="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vi-VN" dirty="0">
                <a:ea typeface="Times New Roman" panose="02020603050405020304" pitchFamily="18" charset="0"/>
              </a:rPr>
              <a:t>Phần mềm (Software): các chương trình điều khiển hệ thống, giúp kết nối với thiết bị và giao diện hiện thị dữ liệu. </a:t>
            </a:r>
            <a:endParaRPr lang="en-US" dirty="0">
              <a:ea typeface="Times New Roman" panose="02020603050405020304" pitchFamily="18" charset="0"/>
            </a:endParaRPr>
          </a:p>
        </p:txBody>
      </p:sp>
      <p:sp>
        <p:nvSpPr>
          <p:cNvPr id="10" name="TextBox 9"/>
          <p:cNvSpPr txBox="1"/>
          <p:nvPr/>
        </p:nvSpPr>
        <p:spPr>
          <a:xfrm>
            <a:off x="653143" y="1247018"/>
            <a:ext cx="1034257" cy="369332"/>
          </a:xfrm>
          <a:prstGeom prst="rect">
            <a:avLst/>
          </a:prstGeom>
          <a:noFill/>
        </p:spPr>
        <p:txBody>
          <a:bodyPr wrap="none" rtlCol="0">
            <a:spAutoFit/>
          </a:bodyPr>
          <a:lstStyle/>
          <a:p>
            <a:r>
              <a:rPr lang="en-US" b="1" i="1" dirty="0" err="1" smtClean="0"/>
              <a:t>Mục</a:t>
            </a:r>
            <a:r>
              <a:rPr lang="en-US" b="1" i="1" dirty="0" smtClean="0"/>
              <a:t> </a:t>
            </a:r>
            <a:r>
              <a:rPr lang="en-US" b="1" i="1" dirty="0" err="1" smtClean="0"/>
              <a:t>tiêu</a:t>
            </a:r>
            <a:endParaRPr lang="en-US" b="1" i="1" dirty="0"/>
          </a:p>
        </p:txBody>
      </p:sp>
      <p:sp>
        <p:nvSpPr>
          <p:cNvPr id="12" name="TextBox 11"/>
          <p:cNvSpPr txBox="1"/>
          <p:nvPr/>
        </p:nvSpPr>
        <p:spPr>
          <a:xfrm>
            <a:off x="6644564" y="1202675"/>
            <a:ext cx="1096775" cy="369332"/>
          </a:xfrm>
          <a:prstGeom prst="rect">
            <a:avLst/>
          </a:prstGeom>
          <a:noFill/>
        </p:spPr>
        <p:txBody>
          <a:bodyPr wrap="none" rtlCol="0">
            <a:spAutoFit/>
          </a:bodyPr>
          <a:lstStyle/>
          <a:p>
            <a:r>
              <a:rPr lang="en-US" b="1" i="1" dirty="0" err="1" smtClean="0"/>
              <a:t>Công</a:t>
            </a:r>
            <a:r>
              <a:rPr lang="en-US" b="1" i="1" dirty="0" smtClean="0"/>
              <a:t> </a:t>
            </a:r>
            <a:r>
              <a:rPr lang="en-US" b="1" i="1" dirty="0" err="1" smtClean="0"/>
              <a:t>việc</a:t>
            </a:r>
            <a:endParaRPr lang="en-US" b="1" i="1" dirty="0"/>
          </a:p>
        </p:txBody>
      </p:sp>
    </p:spTree>
    <p:extLst>
      <p:ext uri="{BB962C8B-B14F-4D97-AF65-F5344CB8AC3E}">
        <p14:creationId xmlns:p14="http://schemas.microsoft.com/office/powerpoint/2010/main" val="808398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8</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2.3 </a:t>
            </a:r>
            <a:r>
              <a:rPr lang="en-US" sz="2600" dirty="0" err="1" smtClean="0">
                <a:solidFill>
                  <a:schemeClr val="tx1"/>
                </a:solidFill>
              </a:rPr>
              <a:t>Lựa</a:t>
            </a:r>
            <a:r>
              <a:rPr lang="en-US" sz="2600" dirty="0" smtClean="0">
                <a:solidFill>
                  <a:schemeClr val="tx1"/>
                </a:solidFill>
              </a:rPr>
              <a:t> </a:t>
            </a:r>
            <a:r>
              <a:rPr lang="en-US" sz="2600" dirty="0" err="1" smtClean="0">
                <a:solidFill>
                  <a:schemeClr val="tx1"/>
                </a:solidFill>
              </a:rPr>
              <a:t>chọn</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cứng</a:t>
            </a:r>
            <a:endParaRPr lang="en-US" sz="2600" dirty="0">
              <a:solidFill>
                <a:schemeClr val="tx1"/>
              </a:solidFill>
            </a:endParaRPr>
          </a:p>
        </p:txBody>
      </p:sp>
      <p:pic>
        <p:nvPicPr>
          <p:cNvPr id="8" name="Picture 7" descr="HOLTEK HT32F52367 high performance device"/>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489100"/>
            <a:ext cx="1902458" cy="1722437"/>
          </a:xfrm>
          <a:prstGeom prst="rect">
            <a:avLst/>
          </a:prstGeom>
          <a:noFill/>
          <a:ln>
            <a:noFill/>
          </a:ln>
        </p:spPr>
      </p:pic>
      <p:pic>
        <p:nvPicPr>
          <p:cNvPr id="3" name="Picture 2"/>
          <p:cNvPicPr>
            <a:picLocks noChangeAspect="1"/>
          </p:cNvPicPr>
          <p:nvPr/>
        </p:nvPicPr>
        <p:blipFill>
          <a:blip r:embed="rId3"/>
          <a:stretch>
            <a:fillRect/>
          </a:stretch>
        </p:blipFill>
        <p:spPr>
          <a:xfrm>
            <a:off x="1463040" y="3832906"/>
            <a:ext cx="1902458" cy="1571625"/>
          </a:xfrm>
          <a:prstGeom prst="rect">
            <a:avLst/>
          </a:prstGeom>
        </p:spPr>
      </p:pic>
      <p:pic>
        <p:nvPicPr>
          <p:cNvPr id="10" name="Picture 9" descr="Cảm Biến Chuyển Động Mpu-6050 Cảm Biến Gia Tốc Con Quay Hồi Chuyển 6 Trục  24-qfn Mới Và Nguyên Bản Cảm Biến Smd Mpu 6050 Cho Đồ Chơi Điều Khiển Từ Xa"/>
          <p:cNvPicPr/>
          <p:nvPr/>
        </p:nvPicPr>
        <p:blipFill rotWithShape="1">
          <a:blip r:embed="rId4" cstate="hqprint">
            <a:extLst>
              <a:ext uri="{28A0092B-C50C-407E-A947-70E740481C1C}">
                <a14:useLocalDpi xmlns:a14="http://schemas.microsoft.com/office/drawing/2010/main" val="0"/>
              </a:ext>
            </a:extLst>
          </a:blip>
          <a:srcRect t="15053"/>
          <a:stretch/>
        </p:blipFill>
        <p:spPr bwMode="auto">
          <a:xfrm>
            <a:off x="4121682" y="1489100"/>
            <a:ext cx="1936218" cy="1716790"/>
          </a:xfrm>
          <a:prstGeom prst="rect">
            <a:avLst/>
          </a:prstGeom>
          <a:noFill/>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5"/>
          <a:stretch>
            <a:fillRect/>
          </a:stretch>
        </p:blipFill>
        <p:spPr>
          <a:xfrm>
            <a:off x="4121682" y="3832906"/>
            <a:ext cx="1936218" cy="1571625"/>
          </a:xfrm>
          <a:prstGeom prst="rect">
            <a:avLst/>
          </a:prstGeom>
        </p:spPr>
      </p:pic>
      <p:sp>
        <p:nvSpPr>
          <p:cNvPr id="12" name="TextBox 11">
            <a:extLst>
              <a:ext uri="{FF2B5EF4-FFF2-40B4-BE49-F238E27FC236}">
                <a16:creationId xmlns:a16="http://schemas.microsoft.com/office/drawing/2014/main" id="{60BB4F87-9F61-4538-BC8F-B6CB47389253}"/>
              </a:ext>
            </a:extLst>
          </p:cNvPr>
          <p:cNvSpPr txBox="1"/>
          <p:nvPr/>
        </p:nvSpPr>
        <p:spPr>
          <a:xfrm>
            <a:off x="6727371" y="1885829"/>
            <a:ext cx="5001210" cy="3356688"/>
          </a:xfrm>
          <a:prstGeom prst="rect">
            <a:avLst/>
          </a:prstGeom>
          <a:noFill/>
        </p:spPr>
        <p:txBody>
          <a:bodyPr wrap="square" rtlCol="0">
            <a:spAutoFit/>
          </a:bodyPr>
          <a:lstStyle/>
          <a:p>
            <a:pPr>
              <a:lnSpc>
                <a:spcPct val="150000"/>
              </a:lnSpc>
            </a:pPr>
            <a:r>
              <a:rPr lang="en-US" sz="2400" dirty="0" err="1">
                <a:solidFill>
                  <a:srgbClr val="000000"/>
                </a:solidFill>
                <a:latin typeface="Arial" panose="020B0604020202020204" pitchFamily="34" charset="0"/>
                <a:ea typeface="Calibri" panose="020F0502020204030204" pitchFamily="34" charset="0"/>
              </a:rPr>
              <a:t>Lựa</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chọn</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các</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linh</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kiện</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với</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trung</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tâm</a:t>
            </a:r>
            <a:r>
              <a:rPr lang="en-US" sz="2400" dirty="0">
                <a:solidFill>
                  <a:srgbClr val="000000"/>
                </a:solidFill>
                <a:latin typeface="Arial" panose="020B0604020202020204" pitchFamily="34" charset="0"/>
                <a:ea typeface="Calibri" panose="020F0502020204030204" pitchFamily="34" charset="0"/>
              </a:rPr>
              <a:t> </a:t>
            </a:r>
            <a:r>
              <a:rPr lang="en-US" sz="2400" dirty="0" err="1">
                <a:solidFill>
                  <a:srgbClr val="000000"/>
                </a:solidFill>
                <a:latin typeface="Arial" panose="020B0604020202020204" pitchFamily="34" charset="0"/>
                <a:ea typeface="Calibri" panose="020F0502020204030204" pitchFamily="34" charset="0"/>
              </a:rPr>
              <a:t>là</a:t>
            </a:r>
            <a:endParaRPr lang="en-US" sz="2400" dirty="0">
              <a:solidFill>
                <a:srgbClr val="000000"/>
              </a:solidFill>
              <a:latin typeface="Arial" panose="020B0604020202020204" pitchFamily="34" charset="0"/>
              <a:ea typeface="Calibri" panose="020F0502020204030204" pitchFamily="34" charset="0"/>
            </a:endParaRPr>
          </a:p>
          <a:p>
            <a:pPr marL="342900" indent="-342900">
              <a:lnSpc>
                <a:spcPct val="150000"/>
              </a:lnSpc>
              <a:buFont typeface="Arial" panose="020B0604020202020204" pitchFamily="34" charset="0"/>
              <a:buChar char="•"/>
            </a:pPr>
            <a:r>
              <a:rPr lang="en-US" sz="2400" dirty="0">
                <a:solidFill>
                  <a:srgbClr val="000000"/>
                </a:solidFill>
                <a:latin typeface="Arial" panose="020B0604020202020204" pitchFamily="34" charset="0"/>
              </a:rPr>
              <a:t>Vi </a:t>
            </a:r>
            <a:r>
              <a:rPr lang="en-US" sz="2400" dirty="0" err="1">
                <a:solidFill>
                  <a:srgbClr val="000000"/>
                </a:solidFill>
                <a:latin typeface="Arial" panose="020B0604020202020204" pitchFamily="34" charset="0"/>
              </a:rPr>
              <a:t>điều</a:t>
            </a:r>
            <a:r>
              <a:rPr lang="en-US" sz="2400" dirty="0">
                <a:solidFill>
                  <a:srgbClr val="000000"/>
                </a:solidFill>
                <a:latin typeface="Arial" panose="020B0604020202020204" pitchFamily="34" charset="0"/>
              </a:rPr>
              <a:t> </a:t>
            </a:r>
            <a:r>
              <a:rPr lang="en-US" sz="2400" dirty="0" err="1" smtClean="0">
                <a:solidFill>
                  <a:srgbClr val="000000"/>
                </a:solidFill>
                <a:latin typeface="Arial" panose="020B0604020202020204" pitchFamily="34" charset="0"/>
              </a:rPr>
              <a:t>khiển</a:t>
            </a:r>
            <a:r>
              <a:rPr lang="en-US" sz="2400" dirty="0" smtClean="0">
                <a:solidFill>
                  <a:srgbClr val="000000"/>
                </a:solidFill>
                <a:latin typeface="Arial" panose="020B0604020202020204" pitchFamily="34" charset="0"/>
              </a:rPr>
              <a:t> HT32F52367</a:t>
            </a:r>
            <a:endParaRPr lang="en-US" sz="2400" dirty="0">
              <a:solidFill>
                <a:srgbClr val="000000"/>
              </a:solidFill>
              <a:latin typeface="Arial" panose="020B0604020202020204" pitchFamily="34" charset="0"/>
            </a:endParaRPr>
          </a:p>
          <a:p>
            <a:pPr marL="342900" indent="-342900">
              <a:lnSpc>
                <a:spcPct val="150000"/>
              </a:lnSpc>
              <a:buFont typeface="Arial" panose="020B0604020202020204" pitchFamily="34" charset="0"/>
              <a:buChar char="•"/>
            </a:pPr>
            <a:r>
              <a:rPr lang="en-US" sz="2400" dirty="0">
                <a:solidFill>
                  <a:srgbClr val="000000"/>
                </a:solidFill>
                <a:latin typeface="Arial" panose="020B0604020202020204" pitchFamily="34" charset="0"/>
              </a:rPr>
              <a:t>Module </a:t>
            </a:r>
            <a:r>
              <a:rPr lang="en-US" sz="2400" dirty="0" smtClean="0">
                <a:solidFill>
                  <a:srgbClr val="000000"/>
                </a:solidFill>
                <a:latin typeface="Arial" panose="020B0604020202020204" pitchFamily="34" charset="0"/>
              </a:rPr>
              <a:t>SIMCOM A7672S</a:t>
            </a:r>
            <a:endParaRPr lang="en-US" sz="2400" dirty="0">
              <a:solidFill>
                <a:srgbClr val="000000"/>
              </a:solidFill>
              <a:latin typeface="Arial" panose="020B0604020202020204" pitchFamily="34" charset="0"/>
            </a:endParaRPr>
          </a:p>
          <a:p>
            <a:pPr marL="342900" indent="-342900">
              <a:lnSpc>
                <a:spcPct val="150000"/>
              </a:lnSpc>
              <a:buFont typeface="Arial" panose="020B0604020202020204" pitchFamily="34" charset="0"/>
              <a:buChar char="•"/>
            </a:pPr>
            <a:r>
              <a:rPr lang="en-US" sz="2400" dirty="0" smtClean="0">
                <a:solidFill>
                  <a:srgbClr val="000000"/>
                </a:solidFill>
                <a:latin typeface="Arial" panose="020B0604020202020204" pitchFamily="34" charset="0"/>
              </a:rPr>
              <a:t>CB </a:t>
            </a:r>
            <a:r>
              <a:rPr lang="en-US" sz="2400" dirty="0" err="1" smtClean="0">
                <a:solidFill>
                  <a:srgbClr val="000000"/>
                </a:solidFill>
                <a:latin typeface="Arial" panose="020B0604020202020204" pitchFamily="34" charset="0"/>
              </a:rPr>
              <a:t>chuyển</a:t>
            </a:r>
            <a:r>
              <a:rPr lang="en-US" sz="2400" dirty="0" smtClean="0">
                <a:solidFill>
                  <a:srgbClr val="000000"/>
                </a:solidFill>
                <a:latin typeface="Arial" panose="020B0604020202020204" pitchFamily="34" charset="0"/>
              </a:rPr>
              <a:t> </a:t>
            </a:r>
            <a:r>
              <a:rPr lang="en-US" sz="2400" dirty="0" err="1" smtClean="0">
                <a:solidFill>
                  <a:srgbClr val="000000"/>
                </a:solidFill>
                <a:latin typeface="Arial" panose="020B0604020202020204" pitchFamily="34" charset="0"/>
              </a:rPr>
              <a:t>động</a:t>
            </a:r>
            <a:r>
              <a:rPr lang="en-US" sz="2400" dirty="0" smtClean="0">
                <a:solidFill>
                  <a:srgbClr val="000000"/>
                </a:solidFill>
                <a:latin typeface="Arial" panose="020B0604020202020204" pitchFamily="34" charset="0"/>
              </a:rPr>
              <a:t> MPU-6050</a:t>
            </a:r>
            <a:endParaRPr lang="en-US" sz="2400" dirty="0">
              <a:solidFill>
                <a:srgbClr val="000000"/>
              </a:solidFill>
              <a:latin typeface="Arial" panose="020B0604020202020204" pitchFamily="34" charset="0"/>
            </a:endParaRPr>
          </a:p>
          <a:p>
            <a:pPr marL="342900" indent="-342900">
              <a:lnSpc>
                <a:spcPct val="150000"/>
              </a:lnSpc>
              <a:buFont typeface="Arial" panose="020B0604020202020204" pitchFamily="34" charset="0"/>
              <a:buChar char="•"/>
            </a:pPr>
            <a:r>
              <a:rPr lang="en-US" sz="2400" dirty="0" smtClean="0">
                <a:solidFill>
                  <a:srgbClr val="000000"/>
                </a:solidFill>
                <a:latin typeface="Arial" panose="020B0604020202020204" pitchFamily="34" charset="0"/>
              </a:rPr>
              <a:t>Module GPS LC76F</a:t>
            </a:r>
            <a:endParaRPr lang="en-US" sz="2400" dirty="0"/>
          </a:p>
        </p:txBody>
      </p:sp>
      <p:sp>
        <p:nvSpPr>
          <p:cNvPr id="11" name="TextBox 10"/>
          <p:cNvSpPr txBox="1"/>
          <p:nvPr/>
        </p:nvSpPr>
        <p:spPr>
          <a:xfrm>
            <a:off x="1647848" y="3392309"/>
            <a:ext cx="1531188"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HT32F52367</a:t>
            </a:r>
            <a:endParaRPr lang="en-US" i="1" dirty="0">
              <a:latin typeface="Arial" panose="020B0604020202020204" pitchFamily="34" charset="0"/>
              <a:cs typeface="Arial" panose="020B0604020202020204" pitchFamily="34" charset="0"/>
            </a:endParaRPr>
          </a:p>
        </p:txBody>
      </p:sp>
      <p:sp>
        <p:nvSpPr>
          <p:cNvPr id="14" name="TextBox 13"/>
          <p:cNvSpPr txBox="1"/>
          <p:nvPr/>
        </p:nvSpPr>
        <p:spPr>
          <a:xfrm>
            <a:off x="4427675" y="3381263"/>
            <a:ext cx="128753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MPU-6050</a:t>
            </a:r>
            <a:endParaRPr lang="en-US" i="1" dirty="0">
              <a:latin typeface="Arial" panose="020B0604020202020204" pitchFamily="34" charset="0"/>
              <a:cs typeface="Arial" panose="020B0604020202020204" pitchFamily="34" charset="0"/>
            </a:endParaRPr>
          </a:p>
        </p:txBody>
      </p:sp>
      <p:sp>
        <p:nvSpPr>
          <p:cNvPr id="15" name="TextBox 14"/>
          <p:cNvSpPr txBox="1"/>
          <p:nvPr/>
        </p:nvSpPr>
        <p:spPr>
          <a:xfrm>
            <a:off x="1560035" y="5548317"/>
            <a:ext cx="2009909"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SIMCOM A7672S</a:t>
            </a:r>
            <a:endParaRPr lang="en-US" i="1" dirty="0">
              <a:latin typeface="Arial" panose="020B0604020202020204" pitchFamily="34" charset="0"/>
              <a:cs typeface="Arial" panose="020B0604020202020204" pitchFamily="34" charset="0"/>
            </a:endParaRPr>
          </a:p>
        </p:txBody>
      </p:sp>
      <p:sp>
        <p:nvSpPr>
          <p:cNvPr id="16" name="TextBox 15"/>
          <p:cNvSpPr txBox="1"/>
          <p:nvPr/>
        </p:nvSpPr>
        <p:spPr>
          <a:xfrm>
            <a:off x="4703686" y="5548317"/>
            <a:ext cx="877163"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LC76F</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263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9</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2.4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cứng</a:t>
            </a:r>
            <a:endParaRPr lang="en-US" sz="2600" dirty="0">
              <a:solidFill>
                <a:schemeClr val="tx1"/>
              </a:solidFill>
            </a:endParaRPr>
          </a:p>
        </p:txBody>
      </p:sp>
      <p:pic>
        <p:nvPicPr>
          <p:cNvPr id="2" name="Picture 1"/>
          <p:cNvPicPr>
            <a:picLocks noChangeAspect="1"/>
          </p:cNvPicPr>
          <p:nvPr/>
        </p:nvPicPr>
        <p:blipFill>
          <a:blip r:embed="rId3"/>
          <a:stretch>
            <a:fillRect/>
          </a:stretch>
        </p:blipFill>
        <p:spPr>
          <a:xfrm>
            <a:off x="241633" y="3259519"/>
            <a:ext cx="5365080" cy="2160270"/>
          </a:xfrm>
          <a:prstGeom prst="rect">
            <a:avLst/>
          </a:prstGeom>
        </p:spPr>
      </p:pic>
      <p:pic>
        <p:nvPicPr>
          <p:cNvPr id="11" name="Picture 10"/>
          <p:cNvPicPr/>
          <p:nvPr/>
        </p:nvPicPr>
        <p:blipFill>
          <a:blip r:embed="rId4"/>
          <a:stretch>
            <a:fillRect/>
          </a:stretch>
        </p:blipFill>
        <p:spPr>
          <a:xfrm>
            <a:off x="5930537" y="1175657"/>
            <a:ext cx="5922725" cy="2318251"/>
          </a:xfrm>
          <a:prstGeom prst="rect">
            <a:avLst/>
          </a:prstGeom>
        </p:spPr>
      </p:pic>
      <p:pic>
        <p:nvPicPr>
          <p:cNvPr id="13" name="Picture 12"/>
          <p:cNvPicPr/>
          <p:nvPr/>
        </p:nvPicPr>
        <p:blipFill>
          <a:blip r:embed="rId5"/>
          <a:stretch>
            <a:fillRect/>
          </a:stretch>
        </p:blipFill>
        <p:spPr>
          <a:xfrm>
            <a:off x="5930537" y="3958046"/>
            <a:ext cx="5922725" cy="2150064"/>
          </a:xfrm>
          <a:prstGeom prst="rect">
            <a:avLst/>
          </a:prstGeom>
        </p:spPr>
      </p:pic>
      <p:sp>
        <p:nvSpPr>
          <p:cNvPr id="14" name="TextBox 13">
            <a:extLst>
              <a:ext uri="{FF2B5EF4-FFF2-40B4-BE49-F238E27FC236}">
                <a16:creationId xmlns:a16="http://schemas.microsoft.com/office/drawing/2014/main" id="{F9F591AC-8817-4C22-9FCE-0720BDE67FA7}"/>
              </a:ext>
            </a:extLst>
          </p:cNvPr>
          <p:cNvSpPr txBox="1"/>
          <p:nvPr/>
        </p:nvSpPr>
        <p:spPr>
          <a:xfrm flipH="1">
            <a:off x="756553" y="1517967"/>
            <a:ext cx="4335240" cy="1569660"/>
          </a:xfrm>
          <a:prstGeom prst="rect">
            <a:avLst/>
          </a:prstGeom>
          <a:noFill/>
        </p:spPr>
        <p:txBody>
          <a:bodyPr wrap="square" rtlCol="0">
            <a:spAutoFit/>
          </a:bodyPr>
          <a:lstStyle/>
          <a:p>
            <a:pPr algn="just"/>
            <a:r>
              <a:rPr lang="en-US" sz="2400" b="1" i="1" dirty="0" err="1">
                <a:latin typeface="Arial" panose="020B0604020202020204" pitchFamily="34" charset="0"/>
                <a:cs typeface="Arial" panose="020B0604020202020204" pitchFamily="34" charset="0"/>
              </a:rPr>
              <a:t>Thiết</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kế</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khối</a:t>
            </a:r>
            <a:r>
              <a:rPr lang="en-US" sz="2400" b="1" i="1" dirty="0">
                <a:latin typeface="Arial" panose="020B0604020202020204" pitchFamily="34" charset="0"/>
                <a:cs typeface="Arial" panose="020B0604020202020204" pitchFamily="34" charset="0"/>
              </a:rPr>
              <a:t> </a:t>
            </a:r>
            <a:r>
              <a:rPr lang="en-US" sz="2400" b="1" i="1" dirty="0" err="1" smtClean="0">
                <a:latin typeface="Arial" panose="020B0604020202020204" pitchFamily="34" charset="0"/>
                <a:cs typeface="Arial" panose="020B0604020202020204" pitchFamily="34" charset="0"/>
              </a:rPr>
              <a:t>nguồn</a:t>
            </a:r>
            <a:r>
              <a:rPr lang="en-US" sz="2400" b="1" i="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phù</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15" name="TextBox 14"/>
          <p:cNvSpPr txBox="1"/>
          <p:nvPr/>
        </p:nvSpPr>
        <p:spPr>
          <a:xfrm>
            <a:off x="8089900" y="3546775"/>
            <a:ext cx="2329484" cy="323165"/>
          </a:xfrm>
          <a:prstGeom prst="rect">
            <a:avLst/>
          </a:prstGeom>
          <a:noFill/>
        </p:spPr>
        <p:txBody>
          <a:bodyPr wrap="none" rtlCol="0">
            <a:spAutoFit/>
          </a:bodyPr>
          <a:lstStyle/>
          <a:p>
            <a:r>
              <a:rPr lang="en-US" sz="1500" i="1" dirty="0" err="1" smtClean="0">
                <a:latin typeface="Arial" panose="020B0604020202020204" pitchFamily="34" charset="0"/>
                <a:cs typeface="Arial" panose="020B0604020202020204" pitchFamily="34" charset="0"/>
              </a:rPr>
              <a:t>Đầu</a:t>
            </a:r>
            <a:r>
              <a:rPr lang="en-US" sz="1500" i="1" dirty="0" smtClean="0">
                <a:latin typeface="Arial" panose="020B0604020202020204" pitchFamily="34" charset="0"/>
                <a:cs typeface="Arial" panose="020B0604020202020204" pitchFamily="34" charset="0"/>
              </a:rPr>
              <a:t> </a:t>
            </a:r>
            <a:r>
              <a:rPr lang="en-US" sz="1500" i="1" dirty="0" err="1" smtClean="0">
                <a:latin typeface="Arial" panose="020B0604020202020204" pitchFamily="34" charset="0"/>
                <a:cs typeface="Arial" panose="020B0604020202020204" pitchFamily="34" charset="0"/>
              </a:rPr>
              <a:t>vào</a:t>
            </a:r>
            <a:r>
              <a:rPr lang="en-US" sz="1500" i="1" dirty="0" smtClean="0">
                <a:latin typeface="Arial" panose="020B0604020202020204" pitchFamily="34" charset="0"/>
                <a:cs typeface="Arial" panose="020B0604020202020204" pitchFamily="34" charset="0"/>
              </a:rPr>
              <a:t> </a:t>
            </a:r>
            <a:r>
              <a:rPr lang="en-US" sz="1500" i="1" dirty="0" err="1" smtClean="0">
                <a:latin typeface="Arial" panose="020B0604020202020204" pitchFamily="34" charset="0"/>
                <a:cs typeface="Arial" panose="020B0604020202020204" pitchFamily="34" charset="0"/>
              </a:rPr>
              <a:t>từ</a:t>
            </a:r>
            <a:r>
              <a:rPr lang="en-US" sz="1500" i="1" dirty="0" smtClean="0">
                <a:latin typeface="Arial" panose="020B0604020202020204" pitchFamily="34" charset="0"/>
                <a:cs typeface="Arial" panose="020B0604020202020204" pitchFamily="34" charset="0"/>
              </a:rPr>
              <a:t> 12v </a:t>
            </a:r>
            <a:r>
              <a:rPr lang="en-US" sz="1500" i="1" dirty="0" err="1" smtClean="0">
                <a:latin typeface="Arial" panose="020B0604020202020204" pitchFamily="34" charset="0"/>
                <a:cs typeface="Arial" panose="020B0604020202020204" pitchFamily="34" charset="0"/>
              </a:rPr>
              <a:t>xuống</a:t>
            </a:r>
            <a:r>
              <a:rPr lang="en-US" sz="1500" i="1" dirty="0" smtClean="0">
                <a:latin typeface="Arial" panose="020B0604020202020204" pitchFamily="34" charset="0"/>
                <a:cs typeface="Arial" panose="020B0604020202020204" pitchFamily="34" charset="0"/>
              </a:rPr>
              <a:t> 5v</a:t>
            </a:r>
            <a:endParaRPr lang="en-US" sz="1500" i="1" dirty="0">
              <a:latin typeface="Arial" panose="020B0604020202020204" pitchFamily="34" charset="0"/>
              <a:cs typeface="Arial" panose="020B0604020202020204" pitchFamily="34" charset="0"/>
            </a:endParaRPr>
          </a:p>
        </p:txBody>
      </p:sp>
      <p:sp>
        <p:nvSpPr>
          <p:cNvPr id="16" name="TextBox 15"/>
          <p:cNvSpPr txBox="1"/>
          <p:nvPr/>
        </p:nvSpPr>
        <p:spPr>
          <a:xfrm>
            <a:off x="7801176" y="6089197"/>
            <a:ext cx="2178802" cy="323165"/>
          </a:xfrm>
          <a:prstGeom prst="rect">
            <a:avLst/>
          </a:prstGeom>
          <a:noFill/>
        </p:spPr>
        <p:txBody>
          <a:bodyPr wrap="none" rtlCol="0">
            <a:spAutoFit/>
          </a:bodyPr>
          <a:lstStyle/>
          <a:p>
            <a:r>
              <a:rPr lang="en-US" sz="1500" i="1" dirty="0" err="1" smtClean="0">
                <a:latin typeface="Arial" panose="020B0604020202020204" pitchFamily="34" charset="0"/>
                <a:cs typeface="Arial" panose="020B0604020202020204" pitchFamily="34" charset="0"/>
              </a:rPr>
              <a:t>Hạ</a:t>
            </a:r>
            <a:r>
              <a:rPr lang="en-US" sz="1500" i="1" dirty="0" smtClean="0">
                <a:latin typeface="Arial" panose="020B0604020202020204" pitchFamily="34" charset="0"/>
                <a:cs typeface="Arial" panose="020B0604020202020204" pitchFamily="34" charset="0"/>
              </a:rPr>
              <a:t> </a:t>
            </a:r>
            <a:r>
              <a:rPr lang="en-US" sz="1500" i="1" dirty="0" err="1" smtClean="0">
                <a:latin typeface="Arial" panose="020B0604020202020204" pitchFamily="34" charset="0"/>
                <a:cs typeface="Arial" panose="020B0604020202020204" pitchFamily="34" charset="0"/>
              </a:rPr>
              <a:t>áp</a:t>
            </a:r>
            <a:r>
              <a:rPr lang="en-US" sz="1500" i="1" dirty="0" smtClean="0">
                <a:latin typeface="Arial" panose="020B0604020202020204" pitchFamily="34" charset="0"/>
                <a:cs typeface="Arial" panose="020B0604020202020204" pitchFamily="34" charset="0"/>
              </a:rPr>
              <a:t> </a:t>
            </a:r>
            <a:r>
              <a:rPr lang="en-US" sz="1500" i="1" dirty="0" err="1" smtClean="0">
                <a:latin typeface="Arial" panose="020B0604020202020204" pitchFamily="34" charset="0"/>
                <a:cs typeface="Arial" panose="020B0604020202020204" pitchFamily="34" charset="0"/>
              </a:rPr>
              <a:t>từ</a:t>
            </a:r>
            <a:r>
              <a:rPr lang="en-US" sz="1500" i="1" dirty="0" smtClean="0">
                <a:latin typeface="Arial" panose="020B0604020202020204" pitchFamily="34" charset="0"/>
                <a:cs typeface="Arial" panose="020B0604020202020204" pitchFamily="34" charset="0"/>
              </a:rPr>
              <a:t> 5v </a:t>
            </a:r>
            <a:r>
              <a:rPr lang="en-US" sz="1500" i="1" dirty="0" err="1" smtClean="0">
                <a:latin typeface="Arial" panose="020B0604020202020204" pitchFamily="34" charset="0"/>
                <a:cs typeface="Arial" panose="020B0604020202020204" pitchFamily="34" charset="0"/>
              </a:rPr>
              <a:t>xuống</a:t>
            </a:r>
            <a:r>
              <a:rPr lang="en-US" sz="1500" i="1" dirty="0" smtClean="0">
                <a:latin typeface="Arial" panose="020B0604020202020204" pitchFamily="34" charset="0"/>
                <a:cs typeface="Arial" panose="020B0604020202020204" pitchFamily="34" charset="0"/>
              </a:rPr>
              <a:t> 3.3v</a:t>
            </a:r>
            <a:endParaRPr lang="en-US" sz="1500" i="1" dirty="0">
              <a:latin typeface="Arial" panose="020B0604020202020204" pitchFamily="34" charset="0"/>
              <a:cs typeface="Arial" panose="020B0604020202020204" pitchFamily="34" charset="0"/>
            </a:endParaRPr>
          </a:p>
        </p:txBody>
      </p:sp>
      <p:sp>
        <p:nvSpPr>
          <p:cNvPr id="18" name="TextBox 17"/>
          <p:cNvSpPr txBox="1"/>
          <p:nvPr/>
        </p:nvSpPr>
        <p:spPr>
          <a:xfrm>
            <a:off x="866127" y="5495265"/>
            <a:ext cx="4493538" cy="369332"/>
          </a:xfrm>
          <a:prstGeom prst="rect">
            <a:avLst/>
          </a:prstGeom>
          <a:noFill/>
        </p:spPr>
        <p:txBody>
          <a:bodyPr wrap="none" rtlCol="0">
            <a:spAutoFit/>
          </a:bodyPr>
          <a:lstStyle/>
          <a:p>
            <a:r>
              <a:rPr lang="en-US" i="1" dirty="0" err="1" smtClean="0">
                <a:latin typeface="Arial" panose="020B0604020202020204" pitchFamily="34" charset="0"/>
                <a:cs typeface="Arial" panose="020B0604020202020204" pitchFamily="34" charset="0"/>
              </a:rPr>
              <a:t>Bảng</a:t>
            </a:r>
            <a:r>
              <a:rPr lang="en-US" i="1" dirty="0" smtClean="0">
                <a:latin typeface="Arial" panose="020B0604020202020204" pitchFamily="34" charset="0"/>
                <a:cs typeface="Arial" panose="020B0604020202020204" pitchFamily="34" charset="0"/>
              </a:rPr>
              <a:t> chi </a:t>
            </a:r>
            <a:r>
              <a:rPr lang="en-US" i="1" dirty="0" err="1" smtClean="0">
                <a:latin typeface="Arial" panose="020B0604020202020204" pitchFamily="34" charset="0"/>
                <a:cs typeface="Arial" panose="020B0604020202020204" pitchFamily="34" charset="0"/>
              </a:rPr>
              <a:t>tiết</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điện</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áp</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đầu</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vào</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các</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linh</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kiện</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973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10</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2.4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cứng</a:t>
            </a:r>
            <a:endParaRPr lang="en-US" sz="2600" dirty="0">
              <a:solidFill>
                <a:schemeClr val="tx1"/>
              </a:solidFill>
            </a:endParaRPr>
          </a:p>
        </p:txBody>
      </p:sp>
      <p:pic>
        <p:nvPicPr>
          <p:cNvPr id="11" name="Picture 10"/>
          <p:cNvPicPr/>
          <p:nvPr/>
        </p:nvPicPr>
        <p:blipFill>
          <a:blip r:embed="rId2"/>
          <a:stretch>
            <a:fillRect/>
          </a:stretch>
        </p:blipFill>
        <p:spPr>
          <a:xfrm>
            <a:off x="6090547" y="1644789"/>
            <a:ext cx="5194300" cy="4231640"/>
          </a:xfrm>
          <a:prstGeom prst="rect">
            <a:avLst/>
          </a:prstGeom>
        </p:spPr>
      </p:pic>
      <p:sp>
        <p:nvSpPr>
          <p:cNvPr id="13" name="TextBox 12">
            <a:extLst>
              <a:ext uri="{FF2B5EF4-FFF2-40B4-BE49-F238E27FC236}">
                <a16:creationId xmlns:a16="http://schemas.microsoft.com/office/drawing/2014/main" id="{8EF7D26D-38CE-4F3D-A50D-042FFC775D82}"/>
              </a:ext>
            </a:extLst>
          </p:cNvPr>
          <p:cNvSpPr txBox="1"/>
          <p:nvPr/>
        </p:nvSpPr>
        <p:spPr>
          <a:xfrm flipH="1">
            <a:off x="338736" y="1294807"/>
            <a:ext cx="4169224"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338736" y="1875622"/>
            <a:ext cx="5304418" cy="1200329"/>
          </a:xfrm>
          <a:prstGeom prst="rect">
            <a:avLst/>
          </a:prstGeom>
          <a:noFill/>
        </p:spPr>
        <p:txBody>
          <a:bodyPr wrap="square" rtlCol="0">
            <a:spAutoFit/>
          </a:bodyPr>
          <a:lstStyle/>
          <a:p>
            <a:pPr algn="just"/>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thêm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ổn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trước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vi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khiển</a:t>
            </a:r>
            <a:endParaRPr lang="en-US" sz="2400" dirty="0">
              <a:latin typeface="Arial" panose="020B0604020202020204" pitchFamily="34" charset="0"/>
              <a:cs typeface="Arial" panose="020B0604020202020204" pitchFamily="34" charset="0"/>
            </a:endParaRPr>
          </a:p>
        </p:txBody>
      </p:sp>
      <p:pic>
        <p:nvPicPr>
          <p:cNvPr id="9" name="Picture 8"/>
          <p:cNvPicPr/>
          <p:nvPr/>
        </p:nvPicPr>
        <p:blipFill>
          <a:blip r:embed="rId3"/>
          <a:stretch>
            <a:fillRect/>
          </a:stretch>
        </p:blipFill>
        <p:spPr>
          <a:xfrm>
            <a:off x="2458655" y="2880454"/>
            <a:ext cx="3304186" cy="2826158"/>
          </a:xfrm>
          <a:prstGeom prst="rect">
            <a:avLst/>
          </a:prstGeom>
        </p:spPr>
      </p:pic>
      <p:sp>
        <p:nvSpPr>
          <p:cNvPr id="5" name="Rectangle 4"/>
          <p:cNvSpPr/>
          <p:nvPr/>
        </p:nvSpPr>
        <p:spPr>
          <a:xfrm>
            <a:off x="7643351" y="5981003"/>
            <a:ext cx="1851404" cy="369332"/>
          </a:xfrm>
          <a:prstGeom prst="rect">
            <a:avLst/>
          </a:prstGeom>
        </p:spPr>
        <p:txBody>
          <a:bodyPr wrap="none">
            <a:spAutoFit/>
          </a:bodyPr>
          <a:lstStyle/>
          <a:p>
            <a:r>
              <a:rPr lang="en-US" i="1" dirty="0" err="1"/>
              <a:t>Trung</a:t>
            </a:r>
            <a:r>
              <a:rPr lang="en-US" i="1" dirty="0"/>
              <a:t> </a:t>
            </a:r>
            <a:r>
              <a:rPr lang="en-US" i="1" dirty="0" err="1"/>
              <a:t>tâm</a:t>
            </a:r>
            <a:r>
              <a:rPr lang="en-US" i="1" dirty="0"/>
              <a:t> vi </a:t>
            </a:r>
            <a:r>
              <a:rPr lang="en-US" i="1" dirty="0" err="1"/>
              <a:t>xử</a:t>
            </a:r>
            <a:r>
              <a:rPr lang="en-US" i="1" dirty="0"/>
              <a:t> </a:t>
            </a:r>
            <a:r>
              <a:rPr lang="en-US" i="1" dirty="0" err="1" smtClean="0"/>
              <a:t>lý</a:t>
            </a:r>
            <a:endParaRPr lang="en-US" i="1" dirty="0"/>
          </a:p>
        </p:txBody>
      </p:sp>
      <p:sp>
        <p:nvSpPr>
          <p:cNvPr id="14" name="Rectangle 13"/>
          <p:cNvSpPr/>
          <p:nvPr/>
        </p:nvSpPr>
        <p:spPr>
          <a:xfrm>
            <a:off x="3341146" y="5794480"/>
            <a:ext cx="1539204" cy="369332"/>
          </a:xfrm>
          <a:prstGeom prst="rect">
            <a:avLst/>
          </a:prstGeom>
        </p:spPr>
        <p:txBody>
          <a:bodyPr wrap="none">
            <a:spAutoFit/>
          </a:bodyPr>
          <a:lstStyle/>
          <a:p>
            <a:r>
              <a:rPr lang="en-US" i="1" dirty="0" err="1" smtClean="0"/>
              <a:t>Khối</a:t>
            </a:r>
            <a:r>
              <a:rPr lang="en-US" i="1" dirty="0" smtClean="0"/>
              <a:t> </a:t>
            </a:r>
            <a:r>
              <a:rPr lang="en-US" i="1" dirty="0" err="1" smtClean="0"/>
              <a:t>dao</a:t>
            </a:r>
            <a:r>
              <a:rPr lang="en-US" i="1" dirty="0" smtClean="0"/>
              <a:t> </a:t>
            </a:r>
            <a:r>
              <a:rPr lang="en-US" i="1" dirty="0" err="1" smtClean="0"/>
              <a:t>động</a:t>
            </a:r>
            <a:endParaRPr lang="en-US" i="1" dirty="0"/>
          </a:p>
        </p:txBody>
      </p:sp>
    </p:spTree>
    <p:extLst>
      <p:ext uri="{BB962C8B-B14F-4D97-AF65-F5344CB8AC3E}">
        <p14:creationId xmlns:p14="http://schemas.microsoft.com/office/powerpoint/2010/main" val="17999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11</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2.4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cứng</a:t>
            </a:r>
            <a:endParaRPr lang="en-US" sz="2600" dirty="0">
              <a:solidFill>
                <a:schemeClr val="tx1"/>
              </a:solidFill>
            </a:endParaRPr>
          </a:p>
        </p:txBody>
      </p:sp>
      <p:sp>
        <p:nvSpPr>
          <p:cNvPr id="13" name="TextBox 12">
            <a:extLst>
              <a:ext uri="{FF2B5EF4-FFF2-40B4-BE49-F238E27FC236}">
                <a16:creationId xmlns:a16="http://schemas.microsoft.com/office/drawing/2014/main" id="{8EF7D26D-38CE-4F3D-A50D-042FFC775D82}"/>
              </a:ext>
            </a:extLst>
          </p:cNvPr>
          <p:cNvSpPr txBox="1"/>
          <p:nvPr/>
        </p:nvSpPr>
        <p:spPr>
          <a:xfrm flipH="1">
            <a:off x="788306" y="1518284"/>
            <a:ext cx="4169224"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endParaRPr lang="en-US" sz="2400" dirty="0">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966107" y="2204755"/>
            <a:ext cx="4621894" cy="3357846"/>
          </a:xfrm>
          <a:prstGeom prst="rect">
            <a:avLst/>
          </a:prstGeom>
        </p:spPr>
      </p:pic>
      <p:pic>
        <p:nvPicPr>
          <p:cNvPr id="12" name="Picture 11"/>
          <p:cNvPicPr/>
          <p:nvPr/>
        </p:nvPicPr>
        <p:blipFill>
          <a:blip r:embed="rId3"/>
          <a:stretch>
            <a:fillRect/>
          </a:stretch>
        </p:blipFill>
        <p:spPr>
          <a:xfrm>
            <a:off x="7169149" y="2204756"/>
            <a:ext cx="4222393" cy="3357846"/>
          </a:xfrm>
          <a:prstGeom prst="rect">
            <a:avLst/>
          </a:prstGeom>
        </p:spPr>
      </p:pic>
      <p:sp>
        <p:nvSpPr>
          <p:cNvPr id="14" name="TextBox 13">
            <a:extLst>
              <a:ext uri="{FF2B5EF4-FFF2-40B4-BE49-F238E27FC236}">
                <a16:creationId xmlns:a16="http://schemas.microsoft.com/office/drawing/2014/main" id="{8EF7D26D-38CE-4F3D-A50D-042FFC775D82}"/>
              </a:ext>
            </a:extLst>
          </p:cNvPr>
          <p:cNvSpPr txBox="1"/>
          <p:nvPr/>
        </p:nvSpPr>
        <p:spPr>
          <a:xfrm flipH="1">
            <a:off x="6719206" y="1414248"/>
            <a:ext cx="4169224"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khối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3740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12</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2.5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mềm</a:t>
            </a:r>
            <a:endParaRPr lang="en-US" sz="2600" dirty="0">
              <a:solidFill>
                <a:schemeClr val="tx1"/>
              </a:solidFill>
            </a:endParaRPr>
          </a:p>
        </p:txBody>
      </p:sp>
      <p:sp>
        <p:nvSpPr>
          <p:cNvPr id="9" name="Rectangle 8"/>
          <p:cNvSpPr/>
          <p:nvPr/>
        </p:nvSpPr>
        <p:spPr>
          <a:xfrm>
            <a:off x="491136" y="2355225"/>
            <a:ext cx="4601564" cy="2069028"/>
          </a:xfrm>
          <a:prstGeom prst="rect">
            <a:avLst/>
          </a:prstGeom>
        </p:spPr>
        <p:txBody>
          <a:bodyPr wrap="square">
            <a:spAutoFit/>
          </a:bodyPr>
          <a:lstStyle/>
          <a:p>
            <a:pPr indent="457200" algn="just">
              <a:lnSpc>
                <a:spcPct val="150000"/>
              </a:lnSpc>
            </a:pPr>
            <a:r>
              <a:rPr lang="vi-VN" sz="2200" dirty="0">
                <a:ea typeface="Times New Roman" panose="02020603050405020304" pitchFamily="18" charset="0"/>
              </a:rPr>
              <a:t>Bản tin nhận được server sẽ thiết lập giá trị của các biến gồm có flag_state, flag_spk và giá trị thời gian khi deep sleep với </a:t>
            </a:r>
            <a:r>
              <a:rPr lang="vi-VN" sz="2200" dirty="0" smtClean="0">
                <a:ea typeface="Times New Roman" panose="02020603050405020304" pitchFamily="18" charset="0"/>
              </a:rPr>
              <a:t>RTC.</a:t>
            </a:r>
            <a:endParaRPr lang="en-US" sz="2200" dirty="0">
              <a:ea typeface="Times New Roman" panose="02020603050405020304" pitchFamily="18" charset="0"/>
            </a:endParaRPr>
          </a:p>
        </p:txBody>
      </p:sp>
      <p:sp>
        <p:nvSpPr>
          <p:cNvPr id="10" name="TextBox 9"/>
          <p:cNvSpPr txBox="1"/>
          <p:nvPr/>
        </p:nvSpPr>
        <p:spPr>
          <a:xfrm>
            <a:off x="491136" y="1325736"/>
            <a:ext cx="3850734" cy="430887"/>
          </a:xfrm>
          <a:prstGeom prst="rect">
            <a:avLst/>
          </a:prstGeom>
          <a:noFill/>
        </p:spPr>
        <p:txBody>
          <a:bodyPr wrap="none" rtlCol="0">
            <a:spAutoFit/>
          </a:bodyPr>
          <a:lstStyle/>
          <a:p>
            <a:r>
              <a:rPr lang="en-US" sz="2200" i="1" dirty="0" err="1" smtClean="0">
                <a:latin typeface="Arial" panose="020B0604020202020204" pitchFamily="34" charset="0"/>
                <a:cs typeface="Arial" panose="020B0604020202020204" pitchFamily="34" charset="0"/>
              </a:rPr>
              <a:t>Lưu</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đồ</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hoạt</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động</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của</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thiết</a:t>
            </a:r>
            <a:r>
              <a:rPr lang="en-US" sz="2200" i="1" dirty="0" smtClean="0">
                <a:latin typeface="Arial" panose="020B0604020202020204" pitchFamily="34" charset="0"/>
                <a:cs typeface="Arial" panose="020B0604020202020204" pitchFamily="34" charset="0"/>
              </a:rPr>
              <a:t> </a:t>
            </a:r>
            <a:r>
              <a:rPr lang="en-US" sz="2200" i="1" dirty="0" err="1" smtClean="0">
                <a:latin typeface="Arial" panose="020B0604020202020204" pitchFamily="34" charset="0"/>
                <a:cs typeface="Arial" panose="020B0604020202020204" pitchFamily="34" charset="0"/>
              </a:rPr>
              <a:t>bị</a:t>
            </a:r>
            <a:endParaRPr lang="en-US" sz="22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301" y="1175657"/>
            <a:ext cx="6621462" cy="5044923"/>
          </a:xfrm>
          <a:prstGeom prst="rect">
            <a:avLst/>
          </a:prstGeom>
        </p:spPr>
      </p:pic>
    </p:spTree>
    <p:extLst>
      <p:ext uri="{BB962C8B-B14F-4D97-AF65-F5344CB8AC3E}">
        <p14:creationId xmlns:p14="http://schemas.microsoft.com/office/powerpoint/2010/main" val="2475023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13</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2.5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kế</a:t>
            </a:r>
            <a:r>
              <a:rPr lang="en-US" sz="2600" dirty="0" smtClean="0">
                <a:solidFill>
                  <a:schemeClr val="tx1"/>
                </a:solidFill>
              </a:rPr>
              <a:t> </a:t>
            </a:r>
            <a:r>
              <a:rPr lang="en-US" sz="2600" dirty="0" err="1" smtClean="0">
                <a:solidFill>
                  <a:schemeClr val="tx1"/>
                </a:solidFill>
              </a:rPr>
              <a:t>phần</a:t>
            </a:r>
            <a:r>
              <a:rPr lang="en-US" sz="2600" dirty="0" smtClean="0">
                <a:solidFill>
                  <a:schemeClr val="tx1"/>
                </a:solidFill>
              </a:rPr>
              <a:t> </a:t>
            </a:r>
            <a:r>
              <a:rPr lang="en-US" sz="2600" dirty="0" err="1" smtClean="0">
                <a:solidFill>
                  <a:schemeClr val="tx1"/>
                </a:solidFill>
              </a:rPr>
              <a:t>mềm</a:t>
            </a:r>
            <a:endParaRPr lang="en-US" sz="2600" dirty="0">
              <a:solidFill>
                <a:schemeClr val="tx1"/>
              </a:solidFill>
            </a:endParaRPr>
          </a:p>
        </p:txBody>
      </p:sp>
      <p:pic>
        <p:nvPicPr>
          <p:cNvPr id="8" name="Picture 7"/>
          <p:cNvPicPr/>
          <p:nvPr/>
        </p:nvPicPr>
        <p:blipFill>
          <a:blip r:embed="rId2"/>
          <a:stretch>
            <a:fillRect/>
          </a:stretch>
        </p:blipFill>
        <p:spPr>
          <a:xfrm>
            <a:off x="5643154" y="1675764"/>
            <a:ext cx="6097084" cy="4198670"/>
          </a:xfrm>
          <a:prstGeom prst="rect">
            <a:avLst/>
          </a:prstGeom>
        </p:spPr>
      </p:pic>
      <p:sp>
        <p:nvSpPr>
          <p:cNvPr id="2" name="Rectangle 1"/>
          <p:cNvSpPr/>
          <p:nvPr/>
        </p:nvSpPr>
        <p:spPr>
          <a:xfrm>
            <a:off x="338736" y="1508088"/>
            <a:ext cx="5017035" cy="4267322"/>
          </a:xfrm>
          <a:prstGeom prst="rect">
            <a:avLst/>
          </a:prstGeom>
        </p:spPr>
        <p:txBody>
          <a:bodyPr wrap="square">
            <a:spAutoFit/>
          </a:bodyPr>
          <a:lstStyle/>
          <a:p>
            <a:pPr algn="just">
              <a:lnSpc>
                <a:spcPct val="110000"/>
              </a:lnSpc>
              <a:spcBef>
                <a:spcPts val="300"/>
              </a:spcBef>
            </a:pPr>
            <a:r>
              <a:rPr lang="vi-VN" sz="2400" dirty="0">
                <a:ea typeface="Times New Roman" panose="02020603050405020304" pitchFamily="18" charset="0"/>
              </a:rPr>
              <a:t>Xây dựng một nền tảng App bao gồm có: </a:t>
            </a:r>
            <a:endParaRPr lang="en-US" sz="2400" dirty="0">
              <a:ea typeface="Times New Roman" panose="02020603050405020304" pitchFamily="18" charset="0"/>
            </a:endParaRPr>
          </a:p>
          <a:p>
            <a:pPr marL="342900" marR="0" lvl="0" indent="-342900" algn="just">
              <a:lnSpc>
                <a:spcPct val="150000"/>
              </a:lnSpc>
              <a:spcBef>
                <a:spcPts val="300"/>
              </a:spcBef>
              <a:spcAft>
                <a:spcPts val="0"/>
              </a:spcAft>
              <a:buFont typeface="Times New Roman" panose="02020603050405020304" pitchFamily="18" charset="0"/>
              <a:buChar char="-"/>
            </a:pPr>
            <a:r>
              <a:rPr lang="vi-VN" sz="2400" dirty="0">
                <a:ea typeface="Times New Roman" panose="02020603050405020304" pitchFamily="18" charset="0"/>
              </a:rPr>
              <a:t>Bật tắt chế độ của thiết bị thông qua nút nhất, có hiển thị bản tin</a:t>
            </a:r>
            <a:endParaRPr lang="en-US" sz="24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400" dirty="0">
                <a:ea typeface="Times New Roman" panose="02020603050405020304" pitchFamily="18" charset="0"/>
              </a:rPr>
              <a:t>Có định vị vị trí của thiết bị (phát hiện vị trí và dò đường)</a:t>
            </a:r>
            <a:endParaRPr lang="en-US" sz="24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400" dirty="0">
                <a:ea typeface="Times New Roman" panose="02020603050405020304" pitchFamily="18" charset="0"/>
              </a:rPr>
              <a:t>Có thể cấu hình một số thông số từ điện thoại đến thiết bị</a:t>
            </a:r>
            <a:endParaRPr lang="en-US" sz="2400" dirty="0">
              <a:ea typeface="Times New Roman" panose="02020603050405020304" pitchFamily="18" charset="0"/>
            </a:endParaRPr>
          </a:p>
        </p:txBody>
      </p:sp>
    </p:spTree>
    <p:extLst>
      <p:ext uri="{BB962C8B-B14F-4D97-AF65-F5344CB8AC3E}">
        <p14:creationId xmlns:p14="http://schemas.microsoft.com/office/powerpoint/2010/main" val="4245579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a:t>
            </a:r>
            <a:r>
              <a:rPr lang="en-US" dirty="0" smtClean="0"/>
              <a:t>KẾT QUẢ VÀ KỊCH BẢN ĐÁNH GIÁ</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14</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458844" y="716273"/>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3.1 </a:t>
            </a:r>
            <a:r>
              <a:rPr lang="en-US" sz="2600" dirty="0" err="1" smtClean="0">
                <a:solidFill>
                  <a:schemeClr val="tx1"/>
                </a:solidFill>
              </a:rPr>
              <a:t>Kết</a:t>
            </a:r>
            <a:r>
              <a:rPr lang="en-US" sz="2600" dirty="0" smtClean="0">
                <a:solidFill>
                  <a:schemeClr val="tx1"/>
                </a:solidFill>
              </a:rPr>
              <a:t> </a:t>
            </a:r>
            <a:r>
              <a:rPr lang="en-US" sz="2600" dirty="0" err="1" smtClean="0">
                <a:solidFill>
                  <a:schemeClr val="tx1"/>
                </a:solidFill>
              </a:rPr>
              <a:t>quả</a:t>
            </a:r>
            <a:r>
              <a:rPr lang="en-US" sz="2600" dirty="0" smtClean="0">
                <a:solidFill>
                  <a:schemeClr val="tx1"/>
                </a:solidFill>
              </a:rPr>
              <a:t> </a:t>
            </a:r>
            <a:r>
              <a:rPr lang="en-US" sz="2600" dirty="0" err="1" smtClean="0">
                <a:solidFill>
                  <a:schemeClr val="tx1"/>
                </a:solidFill>
              </a:rPr>
              <a:t>hoàn</a:t>
            </a:r>
            <a:r>
              <a:rPr lang="en-US" sz="2600" dirty="0" smtClean="0">
                <a:solidFill>
                  <a:schemeClr val="tx1"/>
                </a:solidFill>
              </a:rPr>
              <a:t> </a:t>
            </a:r>
            <a:r>
              <a:rPr lang="en-US" sz="2600" dirty="0" err="1" smtClean="0">
                <a:solidFill>
                  <a:schemeClr val="tx1"/>
                </a:solidFill>
              </a:rPr>
              <a:t>thiện</a:t>
            </a:r>
            <a:endParaRPr lang="en-US" sz="2600" dirty="0">
              <a:solidFill>
                <a:schemeClr val="tx1"/>
              </a:solidFill>
            </a:endParaRPr>
          </a:p>
        </p:txBody>
      </p:sp>
      <p:pic>
        <p:nvPicPr>
          <p:cNvPr id="7" name="Picture 6"/>
          <p:cNvPicPr/>
          <p:nvPr/>
        </p:nvPicPr>
        <p:blipFill>
          <a:blip r:embed="rId2"/>
          <a:stretch>
            <a:fillRect/>
          </a:stretch>
        </p:blipFill>
        <p:spPr>
          <a:xfrm>
            <a:off x="746228" y="1726004"/>
            <a:ext cx="4165406" cy="3945454"/>
          </a:xfrm>
          <a:prstGeom prst="rect">
            <a:avLst/>
          </a:prstGeom>
        </p:spPr>
      </p:pic>
      <p:sp>
        <p:nvSpPr>
          <p:cNvPr id="10" name="TextBox 9">
            <a:extLst>
              <a:ext uri="{FF2B5EF4-FFF2-40B4-BE49-F238E27FC236}">
                <a16:creationId xmlns:a16="http://schemas.microsoft.com/office/drawing/2014/main" id="{A18FBC8C-E469-4C51-9FBC-4DC70344FC2B}"/>
              </a:ext>
            </a:extLst>
          </p:cNvPr>
          <p:cNvSpPr txBox="1"/>
          <p:nvPr/>
        </p:nvSpPr>
        <p:spPr>
          <a:xfrm>
            <a:off x="6040445" y="1726004"/>
            <a:ext cx="5688136" cy="2645340"/>
          </a:xfrm>
          <a:prstGeom prst="rect">
            <a:avLst/>
          </a:prstGeom>
          <a:noFill/>
        </p:spPr>
        <p:txBody>
          <a:bodyPr wrap="square" rtlCol="0">
            <a:spAutoFit/>
          </a:bodyPr>
          <a:lstStyle/>
          <a:p>
            <a:pPr marL="0" marR="0" algn="just">
              <a:lnSpc>
                <a:spcPct val="110000"/>
              </a:lnSpc>
              <a:spcBef>
                <a:spcPts val="300"/>
              </a:spcBef>
              <a:spcAft>
                <a:spcPts val="0"/>
              </a:spcAft>
            </a:pP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khối</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năng</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hoàn</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thiện</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bảng</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mạch</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PCB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mô</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tả</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hình</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bên</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gn="just">
              <a:lnSpc>
                <a:spcPct val="110000"/>
              </a:lnSpc>
              <a:spcBef>
                <a:spcPts val="300"/>
              </a:spcBef>
              <a:spcAft>
                <a:spcPts val="0"/>
              </a:spcAft>
              <a:buFont typeface="Arial" panose="020B0604020202020204" pitchFamily="34" charset="0"/>
              <a:buChar char="•"/>
            </a:pP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Mạch</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2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lớp</a:t>
            </a:r>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10000"/>
              </a:lnSpc>
              <a:spcBef>
                <a:spcPts val="300"/>
              </a:spcBef>
              <a:spcAft>
                <a:spcPts val="0"/>
              </a:spcAft>
              <a:buFont typeface="Arial" panose="020B0604020202020204" pitchFamily="34" charset="0"/>
              <a:buChar char="•"/>
            </a:pP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Kích</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thước</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mạch</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64.187 </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x </a:t>
            </a:r>
            <a:r>
              <a:rPr lang="en-U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69.648 </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cm</a:t>
            </a:r>
          </a:p>
          <a:p>
            <a:pPr marL="342900" marR="0" indent="-342900">
              <a:lnSpc>
                <a:spcPct val="110000"/>
              </a:lnSpc>
              <a:spcBef>
                <a:spcPts val="300"/>
              </a:spcBef>
              <a:spcAft>
                <a:spcPts val="0"/>
              </a:spcAft>
              <a:buFont typeface="Arial" panose="020B0604020202020204" pitchFamily="34" charset="0"/>
              <a:buChar char="•"/>
            </a:pPr>
            <a:endPar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493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a:t>
            </a:r>
            <a:r>
              <a:rPr lang="en-US" dirty="0" smtClean="0"/>
              <a:t>KẾT QUẢ VÀ KỊCH BẢN ĐÁNH GIÁ</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15</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458844" y="716273"/>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3.1 </a:t>
            </a:r>
            <a:r>
              <a:rPr lang="en-US" sz="2600" dirty="0" err="1" smtClean="0">
                <a:solidFill>
                  <a:schemeClr val="tx1"/>
                </a:solidFill>
              </a:rPr>
              <a:t>Kết</a:t>
            </a:r>
            <a:r>
              <a:rPr lang="en-US" sz="2600" dirty="0" smtClean="0">
                <a:solidFill>
                  <a:schemeClr val="tx1"/>
                </a:solidFill>
              </a:rPr>
              <a:t> </a:t>
            </a:r>
            <a:r>
              <a:rPr lang="en-US" sz="2600" dirty="0" err="1" smtClean="0">
                <a:solidFill>
                  <a:schemeClr val="tx1"/>
                </a:solidFill>
              </a:rPr>
              <a:t>quả</a:t>
            </a:r>
            <a:r>
              <a:rPr lang="en-US" sz="2600" dirty="0" smtClean="0">
                <a:solidFill>
                  <a:schemeClr val="tx1"/>
                </a:solidFill>
              </a:rPr>
              <a:t> </a:t>
            </a:r>
            <a:r>
              <a:rPr lang="en-US" sz="2600" dirty="0" err="1" smtClean="0">
                <a:solidFill>
                  <a:schemeClr val="tx1"/>
                </a:solidFill>
              </a:rPr>
              <a:t>hoàn</a:t>
            </a:r>
            <a:r>
              <a:rPr lang="en-US" sz="2600" dirty="0" smtClean="0">
                <a:solidFill>
                  <a:schemeClr val="tx1"/>
                </a:solidFill>
              </a:rPr>
              <a:t> </a:t>
            </a:r>
            <a:r>
              <a:rPr lang="en-US" sz="2600" dirty="0" err="1" smtClean="0">
                <a:solidFill>
                  <a:schemeClr val="tx1"/>
                </a:solidFill>
              </a:rPr>
              <a:t>thiện</a:t>
            </a:r>
            <a:endParaRPr lang="en-US" sz="2600" dirty="0">
              <a:solidFill>
                <a:schemeClr val="tx1"/>
              </a:solidFill>
            </a:endParaRPr>
          </a:p>
        </p:txBody>
      </p:sp>
      <p:pic>
        <p:nvPicPr>
          <p:cNvPr id="8" name="Picture 7"/>
          <p:cNvPicPr/>
          <p:nvPr/>
        </p:nvPicPr>
        <p:blipFill>
          <a:blip r:embed="rId2"/>
          <a:stretch>
            <a:fillRect/>
          </a:stretch>
        </p:blipFill>
        <p:spPr>
          <a:xfrm>
            <a:off x="705396" y="1789611"/>
            <a:ext cx="4717278" cy="3752306"/>
          </a:xfrm>
          <a:prstGeom prst="rect">
            <a:avLst/>
          </a:prstGeom>
        </p:spPr>
      </p:pic>
      <p:pic>
        <p:nvPicPr>
          <p:cNvPr id="9" name="Picture 8"/>
          <p:cNvPicPr/>
          <p:nvPr/>
        </p:nvPicPr>
        <p:blipFill>
          <a:blip r:embed="rId3"/>
          <a:stretch>
            <a:fillRect/>
          </a:stretch>
        </p:blipFill>
        <p:spPr>
          <a:xfrm>
            <a:off x="6453051" y="1789611"/>
            <a:ext cx="4820195" cy="3752306"/>
          </a:xfrm>
          <a:prstGeom prst="rect">
            <a:avLst/>
          </a:prstGeom>
        </p:spPr>
      </p:pic>
    </p:spTree>
    <p:extLst>
      <p:ext uri="{BB962C8B-B14F-4D97-AF65-F5344CB8AC3E}">
        <p14:creationId xmlns:p14="http://schemas.microsoft.com/office/powerpoint/2010/main" val="4210173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a:t>
            </a:r>
            <a:r>
              <a:rPr lang="en-US" dirty="0" smtClean="0"/>
              <a:t>KẾT QUẢ VÀ KỊCH BẢN ĐÁNH GIÁ</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16</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880464" y="716273"/>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3.2 </a:t>
            </a:r>
            <a:r>
              <a:rPr lang="en-US" sz="2600" dirty="0" err="1" smtClean="0">
                <a:solidFill>
                  <a:schemeClr val="tx1"/>
                </a:solidFill>
              </a:rPr>
              <a:t>Thử</a:t>
            </a:r>
            <a:r>
              <a:rPr lang="en-US" sz="2600" dirty="0" smtClean="0">
                <a:solidFill>
                  <a:schemeClr val="tx1"/>
                </a:solidFill>
              </a:rPr>
              <a:t> </a:t>
            </a:r>
            <a:r>
              <a:rPr lang="en-US" sz="2600" dirty="0" err="1" smtClean="0">
                <a:solidFill>
                  <a:schemeClr val="tx1"/>
                </a:solidFill>
              </a:rPr>
              <a:t>nghiệm</a:t>
            </a:r>
            <a:r>
              <a:rPr lang="en-US" sz="2600" dirty="0" smtClean="0">
                <a:solidFill>
                  <a:schemeClr val="tx1"/>
                </a:solidFill>
              </a:rPr>
              <a:t> </a:t>
            </a:r>
            <a:r>
              <a:rPr lang="en-US" sz="2600" dirty="0" err="1" smtClean="0">
                <a:solidFill>
                  <a:schemeClr val="tx1"/>
                </a:solidFill>
              </a:rPr>
              <a:t>thiết</a:t>
            </a:r>
            <a:r>
              <a:rPr lang="en-US" sz="2600" dirty="0" smtClean="0">
                <a:solidFill>
                  <a:schemeClr val="tx1"/>
                </a:solidFill>
              </a:rPr>
              <a:t> </a:t>
            </a:r>
            <a:r>
              <a:rPr lang="en-US" sz="2600" dirty="0" err="1" smtClean="0">
                <a:solidFill>
                  <a:schemeClr val="tx1"/>
                </a:solidFill>
              </a:rPr>
              <a:t>bị</a:t>
            </a:r>
            <a:endParaRPr lang="en-US" sz="2600" dirty="0">
              <a:solidFill>
                <a:schemeClr val="tx1"/>
              </a:solidFill>
            </a:endParaRPr>
          </a:p>
        </p:txBody>
      </p:sp>
      <p:pic>
        <p:nvPicPr>
          <p:cNvPr id="7" name="Picture 6"/>
          <p:cNvPicPr/>
          <p:nvPr/>
        </p:nvPicPr>
        <p:blipFill>
          <a:blip r:embed="rId2"/>
          <a:stretch>
            <a:fillRect/>
          </a:stretch>
        </p:blipFill>
        <p:spPr>
          <a:xfrm>
            <a:off x="8321040" y="1345003"/>
            <a:ext cx="2642688" cy="4794560"/>
          </a:xfrm>
          <a:prstGeom prst="rect">
            <a:avLst/>
          </a:prstGeom>
        </p:spPr>
      </p:pic>
      <p:sp>
        <p:nvSpPr>
          <p:cNvPr id="3" name="Rectangle 2"/>
          <p:cNvSpPr/>
          <p:nvPr/>
        </p:nvSpPr>
        <p:spPr>
          <a:xfrm>
            <a:off x="566057" y="1941393"/>
            <a:ext cx="6096000" cy="2802690"/>
          </a:xfrm>
          <a:prstGeom prst="rect">
            <a:avLst/>
          </a:prstGeom>
        </p:spPr>
        <p:txBody>
          <a:bodyPr>
            <a:spAutoFit/>
          </a:bodyPr>
          <a:lstStyle/>
          <a:p>
            <a:pPr indent="457200" algn="just">
              <a:lnSpc>
                <a:spcPct val="150000"/>
              </a:lnSpc>
            </a:pPr>
            <a:r>
              <a:rPr lang="vi-VN" sz="2400" dirty="0">
                <a:ea typeface="Times New Roman" panose="02020603050405020304" pitchFamily="18" charset="0"/>
              </a:rPr>
              <a:t>Sau khi so sánh với vị trí trên gps của điện thoại nhiều lần có thể thấy được, độ chính xác của thiết bị định vị trong khoảng </a:t>
            </a:r>
            <a:r>
              <a:rPr lang="en-US" sz="2400" dirty="0" smtClean="0">
                <a:latin typeface="Arial" panose="020B0604020202020204" pitchFamily="34" charset="0"/>
                <a:ea typeface="Times New Roman" panose="02020603050405020304" pitchFamily="18" charset="0"/>
                <a:cs typeface="Arial" panose="020B0604020202020204" pitchFamily="34" charset="0"/>
              </a:rPr>
              <a:t>20</a:t>
            </a:r>
            <a:r>
              <a:rPr lang="vi-VN" sz="2400" dirty="0" smtClean="0">
                <a:ea typeface="Times New Roman" panose="02020603050405020304" pitchFamily="18" charset="0"/>
              </a:rPr>
              <a:t> </a:t>
            </a:r>
            <a:r>
              <a:rPr lang="vi-VN" sz="2400" dirty="0">
                <a:ea typeface="Times New Roman" panose="02020603050405020304" pitchFamily="18" charset="0"/>
              </a:rPr>
              <a:t>m, đây là độ chính xác có </a:t>
            </a:r>
            <a:r>
              <a:rPr lang="vi-VN" sz="2400" dirty="0" smtClean="0">
                <a:ea typeface="Times New Roman" panose="02020603050405020304" pitchFamily="18" charset="0"/>
              </a:rPr>
              <a:t>thể </a:t>
            </a:r>
            <a:r>
              <a:rPr lang="vi-VN" sz="2400" dirty="0">
                <a:ea typeface="Times New Roman" panose="02020603050405020304" pitchFamily="18" charset="0"/>
              </a:rPr>
              <a:t>chấp nhận được để sử dụng định vị thông thường.</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38939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765111" y="1938570"/>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3600" dirty="0"/>
              <a:t>KHÓA LUẬN TỐT NGHIỆP</a:t>
            </a: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1143934" y="2629178"/>
            <a:ext cx="10030408" cy="1422444"/>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3600" dirty="0" smtClean="0">
                <a:solidFill>
                  <a:srgbClr val="000000"/>
                </a:solidFill>
                <a:latin typeface="Arial" panose="020B0604020202020204" pitchFamily="34" charset="0"/>
                <a:ea typeface="Calibri" panose="020F0502020204030204" pitchFamily="34" charset="0"/>
                <a:cs typeface="Arial" panose="020B0604020202020204" pitchFamily="34" charset="0"/>
              </a:rPr>
              <a:t>THIẾT KỂ THIẾT BỊ ĐỊNH VỊ VÀ GIÁM SÁT CHO XE MÁY</a:t>
            </a:r>
            <a:endParaRPr lang="en-US" sz="3600" b="0" dirty="0"/>
          </a:p>
        </p:txBody>
      </p:sp>
      <p:sp>
        <p:nvSpPr>
          <p:cNvPr id="2" name="Hộp Văn bản 1">
            <a:extLst>
              <a:ext uri="{FF2B5EF4-FFF2-40B4-BE49-F238E27FC236}">
                <a16:creationId xmlns:a16="http://schemas.microsoft.com/office/drawing/2014/main" id="{B9D33174-9A39-4265-A4EA-6977D438E490}"/>
              </a:ext>
            </a:extLst>
          </p:cNvPr>
          <p:cNvSpPr txBox="1"/>
          <p:nvPr/>
        </p:nvSpPr>
        <p:spPr>
          <a:xfrm>
            <a:off x="765111" y="4689870"/>
            <a:ext cx="7342482" cy="1292662"/>
          </a:xfrm>
          <a:prstGeom prst="rect">
            <a:avLst/>
          </a:prstGeom>
          <a:noFill/>
        </p:spPr>
        <p:txBody>
          <a:bodyPr wrap="square" rtlCol="0">
            <a:spAutoFit/>
          </a:bodyPr>
          <a:lstStyle/>
          <a:p>
            <a:r>
              <a:rPr lang="en-US" sz="2600" dirty="0" err="1"/>
              <a:t>Sinh</a:t>
            </a:r>
            <a:r>
              <a:rPr lang="en-US" sz="2600" dirty="0"/>
              <a:t> </a:t>
            </a:r>
            <a:r>
              <a:rPr lang="en-US" sz="2600" dirty="0" err="1"/>
              <a:t>viên</a:t>
            </a:r>
            <a:r>
              <a:rPr lang="en-US" sz="2600" dirty="0"/>
              <a:t>: 	                         </a:t>
            </a:r>
            <a:r>
              <a:rPr lang="en-US" sz="2600" dirty="0" err="1" smtClean="0"/>
              <a:t>Trần</a:t>
            </a:r>
            <a:r>
              <a:rPr lang="en-US" sz="2600" dirty="0" smtClean="0"/>
              <a:t> </a:t>
            </a:r>
            <a:r>
              <a:rPr lang="en-US" sz="2600" dirty="0" err="1" smtClean="0"/>
              <a:t>Văn</a:t>
            </a:r>
            <a:r>
              <a:rPr lang="en-US" sz="2600" dirty="0" smtClean="0"/>
              <a:t> </a:t>
            </a:r>
            <a:r>
              <a:rPr lang="en-US" sz="2600" dirty="0" err="1" smtClean="0"/>
              <a:t>Tiến</a:t>
            </a:r>
            <a:endParaRPr lang="en-US" sz="2600" dirty="0"/>
          </a:p>
          <a:p>
            <a:r>
              <a:rPr lang="en-US" sz="2600" dirty="0" err="1"/>
              <a:t>Giảng</a:t>
            </a:r>
            <a:r>
              <a:rPr lang="en-US" sz="2600" dirty="0"/>
              <a:t> </a:t>
            </a:r>
            <a:r>
              <a:rPr lang="en-US" sz="2600" dirty="0" err="1"/>
              <a:t>viên</a:t>
            </a:r>
            <a:r>
              <a:rPr lang="en-US" sz="2600" dirty="0"/>
              <a:t> </a:t>
            </a:r>
            <a:r>
              <a:rPr lang="en-US" sz="2600" dirty="0" err="1"/>
              <a:t>hướng</a:t>
            </a:r>
            <a:r>
              <a:rPr lang="en-US" sz="2600" dirty="0"/>
              <a:t> </a:t>
            </a:r>
            <a:r>
              <a:rPr lang="en-US" sz="2600" dirty="0" err="1"/>
              <a:t>dẫn</a:t>
            </a:r>
            <a:r>
              <a:rPr lang="en-US" sz="2600" dirty="0"/>
              <a:t>:    	</a:t>
            </a:r>
            <a:r>
              <a:rPr lang="en-US" sz="2600" dirty="0" smtClean="0"/>
              <a:t>GV. </a:t>
            </a:r>
            <a:r>
              <a:rPr lang="en-US" sz="2600" dirty="0" err="1" smtClean="0"/>
              <a:t>Nguyễn</a:t>
            </a:r>
            <a:r>
              <a:rPr lang="en-US" sz="2600" dirty="0" smtClean="0"/>
              <a:t> </a:t>
            </a:r>
            <a:r>
              <a:rPr lang="en-US" sz="2600" dirty="0" err="1" smtClean="0"/>
              <a:t>Thị</a:t>
            </a:r>
            <a:r>
              <a:rPr lang="en-US" sz="2600" dirty="0" smtClean="0"/>
              <a:t> </a:t>
            </a:r>
            <a:r>
              <a:rPr lang="en-US" sz="2600" dirty="0" err="1" smtClean="0"/>
              <a:t>Huế</a:t>
            </a:r>
            <a:endParaRPr lang="en-US" sz="2600" dirty="0"/>
          </a:p>
          <a:p>
            <a:endParaRPr lang="en-US" sz="2600" dirty="0"/>
          </a:p>
        </p:txBody>
      </p:sp>
    </p:spTree>
    <p:extLst>
      <p:ext uri="{BB962C8B-B14F-4D97-AF65-F5344CB8AC3E}">
        <p14:creationId xmlns:p14="http://schemas.microsoft.com/office/powerpoint/2010/main" val="3953857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KẾT QUẢ VÀ KỊCH BẢN ĐÁNH GIÁ</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17</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3.2 </a:t>
            </a:r>
            <a:r>
              <a:rPr lang="en-US" sz="2600" dirty="0" smtClean="0">
                <a:solidFill>
                  <a:schemeClr val="tx1"/>
                </a:solidFill>
              </a:rPr>
              <a:t>THỬ NGHIỆM THIẾT BỊ</a:t>
            </a:r>
            <a:endParaRPr lang="en-US" sz="2600" dirty="0">
              <a:solidFill>
                <a:schemeClr val="tx1"/>
              </a:solidFill>
            </a:endParaRPr>
          </a:p>
        </p:txBody>
      </p:sp>
      <p:pic>
        <p:nvPicPr>
          <p:cNvPr id="7" name="Picture 6" descr="C:\Users\DELL\Desktop\DATN\ảnh\lắp đặ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43" y="1632858"/>
            <a:ext cx="4533900" cy="3647346"/>
          </a:xfrm>
          <a:prstGeom prst="rect">
            <a:avLst/>
          </a:prstGeom>
          <a:noFill/>
          <a:ln>
            <a:noFill/>
          </a:ln>
        </p:spPr>
      </p:pic>
      <p:sp>
        <p:nvSpPr>
          <p:cNvPr id="2" name="Rectangle 1"/>
          <p:cNvSpPr/>
          <p:nvPr/>
        </p:nvSpPr>
        <p:spPr>
          <a:xfrm>
            <a:off x="5757263" y="1810192"/>
            <a:ext cx="6096000" cy="2802690"/>
          </a:xfrm>
          <a:prstGeom prst="rect">
            <a:avLst/>
          </a:prstGeom>
        </p:spPr>
        <p:txBody>
          <a:bodyPr>
            <a:spAutoFit/>
          </a:bodyPr>
          <a:lstStyle/>
          <a:p>
            <a:pPr indent="457200" algn="just">
              <a:lnSpc>
                <a:spcPct val="150000"/>
              </a:lnSpc>
            </a:pPr>
            <a:r>
              <a:rPr lang="vi-VN" sz="2400" dirty="0">
                <a:ea typeface="Times New Roman" panose="02020603050405020304" pitchFamily="18" charset="0"/>
              </a:rPr>
              <a:t>Lắp đặt thiết bị trên xe máy và tiến hành thử nghiệm các chức năng của thiết bị. Với kịch bản thử nghiệm thì ta sẽ sử dụng xe máy di chuyển sau đó dùng phần mềm mqtt box để kiểm tra các bản tin.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183917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KẾT QUẢ VÀ KỊCH BẢN ĐÁNH GIÁ</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18</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3.2 </a:t>
            </a:r>
            <a:r>
              <a:rPr lang="en-US" sz="2600" dirty="0" smtClean="0">
                <a:solidFill>
                  <a:schemeClr val="tx1"/>
                </a:solidFill>
              </a:rPr>
              <a:t>THỬ NGHIỆM THIẾT BỊ</a:t>
            </a:r>
            <a:endParaRPr lang="en-US" sz="2600" dirty="0">
              <a:solidFill>
                <a:schemeClr val="tx1"/>
              </a:solidFill>
            </a:endParaRPr>
          </a:p>
        </p:txBody>
      </p:sp>
      <p:pic>
        <p:nvPicPr>
          <p:cNvPr id="8" name="Picture 7" descr="C:\Users\DELL\Desktop\DATN\ảnh\bản tin x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26" y="1341575"/>
            <a:ext cx="6152605" cy="4667339"/>
          </a:xfrm>
          <a:prstGeom prst="rect">
            <a:avLst/>
          </a:prstGeom>
          <a:noFill/>
          <a:ln>
            <a:noFill/>
          </a:ln>
        </p:spPr>
      </p:pic>
      <p:pic>
        <p:nvPicPr>
          <p:cNvPr id="9" name="Picture 8" descr="C:\Users\DELL\Desktop\DATN\ảnh\bản ti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061" y="1224008"/>
            <a:ext cx="3052309" cy="4902471"/>
          </a:xfrm>
          <a:prstGeom prst="rect">
            <a:avLst/>
          </a:prstGeom>
          <a:noFill/>
          <a:ln>
            <a:noFill/>
          </a:ln>
        </p:spPr>
      </p:pic>
    </p:spTree>
    <p:extLst>
      <p:ext uri="{BB962C8B-B14F-4D97-AF65-F5344CB8AC3E}">
        <p14:creationId xmlns:p14="http://schemas.microsoft.com/office/powerpoint/2010/main" val="67361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KẾT QUẢ VÀ KỊCH BẢN ĐÁNH GIÁ</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19</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3.2 </a:t>
            </a:r>
            <a:r>
              <a:rPr lang="en-US" sz="2600" dirty="0" smtClean="0">
                <a:solidFill>
                  <a:schemeClr val="tx1"/>
                </a:solidFill>
              </a:rPr>
              <a:t>THỬ NGHIỆM THIẾT BỊ</a:t>
            </a:r>
            <a:endParaRPr lang="en-US" sz="2600" dirty="0">
              <a:solidFill>
                <a:schemeClr val="tx1"/>
              </a:solidFill>
            </a:endParaRPr>
          </a:p>
        </p:txBody>
      </p:sp>
      <p:pic>
        <p:nvPicPr>
          <p:cNvPr id="7" name="Picture 6" descr="C:\Users\DELL\Desktop\DATN\ảnh\dò đườn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0660" y="1341575"/>
            <a:ext cx="2578826" cy="4470038"/>
          </a:xfrm>
          <a:prstGeom prst="rect">
            <a:avLst/>
          </a:prstGeom>
          <a:noFill/>
          <a:ln>
            <a:noFill/>
          </a:ln>
        </p:spPr>
      </p:pic>
      <p:sp>
        <p:nvSpPr>
          <p:cNvPr id="2" name="Rectangle 1"/>
          <p:cNvSpPr/>
          <p:nvPr/>
        </p:nvSpPr>
        <p:spPr>
          <a:xfrm>
            <a:off x="5243285" y="1460499"/>
            <a:ext cx="6609977" cy="3970318"/>
          </a:xfrm>
          <a:prstGeom prst="rect">
            <a:avLst/>
          </a:prstGeom>
        </p:spPr>
        <p:txBody>
          <a:bodyPr wrap="square">
            <a:spAutoFit/>
          </a:bodyPr>
          <a:lstStyle/>
          <a:p>
            <a:pPr indent="457200" algn="just">
              <a:lnSpc>
                <a:spcPct val="150000"/>
              </a:lnSpc>
            </a:pPr>
            <a:r>
              <a:rPr lang="vi-VN" sz="2400" dirty="0" smtClean="0">
                <a:ea typeface="Times New Roman" panose="02020603050405020304" pitchFamily="18" charset="0"/>
              </a:rPr>
              <a:t>Hình</a:t>
            </a:r>
            <a:r>
              <a:rPr lang="en-US" sz="2400" dirty="0" smtClean="0">
                <a:ea typeface="Times New Roman" panose="02020603050405020304" pitchFamily="18"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bên</a:t>
            </a:r>
            <a:r>
              <a:rPr lang="vi-VN" sz="2400" dirty="0" smtClean="0">
                <a:ea typeface="Times New Roman" panose="02020603050405020304" pitchFamily="18" charset="0"/>
              </a:rPr>
              <a:t> là </a:t>
            </a:r>
            <a:r>
              <a:rPr lang="vi-VN" sz="2400" dirty="0">
                <a:ea typeface="Times New Roman" panose="02020603050405020304" pitchFamily="18" charset="0"/>
              </a:rPr>
              <a:t>khả năng dò đường trên app, điểm đỏ có dấu chấm xanh ở chân là vị trí người dùng, điểm đỏ thứ 2 là vị trí của thiết </a:t>
            </a:r>
            <a:r>
              <a:rPr lang="vi-VN" sz="2400" dirty="0" smtClean="0">
                <a:ea typeface="Times New Roman" panose="02020603050405020304" pitchFamily="18" charset="0"/>
              </a:rPr>
              <a:t>bị</a:t>
            </a:r>
            <a:r>
              <a:rPr lang="en-US" sz="2400" dirty="0">
                <a:ea typeface="Times New Roman" panose="02020603050405020304" pitchFamily="18" charset="0"/>
              </a:rPr>
              <a:t>.</a:t>
            </a:r>
            <a:endParaRPr lang="en-US" sz="2400" dirty="0" smtClean="0">
              <a:ea typeface="Times New Roman" panose="02020603050405020304" pitchFamily="18" charset="0"/>
            </a:endParaRPr>
          </a:p>
          <a:p>
            <a:pPr indent="457200" algn="just">
              <a:lnSpc>
                <a:spcPct val="150000"/>
              </a:lnSpc>
            </a:pPr>
            <a:endParaRPr lang="en-US" sz="2400" dirty="0" smtClean="0">
              <a:ea typeface="Times New Roman" panose="02020603050405020304" pitchFamily="18" charset="0"/>
            </a:endParaRPr>
          </a:p>
          <a:p>
            <a:pPr indent="457200" algn="just">
              <a:lnSpc>
                <a:spcPct val="150000"/>
              </a:lnSpc>
            </a:pPr>
            <a:r>
              <a:rPr lang="en-US" sz="2400" dirty="0" smtClean="0">
                <a:latin typeface="Arial" panose="020B0604020202020204" pitchFamily="34" charset="0"/>
                <a:ea typeface="Times New Roman" panose="02020603050405020304" pitchFamily="18" charset="0"/>
                <a:cs typeface="Arial" panose="020B0604020202020204" pitchFamily="34" charset="0"/>
              </a:rPr>
              <a:t>C</a:t>
            </a:r>
            <a:r>
              <a:rPr lang="vi-VN" sz="2400" dirty="0" smtClean="0">
                <a:ea typeface="Times New Roman" panose="02020603050405020304" pitchFamily="18" charset="0"/>
              </a:rPr>
              <a:t>ó </a:t>
            </a:r>
            <a:r>
              <a:rPr lang="vi-VN" sz="2400" dirty="0">
                <a:ea typeface="Times New Roman" panose="02020603050405020304" pitchFamily="18" charset="0"/>
              </a:rPr>
              <a:t>thể nhìn thấy khả năng dò đường của app là tương đối chính xác, tuy nhiên vẫn có sai </a:t>
            </a:r>
            <a:r>
              <a:rPr lang="vi-VN" sz="2400" dirty="0" smtClean="0">
                <a:ea typeface="Times New Roman" panose="02020603050405020304" pitchFamily="18" charset="0"/>
              </a:rPr>
              <a:t>sót</a:t>
            </a:r>
            <a:r>
              <a:rPr lang="en-US" sz="2400" dirty="0">
                <a:ea typeface="Times New Roman" panose="02020603050405020304" pitchFamily="18"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cần</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phải</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phát</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triển</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thêm</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trong</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tương</a:t>
            </a:r>
            <a:r>
              <a:rPr lang="en-US" sz="2400" dirty="0" smtClean="0">
                <a:latin typeface="Arial" panose="020B0604020202020204" pitchFamily="34" charset="0"/>
                <a:ea typeface="Times New Roman" panose="02020603050405020304" pitchFamily="18" charset="0"/>
                <a:cs typeface="Arial" panose="020B0604020202020204" pitchFamily="34" charset="0"/>
              </a:rPr>
              <a:t> </a:t>
            </a:r>
            <a:r>
              <a:rPr lang="en-US" sz="2400" dirty="0" err="1" smtClean="0">
                <a:latin typeface="Arial" panose="020B0604020202020204" pitchFamily="34" charset="0"/>
                <a:ea typeface="Times New Roman" panose="02020603050405020304" pitchFamily="18" charset="0"/>
                <a:cs typeface="Arial" panose="020B0604020202020204" pitchFamily="34" charset="0"/>
              </a:rPr>
              <a:t>lai</a:t>
            </a:r>
            <a:r>
              <a:rPr lang="en-US" sz="2400" dirty="0" smtClean="0">
                <a:latin typeface="Arial" panose="020B0604020202020204" pitchFamily="34" charset="0"/>
                <a:ea typeface="Times New Roman" panose="02020603050405020304" pitchFamily="18" charset="0"/>
                <a:cs typeface="Arial" panose="020B0604020202020204" pitchFamily="34" charset="0"/>
              </a:rPr>
              <a:t>.</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98191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3: </a:t>
            </a:r>
            <a:r>
              <a:rPr lang="en-US" dirty="0" smtClean="0"/>
              <a:t>KẾT QUẢ VÀ KỊCH BẢN ĐÁNH GIÁ</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20</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3.3 </a:t>
            </a:r>
            <a:r>
              <a:rPr lang="en-US" sz="2600" dirty="0" err="1" smtClean="0">
                <a:solidFill>
                  <a:schemeClr val="tx1"/>
                </a:solidFill>
              </a:rPr>
              <a:t>Khả</a:t>
            </a:r>
            <a:r>
              <a:rPr lang="en-US" sz="2600" dirty="0" smtClean="0">
                <a:solidFill>
                  <a:schemeClr val="tx1"/>
                </a:solidFill>
              </a:rPr>
              <a:t> </a:t>
            </a:r>
            <a:r>
              <a:rPr lang="en-US" sz="2600" dirty="0" err="1" smtClean="0">
                <a:solidFill>
                  <a:schemeClr val="tx1"/>
                </a:solidFill>
              </a:rPr>
              <a:t>năng</a:t>
            </a:r>
            <a:r>
              <a:rPr lang="en-US" sz="2600" dirty="0" smtClean="0">
                <a:solidFill>
                  <a:schemeClr val="tx1"/>
                </a:solidFill>
              </a:rPr>
              <a:t> </a:t>
            </a:r>
            <a:r>
              <a:rPr lang="en-US" sz="2600" dirty="0" err="1" smtClean="0">
                <a:solidFill>
                  <a:schemeClr val="tx1"/>
                </a:solidFill>
              </a:rPr>
              <a:t>tiết</a:t>
            </a:r>
            <a:r>
              <a:rPr lang="en-US" sz="2600" dirty="0" smtClean="0">
                <a:solidFill>
                  <a:schemeClr val="tx1"/>
                </a:solidFill>
              </a:rPr>
              <a:t> </a:t>
            </a:r>
            <a:r>
              <a:rPr lang="en-US" sz="2600" dirty="0" err="1" smtClean="0">
                <a:solidFill>
                  <a:schemeClr val="tx1"/>
                </a:solidFill>
              </a:rPr>
              <a:t>kiệm</a:t>
            </a:r>
            <a:r>
              <a:rPr lang="en-US" sz="2600" dirty="0" smtClean="0">
                <a:solidFill>
                  <a:schemeClr val="tx1"/>
                </a:solidFill>
              </a:rPr>
              <a:t> </a:t>
            </a:r>
            <a:r>
              <a:rPr lang="en-US" sz="2600" dirty="0" err="1" smtClean="0">
                <a:solidFill>
                  <a:schemeClr val="tx1"/>
                </a:solidFill>
              </a:rPr>
              <a:t>năng</a:t>
            </a:r>
            <a:r>
              <a:rPr lang="en-US" sz="2600" dirty="0" smtClean="0">
                <a:solidFill>
                  <a:schemeClr val="tx1"/>
                </a:solidFill>
              </a:rPr>
              <a:t> </a:t>
            </a:r>
            <a:r>
              <a:rPr lang="en-US" sz="2600" dirty="0" err="1" smtClean="0">
                <a:solidFill>
                  <a:schemeClr val="tx1"/>
                </a:solidFill>
              </a:rPr>
              <a:t>lượng</a:t>
            </a:r>
            <a:endParaRPr lang="en-US" sz="2600" dirty="0">
              <a:solidFill>
                <a:schemeClr val="tx1"/>
              </a:solidFill>
            </a:endParaRPr>
          </a:p>
        </p:txBody>
      </p:sp>
      <p:pic>
        <p:nvPicPr>
          <p:cNvPr id="10" name="Picture 9"/>
          <p:cNvPicPr/>
          <p:nvPr/>
        </p:nvPicPr>
        <p:blipFill>
          <a:blip r:embed="rId2"/>
          <a:stretch>
            <a:fillRect/>
          </a:stretch>
        </p:blipFill>
        <p:spPr>
          <a:xfrm>
            <a:off x="6600467" y="1473200"/>
            <a:ext cx="4791075" cy="1638300"/>
          </a:xfrm>
          <a:prstGeom prst="rect">
            <a:avLst/>
          </a:prstGeom>
        </p:spPr>
      </p:pic>
      <p:pic>
        <p:nvPicPr>
          <p:cNvPr id="11" name="Picture 10" descr="C:\Users\DELL\Downloads\296137358_1100483560894096_4703453143445014051_n.jpg"/>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00467" y="3802743"/>
            <a:ext cx="4733925" cy="2077357"/>
          </a:xfrm>
          <a:prstGeom prst="rect">
            <a:avLst/>
          </a:prstGeom>
          <a:noFill/>
          <a:ln>
            <a:noFill/>
          </a:ln>
        </p:spPr>
      </p:pic>
      <p:sp>
        <p:nvSpPr>
          <p:cNvPr id="5" name="Rectangle 4"/>
          <p:cNvSpPr/>
          <p:nvPr/>
        </p:nvSpPr>
        <p:spPr>
          <a:xfrm>
            <a:off x="338316" y="1578675"/>
            <a:ext cx="6143267" cy="230832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dirty="0" smtClean="0">
                <a:latin typeface="Arial" panose="020B0604020202020204" pitchFamily="34" charset="0"/>
                <a:ea typeface="Times New Roman" panose="02020603050405020304" pitchFamily="18" charset="0"/>
                <a:cs typeface="Arial" panose="020B0604020202020204" pitchFamily="34" charset="0"/>
              </a:rPr>
              <a:t>T</a:t>
            </a:r>
            <a:r>
              <a:rPr lang="vi-VN" sz="2400" dirty="0" smtClean="0">
                <a:latin typeface="Arial" panose="020B0604020202020204" pitchFamily="34" charset="0"/>
                <a:ea typeface="Times New Roman" panose="02020603050405020304" pitchFamily="18" charset="0"/>
                <a:cs typeface="Arial" panose="020B0604020202020204" pitchFamily="34" charset="0"/>
              </a:rPr>
              <a:t>hiết </a:t>
            </a:r>
            <a:r>
              <a:rPr lang="vi-VN" sz="2400" dirty="0">
                <a:latin typeface="Arial" panose="020B0604020202020204" pitchFamily="34" charset="0"/>
                <a:ea typeface="Times New Roman" panose="02020603050405020304" pitchFamily="18" charset="0"/>
                <a:cs typeface="Arial" panose="020B0604020202020204" pitchFamily="34" charset="0"/>
              </a:rPr>
              <a:t>bị dậy hoạt động và gửi bản tin sẽ giao động từ 40 đến 85 </a:t>
            </a:r>
            <a:r>
              <a:rPr lang="vi-VN" sz="2400" dirty="0" smtClean="0">
                <a:latin typeface="Arial" panose="020B0604020202020204" pitchFamily="34" charset="0"/>
                <a:ea typeface="Times New Roman" panose="02020603050405020304" pitchFamily="18" charset="0"/>
                <a:cs typeface="Arial" panose="020B0604020202020204" pitchFamily="34" charset="0"/>
              </a:rPr>
              <a:t>mA</a:t>
            </a:r>
            <a:r>
              <a:rPr lang="en-US" sz="2400" dirty="0">
                <a:latin typeface="Arial" panose="020B0604020202020204" pitchFamily="34" charset="0"/>
                <a:ea typeface="Times New Roman" panose="02020603050405020304" pitchFamily="18" charset="0"/>
                <a:cs typeface="Arial" panose="020B0604020202020204" pitchFamily="34" charset="0"/>
              </a:rPr>
              <a:t>.</a:t>
            </a:r>
            <a:endParaRPr lang="en-US" sz="2400" dirty="0" smtClean="0">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Wingdings" panose="05000000000000000000" pitchFamily="2" charset="2"/>
              <a:buChar char="Ø"/>
            </a:pPr>
            <a:r>
              <a:rPr lang="en-US" sz="2400" dirty="0" smtClean="0">
                <a:latin typeface="Arial" panose="020B0604020202020204" pitchFamily="34" charset="0"/>
                <a:ea typeface="Times New Roman" panose="02020603050405020304" pitchFamily="18" charset="0"/>
                <a:cs typeface="Arial" panose="020B0604020202020204" pitchFamily="34" charset="0"/>
              </a:rPr>
              <a:t>D</a:t>
            </a:r>
            <a:r>
              <a:rPr lang="vi-VN" sz="2400" dirty="0" smtClean="0">
                <a:latin typeface="Arial" panose="020B0604020202020204" pitchFamily="34" charset="0"/>
                <a:ea typeface="Times New Roman" panose="02020603050405020304" pitchFamily="18" charset="0"/>
                <a:cs typeface="Arial" panose="020B0604020202020204" pitchFamily="34" charset="0"/>
              </a:rPr>
              <a:t>òng </a:t>
            </a:r>
            <a:r>
              <a:rPr lang="vi-VN" sz="2400" dirty="0">
                <a:latin typeface="Arial" panose="020B0604020202020204" pitchFamily="34" charset="0"/>
                <a:ea typeface="Times New Roman" panose="02020603050405020304" pitchFamily="18" charset="0"/>
                <a:cs typeface="Arial" panose="020B0604020202020204" pitchFamily="34" charset="0"/>
              </a:rPr>
              <a:t>ngủ của thiết bị chỉ dao động ổn định ở 12.5 mA.</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468944" y="4290017"/>
            <a:ext cx="5905729" cy="1200329"/>
          </a:xfrm>
          <a:prstGeom prst="rect">
            <a:avLst/>
          </a:prstGeom>
          <a:noFill/>
        </p:spPr>
        <p:txBody>
          <a:bodyPr wrap="square" rtlCol="0">
            <a:spAutoFit/>
          </a:bodyPr>
          <a:lstStyle/>
          <a:p>
            <a:pPr algn="just"/>
            <a:r>
              <a:rPr lang="en-US" sz="2400" dirty="0" smtClean="0">
                <a:latin typeface="Arial" panose="020B0604020202020204" pitchFamily="34" charset="0"/>
                <a:cs typeface="Arial" panose="020B0604020202020204" pitchFamily="34" charset="0"/>
              </a:rPr>
              <a:t>=&gt;</a:t>
            </a:r>
            <a:r>
              <a:rPr lang="vi-VN" sz="2400" dirty="0">
                <a:latin typeface="Arial" panose="020B0604020202020204" pitchFamily="34" charset="0"/>
                <a:ea typeface="Times New Roman" panose="02020603050405020304" pitchFamily="18" charset="0"/>
                <a:cs typeface="Arial" panose="020B0604020202020204" pitchFamily="34" charset="0"/>
              </a:rPr>
              <a:t> </a:t>
            </a:r>
            <a:r>
              <a:rPr lang="en-US" sz="2400" dirty="0" smtClean="0">
                <a:latin typeface="Arial" panose="020B0604020202020204" pitchFamily="34" charset="0"/>
                <a:ea typeface="Times New Roman" panose="02020603050405020304" pitchFamily="18" charset="0"/>
                <a:cs typeface="Arial" panose="020B0604020202020204" pitchFamily="34" charset="0"/>
              </a:rPr>
              <a:t>V</a:t>
            </a:r>
            <a:r>
              <a:rPr lang="vi-VN" sz="2400" dirty="0" smtClean="0">
                <a:latin typeface="Arial" panose="020B0604020202020204" pitchFamily="34" charset="0"/>
                <a:ea typeface="Times New Roman" panose="02020603050405020304" pitchFamily="18" charset="0"/>
                <a:cs typeface="Arial" panose="020B0604020202020204" pitchFamily="34" charset="0"/>
              </a:rPr>
              <a:t>iệc </a:t>
            </a:r>
            <a:r>
              <a:rPr lang="vi-VN" sz="2400" dirty="0">
                <a:latin typeface="Arial" panose="020B0604020202020204" pitchFamily="34" charset="0"/>
                <a:ea typeface="Times New Roman" panose="02020603050405020304" pitchFamily="18" charset="0"/>
                <a:cs typeface="Arial" panose="020B0604020202020204" pitchFamily="34" charset="0"/>
              </a:rPr>
              <a:t>ngủ đã có thể giúp thiết bị tiết kiệm một lượng dòng điện tiêu thụ rất lớn so với việc hoạt động tối đa công </a:t>
            </a:r>
            <a:r>
              <a:rPr lang="vi-VN" sz="2400" dirty="0" smtClean="0">
                <a:latin typeface="Arial" panose="020B0604020202020204" pitchFamily="34" charset="0"/>
                <a:ea typeface="Times New Roman" panose="02020603050405020304" pitchFamily="18" charset="0"/>
                <a:cs typeface="Arial" panose="020B0604020202020204" pitchFamily="34" charset="0"/>
              </a:rPr>
              <a:t>suất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0584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pPr algn="ctr"/>
            <a:r>
              <a:rPr lang="en-US" dirty="0" smtClean="0"/>
              <a:t> KẾT </a:t>
            </a:r>
            <a:r>
              <a:rPr lang="en-US" dirty="0" smtClean="0"/>
              <a:t>LUẬN VÀ HƯỚNG PHÁT TRIỂN</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3" y="6501450"/>
            <a:ext cx="507822"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21</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28814" y="564700"/>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endParaRPr lang="en-US" sz="2600" dirty="0">
              <a:solidFill>
                <a:schemeClr val="tx1"/>
              </a:solidFill>
            </a:endParaRPr>
          </a:p>
        </p:txBody>
      </p:sp>
      <p:sp>
        <p:nvSpPr>
          <p:cNvPr id="2" name="Rectangle 1"/>
          <p:cNvSpPr/>
          <p:nvPr/>
        </p:nvSpPr>
        <p:spPr>
          <a:xfrm>
            <a:off x="292015" y="1178967"/>
            <a:ext cx="10341151" cy="2162130"/>
          </a:xfrm>
          <a:prstGeom prst="rect">
            <a:avLst/>
          </a:prstGeom>
        </p:spPr>
        <p:txBody>
          <a:bodyPr wrap="square">
            <a:spAutoFit/>
          </a:bodyPr>
          <a:lstStyle/>
          <a:p>
            <a:pPr indent="457200" algn="just">
              <a:lnSpc>
                <a:spcPct val="150000"/>
              </a:lnSpc>
            </a:pPr>
            <a:r>
              <a:rPr lang="vi-VN" sz="2200" dirty="0">
                <a:ea typeface="Times New Roman" panose="02020603050405020304" pitchFamily="18" charset="0"/>
              </a:rPr>
              <a:t>Các điểm còn thiếu sót, chưa làm được như:</a:t>
            </a:r>
            <a:endParaRPr lang="en-US" sz="2200" dirty="0">
              <a:ea typeface="Times New Roman" panose="02020603050405020304" pitchFamily="18" charset="0"/>
            </a:endParaRPr>
          </a:p>
          <a:p>
            <a:pPr marL="342900" marR="0" lvl="0" indent="-342900" algn="just">
              <a:lnSpc>
                <a:spcPct val="150000"/>
              </a:lnSpc>
              <a:spcBef>
                <a:spcPts val="300"/>
              </a:spcBef>
              <a:spcAft>
                <a:spcPts val="0"/>
              </a:spcAft>
              <a:buFont typeface="Times New Roman" panose="02020603050405020304" pitchFamily="18" charset="0"/>
              <a:buChar char="-"/>
            </a:pPr>
            <a:r>
              <a:rPr lang="vi-VN" sz="2200" dirty="0">
                <a:ea typeface="Times New Roman" panose="02020603050405020304" pitchFamily="18" charset="0"/>
              </a:rPr>
              <a:t>Chưa thử nghiệm hoạt động hệ thống trong thời gian dài với nhiều kịch bản</a:t>
            </a:r>
            <a:endParaRPr lang="en-US" sz="22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200" dirty="0">
                <a:ea typeface="Times New Roman" panose="02020603050405020304" pitchFamily="18" charset="0"/>
              </a:rPr>
              <a:t>Thiết bị hoạt động chưa thực sự ổn định và tích hợp được nhiều cảm biến</a:t>
            </a:r>
            <a:endParaRPr lang="en-US" sz="22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200" dirty="0">
                <a:ea typeface="Times New Roman" panose="02020603050405020304" pitchFamily="18" charset="0"/>
              </a:rPr>
              <a:t>Thời gian đáp ứng giữa app và thiết bị còn </a:t>
            </a:r>
            <a:r>
              <a:rPr lang="vi-VN" sz="2200" dirty="0" smtClean="0">
                <a:ea typeface="Times New Roman" panose="02020603050405020304" pitchFamily="18" charset="0"/>
              </a:rPr>
              <a:t>kém</a:t>
            </a:r>
            <a:endParaRPr lang="en-US" sz="2200" dirty="0">
              <a:ea typeface="Times New Roman" panose="02020603050405020304" pitchFamily="18" charset="0"/>
            </a:endParaRPr>
          </a:p>
        </p:txBody>
      </p:sp>
      <p:sp>
        <p:nvSpPr>
          <p:cNvPr id="5" name="Rectangle 4"/>
          <p:cNvSpPr/>
          <p:nvPr/>
        </p:nvSpPr>
        <p:spPr>
          <a:xfrm>
            <a:off x="266615" y="3341097"/>
            <a:ext cx="11092543" cy="2631490"/>
          </a:xfrm>
          <a:prstGeom prst="rect">
            <a:avLst/>
          </a:prstGeom>
        </p:spPr>
        <p:txBody>
          <a:bodyPr wrap="square">
            <a:spAutoFit/>
          </a:bodyPr>
          <a:lstStyle/>
          <a:p>
            <a:pPr indent="457200" algn="just">
              <a:lnSpc>
                <a:spcPct val="150000"/>
              </a:lnSpc>
            </a:pPr>
            <a:r>
              <a:rPr lang="vi-VN" sz="2200" dirty="0">
                <a:ea typeface="Times New Roman" panose="02020603050405020304" pitchFamily="18" charset="0"/>
              </a:rPr>
              <a:t>Sản phẩm có thể </a:t>
            </a:r>
            <a:r>
              <a:rPr lang="vi-VN" sz="2200" dirty="0" smtClean="0">
                <a:ea typeface="Times New Roman" panose="02020603050405020304" pitchFamily="18" charset="0"/>
              </a:rPr>
              <a:t>được</a:t>
            </a:r>
            <a:r>
              <a:rPr lang="en-US" sz="2200" dirty="0" smtClean="0">
                <a:ea typeface="Times New Roman" panose="02020603050405020304" pitchFamily="18"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phát</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triển</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thêm</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a:t>
            </a:r>
            <a:r>
              <a:rPr lang="en-US" sz="2200" dirty="0" err="1" smtClean="0">
                <a:latin typeface="Arial" panose="020B0604020202020204" pitchFamily="34" charset="0"/>
                <a:ea typeface="Times New Roman" panose="02020603050405020304" pitchFamily="18" charset="0"/>
                <a:cs typeface="Arial" panose="020B0604020202020204" pitchFamily="34" charset="0"/>
              </a:rPr>
              <a:t>rong</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tương</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lai</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ví</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dụ</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như</a:t>
            </a:r>
            <a:r>
              <a:rPr lang="vi-VN" sz="2200" dirty="0" smtClean="0">
                <a:latin typeface="Arial" panose="020B0604020202020204" pitchFamily="34" charset="0"/>
                <a:ea typeface="Times New Roman" panose="02020603050405020304" pitchFamily="18" charset="0"/>
                <a:cs typeface="Arial" panose="020B0604020202020204" pitchFamily="34" charset="0"/>
              </a:rPr>
              <a:t>:</a:t>
            </a:r>
            <a:endParaRPr lang="en-US" sz="22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200" dirty="0" smtClean="0">
                <a:ea typeface="Times New Roman" panose="02020603050405020304" pitchFamily="18" charset="0"/>
              </a:rPr>
              <a:t>Tích </a:t>
            </a:r>
            <a:r>
              <a:rPr lang="vi-VN" sz="2200" dirty="0">
                <a:ea typeface="Times New Roman" panose="02020603050405020304" pitchFamily="18" charset="0"/>
              </a:rPr>
              <a:t>hợp thêm 1 số cảm biến và có thể cho người dùng lựa chọn trên app</a:t>
            </a:r>
            <a:endParaRPr lang="en-US" sz="22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200" dirty="0">
                <a:ea typeface="Times New Roman" panose="02020603050405020304" pitchFamily="18" charset="0"/>
              </a:rPr>
              <a:t>Kết hợp thêm một số dịch vụ khác như LBS, wifi cell để đề phòng trường hợp GPS mất </a:t>
            </a:r>
            <a:r>
              <a:rPr lang="vi-VN" sz="2200" dirty="0" smtClean="0">
                <a:ea typeface="Times New Roman" panose="02020603050405020304" pitchFamily="18" charset="0"/>
              </a:rPr>
              <a:t>sóng</a:t>
            </a:r>
            <a:endParaRPr lang="en-US" sz="2200" dirty="0" smtClean="0">
              <a:ea typeface="Times New Roman" panose="02020603050405020304" pitchFamily="18" charset="0"/>
            </a:endParaRPr>
          </a:p>
          <a:p>
            <a:pPr marL="342900" indent="-342900" algn="just">
              <a:lnSpc>
                <a:spcPct val="150000"/>
              </a:lnSpc>
              <a:buFont typeface="Times New Roman" panose="02020603050405020304" pitchFamily="18" charset="0"/>
              <a:buChar char="-"/>
            </a:pPr>
            <a:r>
              <a:rPr lang="vi-VN" sz="2200" dirty="0"/>
              <a:t>Tăng thời gian đáp ứng giữa app và thiết </a:t>
            </a:r>
            <a:r>
              <a:rPr lang="vi-VN" sz="2200" dirty="0" smtClean="0"/>
              <a:t>bị</a:t>
            </a:r>
            <a:endParaRPr lang="en-US" sz="2200" dirty="0"/>
          </a:p>
        </p:txBody>
      </p:sp>
    </p:spTree>
    <p:extLst>
      <p:ext uri="{BB962C8B-B14F-4D97-AF65-F5344CB8AC3E}">
        <p14:creationId xmlns:p14="http://schemas.microsoft.com/office/powerpoint/2010/main" val="3552679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TÀI LIỆU THAM KHẢO</a:t>
            </a:r>
            <a:endParaRPr lang="en-US"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endParaRPr lang="en-US" sz="2600"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FDB5D06-B1B3-41E3-8115-FCDBBA87262B}"/>
              </a:ext>
            </a:extLst>
          </p:cNvPr>
          <p:cNvSpPr txBox="1"/>
          <p:nvPr/>
        </p:nvSpPr>
        <p:spPr>
          <a:xfrm>
            <a:off x="1531389" y="1268194"/>
            <a:ext cx="9299651" cy="369332"/>
          </a:xfrm>
          <a:prstGeom prst="rect">
            <a:avLst/>
          </a:prstGeom>
          <a:noFill/>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G. S. E. R. Mikko Saily, GSM Standardization History, Europe: 1, 2010. </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20" name="TextBox 19">
            <a:extLst>
              <a:ext uri="{FF2B5EF4-FFF2-40B4-BE49-F238E27FC236}">
                <a16:creationId xmlns:a16="http://schemas.microsoft.com/office/drawing/2014/main" id="{11E0624E-9B63-42B3-86E1-8A89B27AD1B9}"/>
              </a:ext>
            </a:extLst>
          </p:cNvPr>
          <p:cNvSpPr txBox="1"/>
          <p:nvPr/>
        </p:nvSpPr>
        <p:spPr>
          <a:xfrm>
            <a:off x="1481931" y="1687467"/>
            <a:ext cx="8630090" cy="369332"/>
          </a:xfrm>
          <a:prstGeom prst="rect">
            <a:avLst/>
          </a:prstGeom>
        </p:spPr>
        <p:txBody>
          <a:bodyPr wrap="square" rtlCol="0">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M. Sauter, Global System for Mobile Communications (GSM), 2014.</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22" name="TextBox 21">
            <a:extLst>
              <a:ext uri="{FF2B5EF4-FFF2-40B4-BE49-F238E27FC236}">
                <a16:creationId xmlns:a16="http://schemas.microsoft.com/office/drawing/2014/main" id="{04F66A18-641C-4931-8078-3AC586A9D0C8}"/>
              </a:ext>
            </a:extLst>
          </p:cNvPr>
          <p:cNvSpPr txBox="1"/>
          <p:nvPr/>
        </p:nvSpPr>
        <p:spPr>
          <a:xfrm>
            <a:off x="1531389" y="2120974"/>
            <a:ext cx="8960853" cy="646331"/>
          </a:xfrm>
          <a:prstGeom prst="rect">
            <a:avLst/>
          </a:prstGeom>
          <a:noFill/>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G. S. E. R. Mikko Saily, "Generic Access Network: Extending the GSM Paradigm," IEEE explore, vol. 1, no. 1, pp. 465 - 480, 2010. </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24" name="TextBox 23">
            <a:extLst>
              <a:ext uri="{FF2B5EF4-FFF2-40B4-BE49-F238E27FC236}">
                <a16:creationId xmlns:a16="http://schemas.microsoft.com/office/drawing/2014/main" id="{9B4B8088-1F1B-425F-90EA-03EC4355DEB7}"/>
              </a:ext>
            </a:extLst>
          </p:cNvPr>
          <p:cNvSpPr txBox="1"/>
          <p:nvPr/>
        </p:nvSpPr>
        <p:spPr>
          <a:xfrm>
            <a:off x="1481931" y="2721653"/>
            <a:ext cx="9761375" cy="369332"/>
          </a:xfrm>
          <a:prstGeom prst="rect">
            <a:avLst/>
          </a:prstGeom>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D. Paret, Transport and Messaging Protocols, Philips Semiconductors, Paris, France, 2017. </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26" name="TextBox 25">
            <a:extLst>
              <a:ext uri="{FF2B5EF4-FFF2-40B4-BE49-F238E27FC236}">
                <a16:creationId xmlns:a16="http://schemas.microsoft.com/office/drawing/2014/main" id="{5DC0F05B-C5F1-491C-91A1-8BB688E9398A}"/>
              </a:ext>
            </a:extLst>
          </p:cNvPr>
          <p:cNvSpPr txBox="1"/>
          <p:nvPr/>
        </p:nvSpPr>
        <p:spPr>
          <a:xfrm>
            <a:off x="1481936" y="3652096"/>
            <a:ext cx="9909606" cy="923330"/>
          </a:xfrm>
          <a:prstGeom prst="rect">
            <a:avLst/>
          </a:prstGeom>
          <a:noFill/>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S. F. &amp;. I. MARKETING, "smartindustry.vn," Online, 30 11 2018. [Online]. Available: https://smartindustry.vn/technology/internet-of-things/giao-thuc-mqtt-la-gi-nhung-ung-dung-cua-mqtt-nhu-the-nao/. [Accessed 12 7 2022].</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33" name="TextBox 32">
            <a:extLst>
              <a:ext uri="{FF2B5EF4-FFF2-40B4-BE49-F238E27FC236}">
                <a16:creationId xmlns:a16="http://schemas.microsoft.com/office/drawing/2014/main" id="{3C3C4941-265C-4209-950B-CD42782E27FF}"/>
              </a:ext>
            </a:extLst>
          </p:cNvPr>
          <p:cNvSpPr txBox="1"/>
          <p:nvPr/>
        </p:nvSpPr>
        <p:spPr>
          <a:xfrm>
            <a:off x="1143132" y="1232348"/>
            <a:ext cx="776514" cy="338554"/>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[1]</a:t>
            </a:r>
          </a:p>
        </p:txBody>
      </p:sp>
      <p:sp>
        <p:nvSpPr>
          <p:cNvPr id="34" name="TextBox 33">
            <a:extLst>
              <a:ext uri="{FF2B5EF4-FFF2-40B4-BE49-F238E27FC236}">
                <a16:creationId xmlns:a16="http://schemas.microsoft.com/office/drawing/2014/main" id="{49F4F77B-03AA-45FC-9F6D-0779FAC2994C}"/>
              </a:ext>
            </a:extLst>
          </p:cNvPr>
          <p:cNvSpPr txBox="1"/>
          <p:nvPr/>
        </p:nvSpPr>
        <p:spPr>
          <a:xfrm>
            <a:off x="1143132" y="1740593"/>
            <a:ext cx="77651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[2]</a:t>
            </a:r>
          </a:p>
        </p:txBody>
      </p:sp>
      <p:sp>
        <p:nvSpPr>
          <p:cNvPr id="35" name="TextBox 34">
            <a:extLst>
              <a:ext uri="{FF2B5EF4-FFF2-40B4-BE49-F238E27FC236}">
                <a16:creationId xmlns:a16="http://schemas.microsoft.com/office/drawing/2014/main" id="{9B0E8ECE-CF6E-41D7-9D95-F6B1B3DFF8C3}"/>
              </a:ext>
            </a:extLst>
          </p:cNvPr>
          <p:cNvSpPr txBox="1"/>
          <p:nvPr/>
        </p:nvSpPr>
        <p:spPr>
          <a:xfrm>
            <a:off x="1143132" y="2113750"/>
            <a:ext cx="776514" cy="338554"/>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88CB89E1-E8BF-41D3-A50B-DBF32E6C1413}"/>
              </a:ext>
            </a:extLst>
          </p:cNvPr>
          <p:cNvSpPr txBox="1"/>
          <p:nvPr/>
        </p:nvSpPr>
        <p:spPr>
          <a:xfrm>
            <a:off x="1143132" y="2722482"/>
            <a:ext cx="776514" cy="338554"/>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[4]</a:t>
            </a:r>
          </a:p>
        </p:txBody>
      </p:sp>
      <p:sp>
        <p:nvSpPr>
          <p:cNvPr id="37" name="TextBox 36">
            <a:extLst>
              <a:ext uri="{FF2B5EF4-FFF2-40B4-BE49-F238E27FC236}">
                <a16:creationId xmlns:a16="http://schemas.microsoft.com/office/drawing/2014/main" id="{FE614178-1FCF-4519-BB49-F9D05CC0601A}"/>
              </a:ext>
            </a:extLst>
          </p:cNvPr>
          <p:cNvSpPr txBox="1"/>
          <p:nvPr/>
        </p:nvSpPr>
        <p:spPr>
          <a:xfrm>
            <a:off x="1143132" y="3068980"/>
            <a:ext cx="77651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[5]</a:t>
            </a:r>
          </a:p>
        </p:txBody>
      </p:sp>
      <p:sp>
        <p:nvSpPr>
          <p:cNvPr id="38" name="TextBox 37">
            <a:extLst>
              <a:ext uri="{FF2B5EF4-FFF2-40B4-BE49-F238E27FC236}">
                <a16:creationId xmlns:a16="http://schemas.microsoft.com/office/drawing/2014/main" id="{F4D6A9D0-90C6-4F5E-821A-C7791394CC5B}"/>
              </a:ext>
            </a:extLst>
          </p:cNvPr>
          <p:cNvSpPr txBox="1"/>
          <p:nvPr/>
        </p:nvSpPr>
        <p:spPr>
          <a:xfrm>
            <a:off x="1143132" y="3640129"/>
            <a:ext cx="77651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[6]</a:t>
            </a:r>
          </a:p>
        </p:txBody>
      </p:sp>
      <p:sp>
        <p:nvSpPr>
          <p:cNvPr id="39" name="TextBox 38">
            <a:extLst>
              <a:ext uri="{FF2B5EF4-FFF2-40B4-BE49-F238E27FC236}">
                <a16:creationId xmlns:a16="http://schemas.microsoft.com/office/drawing/2014/main" id="{F84F89EC-C348-4BCB-ABE4-5230FAC88282}"/>
              </a:ext>
            </a:extLst>
          </p:cNvPr>
          <p:cNvSpPr txBox="1"/>
          <p:nvPr/>
        </p:nvSpPr>
        <p:spPr>
          <a:xfrm>
            <a:off x="1143132" y="4520986"/>
            <a:ext cx="77651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[7]</a:t>
            </a:r>
          </a:p>
        </p:txBody>
      </p:sp>
      <p:sp>
        <p:nvSpPr>
          <p:cNvPr id="43" name="TextBox 42">
            <a:extLst>
              <a:ext uri="{FF2B5EF4-FFF2-40B4-BE49-F238E27FC236}">
                <a16:creationId xmlns:a16="http://schemas.microsoft.com/office/drawing/2014/main" id="{FE667105-AB36-49D7-B59C-9C6F0A92D7E8}"/>
              </a:ext>
            </a:extLst>
          </p:cNvPr>
          <p:cNvSpPr txBox="1"/>
          <p:nvPr/>
        </p:nvSpPr>
        <p:spPr>
          <a:xfrm>
            <a:off x="1481931" y="3068980"/>
            <a:ext cx="9909611" cy="646331"/>
          </a:xfrm>
          <a:prstGeom prst="rect">
            <a:avLst/>
          </a:prstGeom>
          <a:noFill/>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T. E. J. K. Silvio Quincozes, "MQTT Protocol: Fundamentals, Tools and Future Directions," IEEE explore, pp. 1439 - 1448, tháng 9 năm 2019.</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44" name="TextBox 43">
            <a:extLst>
              <a:ext uri="{FF2B5EF4-FFF2-40B4-BE49-F238E27FC236}">
                <a16:creationId xmlns:a16="http://schemas.microsoft.com/office/drawing/2014/main" id="{091F8E8C-FFB7-4DC4-AD94-C0EFA3C5AD02}"/>
              </a:ext>
            </a:extLst>
          </p:cNvPr>
          <p:cNvSpPr txBox="1"/>
          <p:nvPr/>
        </p:nvSpPr>
        <p:spPr>
          <a:xfrm>
            <a:off x="1143132" y="5097922"/>
            <a:ext cx="776514" cy="338554"/>
          </a:xfrm>
          <a:prstGeom prst="rect">
            <a:avLst/>
          </a:prstGeom>
          <a:noFill/>
        </p:spPr>
        <p:txBody>
          <a:bodyPr wrap="square">
            <a:spAutoFit/>
          </a:bodyPr>
          <a:lstStyle/>
          <a:p>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1506663" y="4536374"/>
            <a:ext cx="9517254" cy="646331"/>
          </a:xfrm>
          <a:prstGeom prst="rect">
            <a:avLst/>
          </a:prstGeom>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holtek, "https://www.holtek.com/," [Online]. Available: https://www.holtek.com/productdetail/-/vg/HT32F52357_67.</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531389" y="5118847"/>
            <a:ext cx="10242243" cy="369332"/>
          </a:xfrm>
          <a:prstGeom prst="rect">
            <a:avLst/>
          </a:prstGeom>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SIMCOM, A7672X Series Hardware Design, Road, Changning District, Shanghai P.R. China. </a:t>
            </a:r>
            <a:endParaRPr lang="en-US"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91F8E8C-FFB7-4DC4-AD94-C0EFA3C5AD02}"/>
              </a:ext>
            </a:extLst>
          </p:cNvPr>
          <p:cNvSpPr txBox="1"/>
          <p:nvPr/>
        </p:nvSpPr>
        <p:spPr>
          <a:xfrm>
            <a:off x="1143132" y="5470634"/>
            <a:ext cx="776514" cy="338554"/>
          </a:xfrm>
          <a:prstGeom prst="rect">
            <a:avLst/>
          </a:prstGeom>
          <a:noFill/>
        </p:spPr>
        <p:txBody>
          <a:bodyPr wrap="square">
            <a:spAutoFit/>
          </a:bodyPr>
          <a:lstStyle/>
          <a:p>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8" name="Rectangle 7"/>
          <p:cNvSpPr/>
          <p:nvPr/>
        </p:nvSpPr>
        <p:spPr>
          <a:xfrm>
            <a:off x="1531389" y="5464730"/>
            <a:ext cx="9250196" cy="369332"/>
          </a:xfrm>
          <a:prstGeom prst="rect">
            <a:avLst/>
          </a:prstGeom>
        </p:spPr>
        <p:txBody>
          <a:bodyPr wrap="square">
            <a:spAutoFit/>
          </a:bodyPr>
          <a:lstStyle/>
          <a:p>
            <a:r>
              <a:rPr lang="vi-VN" dirty="0">
                <a:latin typeface="Arial" panose="020B0604020202020204" pitchFamily="34" charset="0"/>
                <a:ea typeface="Times New Roman" panose="02020603050405020304" pitchFamily="18" charset="0"/>
                <a:cs typeface="Arial" panose="020B0604020202020204" pitchFamily="34" charset="0"/>
              </a:rPr>
              <a:t>SIMCOM, A7600 Series_AT COMMAND, Changning District, Shanghai P.R. China. </a:t>
            </a:r>
            <a:endParaRPr lang="en-US"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16E35F10-CF37-4A1C-9353-59275D0BDFAE}"/>
              </a:ext>
            </a:extLst>
          </p:cNvPr>
          <p:cNvSpPr/>
          <p:nvPr/>
        </p:nvSpPr>
        <p:spPr>
          <a:xfrm>
            <a:off x="11391543" y="6501450"/>
            <a:ext cx="507822"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1250100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320282" y="1408427"/>
            <a:ext cx="6201157" cy="1791973"/>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000" i="1" dirty="0" err="1">
                <a:solidFill>
                  <a:schemeClr val="accent2">
                    <a:lumMod val="50000"/>
                  </a:schemeClr>
                </a:solidFill>
                <a:latin typeface="Georgia" panose="02040502050405020303" pitchFamily="18" charset="0"/>
              </a:rPr>
              <a:t>Em</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xin</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cảm</a:t>
            </a:r>
            <a:r>
              <a:rPr lang="en-US" sz="4000" i="1" dirty="0">
                <a:solidFill>
                  <a:schemeClr val="accent2">
                    <a:lumMod val="50000"/>
                  </a:schemeClr>
                </a:solidFill>
                <a:latin typeface="Georgia" panose="02040502050405020303" pitchFamily="18" charset="0"/>
              </a:rPr>
              <a:t> </a:t>
            </a:r>
            <a:r>
              <a:rPr lang="vi-VN" sz="4000" i="1" dirty="0">
                <a:solidFill>
                  <a:schemeClr val="accent2">
                    <a:lumMod val="50000"/>
                  </a:schemeClr>
                </a:solidFill>
                <a:latin typeface="Georgia" panose="02040502050405020303" pitchFamily="18" charset="0"/>
              </a:rPr>
              <a:t>ơ</a:t>
            </a:r>
            <a:r>
              <a:rPr lang="en-US" sz="4000" i="1" dirty="0">
                <a:solidFill>
                  <a:schemeClr val="accent2">
                    <a:lumMod val="50000"/>
                  </a:schemeClr>
                </a:solidFill>
                <a:latin typeface="Georgia" panose="02040502050405020303" pitchFamily="18" charset="0"/>
              </a:rPr>
              <a:t>n </a:t>
            </a:r>
            <a:r>
              <a:rPr lang="en-US" sz="4000" i="1" dirty="0" err="1">
                <a:solidFill>
                  <a:schemeClr val="accent2">
                    <a:lumMod val="50000"/>
                  </a:schemeClr>
                </a:solidFill>
                <a:latin typeface="Georgia" panose="02040502050405020303" pitchFamily="18" charset="0"/>
              </a:rPr>
              <a:t>sự</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theo</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dõi</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của</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thầy</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cô</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và</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các</a:t>
            </a:r>
            <a:r>
              <a:rPr lang="en-US" sz="4000" i="1" dirty="0">
                <a:solidFill>
                  <a:schemeClr val="accent2">
                    <a:lumMod val="50000"/>
                  </a:schemeClr>
                </a:solidFill>
                <a:latin typeface="Georgia" panose="02040502050405020303" pitchFamily="18" charset="0"/>
              </a:rPr>
              <a:t> </a:t>
            </a:r>
            <a:r>
              <a:rPr lang="en-US" sz="4000" i="1" dirty="0" err="1">
                <a:solidFill>
                  <a:schemeClr val="accent2">
                    <a:lumMod val="50000"/>
                  </a:schemeClr>
                </a:solidFill>
                <a:latin typeface="Georgia" panose="02040502050405020303" pitchFamily="18" charset="0"/>
              </a:rPr>
              <a:t>bạn</a:t>
            </a:r>
            <a:r>
              <a:rPr lang="en-US" sz="4000" i="1" dirty="0">
                <a:solidFill>
                  <a:schemeClr val="accent2">
                    <a:lumMod val="50000"/>
                  </a:schemeClr>
                </a:solidFill>
                <a:latin typeface="Georgia" panose="02040502050405020303" pitchFamily="18" charset="0"/>
              </a:rPr>
              <a:t>!</a:t>
            </a:r>
          </a:p>
        </p:txBody>
      </p:sp>
      <p:sp>
        <p:nvSpPr>
          <p:cNvPr id="4" name="TextBox 3">
            <a:extLst>
              <a:ext uri="{FF2B5EF4-FFF2-40B4-BE49-F238E27FC236}">
                <a16:creationId xmlns:a16="http://schemas.microsoft.com/office/drawing/2014/main" id="{6346C375-2CCD-4A4C-8CE2-C97322BEDBFC}"/>
              </a:ext>
            </a:extLst>
          </p:cNvPr>
          <p:cNvSpPr txBox="1"/>
          <p:nvPr/>
        </p:nvSpPr>
        <p:spPr>
          <a:xfrm>
            <a:off x="4438054" y="3762107"/>
            <a:ext cx="7753946" cy="110799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p:spPr>
        <p:txBody>
          <a:bodyPr wrap="square">
            <a:spAutoFit/>
          </a:bodyPr>
          <a:lstStyle/>
          <a:p>
            <a:pPr algn="ctr"/>
            <a:r>
              <a:rPr lang="en-US" sz="6600" b="1" i="0" u="none" strike="noStrike" dirty="0">
                <a:solidFill>
                  <a:srgbClr val="C00000"/>
                </a:solidFill>
                <a:effectLst/>
                <a:latin typeface="Arial Rounded MT Bold" panose="020F0704030504030204" pitchFamily="34" charset="0"/>
              </a:rPr>
              <a:t>THANK YOU!</a:t>
            </a:r>
            <a:endParaRPr lang="en-US" sz="6600"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395499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a:xfrm>
            <a:off x="338736" y="112543"/>
            <a:ext cx="11514528" cy="436098"/>
          </a:xfrm>
        </p:spPr>
        <p:txBody>
          <a:bodyPr/>
          <a:lstStyle/>
          <a:p>
            <a:r>
              <a:rPr lang="en-US" dirty="0" err="1"/>
              <a:t>Tổng</a:t>
            </a:r>
            <a:r>
              <a:rPr lang="en-US" dirty="0"/>
              <a:t> </a:t>
            </a:r>
            <a:r>
              <a:rPr lang="en-US" dirty="0" err="1"/>
              <a:t>quan</a:t>
            </a:r>
            <a:endParaRPr lang="en-US" dirty="0"/>
          </a:p>
        </p:txBody>
      </p:sp>
      <p:sp>
        <p:nvSpPr>
          <p:cNvPr id="7" name="Rectangle: Rounded Corners 6">
            <a:extLst>
              <a:ext uri="{FF2B5EF4-FFF2-40B4-BE49-F238E27FC236}">
                <a16:creationId xmlns:a16="http://schemas.microsoft.com/office/drawing/2014/main" id="{6C642588-095C-430A-83AD-C2B0EE1025DB}"/>
              </a:ext>
            </a:extLst>
          </p:cNvPr>
          <p:cNvSpPr/>
          <p:nvPr/>
        </p:nvSpPr>
        <p:spPr>
          <a:xfrm>
            <a:off x="1891703" y="2424001"/>
            <a:ext cx="8602383" cy="4899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600" dirty="0">
                <a:latin typeface="Times New Roman" panose="02020603050405020304" pitchFamily="18" charset="0"/>
                <a:cs typeface="Times New Roman" panose="02020603050405020304" pitchFamily="18" charset="0"/>
              </a:rPr>
              <a:t>CHƯƠNG 1. </a:t>
            </a:r>
            <a:r>
              <a:rPr lang="en-US" sz="2600" dirty="0" smtClean="0">
                <a:latin typeface="Times New Roman" panose="02020603050405020304" pitchFamily="18" charset="0"/>
                <a:cs typeface="Times New Roman" panose="02020603050405020304" pitchFamily="18" charset="0"/>
              </a:rPr>
              <a:t>TỔNG QUAN CƠ SỞ LÝ THUYẾT</a:t>
            </a:r>
            <a:endParaRPr lang="en-US" sz="26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2CDE7EF-90B7-4F12-BC05-0867EFDF682C}"/>
              </a:ext>
            </a:extLst>
          </p:cNvPr>
          <p:cNvSpPr/>
          <p:nvPr/>
        </p:nvSpPr>
        <p:spPr>
          <a:xfrm>
            <a:off x="1891703" y="3411272"/>
            <a:ext cx="8602384" cy="4899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600" dirty="0">
                <a:latin typeface="Times New Roman" panose="02020603050405020304" pitchFamily="18" charset="0"/>
                <a:cs typeface="Times New Roman" panose="02020603050405020304" pitchFamily="18" charset="0"/>
              </a:rPr>
              <a:t>CHƯƠNG 2. </a:t>
            </a:r>
            <a:r>
              <a:rPr lang="en-US" sz="2600" dirty="0" smtClean="0">
                <a:latin typeface="Times New Roman" panose="02020603050405020304" pitchFamily="18" charset="0"/>
                <a:cs typeface="Times New Roman" panose="02020603050405020304" pitchFamily="18" charset="0"/>
              </a:rPr>
              <a:t>THIẾT KẾ HỆ THỐNG</a:t>
            </a:r>
            <a:endParaRPr lang="en-US" sz="26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4C88591-2C0C-431F-885A-2C96C6907FBD}"/>
              </a:ext>
            </a:extLst>
          </p:cNvPr>
          <p:cNvSpPr/>
          <p:nvPr/>
        </p:nvSpPr>
        <p:spPr>
          <a:xfrm>
            <a:off x="1891703" y="4497565"/>
            <a:ext cx="8602384" cy="4899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600" dirty="0">
                <a:latin typeface="Times New Roman" panose="02020603050405020304" pitchFamily="18" charset="0"/>
                <a:cs typeface="Times New Roman" panose="02020603050405020304" pitchFamily="18" charset="0"/>
              </a:rPr>
              <a:t>CHƯƠNG 3. KẾT QUẢ VÀ KỊCH BẢN ĐÁNH GIÁ</a:t>
            </a:r>
          </a:p>
        </p:txBody>
      </p:sp>
      <p:sp>
        <p:nvSpPr>
          <p:cNvPr id="15" name="Rectangle: Rounded Corners 14">
            <a:extLst>
              <a:ext uri="{FF2B5EF4-FFF2-40B4-BE49-F238E27FC236}">
                <a16:creationId xmlns:a16="http://schemas.microsoft.com/office/drawing/2014/main" id="{B65DE6C1-CDAC-4F92-BB3D-2E91B0328159}"/>
              </a:ext>
            </a:extLst>
          </p:cNvPr>
          <p:cNvSpPr/>
          <p:nvPr/>
        </p:nvSpPr>
        <p:spPr>
          <a:xfrm>
            <a:off x="482038" y="987832"/>
            <a:ext cx="2532767" cy="676226"/>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600" b="1" dirty="0">
                <a:latin typeface="Times New Roman" panose="02020603050405020304" pitchFamily="18" charset="0"/>
                <a:cs typeface="Times New Roman" panose="02020603050405020304" pitchFamily="18" charset="0"/>
              </a:rPr>
              <a:t>DANH MỤC</a:t>
            </a:r>
          </a:p>
        </p:txBody>
      </p:sp>
      <p:sp>
        <p:nvSpPr>
          <p:cNvPr id="2" name="AutoShape 2" descr="Triệt xóa ổ trộm xe máy rồi đòi tiền chuộc - Kỳ III: Chuyên án dài hơ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7105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1: TỔNG QUAN </a:t>
            </a:r>
            <a:r>
              <a:rPr lang="en-US" dirty="0" smtClean="0"/>
              <a:t>CƠ SỞ LÝ THUYẾT</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3" y="6501450"/>
            <a:ext cx="337038" cy="369332"/>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1</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28814"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1.1 Xu </a:t>
            </a:r>
            <a:r>
              <a:rPr lang="en-US" sz="2600" dirty="0" err="1" smtClean="0">
                <a:solidFill>
                  <a:schemeClr val="tx1"/>
                </a:solidFill>
              </a:rPr>
              <a:t>thế</a:t>
            </a:r>
            <a:r>
              <a:rPr lang="en-US" sz="2600" dirty="0" smtClean="0">
                <a:solidFill>
                  <a:schemeClr val="tx1"/>
                </a:solidFill>
              </a:rPr>
              <a:t> </a:t>
            </a:r>
            <a:r>
              <a:rPr lang="en-US" sz="2600" dirty="0" err="1" smtClean="0">
                <a:solidFill>
                  <a:schemeClr val="tx1"/>
                </a:solidFill>
              </a:rPr>
              <a:t>hiện</a:t>
            </a:r>
            <a:r>
              <a:rPr lang="en-US" sz="2600" dirty="0" smtClean="0">
                <a:solidFill>
                  <a:schemeClr val="tx1"/>
                </a:solidFill>
              </a:rPr>
              <a:t> nay</a:t>
            </a:r>
            <a:endParaRPr lang="en-US" sz="2600" dirty="0">
              <a:solidFill>
                <a:schemeClr val="tx1"/>
              </a:solidFill>
            </a:endParaRPr>
          </a:p>
        </p:txBody>
      </p:sp>
      <p:pic>
        <p:nvPicPr>
          <p:cNvPr id="2054" name="Picture 6" descr="Phải làm gì khi bị mất xe máy để tăng cơ hội tìm lại x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909" y="1254687"/>
            <a:ext cx="3086917" cy="20285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38736" y="1341575"/>
            <a:ext cx="7053263" cy="2802690"/>
          </a:xfrm>
          <a:prstGeom prst="rect">
            <a:avLst/>
          </a:prstGeom>
        </p:spPr>
        <p:txBody>
          <a:bodyPr wrap="square">
            <a:spAutoFit/>
          </a:bodyPr>
          <a:lstStyle/>
          <a:p>
            <a:pPr algn="just">
              <a:lnSpc>
                <a:spcPct val="150000"/>
              </a:lnSpc>
              <a:spcBef>
                <a:spcPts val="300"/>
              </a:spcBef>
            </a:pPr>
            <a:r>
              <a:rPr lang="vi-VN" sz="2400" dirty="0">
                <a:ea typeface="Times New Roman" panose="02020603050405020304" pitchFamily="18" charset="0"/>
              </a:rPr>
              <a:t>Việt Nam hiện nay vẫn còn một bộ phận lớn đang sử dụng những chiếc xe máy cũ không có biện pháp đảm bảo an toàn, khiến cho nhiều vụ việc đánh cắp xe máy xảy ra, nhiều nhất có thể kể đến trên địa </a:t>
            </a:r>
            <a:r>
              <a:rPr lang="vi-VN" sz="2400" dirty="0" smtClean="0">
                <a:ea typeface="Times New Roman" panose="02020603050405020304" pitchFamily="18" charset="0"/>
              </a:rPr>
              <a:t>bàn </a:t>
            </a:r>
            <a:r>
              <a:rPr lang="vi-VN" sz="2400" dirty="0">
                <a:ea typeface="Times New Roman" panose="02020603050405020304" pitchFamily="18" charset="0"/>
              </a:rPr>
              <a:t>Hà Nội này.</a:t>
            </a:r>
            <a:endParaRPr lang="en-US" sz="2400" dirty="0">
              <a:ea typeface="Times New Roman" panose="02020603050405020304" pitchFamily="18" charset="0"/>
            </a:endParaRPr>
          </a:p>
        </p:txBody>
      </p:sp>
      <p:pic>
        <p:nvPicPr>
          <p:cNvPr id="2058" name="Picture 10" descr="Rộ nạn trộm xe máy sau giãn cách ở TP.H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09" y="3637607"/>
            <a:ext cx="3086917" cy="19977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38760" y="4706436"/>
            <a:ext cx="6653213"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=&gt;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trộm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lắp</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218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1: TỔNG QUAN </a:t>
            </a:r>
            <a:r>
              <a:rPr lang="en-US" dirty="0" smtClean="0"/>
              <a:t>CƠ SỞ LÝ THUYẾT</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3" y="6501450"/>
            <a:ext cx="337038" cy="369332"/>
          </a:xfrm>
          <a:prstGeom prst="rect">
            <a:avLst/>
          </a:prstGeom>
        </p:spPr>
        <p:txBody>
          <a:bodyPr wrap="square">
            <a:spAutoFit/>
          </a:bodyPr>
          <a:lstStyle/>
          <a:p>
            <a:r>
              <a:rPr lang="en-US" dirty="0" smtClean="0"/>
              <a:t>2</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1.1 Xu </a:t>
            </a:r>
            <a:r>
              <a:rPr lang="en-US" sz="2600" dirty="0" err="1" smtClean="0">
                <a:solidFill>
                  <a:schemeClr val="tx1"/>
                </a:solidFill>
              </a:rPr>
              <a:t>thế</a:t>
            </a:r>
            <a:r>
              <a:rPr lang="en-US" sz="2600" dirty="0" smtClean="0">
                <a:solidFill>
                  <a:schemeClr val="tx1"/>
                </a:solidFill>
              </a:rPr>
              <a:t> </a:t>
            </a:r>
            <a:r>
              <a:rPr lang="en-US" sz="2600" dirty="0" err="1" smtClean="0">
                <a:solidFill>
                  <a:schemeClr val="tx1"/>
                </a:solidFill>
              </a:rPr>
              <a:t>hiện</a:t>
            </a:r>
            <a:r>
              <a:rPr lang="en-US" sz="2600" dirty="0" smtClean="0">
                <a:solidFill>
                  <a:schemeClr val="tx1"/>
                </a:solidFill>
              </a:rPr>
              <a:t> nay</a:t>
            </a:r>
            <a:endParaRPr lang="en-US" sz="2600" dirty="0">
              <a:solidFill>
                <a:schemeClr val="tx1"/>
              </a:solidFill>
            </a:endParaRPr>
          </a:p>
        </p:txBody>
      </p:sp>
      <p:pic>
        <p:nvPicPr>
          <p:cNvPr id="9" name="Picture 8" descr="{keywords}"/>
          <p:cNvPicPr/>
          <p:nvPr/>
        </p:nvPicPr>
        <p:blipFill>
          <a:blip r:embed="rId3">
            <a:extLst>
              <a:ext uri="{28A0092B-C50C-407E-A947-70E740481C1C}">
                <a14:useLocalDpi xmlns:a14="http://schemas.microsoft.com/office/drawing/2010/main" val="0"/>
              </a:ext>
            </a:extLst>
          </a:blip>
          <a:srcRect/>
          <a:stretch>
            <a:fillRect/>
          </a:stretch>
        </p:blipFill>
        <p:spPr bwMode="auto">
          <a:xfrm>
            <a:off x="771086" y="1678493"/>
            <a:ext cx="2818718" cy="2750185"/>
          </a:xfrm>
          <a:prstGeom prst="rect">
            <a:avLst/>
          </a:prstGeom>
          <a:noFill/>
          <a:ln>
            <a:noFill/>
          </a:ln>
        </p:spPr>
      </p:pic>
      <p:pic>
        <p:nvPicPr>
          <p:cNvPr id="10" name="Picture 9" descr="{keywords}"/>
          <p:cNvPicPr/>
          <p:nvPr/>
        </p:nvPicPr>
        <p:blipFill>
          <a:blip r:embed="rId4">
            <a:extLst>
              <a:ext uri="{28A0092B-C50C-407E-A947-70E740481C1C}">
                <a14:useLocalDpi xmlns:a14="http://schemas.microsoft.com/office/drawing/2010/main" val="0"/>
              </a:ext>
            </a:extLst>
          </a:blip>
          <a:srcRect/>
          <a:stretch>
            <a:fillRect/>
          </a:stretch>
        </p:blipFill>
        <p:spPr bwMode="auto">
          <a:xfrm>
            <a:off x="4330073" y="1759204"/>
            <a:ext cx="2428873" cy="2750185"/>
          </a:xfrm>
          <a:prstGeom prst="rect">
            <a:avLst/>
          </a:prstGeom>
          <a:noFill/>
          <a:ln>
            <a:noFill/>
          </a:ln>
        </p:spPr>
      </p:pic>
      <p:sp>
        <p:nvSpPr>
          <p:cNvPr id="2" name="TextBox 1"/>
          <p:cNvSpPr txBox="1"/>
          <p:nvPr/>
        </p:nvSpPr>
        <p:spPr>
          <a:xfrm>
            <a:off x="7643281" y="1175657"/>
            <a:ext cx="2730235" cy="2169825"/>
          </a:xfrm>
          <a:prstGeom prst="rect">
            <a:avLst/>
          </a:prstGeom>
          <a:noFill/>
        </p:spPr>
        <p:txBody>
          <a:bodyPr wrap="none" rtlCol="0">
            <a:spAutoFit/>
          </a:bodyPr>
          <a:lstStyle/>
          <a:p>
            <a:pPr>
              <a:lnSpc>
                <a:spcPct val="150000"/>
              </a:lnSpc>
            </a:pPr>
            <a:r>
              <a:rPr lang="en-US" sz="2400" i="1" dirty="0" err="1" smtClean="0">
                <a:latin typeface="Arial" panose="020B0604020202020204" pitchFamily="34" charset="0"/>
                <a:cs typeface="Arial" panose="020B0604020202020204" pitchFamily="34" charset="0"/>
              </a:rPr>
              <a:t>Ưu</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điểm</a:t>
            </a:r>
            <a:r>
              <a:rPr lang="en-US" sz="2400" i="1" dirty="0" smtClean="0">
                <a:latin typeface="Arial" panose="020B0604020202020204" pitchFamily="34" charset="0"/>
                <a:cs typeface="Arial" panose="020B0604020202020204" pitchFamily="34" charset="0"/>
              </a:rPr>
              <a:t>:</a:t>
            </a:r>
          </a:p>
          <a:p>
            <a:pPr marL="285750" indent="-285750">
              <a:lnSpc>
                <a:spcPct val="150000"/>
              </a:lnSpc>
              <a:buFontTx/>
              <a:buChar char="-"/>
            </a:pPr>
            <a:r>
              <a:rPr lang="en-US" sz="2200" dirty="0" err="1" smtClean="0">
                <a:latin typeface="Arial" panose="020B0604020202020204" pitchFamily="34" charset="0"/>
                <a:cs typeface="Arial" panose="020B0604020202020204" pitchFamily="34" charset="0"/>
              </a:rPr>
              <a:t>Hiệu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quả</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tức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thời</a:t>
            </a:r>
            <a:r>
              <a:rPr lang="en-US" sz="2200" dirty="0" smtClean="0">
                <a:latin typeface="Arial" panose="020B0604020202020204" pitchFamily="34" charset="0"/>
                <a:cs typeface="Arial" panose="020B0604020202020204" pitchFamily="34" charset="0"/>
              </a:rPr>
              <a:t> </a:t>
            </a:r>
          </a:p>
          <a:p>
            <a:pPr marL="285750" indent="-285750">
              <a:lnSpc>
                <a:spcPct val="150000"/>
              </a:lnSpc>
              <a:buFontTx/>
              <a:buChar char="-"/>
            </a:pPr>
            <a:r>
              <a:rPr lang="en-US" sz="2200" dirty="0" err="1" smtClean="0">
                <a:latin typeface="Arial" panose="020B0604020202020204" pitchFamily="34" charset="0"/>
                <a:cs typeface="Arial" panose="020B0604020202020204" pitchFamily="34" charset="0"/>
              </a:rPr>
              <a:t>Độ</a:t>
            </a:r>
            <a:r>
              <a:rPr lang="en-US" sz="2200" dirty="0" smtClean="0">
                <a:latin typeface="Arial" panose="020B0604020202020204" pitchFamily="34" charset="0"/>
                <a:cs typeface="Arial" panose="020B0604020202020204" pitchFamily="34" charset="0"/>
              </a:rPr>
              <a:t> an </a:t>
            </a:r>
            <a:r>
              <a:rPr lang="en-US" sz="2200" dirty="0" err="1" smtClean="0">
                <a:latin typeface="Arial" panose="020B0604020202020204" pitchFamily="34" charset="0"/>
                <a:cs typeface="Arial" panose="020B0604020202020204" pitchFamily="34" charset="0"/>
              </a:rPr>
              <a:t>toàn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cao</a:t>
            </a:r>
            <a:endParaRPr lang="en-US" sz="2200" dirty="0" smtClean="0">
              <a:latin typeface="Arial" panose="020B0604020202020204" pitchFamily="34" charset="0"/>
              <a:cs typeface="Arial" panose="020B0604020202020204" pitchFamily="34" charset="0"/>
            </a:endParaRPr>
          </a:p>
          <a:p>
            <a:pPr marL="285750" indent="-285750">
              <a:lnSpc>
                <a:spcPct val="150000"/>
              </a:lnSpc>
              <a:buFontTx/>
              <a:buChar char="-"/>
            </a:pP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
        <p:nvSpPr>
          <p:cNvPr id="3" name="TextBox 2"/>
          <p:cNvSpPr txBox="1"/>
          <p:nvPr/>
        </p:nvSpPr>
        <p:spPr>
          <a:xfrm>
            <a:off x="7499215" y="3177187"/>
            <a:ext cx="4229365" cy="3185487"/>
          </a:xfrm>
          <a:prstGeom prst="rect">
            <a:avLst/>
          </a:prstGeom>
          <a:noFill/>
        </p:spPr>
        <p:txBody>
          <a:bodyPr wrap="square" rtlCol="0">
            <a:spAutoFit/>
          </a:bodyPr>
          <a:lstStyle/>
          <a:p>
            <a:pPr algn="just">
              <a:lnSpc>
                <a:spcPct val="150000"/>
              </a:lnSpc>
            </a:pPr>
            <a:r>
              <a:rPr lang="en-US" sz="2400" i="1" dirty="0" err="1" smtClean="0">
                <a:latin typeface="Arial" panose="020B0604020202020204" pitchFamily="34" charset="0"/>
                <a:cs typeface="Arial" panose="020B0604020202020204" pitchFamily="34" charset="0"/>
              </a:rPr>
              <a:t>Nhược</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điểm</a:t>
            </a:r>
            <a:r>
              <a:rPr lang="en-US" sz="2400" i="1" dirty="0" smtClean="0">
                <a:latin typeface="Arial" panose="020B0604020202020204" pitchFamily="34" charset="0"/>
                <a:cs typeface="Arial" panose="020B0604020202020204" pitchFamily="34" charset="0"/>
              </a:rPr>
              <a:t>:</a:t>
            </a:r>
          </a:p>
          <a:p>
            <a:pPr marL="285750" indent="-285750">
              <a:lnSpc>
                <a:spcPct val="150000"/>
              </a:lnSpc>
              <a:buFontTx/>
              <a:buChar char="-"/>
            </a:pPr>
            <a:r>
              <a:rPr lang="en-US" sz="2200" dirty="0" err="1">
                <a:latin typeface="Arial" panose="020B0604020202020204" pitchFamily="34" charset="0"/>
                <a:cs typeface="Arial" panose="020B0604020202020204" pitchFamily="34" charset="0"/>
              </a:rPr>
              <a:t>Nếu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thống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vẫn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a:t>
            </a:r>
            <a:r>
              <a:rPr lang="en-US" sz="2200" dirty="0">
                <a:latin typeface="Arial" panose="020B0604020202020204" pitchFamily="34" charset="0"/>
                <a:cs typeface="Arial" panose="020B0604020202020204" pitchFamily="34" charset="0"/>
              </a:rPr>
              <a:t> </a:t>
            </a:r>
          </a:p>
          <a:p>
            <a:pPr marL="285750" indent="-285750">
              <a:lnSpc>
                <a:spcPct val="150000"/>
              </a:lnSpc>
              <a:buFontTx/>
              <a:buChar char="-"/>
            </a:pP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khắc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cắp</a:t>
            </a:r>
            <a:endParaRPr lang="en-US" sz="2200" dirty="0">
              <a:latin typeface="Arial" panose="020B0604020202020204" pitchFamily="34" charset="0"/>
              <a:cs typeface="Arial" panose="020B0604020202020204" pitchFamily="34" charset="0"/>
            </a:endParaRPr>
          </a:p>
          <a:p>
            <a:pPr marL="285750" indent="-285750">
              <a:lnSpc>
                <a:spcPct val="150000"/>
              </a:lnSpc>
              <a:buFontTx/>
              <a:buChar char="-"/>
            </a:pPr>
            <a:r>
              <a:rPr lang="en-US" sz="2200" dirty="0">
                <a:latin typeface="Arial" panose="020B0604020202020204" pitchFamily="34" charset="0"/>
                <a:cs typeface="Arial" panose="020B0604020202020204" pitchFamily="34" charset="0"/>
              </a:rPr>
              <a:t>…</a:t>
            </a:r>
          </a:p>
        </p:txBody>
      </p:sp>
      <p:sp>
        <p:nvSpPr>
          <p:cNvPr id="13" name="TextBox 12"/>
          <p:cNvSpPr txBox="1"/>
          <p:nvPr/>
        </p:nvSpPr>
        <p:spPr>
          <a:xfrm>
            <a:off x="1363385" y="4608349"/>
            <a:ext cx="1577676" cy="353943"/>
          </a:xfrm>
          <a:prstGeom prst="rect">
            <a:avLst/>
          </a:prstGeom>
          <a:noFill/>
        </p:spPr>
        <p:txBody>
          <a:bodyPr wrap="none" rtlCol="0">
            <a:spAutoFit/>
          </a:bodyPr>
          <a:lstStyle/>
          <a:p>
            <a:r>
              <a:rPr lang="en-US" sz="1700" i="1" dirty="0" err="1"/>
              <a:t>Khóa</a:t>
            </a:r>
            <a:r>
              <a:rPr lang="en-US" sz="1700" i="1" dirty="0"/>
              <a:t> </a:t>
            </a:r>
            <a:r>
              <a:rPr lang="en-US" sz="1700" i="1" dirty="0" err="1"/>
              <a:t>phanh</a:t>
            </a:r>
            <a:r>
              <a:rPr lang="en-US" sz="1700" i="1" dirty="0"/>
              <a:t> </a:t>
            </a:r>
            <a:r>
              <a:rPr lang="en-US" sz="1700" i="1" dirty="0" err="1"/>
              <a:t>đĩa</a:t>
            </a:r>
            <a:endParaRPr lang="en-US" sz="1700" i="1" dirty="0"/>
          </a:p>
        </p:txBody>
      </p:sp>
      <p:sp>
        <p:nvSpPr>
          <p:cNvPr id="14" name="TextBox 13"/>
          <p:cNvSpPr txBox="1"/>
          <p:nvPr/>
        </p:nvSpPr>
        <p:spPr>
          <a:xfrm>
            <a:off x="4317685" y="4654515"/>
            <a:ext cx="3181530" cy="615553"/>
          </a:xfrm>
          <a:prstGeom prst="rect">
            <a:avLst/>
          </a:prstGeom>
          <a:noFill/>
        </p:spPr>
        <p:txBody>
          <a:bodyPr wrap="square" rtlCol="0">
            <a:spAutoFit/>
          </a:bodyPr>
          <a:lstStyle/>
          <a:p>
            <a:pPr lvl="0"/>
            <a:r>
              <a:rPr lang="vi-VN" sz="1700" i="1" dirty="0" smtClean="0"/>
              <a:t>Khóa thông minh smart key</a:t>
            </a:r>
            <a:endParaRPr lang="en-US" sz="1700" i="1" dirty="0"/>
          </a:p>
          <a:p>
            <a:endParaRPr lang="en-US" sz="1700" i="1" dirty="0"/>
          </a:p>
        </p:txBody>
      </p:sp>
    </p:spTree>
    <p:extLst>
      <p:ext uri="{BB962C8B-B14F-4D97-AF65-F5344CB8AC3E}">
        <p14:creationId xmlns:p14="http://schemas.microsoft.com/office/powerpoint/2010/main" val="333899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5" y="112543"/>
            <a:ext cx="11514528" cy="436098"/>
          </a:xfrm>
        </p:spPr>
        <p:txBody>
          <a:bodyPr/>
          <a:lstStyle/>
          <a:p>
            <a:r>
              <a:rPr lang="en-US" dirty="0"/>
              <a:t>CHƯƠNG 1: TỔNG QUAN </a:t>
            </a:r>
            <a:r>
              <a:rPr lang="en-US" dirty="0" smtClean="0"/>
              <a:t>CƠ SỞ LÝ THUYẾT</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1.1 Xu </a:t>
            </a:r>
            <a:r>
              <a:rPr lang="en-US" sz="2600" dirty="0" err="1" smtClean="0">
                <a:solidFill>
                  <a:schemeClr val="tx1"/>
                </a:solidFill>
              </a:rPr>
              <a:t>thế</a:t>
            </a:r>
            <a:r>
              <a:rPr lang="en-US" sz="2600" dirty="0" smtClean="0">
                <a:solidFill>
                  <a:schemeClr val="tx1"/>
                </a:solidFill>
              </a:rPr>
              <a:t> </a:t>
            </a:r>
            <a:r>
              <a:rPr lang="en-US" sz="2600" dirty="0" err="1" smtClean="0">
                <a:solidFill>
                  <a:schemeClr val="tx1"/>
                </a:solidFill>
              </a:rPr>
              <a:t>hiện</a:t>
            </a:r>
            <a:r>
              <a:rPr lang="en-US" sz="2600" dirty="0" smtClean="0">
                <a:solidFill>
                  <a:schemeClr val="tx1"/>
                </a:solidFill>
              </a:rPr>
              <a:t> nay</a:t>
            </a:r>
            <a:endParaRPr lang="en-US" sz="2600" dirty="0">
              <a:solidFill>
                <a:schemeClr val="tx1"/>
              </a:solidFill>
            </a:endParaRPr>
          </a:p>
        </p:txBody>
      </p:sp>
      <p:pic>
        <p:nvPicPr>
          <p:cNvPr id="11" name="Picture 10" descr="{keywords}"/>
          <p:cNvPicPr/>
          <p:nvPr/>
        </p:nvPicPr>
        <p:blipFill>
          <a:blip r:embed="rId2">
            <a:extLst>
              <a:ext uri="{28A0092B-C50C-407E-A947-70E740481C1C}">
                <a14:useLocalDpi xmlns:a14="http://schemas.microsoft.com/office/drawing/2010/main" val="0"/>
              </a:ext>
            </a:extLst>
          </a:blip>
          <a:srcRect/>
          <a:stretch>
            <a:fillRect/>
          </a:stretch>
        </p:blipFill>
        <p:spPr bwMode="auto">
          <a:xfrm>
            <a:off x="633411" y="1402542"/>
            <a:ext cx="5462588" cy="3751263"/>
          </a:xfrm>
          <a:prstGeom prst="rect">
            <a:avLst/>
          </a:prstGeom>
          <a:noFill/>
          <a:ln>
            <a:noFill/>
          </a:ln>
        </p:spPr>
      </p:pic>
      <p:sp>
        <p:nvSpPr>
          <p:cNvPr id="5" name="Rectangle 4"/>
          <p:cNvSpPr/>
          <p:nvPr/>
        </p:nvSpPr>
        <p:spPr>
          <a:xfrm>
            <a:off x="6648451" y="1210946"/>
            <a:ext cx="5080130" cy="4947508"/>
          </a:xfrm>
          <a:prstGeom prst="rect">
            <a:avLst/>
          </a:prstGeom>
        </p:spPr>
        <p:txBody>
          <a:bodyPr wrap="square">
            <a:spAutoFit/>
          </a:bodyPr>
          <a:lstStyle/>
          <a:p>
            <a:pPr algn="just">
              <a:lnSpc>
                <a:spcPct val="150000"/>
              </a:lnSpc>
            </a:pPr>
            <a:r>
              <a:rPr lang="vi-VN" sz="2400" i="1" dirty="0">
                <a:ea typeface="Times New Roman" panose="02020603050405020304" pitchFamily="18" charset="0"/>
              </a:rPr>
              <a:t>Ưu điểm:</a:t>
            </a:r>
            <a:endParaRPr lang="en-US" sz="2400" dirty="0">
              <a:ea typeface="Times New Roman" panose="02020603050405020304" pitchFamily="18" charset="0"/>
            </a:endParaRPr>
          </a:p>
          <a:p>
            <a:pPr marL="342900" marR="0" lvl="0" indent="-342900" algn="just">
              <a:lnSpc>
                <a:spcPct val="150000"/>
              </a:lnSpc>
              <a:spcBef>
                <a:spcPts val="300"/>
              </a:spcBef>
              <a:spcAft>
                <a:spcPts val="0"/>
              </a:spcAft>
              <a:buClr>
                <a:srgbClr val="505050"/>
              </a:buClr>
              <a:buFont typeface="Arial" panose="020B0604020202020204" pitchFamily="34" charset="0"/>
              <a:buChar char="-"/>
            </a:pPr>
            <a:r>
              <a:rPr lang="vi-VN" sz="2200" dirty="0">
                <a:ea typeface="Calibri" panose="020F0502020204030204" pitchFamily="34" charset="0"/>
              </a:rPr>
              <a:t>Lắp đặt hoàn toàn độc lập với xe máy, </a:t>
            </a:r>
            <a:endParaRPr lang="en-US" sz="2200" dirty="0">
              <a:ea typeface="Calibri" panose="020F0502020204030204" pitchFamily="34" charset="0"/>
            </a:endParaRPr>
          </a:p>
          <a:p>
            <a:pPr marL="342900" marR="0" lvl="0" indent="-342900" algn="just">
              <a:lnSpc>
                <a:spcPct val="150000"/>
              </a:lnSpc>
              <a:spcBef>
                <a:spcPts val="300"/>
              </a:spcBef>
              <a:spcAft>
                <a:spcPts val="0"/>
              </a:spcAft>
              <a:buClr>
                <a:srgbClr val="505050"/>
              </a:buClr>
              <a:buFont typeface="Arial" panose="020B0604020202020204" pitchFamily="34" charset="0"/>
              <a:buChar char="-"/>
            </a:pPr>
            <a:r>
              <a:rPr lang="vi-VN" sz="2200" dirty="0">
                <a:ea typeface="Calibri" panose="020F0502020204030204" pitchFamily="34" charset="0"/>
              </a:rPr>
              <a:t>đảm bảo cung cấp</a:t>
            </a:r>
            <a:r>
              <a:rPr lang="en-US" sz="2200" dirty="0">
                <a:ea typeface="Calibri" panose="020F050202020403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và</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cập</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nhật</a:t>
            </a:r>
            <a:r>
              <a:rPr lang="vi-VN" sz="2200" dirty="0">
                <a:ea typeface="Calibri" panose="020F0502020204030204" pitchFamily="34" charset="0"/>
              </a:rPr>
              <a:t> vị trí xe máy </a:t>
            </a:r>
            <a:r>
              <a:rPr lang="en-US" sz="2200" dirty="0" err="1">
                <a:latin typeface="Arial" panose="020B0604020202020204" pitchFamily="34" charset="0"/>
                <a:ea typeface="Calibri" panose="020F0502020204030204" pitchFamily="34" charset="0"/>
                <a:cs typeface="Arial" panose="020B0604020202020204" pitchFamily="34" charset="0"/>
              </a:rPr>
              <a:t>liên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tục</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cho</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người</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smtClean="0">
                <a:latin typeface="Arial" panose="020B0604020202020204" pitchFamily="34" charset="0"/>
                <a:ea typeface="Calibri" panose="020F0502020204030204" pitchFamily="34" charset="0"/>
                <a:cs typeface="Arial" panose="020B0604020202020204" pitchFamily="34" charset="0"/>
              </a:rPr>
              <a:t>dùng</a:t>
            </a:r>
            <a:endParaRPr lang="en-US" sz="2000" dirty="0">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300"/>
              </a:spcBef>
              <a:spcAft>
                <a:spcPts val="0"/>
              </a:spcAft>
              <a:buClr>
                <a:srgbClr val="505050"/>
              </a:buClr>
            </a:pPr>
            <a:r>
              <a:rPr lang="vi-VN" sz="2400" i="1" dirty="0" smtClean="0">
                <a:ea typeface="Times New Roman" panose="02020603050405020304" pitchFamily="18" charset="0"/>
              </a:rPr>
              <a:t>Nhược </a:t>
            </a:r>
            <a:r>
              <a:rPr lang="vi-VN" sz="2400" i="1" dirty="0">
                <a:ea typeface="Times New Roman" panose="02020603050405020304" pitchFamily="18" charset="0"/>
              </a:rPr>
              <a:t>điểm:</a:t>
            </a:r>
            <a:endParaRPr lang="en-US" sz="2400" dirty="0">
              <a:ea typeface="Times New Roman" panose="02020603050405020304" pitchFamily="18" charset="0"/>
            </a:endParaRPr>
          </a:p>
          <a:p>
            <a:pPr marL="342900" indent="-342900" algn="just">
              <a:lnSpc>
                <a:spcPct val="150000"/>
              </a:lnSpc>
              <a:spcBef>
                <a:spcPts val="300"/>
              </a:spcBef>
              <a:buClr>
                <a:srgbClr val="505050"/>
              </a:buClr>
              <a:buFont typeface="Arial" panose="020B0604020202020204" pitchFamily="34" charset="0"/>
              <a:buChar char="-"/>
            </a:pPr>
            <a:r>
              <a:rPr lang="en-US" sz="2200" dirty="0" err="1">
                <a:latin typeface="Arial" panose="020B0604020202020204" pitchFamily="34" charset="0"/>
                <a:ea typeface="Calibri" panose="020F0502020204030204" pitchFamily="34" charset="0"/>
                <a:cs typeface="Arial" panose="020B0604020202020204" pitchFamily="34" charset="0"/>
              </a:rPr>
              <a:t>Nhanh</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hao</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tổn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ác</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quy</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nếu</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sử</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dụng</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Bef>
                <a:spcPts val="300"/>
              </a:spcBef>
              <a:buClr>
                <a:srgbClr val="505050"/>
              </a:buClr>
              <a:buFont typeface="Arial" panose="020B0604020202020204" pitchFamily="34" charset="0"/>
              <a:buChar char="-"/>
            </a:pPr>
            <a:r>
              <a:rPr lang="en-US" sz="2200" dirty="0" err="1">
                <a:latin typeface="Arial" panose="020B0604020202020204" pitchFamily="34" charset="0"/>
                <a:ea typeface="Calibri" panose="020F0502020204030204" pitchFamily="34" charset="0"/>
                <a:cs typeface="Arial" panose="020B0604020202020204" pitchFamily="34" charset="0"/>
              </a:rPr>
              <a:t>Hoạt</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động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không</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trơn</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tru</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khi</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sắp</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hết</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err="1">
                <a:latin typeface="Arial" panose="020B0604020202020204" pitchFamily="34" charset="0"/>
                <a:ea typeface="Calibri" panose="020F0502020204030204" pitchFamily="34" charset="0"/>
                <a:cs typeface="Arial" panose="020B0604020202020204" pitchFamily="34" charset="0"/>
              </a:rPr>
              <a:t>điện</a:t>
            </a:r>
            <a:r>
              <a:rPr lang="en-US" sz="2200" dirty="0" smtClean="0">
                <a:latin typeface="Arial" panose="020B0604020202020204" pitchFamily="34" charset="0"/>
                <a:ea typeface="Calibri" panose="020F0502020204030204" pitchFamily="34" charset="0"/>
                <a:cs typeface="Arial" panose="020B0604020202020204" pitchFamily="34" charset="0"/>
              </a:rPr>
              <a:t>	</a:t>
            </a:r>
            <a:endParaRPr lang="en-US" sz="2200" dirty="0">
              <a:latin typeface="Arial" panose="020B0604020202020204" pitchFamily="34" charset="0"/>
              <a:ea typeface="Calibri" panose="020F0502020204030204" pitchFamily="34" charset="0"/>
              <a:cs typeface="Arial" panose="020B0604020202020204" pitchFamily="34" charset="0"/>
            </a:endParaRPr>
          </a:p>
        </p:txBody>
      </p:sp>
      <p:sp>
        <p:nvSpPr>
          <p:cNvPr id="7" name="Rectangle 6"/>
          <p:cNvSpPr/>
          <p:nvPr/>
        </p:nvSpPr>
        <p:spPr>
          <a:xfrm>
            <a:off x="2252862" y="5380690"/>
            <a:ext cx="2223686" cy="369332"/>
          </a:xfrm>
          <a:prstGeom prst="rect">
            <a:avLst/>
          </a:prstGeom>
        </p:spPr>
        <p:txBody>
          <a:bodyPr wrap="none">
            <a:spAutoFit/>
          </a:bodyPr>
          <a:lstStyle/>
          <a:p>
            <a:r>
              <a:rPr lang="en-US" i="1" dirty="0" err="1">
                <a:latin typeface="Arial" panose="020B0604020202020204" pitchFamily="34" charset="0"/>
                <a:ea typeface="Times New Roman" panose="02020603050405020304" pitchFamily="18" charset="0"/>
                <a:cs typeface="Arial" panose="020B0604020202020204" pitchFamily="34" charset="0"/>
              </a:rPr>
              <a:t>Thiết</a:t>
            </a:r>
            <a:r>
              <a:rPr lang="en-US" i="1" dirty="0">
                <a:latin typeface="Arial" panose="020B0604020202020204" pitchFamily="34" charset="0"/>
                <a:ea typeface="Times New Roman" panose="02020603050405020304" pitchFamily="18" charset="0"/>
                <a:cs typeface="Arial" panose="020B0604020202020204" pitchFamily="34" charset="0"/>
              </a:rPr>
              <a:t> </a:t>
            </a:r>
            <a:r>
              <a:rPr lang="en-US" i="1" dirty="0" err="1">
                <a:latin typeface="Arial" panose="020B0604020202020204" pitchFamily="34" charset="0"/>
                <a:ea typeface="Times New Roman" panose="02020603050405020304" pitchFamily="18" charset="0"/>
                <a:cs typeface="Arial" panose="020B0604020202020204" pitchFamily="34" charset="0"/>
              </a:rPr>
              <a:t>bị</a:t>
            </a:r>
            <a:r>
              <a:rPr lang="en-US" i="1" dirty="0">
                <a:latin typeface="Arial" panose="020B0604020202020204" pitchFamily="34" charset="0"/>
                <a:ea typeface="Times New Roman" panose="02020603050405020304" pitchFamily="18" charset="0"/>
                <a:cs typeface="Arial" panose="020B0604020202020204" pitchFamily="34" charset="0"/>
              </a:rPr>
              <a:t> </a:t>
            </a:r>
            <a:r>
              <a:rPr lang="en-US" i="1" dirty="0" err="1">
                <a:latin typeface="Arial" panose="020B0604020202020204" pitchFamily="34" charset="0"/>
                <a:ea typeface="Times New Roman" panose="02020603050405020304" pitchFamily="18" charset="0"/>
                <a:cs typeface="Arial" panose="020B0604020202020204" pitchFamily="34" charset="0"/>
              </a:rPr>
              <a:t>định</a:t>
            </a:r>
            <a:r>
              <a:rPr lang="en-US" i="1" dirty="0">
                <a:latin typeface="Arial" panose="020B0604020202020204" pitchFamily="34" charset="0"/>
                <a:ea typeface="Times New Roman" panose="02020603050405020304" pitchFamily="18" charset="0"/>
                <a:cs typeface="Arial" panose="020B0604020202020204" pitchFamily="34" charset="0"/>
              </a:rPr>
              <a:t> </a:t>
            </a:r>
            <a:r>
              <a:rPr lang="en-US" i="1" dirty="0" err="1">
                <a:latin typeface="Arial" panose="020B0604020202020204" pitchFamily="34" charset="0"/>
                <a:ea typeface="Times New Roman" panose="02020603050405020304" pitchFamily="18" charset="0"/>
                <a:cs typeface="Arial" panose="020B0604020202020204" pitchFamily="34" charset="0"/>
              </a:rPr>
              <a:t>vị</a:t>
            </a:r>
            <a:r>
              <a:rPr lang="en-US" i="1" dirty="0">
                <a:latin typeface="Arial" panose="020B0604020202020204" pitchFamily="34" charset="0"/>
                <a:ea typeface="Times New Roman" panose="02020603050405020304" pitchFamily="18" charset="0"/>
                <a:cs typeface="Arial" panose="020B0604020202020204" pitchFamily="34" charset="0"/>
              </a:rPr>
              <a:t> GPS</a:t>
            </a:r>
            <a:endParaRPr lang="en-US" i="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E35F10-CF37-4A1C-9353-59275D0BDFAE}"/>
              </a:ext>
            </a:extLst>
          </p:cNvPr>
          <p:cNvSpPr/>
          <p:nvPr/>
        </p:nvSpPr>
        <p:spPr>
          <a:xfrm>
            <a:off x="11391543" y="6501450"/>
            <a:ext cx="337038" cy="369332"/>
          </a:xfrm>
          <a:prstGeom prst="rect">
            <a:avLst/>
          </a:prstGeom>
        </p:spPr>
        <p:txBody>
          <a:bodyPr wrap="square">
            <a:spAutoFit/>
          </a:bodyPr>
          <a:lstStyle/>
          <a:p>
            <a:r>
              <a:rPr lang="en-US" dirty="0"/>
              <a:t>3</a:t>
            </a:r>
          </a:p>
        </p:txBody>
      </p:sp>
    </p:spTree>
    <p:extLst>
      <p:ext uri="{BB962C8B-B14F-4D97-AF65-F5344CB8AC3E}">
        <p14:creationId xmlns:p14="http://schemas.microsoft.com/office/powerpoint/2010/main" val="557805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1: TỔNG QUAN </a:t>
            </a:r>
            <a:r>
              <a:rPr lang="en-US" dirty="0" smtClean="0"/>
              <a:t>CƠ SỞ LÝ THUYẾT</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3" y="6501450"/>
            <a:ext cx="337038"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4</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1.1 Xu </a:t>
            </a:r>
            <a:r>
              <a:rPr lang="en-US" sz="2600" dirty="0" err="1" smtClean="0">
                <a:solidFill>
                  <a:schemeClr val="tx1"/>
                </a:solidFill>
              </a:rPr>
              <a:t>thế</a:t>
            </a:r>
            <a:r>
              <a:rPr lang="en-US" sz="2600" dirty="0" smtClean="0">
                <a:solidFill>
                  <a:schemeClr val="tx1"/>
                </a:solidFill>
              </a:rPr>
              <a:t> </a:t>
            </a:r>
            <a:r>
              <a:rPr lang="en-US" sz="2600" dirty="0" err="1" smtClean="0">
                <a:solidFill>
                  <a:schemeClr val="tx1"/>
                </a:solidFill>
              </a:rPr>
              <a:t>hiện</a:t>
            </a:r>
            <a:r>
              <a:rPr lang="en-US" sz="2600" dirty="0" smtClean="0">
                <a:solidFill>
                  <a:schemeClr val="tx1"/>
                </a:solidFill>
              </a:rPr>
              <a:t> nay</a:t>
            </a:r>
            <a:endParaRPr lang="en-US" sz="2600" dirty="0">
              <a:solidFill>
                <a:schemeClr val="tx1"/>
              </a:solidFill>
            </a:endParaRPr>
          </a:p>
        </p:txBody>
      </p:sp>
      <p:sp>
        <p:nvSpPr>
          <p:cNvPr id="2" name="Rectangle 1"/>
          <p:cNvSpPr/>
          <p:nvPr/>
        </p:nvSpPr>
        <p:spPr>
          <a:xfrm>
            <a:off x="338736" y="1341575"/>
            <a:ext cx="6683694" cy="3622851"/>
          </a:xfrm>
          <a:prstGeom prst="rect">
            <a:avLst/>
          </a:prstGeom>
        </p:spPr>
        <p:txBody>
          <a:bodyPr wrap="square">
            <a:spAutoFit/>
          </a:bodyPr>
          <a:lstStyle/>
          <a:p>
            <a:pPr marL="228600" marR="0" algn="just">
              <a:lnSpc>
                <a:spcPct val="150000"/>
              </a:lnSpc>
              <a:spcBef>
                <a:spcPts val="1200"/>
              </a:spcBef>
              <a:spcAft>
                <a:spcPts val="0"/>
              </a:spcAft>
            </a:pPr>
            <a:r>
              <a:rPr lang="en-US" sz="2200" dirty="0" err="1" smtClean="0">
                <a:latin typeface="Arial" panose="020B0604020202020204" pitchFamily="34" charset="0"/>
                <a:ea typeface="Times New Roman" panose="02020603050405020304" pitchFamily="18" charset="0"/>
                <a:cs typeface="Arial" panose="020B0604020202020204" pitchFamily="34" charset="0"/>
              </a:rPr>
              <a:t>Một</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thiết</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bị</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chống</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trộm</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cần</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xem</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xét</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các</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yếu</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tố</a:t>
            </a:r>
            <a:r>
              <a:rPr lang="en-US" sz="2200" dirty="0" smtClean="0">
                <a:latin typeface="Arial" panose="020B0604020202020204" pitchFamily="34" charset="0"/>
                <a:ea typeface="Times New Roman" panose="02020603050405020304" pitchFamily="18" charset="0"/>
                <a:cs typeface="Arial" panose="020B0604020202020204" pitchFamily="34" charset="0"/>
              </a:rPr>
              <a:t> </a:t>
            </a:r>
            <a:r>
              <a:rPr lang="en-US" sz="2200" dirty="0" err="1" smtClean="0">
                <a:latin typeface="Arial" panose="020B0604020202020204" pitchFamily="34" charset="0"/>
                <a:ea typeface="Times New Roman" panose="02020603050405020304" pitchFamily="18" charset="0"/>
                <a:cs typeface="Arial" panose="020B0604020202020204" pitchFamily="34" charset="0"/>
              </a:rPr>
              <a:t>sau</a:t>
            </a:r>
            <a:r>
              <a:rPr lang="en-US" sz="2200" dirty="0" smtClean="0">
                <a:latin typeface="Arial" panose="020B0604020202020204" pitchFamily="34" charset="0"/>
                <a:ea typeface="Times New Roman" panose="02020603050405020304" pitchFamily="18" charset="0"/>
                <a:cs typeface="Arial" panose="020B0604020202020204" pitchFamily="34" charset="0"/>
              </a:rPr>
              <a:t>:</a:t>
            </a:r>
            <a:endParaRPr lang="en-US" sz="22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300"/>
              </a:spcBef>
              <a:spcAft>
                <a:spcPts val="0"/>
              </a:spcAft>
              <a:buClr>
                <a:srgbClr val="505050"/>
              </a:buClr>
              <a:buFont typeface="Arial" panose="020B0604020202020204" pitchFamily="34" charset="0"/>
              <a:buChar char="-"/>
            </a:pPr>
            <a:r>
              <a:rPr lang="vi-VN" sz="2200" dirty="0">
                <a:latin typeface="Arial" panose="020B0604020202020204" pitchFamily="34" charset="0"/>
                <a:ea typeface="Calibri" panose="020F0502020204030204" pitchFamily="34" charset="0"/>
                <a:cs typeface="Arial" panose="020B0604020202020204" pitchFamily="34" charset="0"/>
              </a:rPr>
              <a:t>Tính bí mật (tránh tình trạng bị trộm phá khóa)</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Clr>
                <a:srgbClr val="505050"/>
              </a:buClr>
              <a:buFont typeface="Arial" panose="020B0604020202020204" pitchFamily="34" charset="0"/>
              <a:buChar char="-"/>
            </a:pPr>
            <a:r>
              <a:rPr lang="vi-VN" sz="2200" dirty="0">
                <a:latin typeface="Arial" panose="020B0604020202020204" pitchFamily="34" charset="0"/>
                <a:ea typeface="Calibri" panose="020F0502020204030204" pitchFamily="34" charset="0"/>
                <a:cs typeface="Arial" panose="020B0604020202020204" pitchFamily="34" charset="0"/>
              </a:rPr>
              <a:t>Hiểu quả chống trộm</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Clr>
                <a:srgbClr val="505050"/>
              </a:buClr>
              <a:buFont typeface="Arial" panose="020B0604020202020204" pitchFamily="34" charset="0"/>
              <a:buChar char="-"/>
            </a:pPr>
            <a:r>
              <a:rPr lang="vi-VN" sz="2200" dirty="0">
                <a:latin typeface="Arial" panose="020B0604020202020204" pitchFamily="34" charset="0"/>
                <a:ea typeface="Calibri" panose="020F0502020204030204" pitchFamily="34" charset="0"/>
                <a:cs typeface="Arial" panose="020B0604020202020204" pitchFamily="34" charset="0"/>
              </a:rPr>
              <a:t>Sử dụng lâu dài và có nhiều ứng dụng</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Clr>
                <a:srgbClr val="505050"/>
              </a:buClr>
              <a:buFont typeface="Arial" panose="020B0604020202020204" pitchFamily="34" charset="0"/>
              <a:buChar char="-"/>
            </a:pPr>
            <a:r>
              <a:rPr lang="vi-VN" sz="2200" dirty="0">
                <a:latin typeface="Arial" panose="020B0604020202020204" pitchFamily="34" charset="0"/>
                <a:ea typeface="Calibri" panose="020F0502020204030204" pitchFamily="34" charset="0"/>
                <a:cs typeface="Arial" panose="020B0604020202020204" pitchFamily="34" charset="0"/>
              </a:rPr>
              <a:t>Nhỏ gọn, có thể lắp </a:t>
            </a:r>
            <a:r>
              <a:rPr lang="vi-VN" sz="2200" dirty="0" smtClean="0">
                <a:latin typeface="Arial" panose="020B0604020202020204" pitchFamily="34" charset="0"/>
                <a:ea typeface="Calibri" panose="020F0502020204030204" pitchFamily="34" charset="0"/>
                <a:cs typeface="Arial" panose="020B0604020202020204" pitchFamily="34" charset="0"/>
              </a:rPr>
              <a:t>đặt</a:t>
            </a:r>
            <a:r>
              <a:rPr lang="en-US" sz="2200" dirty="0" smtClean="0">
                <a:latin typeface="Arial" panose="020B0604020202020204" pitchFamily="34" charset="0"/>
                <a:ea typeface="Calibri" panose="020F0502020204030204" pitchFamily="34" charset="0"/>
                <a:cs typeface="Arial" panose="020B0604020202020204" pitchFamily="34" charset="0"/>
              </a:rPr>
              <a:t> </a:t>
            </a:r>
            <a:r>
              <a:rPr lang="vi-VN" sz="2200" dirty="0" smtClean="0">
                <a:latin typeface="Arial" panose="020B0604020202020204" pitchFamily="34" charset="0"/>
                <a:ea typeface="Calibri" panose="020F0502020204030204" pitchFamily="34" charset="0"/>
                <a:cs typeface="Arial" panose="020B0604020202020204" pitchFamily="34" charset="0"/>
              </a:rPr>
              <a:t> </a:t>
            </a:r>
            <a:r>
              <a:rPr lang="vi-VN" sz="2200" dirty="0">
                <a:latin typeface="Arial" panose="020B0604020202020204" pitchFamily="34" charset="0"/>
                <a:ea typeface="Calibri" panose="020F0502020204030204" pitchFamily="34" charset="0"/>
                <a:cs typeface="Arial" panose="020B0604020202020204" pitchFamily="34" charset="0"/>
              </a:rPr>
              <a:t>trực tiếp trên xe</a:t>
            </a: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Clr>
                <a:srgbClr val="505050"/>
              </a:buClr>
              <a:buFont typeface="Arial" panose="020B0604020202020204" pitchFamily="34" charset="0"/>
              <a:buChar char="-"/>
            </a:pPr>
            <a:r>
              <a:rPr lang="vi-VN" sz="2200" dirty="0">
                <a:latin typeface="Arial" panose="020B0604020202020204" pitchFamily="34" charset="0"/>
                <a:ea typeface="Calibri" panose="020F0502020204030204" pitchFamily="34" charset="0"/>
                <a:cs typeface="Arial" panose="020B0604020202020204" pitchFamily="34" charset="0"/>
              </a:rPr>
              <a:t>Tín hiệu chuẩn (đối với thiết bị sử dụng GPS)</a:t>
            </a:r>
            <a:endParaRPr lang="en-US" sz="2200" dirty="0">
              <a:latin typeface="Arial" panose="020B0604020202020204" pitchFamily="34" charset="0"/>
              <a:ea typeface="Calibri" panose="020F0502020204030204" pitchFamily="34" charset="0"/>
              <a:cs typeface="Arial" panose="020B0604020202020204" pitchFamily="34" charset="0"/>
            </a:endParaRPr>
          </a:p>
        </p:txBody>
      </p:sp>
      <p:pic>
        <p:nvPicPr>
          <p:cNvPr id="10" name="Picture 9" descr="dinh-vi-xe-may-chong-trom-xe-hieu-qua(3).gif"/>
          <p:cNvPicPr/>
          <p:nvPr/>
        </p:nvPicPr>
        <p:blipFill>
          <a:blip r:embed="rId2">
            <a:extLst>
              <a:ext uri="{28A0092B-C50C-407E-A947-70E740481C1C}">
                <a14:useLocalDpi xmlns:a14="http://schemas.microsoft.com/office/drawing/2010/main" val="0"/>
              </a:ext>
            </a:extLst>
          </a:blip>
          <a:srcRect/>
          <a:stretch>
            <a:fillRect/>
          </a:stretch>
        </p:blipFill>
        <p:spPr bwMode="auto">
          <a:xfrm>
            <a:off x="7196996" y="1716035"/>
            <a:ext cx="4656268" cy="3460725"/>
          </a:xfrm>
          <a:prstGeom prst="rect">
            <a:avLst/>
          </a:prstGeom>
          <a:noFill/>
          <a:ln>
            <a:noFill/>
          </a:ln>
        </p:spPr>
      </p:pic>
      <p:sp>
        <p:nvSpPr>
          <p:cNvPr id="3" name="TextBox 2"/>
          <p:cNvSpPr txBox="1"/>
          <p:nvPr/>
        </p:nvSpPr>
        <p:spPr>
          <a:xfrm>
            <a:off x="338736" y="5389094"/>
            <a:ext cx="7119193" cy="461665"/>
          </a:xfrm>
          <a:prstGeom prst="rect">
            <a:avLst/>
          </a:prstGeom>
          <a:noFill/>
        </p:spPr>
        <p:txBody>
          <a:bodyPr wrap="none" rtlCol="0">
            <a:spAutoFit/>
          </a:bodyPr>
          <a:lstStyle/>
          <a:p>
            <a:r>
              <a:rPr lang="en-US" sz="2400" dirty="0" smtClean="0"/>
              <a:t>=&gt; </a:t>
            </a:r>
            <a:r>
              <a:rPr lang="en-US" sz="2400" dirty="0" err="1" smtClean="0"/>
              <a:t>Lựa</a:t>
            </a:r>
            <a:r>
              <a:rPr lang="en-US" sz="2400" dirty="0" smtClean="0"/>
              <a:t> </a:t>
            </a:r>
            <a:r>
              <a:rPr lang="en-US" sz="2400" dirty="0" err="1" smtClean="0"/>
              <a:t>chọn</a:t>
            </a:r>
            <a:r>
              <a:rPr lang="en-US" sz="2400" dirty="0" smtClean="0"/>
              <a:t> </a:t>
            </a:r>
            <a:r>
              <a:rPr lang="en-US" sz="2400" dirty="0" err="1" smtClean="0"/>
              <a:t>thiết</a:t>
            </a:r>
            <a:r>
              <a:rPr lang="en-US" sz="2400" dirty="0" smtClean="0"/>
              <a:t> </a:t>
            </a:r>
            <a:r>
              <a:rPr lang="en-US" sz="2400" dirty="0" err="1" smtClean="0"/>
              <a:t>kế</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định</a:t>
            </a:r>
            <a:r>
              <a:rPr lang="en-US" sz="2400" dirty="0" smtClean="0"/>
              <a:t> </a:t>
            </a:r>
            <a:r>
              <a:rPr lang="en-US" sz="2400" dirty="0" err="1" smtClean="0"/>
              <a:t>vị</a:t>
            </a:r>
            <a:r>
              <a:rPr lang="en-US" sz="2400" dirty="0" smtClean="0"/>
              <a:t> </a:t>
            </a:r>
            <a:r>
              <a:rPr lang="en-US" sz="2400" dirty="0" err="1" smtClean="0"/>
              <a:t>trên</a:t>
            </a:r>
            <a:r>
              <a:rPr lang="en-US" sz="2400" dirty="0" smtClean="0"/>
              <a:t> </a:t>
            </a:r>
            <a:r>
              <a:rPr lang="en-US" sz="2400" dirty="0" err="1" smtClean="0"/>
              <a:t>các</a:t>
            </a:r>
            <a:r>
              <a:rPr lang="en-US" sz="2400" dirty="0" smtClean="0"/>
              <a:t> </a:t>
            </a:r>
            <a:r>
              <a:rPr lang="en-US" sz="2400" dirty="0" err="1" smtClean="0"/>
              <a:t>loại</a:t>
            </a:r>
            <a:r>
              <a:rPr lang="en-US" sz="2400" dirty="0" smtClean="0"/>
              <a:t> </a:t>
            </a:r>
            <a:r>
              <a:rPr lang="en-US" sz="2400" dirty="0" err="1" smtClean="0"/>
              <a:t>xe</a:t>
            </a:r>
            <a:r>
              <a:rPr lang="en-US" sz="2400" dirty="0" smtClean="0"/>
              <a:t> </a:t>
            </a:r>
            <a:r>
              <a:rPr lang="en-US" sz="2400" dirty="0" err="1" smtClean="0"/>
              <a:t>máy</a:t>
            </a:r>
            <a:endParaRPr lang="en-US" sz="2400" dirty="0"/>
          </a:p>
        </p:txBody>
      </p:sp>
    </p:spTree>
    <p:extLst>
      <p:ext uri="{BB962C8B-B14F-4D97-AF65-F5344CB8AC3E}">
        <p14:creationId xmlns:p14="http://schemas.microsoft.com/office/powerpoint/2010/main" val="27833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1: TỔNG QUAN </a:t>
            </a:r>
            <a:r>
              <a:rPr lang="en-US" dirty="0" smtClean="0"/>
              <a:t>CƠ SỞ LÝ THUYẾT</a:t>
            </a:r>
            <a:endParaRPr lang="en-US" dirty="0"/>
          </a:p>
        </p:txBody>
      </p:sp>
      <p:sp>
        <p:nvSpPr>
          <p:cNvPr id="17" name="Rectangle 16">
            <a:extLst>
              <a:ext uri="{FF2B5EF4-FFF2-40B4-BE49-F238E27FC236}">
                <a16:creationId xmlns:a16="http://schemas.microsoft.com/office/drawing/2014/main" id="{16E35F10-CF37-4A1C-9353-59275D0BDFAE}"/>
              </a:ext>
            </a:extLst>
          </p:cNvPr>
          <p:cNvSpPr/>
          <p:nvPr/>
        </p:nvSpPr>
        <p:spPr>
          <a:xfrm>
            <a:off x="11391543" y="6501450"/>
            <a:ext cx="337038"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5</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smtClean="0">
                <a:solidFill>
                  <a:schemeClr val="tx1"/>
                </a:solidFill>
              </a:rPr>
              <a:t>1.2 </a:t>
            </a:r>
            <a:r>
              <a:rPr lang="en-US" sz="2600" dirty="0" err="1" smtClean="0">
                <a:solidFill>
                  <a:schemeClr val="tx1"/>
                </a:solidFill>
              </a:rPr>
              <a:t>Khái</a:t>
            </a:r>
            <a:r>
              <a:rPr lang="en-US" sz="2600" dirty="0" smtClean="0">
                <a:solidFill>
                  <a:schemeClr val="tx1"/>
                </a:solidFill>
              </a:rPr>
              <a:t> </a:t>
            </a:r>
            <a:r>
              <a:rPr lang="en-US" sz="2600" dirty="0" err="1" smtClean="0">
                <a:solidFill>
                  <a:schemeClr val="tx1"/>
                </a:solidFill>
              </a:rPr>
              <a:t>quát</a:t>
            </a:r>
            <a:r>
              <a:rPr lang="en-US" sz="2600" dirty="0" smtClean="0">
                <a:solidFill>
                  <a:schemeClr val="tx1"/>
                </a:solidFill>
              </a:rPr>
              <a:t> </a:t>
            </a:r>
            <a:r>
              <a:rPr lang="en-US" sz="2600" dirty="0" err="1" smtClean="0">
                <a:solidFill>
                  <a:schemeClr val="tx1"/>
                </a:solidFill>
              </a:rPr>
              <a:t>về</a:t>
            </a:r>
            <a:r>
              <a:rPr lang="en-US" sz="2600" dirty="0" smtClean="0">
                <a:solidFill>
                  <a:schemeClr val="tx1"/>
                </a:solidFill>
              </a:rPr>
              <a:t> </a:t>
            </a:r>
            <a:r>
              <a:rPr lang="en-US" sz="2600" dirty="0" err="1" smtClean="0">
                <a:solidFill>
                  <a:schemeClr val="tx1"/>
                </a:solidFill>
              </a:rPr>
              <a:t>công</a:t>
            </a:r>
            <a:r>
              <a:rPr lang="en-US" sz="2600" dirty="0" smtClean="0">
                <a:solidFill>
                  <a:schemeClr val="tx1"/>
                </a:solidFill>
              </a:rPr>
              <a:t> </a:t>
            </a:r>
            <a:r>
              <a:rPr lang="en-US" sz="2600" dirty="0" err="1" smtClean="0">
                <a:solidFill>
                  <a:schemeClr val="tx1"/>
                </a:solidFill>
              </a:rPr>
              <a:t>nghệ</a:t>
            </a:r>
            <a:r>
              <a:rPr lang="en-US" sz="2600" dirty="0" smtClean="0">
                <a:solidFill>
                  <a:schemeClr val="tx1"/>
                </a:solidFill>
              </a:rPr>
              <a:t> </a:t>
            </a:r>
            <a:r>
              <a:rPr lang="en-US" sz="2600" dirty="0" err="1" smtClean="0">
                <a:solidFill>
                  <a:schemeClr val="tx1"/>
                </a:solidFill>
              </a:rPr>
              <a:t>sử</a:t>
            </a:r>
            <a:r>
              <a:rPr lang="en-US" sz="2600" dirty="0" smtClean="0">
                <a:solidFill>
                  <a:schemeClr val="tx1"/>
                </a:solidFill>
              </a:rPr>
              <a:t> </a:t>
            </a:r>
            <a:r>
              <a:rPr lang="en-US" sz="2600" dirty="0" err="1" smtClean="0">
                <a:solidFill>
                  <a:schemeClr val="tx1"/>
                </a:solidFill>
              </a:rPr>
              <a:t>dụng</a:t>
            </a:r>
            <a:endParaRPr lang="en-US" sz="2600" dirty="0">
              <a:solidFill>
                <a:schemeClr val="tx1"/>
              </a:solidFill>
            </a:endParaRPr>
          </a:p>
        </p:txBody>
      </p:sp>
      <p:pic>
        <p:nvPicPr>
          <p:cNvPr id="3074" name="Picture 2" descr="GSM là gì? Sự khác nhau giữa GSM và CDMA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71" y="1902596"/>
            <a:ext cx="5105400" cy="32480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ao thức MQTT trong IoT là gì ? Những ứng dụng của MQTT như thế nào –  Smart Industry 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832" y="1950198"/>
            <a:ext cx="5295230" cy="32004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33451" y="5416789"/>
            <a:ext cx="1984839" cy="369332"/>
          </a:xfrm>
          <a:prstGeom prst="rect">
            <a:avLst/>
          </a:prstGeom>
          <a:noFill/>
        </p:spPr>
        <p:txBody>
          <a:bodyPr wrap="none" rtlCol="0">
            <a:spAutoFit/>
          </a:bodyPr>
          <a:lstStyle/>
          <a:p>
            <a:r>
              <a:rPr lang="en-US" i="1" dirty="0" err="1" smtClean="0"/>
              <a:t>Mạng</a:t>
            </a:r>
            <a:r>
              <a:rPr lang="en-US" i="1" dirty="0" smtClean="0"/>
              <a:t> di </a:t>
            </a:r>
            <a:r>
              <a:rPr lang="en-US" i="1" dirty="0" err="1" smtClean="0"/>
              <a:t>động</a:t>
            </a:r>
            <a:r>
              <a:rPr lang="en-US" i="1" dirty="0" smtClean="0"/>
              <a:t> GSM</a:t>
            </a:r>
            <a:endParaRPr lang="en-US" i="1" dirty="0"/>
          </a:p>
        </p:txBody>
      </p:sp>
      <p:sp>
        <p:nvSpPr>
          <p:cNvPr id="10" name="TextBox 9"/>
          <p:cNvSpPr txBox="1"/>
          <p:nvPr/>
        </p:nvSpPr>
        <p:spPr>
          <a:xfrm>
            <a:off x="7789398" y="5416789"/>
            <a:ext cx="2991203" cy="369332"/>
          </a:xfrm>
          <a:prstGeom prst="rect">
            <a:avLst/>
          </a:prstGeom>
          <a:noFill/>
        </p:spPr>
        <p:txBody>
          <a:bodyPr wrap="none" rtlCol="0">
            <a:spAutoFit/>
          </a:bodyPr>
          <a:lstStyle/>
          <a:p>
            <a:r>
              <a:rPr lang="en-US" i="1" dirty="0" err="1" smtClean="0"/>
              <a:t>Giao</a:t>
            </a:r>
            <a:r>
              <a:rPr lang="en-US" i="1" dirty="0" smtClean="0"/>
              <a:t> </a:t>
            </a:r>
            <a:r>
              <a:rPr lang="en-US" i="1" dirty="0" err="1" smtClean="0"/>
              <a:t>thức</a:t>
            </a:r>
            <a:r>
              <a:rPr lang="en-US" i="1" dirty="0" smtClean="0"/>
              <a:t> </a:t>
            </a:r>
            <a:r>
              <a:rPr lang="en-US" i="1" dirty="0" err="1" smtClean="0"/>
              <a:t>truyền</a:t>
            </a:r>
            <a:r>
              <a:rPr lang="en-US" i="1" dirty="0" smtClean="0"/>
              <a:t> </a:t>
            </a:r>
            <a:r>
              <a:rPr lang="en-US" i="1" dirty="0" err="1" smtClean="0"/>
              <a:t>thông</a:t>
            </a:r>
            <a:r>
              <a:rPr lang="en-US" i="1" dirty="0" smtClean="0"/>
              <a:t> MQTT</a:t>
            </a:r>
            <a:endParaRPr lang="en-US" i="1" dirty="0"/>
          </a:p>
        </p:txBody>
      </p:sp>
    </p:spTree>
    <p:extLst>
      <p:ext uri="{BB962C8B-B14F-4D97-AF65-F5344CB8AC3E}">
        <p14:creationId xmlns:p14="http://schemas.microsoft.com/office/powerpoint/2010/main" val="3855066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dirty="0"/>
              <a:t>CHƯƠNG </a:t>
            </a:r>
            <a:r>
              <a:rPr lang="en-US" dirty="0" smtClean="0"/>
              <a:t>2: </a:t>
            </a:r>
            <a:r>
              <a:rPr lang="en-US" b="0" dirty="0">
                <a:latin typeface="Times New Roman" panose="02020603050405020304" pitchFamily="18" charset="0"/>
                <a:cs typeface="Times New Roman" panose="02020603050405020304" pitchFamily="18" charset="0"/>
              </a:rPr>
              <a:t>THIẾT KẾ HỆ THỐNG</a:t>
            </a:r>
          </a:p>
        </p:txBody>
      </p:sp>
      <p:sp>
        <p:nvSpPr>
          <p:cNvPr id="17" name="Rectangle 16">
            <a:extLst>
              <a:ext uri="{FF2B5EF4-FFF2-40B4-BE49-F238E27FC236}">
                <a16:creationId xmlns:a16="http://schemas.microsoft.com/office/drawing/2014/main" id="{16E35F10-CF37-4A1C-9353-59275D0BDFAE}"/>
              </a:ext>
            </a:extLst>
          </p:cNvPr>
          <p:cNvSpPr/>
          <p:nvPr/>
        </p:nvSpPr>
        <p:spPr>
          <a:xfrm>
            <a:off x="11391542" y="6501450"/>
            <a:ext cx="46172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6</a:t>
            </a:r>
            <a:endParaRPr lang="en-US" dirty="0"/>
          </a:p>
        </p:txBody>
      </p:sp>
      <p:sp>
        <p:nvSpPr>
          <p:cNvPr id="6" name="Title 3">
            <a:extLst>
              <a:ext uri="{FF2B5EF4-FFF2-40B4-BE49-F238E27FC236}">
                <a16:creationId xmlns:a16="http://schemas.microsoft.com/office/drawing/2014/main" id="{554BE2FE-D1E7-42E6-903D-0E33EDE29496}"/>
              </a:ext>
            </a:extLst>
          </p:cNvPr>
          <p:cNvSpPr txBox="1">
            <a:spLocks/>
          </p:cNvSpPr>
          <p:nvPr/>
        </p:nvSpPr>
        <p:spPr>
          <a:xfrm>
            <a:off x="653143" y="714559"/>
            <a:ext cx="11563186" cy="461098"/>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600" dirty="0">
                <a:solidFill>
                  <a:schemeClr val="tx1"/>
                </a:solidFill>
              </a:rPr>
              <a:t>2</a:t>
            </a:r>
            <a:r>
              <a:rPr lang="en-US" sz="2600" dirty="0" smtClean="0">
                <a:solidFill>
                  <a:schemeClr val="tx1"/>
                </a:solidFill>
              </a:rPr>
              <a:t>.1 </a:t>
            </a:r>
            <a:r>
              <a:rPr lang="en-US" sz="2600" dirty="0" err="1" smtClean="0">
                <a:solidFill>
                  <a:schemeClr val="tx1"/>
                </a:solidFill>
              </a:rPr>
              <a:t>Tổng</a:t>
            </a:r>
            <a:r>
              <a:rPr lang="en-US" sz="2600" dirty="0" smtClean="0">
                <a:solidFill>
                  <a:schemeClr val="tx1"/>
                </a:solidFill>
              </a:rPr>
              <a:t> </a:t>
            </a:r>
            <a:r>
              <a:rPr lang="en-US" sz="2600" dirty="0" err="1" smtClean="0">
                <a:solidFill>
                  <a:schemeClr val="tx1"/>
                </a:solidFill>
              </a:rPr>
              <a:t>quan</a:t>
            </a:r>
            <a:r>
              <a:rPr lang="en-US" sz="2600" dirty="0" smtClean="0">
                <a:solidFill>
                  <a:schemeClr val="tx1"/>
                </a:solidFill>
              </a:rPr>
              <a:t> </a:t>
            </a:r>
            <a:r>
              <a:rPr lang="en-US" sz="2600" dirty="0" err="1" smtClean="0">
                <a:solidFill>
                  <a:schemeClr val="tx1"/>
                </a:solidFill>
              </a:rPr>
              <a:t>hệ</a:t>
            </a:r>
            <a:r>
              <a:rPr lang="en-US" sz="2600" dirty="0" smtClean="0">
                <a:solidFill>
                  <a:schemeClr val="tx1"/>
                </a:solidFill>
              </a:rPr>
              <a:t> </a:t>
            </a:r>
            <a:r>
              <a:rPr lang="en-US" sz="2600" dirty="0" err="1" smtClean="0">
                <a:solidFill>
                  <a:schemeClr val="tx1"/>
                </a:solidFill>
              </a:rPr>
              <a:t>thống</a:t>
            </a:r>
            <a:endParaRPr lang="en-US" sz="2600" dirty="0">
              <a:solidFill>
                <a:schemeClr val="tx1"/>
              </a:solidFill>
            </a:endParaRPr>
          </a:p>
        </p:txBody>
      </p:sp>
      <p:sp>
        <p:nvSpPr>
          <p:cNvPr id="2" name="Rectangle 1"/>
          <p:cNvSpPr/>
          <p:nvPr/>
        </p:nvSpPr>
        <p:spPr>
          <a:xfrm>
            <a:off x="338736" y="1899640"/>
            <a:ext cx="5435600" cy="3250698"/>
          </a:xfrm>
          <a:prstGeom prst="rect">
            <a:avLst/>
          </a:prstGeom>
        </p:spPr>
        <p:txBody>
          <a:bodyPr wrap="square">
            <a:spAutoFit/>
          </a:bodyPr>
          <a:lstStyle/>
          <a:p>
            <a:pPr algn="just">
              <a:lnSpc>
                <a:spcPct val="150000"/>
              </a:lnSpc>
              <a:spcBef>
                <a:spcPts val="300"/>
              </a:spcBef>
            </a:pPr>
            <a:r>
              <a:rPr lang="vi-VN" sz="2300" dirty="0">
                <a:ea typeface="Times New Roman" panose="02020603050405020304" pitchFamily="18" charset="0"/>
              </a:rPr>
              <a:t>Về mặt tổng </a:t>
            </a:r>
            <a:r>
              <a:rPr lang="vi-VN" sz="2300" dirty="0" smtClean="0">
                <a:ea typeface="Times New Roman" panose="02020603050405020304" pitchFamily="18" charset="0"/>
              </a:rPr>
              <a:t>quan </a:t>
            </a:r>
            <a:r>
              <a:rPr lang="vi-VN" sz="2300" dirty="0">
                <a:ea typeface="Times New Roman" panose="02020603050405020304" pitchFamily="18" charset="0"/>
              </a:rPr>
              <a:t>thì hệ thống sẽ gồm 2 phần chính như được mô tả </a:t>
            </a:r>
            <a:r>
              <a:rPr lang="vi-VN" sz="2300" dirty="0" smtClean="0">
                <a:ea typeface="Times New Roman" panose="02020603050405020304" pitchFamily="18" charset="0"/>
              </a:rPr>
              <a:t>ở</a:t>
            </a:r>
            <a:r>
              <a:rPr lang="en-US" sz="2300" dirty="0" smtClean="0">
                <a:ea typeface="Times New Roman" panose="02020603050405020304" pitchFamily="18"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hình</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sau</a:t>
            </a:r>
            <a:r>
              <a:rPr lang="en-US" sz="2300" dirty="0" smtClean="0">
                <a:latin typeface="Arial" panose="020B0604020202020204" pitchFamily="34" charset="0"/>
                <a:ea typeface="Times New Roman" panose="02020603050405020304" pitchFamily="18" charset="0"/>
                <a:cs typeface="Arial" panose="020B0604020202020204" pitchFamily="34" charset="0"/>
              </a:rPr>
              <a:t>: </a:t>
            </a:r>
            <a:endParaRPr lang="en-US" sz="23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300"/>
              </a:spcBef>
              <a:spcAft>
                <a:spcPts val="0"/>
              </a:spcAft>
              <a:buFont typeface="Times New Roman" panose="02020603050405020304" pitchFamily="18" charset="0"/>
              <a:buChar char="-"/>
            </a:pPr>
            <a:r>
              <a:rPr lang="vi-VN" sz="2300" dirty="0">
                <a:ea typeface="Times New Roman" panose="02020603050405020304" pitchFamily="18" charset="0"/>
              </a:rPr>
              <a:t>Phần thiết bị gồm cảm biến, mạch cảnh báo định vị và giám </a:t>
            </a:r>
            <a:r>
              <a:rPr lang="vi-VN" sz="2300" dirty="0" smtClean="0">
                <a:ea typeface="Times New Roman" panose="02020603050405020304" pitchFamily="18" charset="0"/>
              </a:rPr>
              <a:t>sát</a:t>
            </a:r>
            <a:endParaRPr lang="en-US" sz="2300" dirty="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300" dirty="0">
                <a:ea typeface="Times New Roman" panose="02020603050405020304" pitchFamily="18" charset="0"/>
              </a:rPr>
              <a:t>Phần App Mobile bao gồm phần hiển thị và </a:t>
            </a:r>
            <a:r>
              <a:rPr lang="en-US" sz="2300" dirty="0" err="1" smtClean="0">
                <a:latin typeface="Arial" panose="020B0604020202020204" pitchFamily="34" charset="0"/>
                <a:ea typeface="Times New Roman" panose="02020603050405020304" pitchFamily="18" charset="0"/>
                <a:cs typeface="Arial" panose="020B0604020202020204" pitchFamily="34" charset="0"/>
              </a:rPr>
              <a:t>giao</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tiếp</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điều</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khiển</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với</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thiết</a:t>
            </a:r>
            <a:r>
              <a:rPr lang="en-US" sz="2300" dirty="0" smtClean="0">
                <a:latin typeface="Arial" panose="020B0604020202020204" pitchFamily="34" charset="0"/>
                <a:ea typeface="Times New Roman" panose="02020603050405020304" pitchFamily="18" charset="0"/>
                <a:cs typeface="Arial" panose="020B0604020202020204" pitchFamily="34" charset="0"/>
              </a:rPr>
              <a:t> </a:t>
            </a:r>
            <a:r>
              <a:rPr lang="en-US" sz="2300" dirty="0" err="1" smtClean="0">
                <a:latin typeface="Arial" panose="020B0604020202020204" pitchFamily="34" charset="0"/>
                <a:ea typeface="Times New Roman" panose="02020603050405020304" pitchFamily="18" charset="0"/>
                <a:cs typeface="Arial" panose="020B0604020202020204" pitchFamily="34" charset="0"/>
              </a:rPr>
              <a:t>bị</a:t>
            </a:r>
            <a:endParaRPr lang="en-US" sz="2300" dirty="0">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77" y="1581150"/>
            <a:ext cx="5153025" cy="4152900"/>
          </a:xfrm>
          <a:prstGeom prst="rect">
            <a:avLst/>
          </a:prstGeom>
        </p:spPr>
      </p:pic>
    </p:spTree>
    <p:extLst>
      <p:ext uri="{BB962C8B-B14F-4D97-AF65-F5344CB8AC3E}">
        <p14:creationId xmlns:p14="http://schemas.microsoft.com/office/powerpoint/2010/main" val="1317123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7182</TotalTime>
  <Words>1655</Words>
  <Application>Microsoft Office PowerPoint</Application>
  <PresentationFormat>Widescreen</PresentationFormat>
  <Paragraphs>189</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 MT Bold</vt:lpstr>
      <vt:lpstr>Calibri</vt:lpstr>
      <vt:lpstr>Georgia</vt:lpstr>
      <vt:lpstr>Lato</vt:lpstr>
      <vt:lpstr>Times New Roman</vt:lpstr>
      <vt:lpstr>Wingdings</vt:lpstr>
      <vt:lpstr>Office Theme</vt:lpstr>
      <vt:lpstr>PowerPoint Presentation</vt:lpstr>
      <vt:lpstr>PowerPoint Presentation</vt:lpstr>
      <vt:lpstr>Tổng quan</vt:lpstr>
      <vt:lpstr>CHƯƠNG 1: TỔNG QUAN CƠ SỞ LÝ THUYẾT</vt:lpstr>
      <vt:lpstr>CHƯƠNG 1: TỔNG QUAN CƠ SỞ LÝ THUYẾT</vt:lpstr>
      <vt:lpstr>CHƯƠNG 1: TỔNG QUAN CƠ SỞ LÝ THUYẾT</vt:lpstr>
      <vt:lpstr>CHƯƠNG 1: TỔNG QUAN CƠ SỞ LÝ THUYẾT</vt:lpstr>
      <vt:lpstr>CHƯƠNG 1: TỔNG QUAN CƠ SỞ LÝ THUYẾT</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3: KẾT QUẢ VÀ KỊCH BẢN ĐÁNH GIÁ</vt:lpstr>
      <vt:lpstr>CHƯƠNG 3: KẾT QUẢ VÀ KỊCH BẢN ĐÁNH GIÁ</vt:lpstr>
      <vt:lpstr>CHƯƠNG 3: KẾT QUẢ VÀ KỊCH BẢN ĐÁNH GIÁ</vt:lpstr>
      <vt:lpstr>CHƯƠNG 3: KẾT QUẢ VÀ KỊCH BẢN ĐÁNH GIÁ</vt:lpstr>
      <vt:lpstr>CHƯƠNG 3: KẾT QUẢ VÀ KỊCH BẢN ĐÁNH GIÁ</vt:lpstr>
      <vt:lpstr>CHƯƠNG 3: KẾT QUẢ VÀ KỊCH BẢN ĐÁNH GIÁ</vt:lpstr>
      <vt:lpstr>CHƯƠNG 3: KẾT QUẢ VÀ KỊCH BẢN ĐÁNH GIÁ</vt:lpstr>
      <vt:lpstr> KẾT LUẬN VÀ HƯỚNG PHÁT TRIỂN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DELL</cp:lastModifiedBy>
  <cp:revision>166</cp:revision>
  <dcterms:created xsi:type="dcterms:W3CDTF">2020-12-31T09:57:48Z</dcterms:created>
  <dcterms:modified xsi:type="dcterms:W3CDTF">2022-08-16T07:26:57Z</dcterms:modified>
</cp:coreProperties>
</file>