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6E6E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Google Shape;32;p5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9;p6"/>
          <p:cNvSpPr txBox="1"/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0;p6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Google Shape;41;p6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9"/>
          <p:cNvSpPr txBox="1"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0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Play"/>
          <a:ea typeface="Play"/>
          <a:cs typeface="Play"/>
          <a:sym typeface="Play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3"/>
          <p:cNvSpPr txBox="1"/>
          <p:nvPr>
            <p:ph type="ctrTitle"/>
          </p:nvPr>
        </p:nvSpPr>
        <p:spPr>
          <a:xfrm>
            <a:off x="1641662" y="1889966"/>
            <a:ext cx="8908027" cy="3685612"/>
          </a:xfrm>
          <a:prstGeom prst="rect">
            <a:avLst/>
          </a:prstGeom>
        </p:spPr>
        <p:txBody>
          <a:bodyPr/>
          <a:lstStyle/>
          <a:p>
            <a:pPr defTabSz="859536">
              <a:defRPr b="1" sz="5076"/>
            </a:pPr>
            <a:r>
              <a:t>PROJECT BASED LEARNING  </a:t>
            </a:r>
            <a:br/>
            <a:br/>
            <a:r>
              <a:rPr b="0"/>
              <a:t>Frequency Division Multiplexing</a:t>
            </a:r>
          </a:p>
        </p:txBody>
      </p:sp>
      <p:pic>
        <p:nvPicPr>
          <p:cNvPr id="116" name="Google Shape;85;p13" descr="Google Shape;85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472" y="212236"/>
            <a:ext cx="3184990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Google Shape;86;p13"/>
          <p:cNvSpPr txBox="1"/>
          <p:nvPr/>
        </p:nvSpPr>
        <p:spPr>
          <a:xfrm>
            <a:off x="9661673" y="297967"/>
            <a:ext cx="2484602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4;p23"/>
          <p:cNvSpPr txBox="1"/>
          <p:nvPr>
            <p:ph type="title"/>
          </p:nvPr>
        </p:nvSpPr>
        <p:spPr>
          <a:xfrm>
            <a:off x="1044677" y="758416"/>
            <a:ext cx="10515601" cy="1325701"/>
          </a:xfrm>
          <a:prstGeom prst="rect">
            <a:avLst/>
          </a:prstGeom>
        </p:spPr>
        <p:txBody>
          <a:bodyPr/>
          <a:lstStyle/>
          <a:p>
            <a:pPr defTabSz="868680">
              <a:defRPr sz="4180"/>
            </a:pPr>
            <a:r>
              <a:t>Tools and Techniques Used </a:t>
            </a:r>
          </a:p>
          <a:p>
            <a:pPr defTabSz="868680">
              <a:defRPr sz="4180"/>
            </a:pPr>
            <a:r>
              <a:t>(Designed on MATLAB Simulink)</a:t>
            </a:r>
          </a:p>
        </p:txBody>
      </p:sp>
      <p:sp>
        <p:nvSpPr>
          <p:cNvPr id="161" name="Google Shape;165;p23"/>
          <p:cNvSpPr txBox="1"/>
          <p:nvPr>
            <p:ph type="body" idx="1"/>
          </p:nvPr>
        </p:nvSpPr>
        <p:spPr>
          <a:xfrm>
            <a:off x="132650" y="2152500"/>
            <a:ext cx="7278600" cy="4705500"/>
          </a:xfrm>
          <a:prstGeom prst="rect">
            <a:avLst/>
          </a:prstGeom>
        </p:spPr>
        <p:txBody>
          <a:bodyPr/>
          <a:lstStyle/>
          <a:p>
            <a:pPr indent="-365125">
              <a:spcBef>
                <a:spcPts val="0"/>
              </a:spcBef>
              <a:buSzPts val="2100"/>
              <a:buChar char="●"/>
              <a:defRPr b="1" sz="2100"/>
            </a:pPr>
            <a:r>
              <a:t>Simulink R2024b</a:t>
            </a:r>
            <a:r>
              <a:rPr b="0"/>
              <a:t> used for designing and simulating the entire communication system using graphical blocks.</a:t>
            </a:r>
            <a:br>
              <a:rPr b="0"/>
            </a:br>
          </a:p>
          <a:p>
            <a:pPr marL="0" indent="0">
              <a:buSzTx/>
              <a:buNone/>
              <a:defRPr b="1" sz="2100"/>
            </a:pPr>
            <a:r>
              <a:t>Signal Generation:</a:t>
            </a:r>
          </a:p>
          <a:p>
            <a:pPr indent="-365125">
              <a:buSzPts val="2100"/>
              <a:buChar char="●"/>
              <a:defRPr sz="2100"/>
            </a:pPr>
            <a:r>
              <a:t>Two </a:t>
            </a:r>
            <a:r>
              <a:rPr b="1"/>
              <a:t>Sine Wave blocks</a:t>
            </a:r>
            <a:r>
              <a:t> generate independent analog message signals.</a:t>
            </a:r>
            <a:br/>
          </a:p>
          <a:p>
            <a:pPr marL="0" indent="0">
              <a:buSzTx/>
              <a:buNone/>
              <a:defRPr b="1" sz="2100"/>
            </a:pPr>
            <a:r>
              <a:t>Encryption:</a:t>
            </a:r>
          </a:p>
          <a:p>
            <a:pPr indent="-365125">
              <a:buSzPts val="2100"/>
              <a:buChar char="●"/>
              <a:defRPr b="1" sz="2100"/>
            </a:pPr>
            <a:r>
              <a:t>PN Sequence Generator → Gain block (×π) → Sum block</a:t>
            </a:r>
            <a:r>
              <a:rPr b="0"/>
              <a:t> to shift carrier phase (0 or π).</a:t>
            </a:r>
          </a:p>
          <a:p>
            <a:pPr indent="-365125">
              <a:buSzPts val="2100"/>
              <a:buChar char="●"/>
              <a:defRPr b="1" sz="2100"/>
            </a:pPr>
            <a:r>
              <a:t>Trigonometric Function (cos)</a:t>
            </a:r>
            <a:r>
              <a:rPr b="0"/>
              <a:t> generates carrier; multiplied with message to produce encrypted signal.</a:t>
            </a:r>
            <a:br>
              <a:rPr b="0"/>
            </a:br>
          </a:p>
        </p:txBody>
      </p:sp>
      <p:pic>
        <p:nvPicPr>
          <p:cNvPr id="162" name="Google Shape;166;p23" descr="Google Shape;166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07" y="132413"/>
            <a:ext cx="3184989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Google Shape;167;p23"/>
          <p:cNvSpPr txBox="1"/>
          <p:nvPr/>
        </p:nvSpPr>
        <p:spPr>
          <a:xfrm>
            <a:off x="9664510" y="132413"/>
            <a:ext cx="2357750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  <p:sp>
        <p:nvSpPr>
          <p:cNvPr id="164" name="Google Shape;168;p23"/>
          <p:cNvSpPr txBox="1"/>
          <p:nvPr/>
        </p:nvSpPr>
        <p:spPr>
          <a:xfrm>
            <a:off x="7411249" y="2084124"/>
            <a:ext cx="4755601" cy="441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90000"/>
              </a:lnSpc>
              <a:defRPr b="1" sz="2100"/>
            </a:pPr>
            <a:r>
              <a:t>Modulation &amp; FDM:</a:t>
            </a:r>
          </a:p>
          <a:p>
            <a:pPr marL="457200" indent="-36512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100"/>
              <a:buFont typeface="Arial"/>
              <a:buChar char="●"/>
              <a:defRPr sz="2100"/>
            </a:pPr>
            <a:r>
              <a:t>Encrypted signals are </a:t>
            </a:r>
            <a:r>
              <a:rPr b="1"/>
              <a:t>modulated with distinct high-frequency carriers</a:t>
            </a:r>
            <a:r>
              <a:t> using Product blocks.</a:t>
            </a:r>
          </a:p>
          <a:p>
            <a:pPr marL="457200" indent="-36512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100"/>
              <a:buFont typeface="Arial"/>
              <a:buChar char="●"/>
              <a:defRPr sz="2100"/>
            </a:pPr>
            <a:r>
              <a:t>A </a:t>
            </a:r>
            <a:r>
              <a:rPr b="1"/>
              <a:t>Sum block combines</a:t>
            </a:r>
            <a:r>
              <a:t> the modulated outputs into one FDM signal.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b="1" sz="2100"/>
          </a:p>
          <a:p>
            <a:pPr>
              <a:lnSpc>
                <a:spcPct val="90000"/>
              </a:lnSpc>
              <a:spcBef>
                <a:spcPts val="1000"/>
              </a:spcBef>
              <a:defRPr b="1" sz="2100"/>
            </a:pPr>
            <a:r>
              <a:t>Receiver Decryption &amp; Demodulation:</a:t>
            </a:r>
          </a:p>
          <a:p>
            <a:pPr marL="457200" indent="-365125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2100"/>
              <a:buFont typeface="Arial"/>
              <a:buChar char="●"/>
              <a:defRPr sz="2100"/>
            </a:pPr>
            <a:r>
              <a:t>Each branch uses </a:t>
            </a:r>
            <a:r>
              <a:rPr b="1"/>
              <a:t>synchronized PRPM-modified carriers for coherent demodulation</a:t>
            </a:r>
          </a:p>
        </p:txBody>
      </p:sp>
      <p:sp>
        <p:nvSpPr>
          <p:cNvPr id="165" name="Google Shape;169;p23"/>
          <p:cNvSpPr/>
          <p:nvPr/>
        </p:nvSpPr>
        <p:spPr>
          <a:xfrm flipH="1">
            <a:off x="7351901" y="2119499"/>
            <a:ext cx="28200" cy="4783801"/>
          </a:xfrm>
          <a:prstGeom prst="line">
            <a:avLst/>
          </a:prstGeom>
          <a:ln w="28575">
            <a:solidFill>
              <a:srgbClr val="0E2841"/>
            </a:solidFill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74;p24"/>
          <p:cNvSpPr txBox="1"/>
          <p:nvPr>
            <p:ph type="title"/>
          </p:nvPr>
        </p:nvSpPr>
        <p:spPr>
          <a:xfrm>
            <a:off x="1044677" y="574966"/>
            <a:ext cx="10515601" cy="1325701"/>
          </a:xfrm>
          <a:prstGeom prst="rect">
            <a:avLst/>
          </a:prstGeom>
        </p:spPr>
        <p:txBody>
          <a:bodyPr/>
          <a:lstStyle/>
          <a:p>
            <a:pPr/>
            <a:r>
              <a:t>Results and Observations</a:t>
            </a:r>
          </a:p>
        </p:txBody>
      </p:sp>
      <p:sp>
        <p:nvSpPr>
          <p:cNvPr id="168" name="Google Shape;175;p24"/>
          <p:cNvSpPr txBox="1"/>
          <p:nvPr>
            <p:ph type="body" idx="1"/>
          </p:nvPr>
        </p:nvSpPr>
        <p:spPr>
          <a:xfrm>
            <a:off x="838200" y="1602919"/>
            <a:ext cx="10515600" cy="4705501"/>
          </a:xfrm>
          <a:prstGeom prst="rect">
            <a:avLst/>
          </a:prstGeom>
        </p:spPr>
        <p:txBody>
          <a:bodyPr/>
          <a:lstStyle/>
          <a:p>
            <a:pPr marL="443484" indent="-354171" algn="just" defTabSz="886968">
              <a:spcBef>
                <a:spcPts val="900"/>
              </a:spcBef>
              <a:buSzPts val="2000"/>
              <a:defRPr b="1" sz="2037"/>
            </a:pPr>
            <a:r>
              <a:t>Encrypted signals appeared as distorted and unintelligible</a:t>
            </a:r>
            <a:r>
              <a:rPr b="0"/>
              <a:t> waveforms on the scope, confirming successful masking.</a:t>
            </a:r>
            <a:br>
              <a:rPr b="0"/>
            </a:br>
          </a:p>
          <a:p>
            <a:pPr marL="443484" indent="-354171" algn="just" defTabSz="886968">
              <a:spcBef>
                <a:spcPts val="0"/>
              </a:spcBef>
              <a:buSzPts val="2000"/>
              <a:defRPr b="1" sz="2037"/>
            </a:pPr>
            <a:r>
              <a:t>Recovered signals after decryption and filtering</a:t>
            </a:r>
            <a:r>
              <a:rPr b="0"/>
              <a:t> closely matched the original sine waves in amplitude, phase, and shape.</a:t>
            </a:r>
            <a:br>
              <a:rPr b="0"/>
            </a:br>
          </a:p>
          <a:p>
            <a:pPr marL="443484" indent="-354171" algn="just" defTabSz="886968">
              <a:spcBef>
                <a:spcPts val="0"/>
              </a:spcBef>
              <a:buSzPts val="2000"/>
              <a:defRPr b="1" sz="2037"/>
            </a:pPr>
            <a:r>
              <a:t>No noticeable delay or distortion</a:t>
            </a:r>
            <a:r>
              <a:rPr b="0"/>
              <a:t>, indicating proper synchronization between transmitter and receiver.</a:t>
            </a:r>
            <a:br>
              <a:rPr b="0"/>
            </a:br>
          </a:p>
          <a:p>
            <a:pPr marL="443484" indent="-354171" algn="just" defTabSz="886968">
              <a:spcBef>
                <a:spcPts val="0"/>
              </a:spcBef>
              <a:buSzPts val="2000"/>
              <a:defRPr b="1" sz="2037"/>
            </a:pPr>
            <a:r>
              <a:t>Carrier frequencies were set at 1000 Hz and 2000 Hz</a:t>
            </a:r>
            <a:r>
              <a:rPr b="0"/>
              <a:t>, providing enough spectral separation to avoid overlap and cross-talk.</a:t>
            </a:r>
            <a:br>
              <a:rPr b="0"/>
            </a:br>
          </a:p>
          <a:p>
            <a:pPr marL="443484" indent="-354171" algn="just" defTabSz="886968">
              <a:spcBef>
                <a:spcPts val="0"/>
              </a:spcBef>
              <a:buSzPts val="2000"/>
              <a:defRPr b="1" sz="2037"/>
            </a:pPr>
            <a:r>
              <a:t>Correct PN sequence synchronization was essential</a:t>
            </a:r>
            <a:r>
              <a:rPr b="0"/>
              <a:t>—any mismatch led to failed decryption or noise-like output.</a:t>
            </a:r>
            <a:br>
              <a:rPr b="0"/>
            </a:br>
          </a:p>
          <a:p>
            <a:pPr marL="443484" indent="-354171" algn="just" defTabSz="886968">
              <a:spcBef>
                <a:spcPts val="0"/>
              </a:spcBef>
              <a:buSzPts val="2000"/>
              <a:defRPr sz="2037"/>
            </a:pPr>
            <a:r>
              <a:t>The system performed efficiently using </a:t>
            </a:r>
            <a:r>
              <a:rPr b="1"/>
              <a:t>only standard Simulink blocks with low computational complexity</a:t>
            </a:r>
            <a:r>
              <a:t>.</a:t>
            </a:r>
          </a:p>
        </p:txBody>
      </p:sp>
      <p:pic>
        <p:nvPicPr>
          <p:cNvPr id="169" name="Google Shape;176;p24" descr="Google Shape;176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07" y="132413"/>
            <a:ext cx="3184990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Google Shape;177;p24"/>
          <p:cNvSpPr txBox="1"/>
          <p:nvPr/>
        </p:nvSpPr>
        <p:spPr>
          <a:xfrm>
            <a:off x="9664510" y="132413"/>
            <a:ext cx="2357836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82;p25"/>
          <p:cNvSpPr txBox="1"/>
          <p:nvPr>
            <p:ph type="title"/>
          </p:nvPr>
        </p:nvSpPr>
        <p:spPr>
          <a:xfrm>
            <a:off x="838200" y="344130"/>
            <a:ext cx="10515600" cy="1835457"/>
          </a:xfrm>
          <a:prstGeom prst="rect">
            <a:avLst/>
          </a:prstGeom>
        </p:spPr>
        <p:txBody>
          <a:bodyPr/>
          <a:lstStyle/>
          <a:p>
            <a:pPr/>
            <a:r>
              <a:t>Conclusion and Future Scope</a:t>
            </a:r>
          </a:p>
        </p:txBody>
      </p:sp>
      <p:sp>
        <p:nvSpPr>
          <p:cNvPr id="173" name="Google Shape;183;p25"/>
          <p:cNvSpPr txBox="1"/>
          <p:nvPr>
            <p:ph type="body" idx="1"/>
          </p:nvPr>
        </p:nvSpPr>
        <p:spPr>
          <a:xfrm>
            <a:off x="503903" y="1816637"/>
            <a:ext cx="10515601" cy="3889502"/>
          </a:xfrm>
          <a:prstGeom prst="rect">
            <a:avLst/>
          </a:prstGeom>
        </p:spPr>
        <p:txBody>
          <a:bodyPr/>
          <a:lstStyle/>
          <a:p>
            <a:pPr marL="388620" indent="-313055" defTabSz="777240">
              <a:spcBef>
                <a:spcPts val="800"/>
              </a:spcBef>
              <a:buSzPts val="1800"/>
              <a:defRPr sz="1870"/>
            </a:pPr>
            <a:r>
              <a:t>Successfully simulated a </a:t>
            </a:r>
            <a:r>
              <a:rPr b="1"/>
              <a:t>secure analog communication system</a:t>
            </a:r>
            <a:r>
              <a:t> using </a:t>
            </a:r>
            <a:r>
              <a:rPr b="1"/>
              <a:t>pseudo-random phase modulation and FDM</a:t>
            </a:r>
            <a:r>
              <a:t> in Simulink.</a:t>
            </a:r>
          </a:p>
          <a:p>
            <a:pPr marL="388620" indent="-313055" defTabSz="777240">
              <a:spcBef>
                <a:spcPts val="800"/>
              </a:spcBef>
              <a:buSzPts val="1800"/>
              <a:defRPr sz="1870"/>
            </a:pPr>
            <a:r>
              <a:t>Achieved </a:t>
            </a:r>
            <a:r>
              <a:rPr b="1"/>
              <a:t>simultaneous, interference-free transmission</a:t>
            </a:r>
            <a:r>
              <a:t> of multiple signals over a single channel.</a:t>
            </a:r>
          </a:p>
          <a:p>
            <a:pPr marL="388620" indent="-313055" defTabSz="777240">
              <a:spcBef>
                <a:spcPts val="800"/>
              </a:spcBef>
              <a:buSzPts val="1800"/>
              <a:defRPr b="1" sz="1870"/>
            </a:pPr>
            <a:r>
              <a:t>Encryption ensured</a:t>
            </a:r>
            <a:r>
              <a:rPr b="0"/>
              <a:t> that signals were </a:t>
            </a:r>
            <a:r>
              <a:t>unrecoverable without the correct phase key and synchronization</a:t>
            </a:r>
            <a:r>
              <a:rPr b="0"/>
              <a:t>.</a:t>
            </a:r>
          </a:p>
          <a:p>
            <a:pPr marL="388620" indent="-313055" defTabSz="777240">
              <a:spcBef>
                <a:spcPts val="800"/>
              </a:spcBef>
              <a:buSzPts val="1800"/>
              <a:defRPr sz="1870"/>
            </a:pPr>
            <a:r>
              <a:t>Demonstrated that a </a:t>
            </a:r>
            <a:r>
              <a:rPr b="1"/>
              <a:t>simple and lightweight system can offer effective security</a:t>
            </a:r>
            <a:r>
              <a:t> in analog domains.</a:t>
            </a:r>
          </a:p>
          <a:p>
            <a:pPr marL="388620" indent="-313055" defTabSz="777240">
              <a:spcBef>
                <a:spcPts val="800"/>
              </a:spcBef>
              <a:buSzPts val="1800"/>
              <a:defRPr b="1" sz="1870"/>
            </a:pPr>
            <a:r>
              <a:t>Future scope includes:</a:t>
            </a:r>
          </a:p>
          <a:p>
            <a:pPr marL="0" indent="1165860" defTabSz="777240">
              <a:spcBef>
                <a:spcPts val="800"/>
              </a:spcBef>
              <a:buSzTx/>
              <a:buNone/>
              <a:defRPr sz="1870"/>
            </a:pPr>
            <a:r>
              <a:t>*Extending to more than two signals</a:t>
            </a:r>
          </a:p>
          <a:p>
            <a:pPr marL="0" indent="1165860" defTabSz="777240">
              <a:spcBef>
                <a:spcPts val="800"/>
              </a:spcBef>
              <a:buSzTx/>
              <a:buNone/>
              <a:defRPr sz="1870"/>
            </a:pPr>
            <a:r>
              <a:t>*Exploring digital modulation techniques</a:t>
            </a:r>
          </a:p>
          <a:p>
            <a:pPr marL="0" indent="1165860" defTabSz="777240">
              <a:spcBef>
                <a:spcPts val="800"/>
              </a:spcBef>
              <a:buSzTx/>
              <a:buNone/>
              <a:defRPr sz="1870"/>
            </a:pPr>
            <a:r>
              <a:t>*Adding channel noise and delays to test real-world robustness.</a:t>
            </a:r>
          </a:p>
        </p:txBody>
      </p:sp>
      <p:pic>
        <p:nvPicPr>
          <p:cNvPr id="174" name="Google Shape;184;p25" descr="Google Shape;18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317" y="151614"/>
            <a:ext cx="3184990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Google Shape;185;p25"/>
          <p:cNvSpPr txBox="1"/>
          <p:nvPr/>
        </p:nvSpPr>
        <p:spPr>
          <a:xfrm>
            <a:off x="9762480" y="237346"/>
            <a:ext cx="2265478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99;p15"/>
          <p:cNvSpPr txBox="1"/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20" name="Google Shape;100;p15"/>
          <p:cNvSpPr txBox="1"/>
          <p:nvPr>
            <p:ph type="body" idx="1"/>
          </p:nvPr>
        </p:nvSpPr>
        <p:spPr>
          <a:xfrm>
            <a:off x="-1" y="1923300"/>
            <a:ext cx="12110402" cy="5010900"/>
          </a:xfrm>
          <a:prstGeom prst="rect">
            <a:avLst/>
          </a:prstGeom>
        </p:spPr>
        <p:txBody>
          <a:bodyPr/>
          <a:lstStyle/>
          <a:p>
            <a:pPr lvl="2" marL="1143000" indent="-254000" algn="just">
              <a:spcBef>
                <a:spcPts val="0"/>
              </a:spcBef>
              <a:buSzPts val="2200"/>
              <a:defRPr sz="2200"/>
            </a:pPr>
            <a:r>
              <a:t>Modern communication systems demand secure and efficient transmission, especially for analog signals.</a:t>
            </a:r>
          </a:p>
          <a:p>
            <a:pPr lvl="2" marL="1143000" indent="-254000" algn="just">
              <a:buSzPts val="2200"/>
              <a:defRPr sz="2200"/>
            </a:pPr>
            <a:r>
              <a:t>Analog signals are prone to interception, distortion, and unauthorized access.</a:t>
            </a:r>
          </a:p>
          <a:p>
            <a:pPr lvl="2" marL="1143000" indent="-254000" algn="just">
              <a:buSzPts val="2200"/>
              <a:defRPr sz="2200"/>
            </a:pPr>
            <a:r>
              <a:t>Traditional analog systems lack encryption and are vulnerable in shared channels.</a:t>
            </a:r>
          </a:p>
          <a:p>
            <a:pPr lvl="2" marL="1143000" indent="-254000" algn="just">
              <a:buSzPts val="2200"/>
              <a:defRPr b="1" sz="2200"/>
            </a:pPr>
            <a:r>
              <a:t>Frequency Division Multiplexing (FDM)</a:t>
            </a:r>
            <a:r>
              <a:rPr b="0"/>
              <a:t> allows multiple signals to share a channel without interference.</a:t>
            </a:r>
          </a:p>
          <a:p>
            <a:pPr lvl="2" marL="1143000" indent="-254000" algn="just">
              <a:buSzPts val="2200"/>
              <a:defRPr sz="2200"/>
            </a:pPr>
            <a:r>
              <a:t>Encryption using </a:t>
            </a:r>
            <a:r>
              <a:rPr b="1"/>
              <a:t>pseudo-random phase modulation (PRPM)</a:t>
            </a:r>
            <a:r>
              <a:t> adds a security layer before transmission.</a:t>
            </a:r>
          </a:p>
          <a:p>
            <a:pPr lvl="2" marL="1143000" indent="-254000" algn="just">
              <a:buSzPts val="2200"/>
              <a:defRPr sz="2200"/>
            </a:pPr>
            <a:r>
              <a:t>The project simulates a secure analog communication model using </a:t>
            </a:r>
            <a:r>
              <a:rPr b="1"/>
              <a:t>MATLAB Simulink R2024b.</a:t>
            </a:r>
            <a:endParaRPr b="1"/>
          </a:p>
          <a:p>
            <a:pPr lvl="2" marL="1143000" indent="-254000" algn="just">
              <a:buSzPts val="2200"/>
              <a:defRPr sz="2200"/>
            </a:pPr>
            <a:r>
              <a:t>Focus: Clarity, simplicity, and effectiveness for educational and low-complexity systems.</a:t>
            </a:r>
          </a:p>
        </p:txBody>
      </p:sp>
      <p:pic>
        <p:nvPicPr>
          <p:cNvPr id="121" name="Google Shape;101;p15" descr="Google Shape;101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472" y="131645"/>
            <a:ext cx="3184989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102;p15"/>
          <p:cNvSpPr txBox="1"/>
          <p:nvPr/>
        </p:nvSpPr>
        <p:spPr>
          <a:xfrm>
            <a:off x="9805186" y="217376"/>
            <a:ext cx="2341089" cy="38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07;p16"/>
          <p:cNvSpPr txBox="1"/>
          <p:nvPr>
            <p:ph type="title"/>
          </p:nvPr>
        </p:nvSpPr>
        <p:spPr>
          <a:xfrm>
            <a:off x="838200" y="681037"/>
            <a:ext cx="10515600" cy="1325701"/>
          </a:xfrm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25" name="Google Shape;108;p16"/>
          <p:cNvSpPr txBox="1"/>
          <p:nvPr>
            <p:ph type="body" idx="1"/>
          </p:nvPr>
        </p:nvSpPr>
        <p:spPr>
          <a:xfrm>
            <a:off x="-1" y="1923300"/>
            <a:ext cx="12110402" cy="5010900"/>
          </a:xfrm>
          <a:prstGeom prst="rect">
            <a:avLst/>
          </a:prstGeom>
        </p:spPr>
        <p:txBody>
          <a:bodyPr/>
          <a:lstStyle/>
          <a:p>
            <a:pPr lvl="2" marL="1143000" indent="-254000" algn="just">
              <a:spcBef>
                <a:spcPts val="0"/>
              </a:spcBef>
              <a:buSzPts val="2200"/>
              <a:defRPr sz="2200"/>
            </a:pPr>
            <a:r>
              <a:t>Traditional analog systems lack </a:t>
            </a:r>
            <a:r>
              <a:rPr b="1"/>
              <a:t>built-in security</a:t>
            </a:r>
            <a:r>
              <a:t>, making them </a:t>
            </a:r>
            <a:r>
              <a:rPr b="1"/>
              <a:t>vulnerable to eavesdropping, distortion, and unauthorized access</a:t>
            </a:r>
            <a:r>
              <a:t> during transmission.</a:t>
            </a:r>
            <a:br/>
          </a:p>
          <a:p>
            <a:pPr lvl="2" marL="1143000" indent="-254000" algn="just">
              <a:buSzPts val="2200"/>
              <a:defRPr sz="2200"/>
            </a:pPr>
            <a:r>
              <a:t>There is a need for a system that provides </a:t>
            </a:r>
            <a:r>
              <a:rPr b="1"/>
              <a:t>encryption, multiplexing, and accurate recovery</a:t>
            </a:r>
            <a:r>
              <a:t> to ensure </a:t>
            </a:r>
            <a:r>
              <a:rPr b="1"/>
              <a:t>secure, interference-free, and simultaneous transmission</a:t>
            </a:r>
            <a:r>
              <a:t> of multiple analog signals.</a:t>
            </a:r>
          </a:p>
        </p:txBody>
      </p:sp>
      <p:pic>
        <p:nvPicPr>
          <p:cNvPr id="126" name="Google Shape;109;p16" descr="Google Shape;109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472" y="131645"/>
            <a:ext cx="3184988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Google Shape;110;p16"/>
          <p:cNvSpPr txBox="1"/>
          <p:nvPr/>
        </p:nvSpPr>
        <p:spPr>
          <a:xfrm>
            <a:off x="9805186" y="217376"/>
            <a:ext cx="2340951" cy="38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15;p17"/>
          <p:cNvSpPr txBox="1"/>
          <p:nvPr>
            <p:ph type="title"/>
          </p:nvPr>
        </p:nvSpPr>
        <p:spPr>
          <a:xfrm>
            <a:off x="838200" y="681037"/>
            <a:ext cx="10515600" cy="1325701"/>
          </a:xfrm>
          <a:prstGeom prst="rect">
            <a:avLst/>
          </a:prstGeom>
        </p:spPr>
        <p:txBody>
          <a:bodyPr/>
          <a:lstStyle/>
          <a:p>
            <a:pPr>
              <a:defRPr sz="2800">
                <a:latin typeface="+mn-lt"/>
                <a:ea typeface="+mn-ea"/>
                <a:cs typeface="+mn-cs"/>
                <a:sym typeface="Arial"/>
              </a:defRPr>
            </a:pPr>
            <a:r>
              <a:t>🎯</a:t>
            </a:r>
            <a:r>
              <a:rPr sz="4400">
                <a:latin typeface="Play"/>
                <a:ea typeface="Play"/>
                <a:cs typeface="Play"/>
                <a:sym typeface="Play"/>
              </a:rPr>
              <a:t>OBJECTIVES </a:t>
            </a:r>
          </a:p>
        </p:txBody>
      </p:sp>
      <p:sp>
        <p:nvSpPr>
          <p:cNvPr id="130" name="Google Shape;116;p17"/>
          <p:cNvSpPr txBox="1"/>
          <p:nvPr>
            <p:ph type="body" idx="1"/>
          </p:nvPr>
        </p:nvSpPr>
        <p:spPr>
          <a:xfrm>
            <a:off x="567124" y="1714325"/>
            <a:ext cx="10515601" cy="4472100"/>
          </a:xfrm>
          <a:prstGeom prst="rect">
            <a:avLst/>
          </a:prstGeom>
        </p:spPr>
        <p:txBody>
          <a:bodyPr/>
          <a:lstStyle/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Achieve </a:t>
            </a:r>
            <a:r>
              <a:rPr b="1"/>
              <a:t>secure and simultaneous transmission</a:t>
            </a:r>
            <a:r>
              <a:t> of multiple analog signals over a single channel.</a:t>
            </a:r>
            <a:br/>
          </a:p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Ensure </a:t>
            </a:r>
            <a:r>
              <a:rPr b="1"/>
              <a:t>signal-level encryption using pseudo-random phase modulation</a:t>
            </a:r>
            <a:r>
              <a:t> to protect message confidentiality.</a:t>
            </a:r>
            <a:br/>
          </a:p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Enable </a:t>
            </a:r>
            <a:r>
              <a:rPr b="1"/>
              <a:t>interference-free communication through Frequency Division Multiplexing (FDM)</a:t>
            </a:r>
            <a:r>
              <a:t>.</a:t>
            </a:r>
            <a:br/>
          </a:p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Ensure </a:t>
            </a:r>
            <a:r>
              <a:rPr b="1"/>
              <a:t>accurate demodulation and recovery</a:t>
            </a:r>
            <a:r>
              <a:t> of original signals at the receiver using </a:t>
            </a:r>
            <a:r>
              <a:rPr b="1"/>
              <a:t>synchronized keys</a:t>
            </a:r>
            <a:r>
              <a:t>.</a:t>
            </a:r>
            <a:br/>
          </a:p>
        </p:txBody>
      </p:sp>
      <p:pic>
        <p:nvPicPr>
          <p:cNvPr id="131" name="Google Shape;117;p17" descr="Google Shape;117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472" y="131645"/>
            <a:ext cx="3184988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118;p17"/>
          <p:cNvSpPr txBox="1"/>
          <p:nvPr/>
        </p:nvSpPr>
        <p:spPr>
          <a:xfrm>
            <a:off x="9805186" y="217376"/>
            <a:ext cx="2340951" cy="38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23;p18"/>
          <p:cNvSpPr txBox="1"/>
          <p:nvPr>
            <p:ph type="title"/>
          </p:nvPr>
        </p:nvSpPr>
        <p:spPr>
          <a:xfrm>
            <a:off x="1044677" y="758416"/>
            <a:ext cx="10515601" cy="1325701"/>
          </a:xfrm>
          <a:prstGeom prst="rect">
            <a:avLst/>
          </a:prstGeom>
        </p:spPr>
        <p:txBody>
          <a:bodyPr/>
          <a:lstStyle/>
          <a:p>
            <a:pPr/>
            <a:r>
              <a:t>System Overview</a:t>
            </a:r>
          </a:p>
        </p:txBody>
      </p:sp>
      <p:sp>
        <p:nvSpPr>
          <p:cNvPr id="135" name="Google Shape;124;p18"/>
          <p:cNvSpPr txBox="1"/>
          <p:nvPr>
            <p:ph type="body" idx="1"/>
          </p:nvPr>
        </p:nvSpPr>
        <p:spPr>
          <a:xfrm>
            <a:off x="112900" y="1969818"/>
            <a:ext cx="10515601" cy="4705501"/>
          </a:xfrm>
          <a:prstGeom prst="rect">
            <a:avLst/>
          </a:prstGeom>
        </p:spPr>
        <p:txBody>
          <a:bodyPr/>
          <a:lstStyle/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The system simulates a </a:t>
            </a:r>
            <a:r>
              <a:rPr b="1"/>
              <a:t>complete analog communication chain</a:t>
            </a:r>
            <a:r>
              <a:t> with </a:t>
            </a:r>
            <a:r>
              <a:rPr b="1"/>
              <a:t>encryption and FDM</a:t>
            </a:r>
            <a:r>
              <a:t>.</a:t>
            </a:r>
            <a:br/>
          </a:p>
          <a:p>
            <a:pPr marL="0" indent="0">
              <a:spcBef>
                <a:spcPts val="1200"/>
              </a:spcBef>
              <a:buSzTx/>
              <a:buNone/>
              <a:defRPr b="1" sz="2200" u="sng"/>
            </a:pPr>
            <a:r>
              <a:t>Transmitter Side:</a:t>
            </a:r>
          </a:p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Generate </a:t>
            </a:r>
            <a:r>
              <a:rPr b="1"/>
              <a:t>analog signals</a:t>
            </a:r>
            <a:endParaRPr b="1"/>
          </a:p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Encrypt each using</a:t>
            </a:r>
          </a:p>
          <a:p>
            <a:pPr marL="0" indent="457200">
              <a:spcBef>
                <a:spcPts val="1200"/>
              </a:spcBef>
              <a:buSzTx/>
              <a:buNone/>
              <a:defRPr sz="2200"/>
            </a:pPr>
            <a:r>
              <a:t> </a:t>
            </a:r>
            <a:r>
              <a:rPr b="1"/>
              <a:t>pseudo-random phase modulation</a:t>
            </a:r>
            <a:endParaRPr b="1"/>
          </a:p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Modulate with </a:t>
            </a:r>
            <a:r>
              <a:rPr b="1"/>
              <a:t>distinct carriers (DSB-SC)</a:t>
            </a:r>
            <a:endParaRPr b="1"/>
          </a:p>
          <a:p>
            <a:pPr indent="-368300">
              <a:spcBef>
                <a:spcPts val="1200"/>
              </a:spcBef>
              <a:buSzPts val="2200"/>
              <a:buChar char="●"/>
              <a:defRPr sz="2200"/>
            </a:pPr>
            <a:r>
              <a:t>Combine via </a:t>
            </a:r>
            <a:r>
              <a:rPr b="1"/>
              <a:t>FDM</a:t>
            </a:r>
            <a:br>
              <a:rPr b="1"/>
            </a:br>
          </a:p>
        </p:txBody>
      </p:sp>
      <p:pic>
        <p:nvPicPr>
          <p:cNvPr id="136" name="Google Shape;125;p18" descr="Google Shape;125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07" y="132413"/>
            <a:ext cx="3184989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26;p18"/>
          <p:cNvSpPr txBox="1"/>
          <p:nvPr/>
        </p:nvSpPr>
        <p:spPr>
          <a:xfrm>
            <a:off x="9664510" y="132413"/>
            <a:ext cx="2357750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  <p:sp>
        <p:nvSpPr>
          <p:cNvPr id="138" name="Google Shape;127;p18"/>
          <p:cNvSpPr/>
          <p:nvPr/>
        </p:nvSpPr>
        <p:spPr>
          <a:xfrm>
            <a:off x="6295424" y="2836199"/>
            <a:ext cx="14101" cy="4021801"/>
          </a:xfrm>
          <a:prstGeom prst="line">
            <a:avLst/>
          </a:prstGeom>
          <a:ln w="28575">
            <a:solidFill>
              <a:srgbClr val="0E2841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Google Shape;128;p18"/>
          <p:cNvSpPr txBox="1"/>
          <p:nvPr/>
        </p:nvSpPr>
        <p:spPr>
          <a:xfrm>
            <a:off x="6508025" y="2836199"/>
            <a:ext cx="5446801" cy="379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b="1" sz="2200" u="sng"/>
            </a:pPr>
            <a:r>
              <a:t>Receiver Side:</a:t>
            </a:r>
          </a:p>
          <a:p>
            <a:pPr marL="457200" indent="-36830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ts val="2200"/>
              <a:buFont typeface="Arial"/>
              <a:buChar char="●"/>
              <a:defRPr b="1" sz="2200"/>
            </a:pPr>
            <a:r>
              <a:t>Demultiplex</a:t>
            </a:r>
            <a:r>
              <a:rPr b="0"/>
              <a:t> using synchronized carriers</a:t>
            </a:r>
          </a:p>
          <a:p>
            <a:pPr marL="457200" indent="-36830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ts val="2200"/>
              <a:buFont typeface="Arial"/>
              <a:buChar char="●"/>
              <a:defRPr b="1" sz="2200"/>
            </a:pPr>
            <a:r>
              <a:t>Decrypt</a:t>
            </a:r>
            <a:r>
              <a:rPr b="0"/>
              <a:t> using matching pseudo-random sequences</a:t>
            </a:r>
          </a:p>
          <a:p>
            <a:pPr marL="457200" indent="-36830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Apply </a:t>
            </a:r>
            <a:r>
              <a:rPr b="1"/>
              <a:t>low-pass filtering</a:t>
            </a:r>
            <a:r>
              <a:t> to recover original signals</a:t>
            </a:r>
          </a:p>
          <a:p>
            <a:pPr marL="457200" indent="-368300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ts val="2200"/>
              <a:buFont typeface="Arial"/>
              <a:buChar char="●"/>
              <a:defRPr sz="2200"/>
            </a:pPr>
            <a:r>
              <a:t>Ensures </a:t>
            </a:r>
            <a:r>
              <a:rPr b="1"/>
              <a:t>secure, simultaneous, and interference-free</a:t>
            </a:r>
            <a:r>
              <a:t> signal transmission and recovery.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33;p19"/>
          <p:cNvSpPr txBox="1"/>
          <p:nvPr>
            <p:ph type="title"/>
          </p:nvPr>
        </p:nvSpPr>
        <p:spPr>
          <a:xfrm>
            <a:off x="1044677" y="758416"/>
            <a:ext cx="10515601" cy="1325701"/>
          </a:xfrm>
          <a:prstGeom prst="rect">
            <a:avLst/>
          </a:prstGeom>
        </p:spPr>
        <p:txBody>
          <a:bodyPr/>
          <a:lstStyle/>
          <a:p>
            <a:pPr/>
            <a:r>
              <a:t>Encryption Technique</a:t>
            </a:r>
          </a:p>
        </p:txBody>
      </p:sp>
      <p:sp>
        <p:nvSpPr>
          <p:cNvPr id="142" name="Google Shape;134;p19"/>
          <p:cNvSpPr txBox="1"/>
          <p:nvPr>
            <p:ph type="body" idx="1"/>
          </p:nvPr>
        </p:nvSpPr>
        <p:spPr>
          <a:xfrm>
            <a:off x="838200" y="1899243"/>
            <a:ext cx="10515600" cy="4705501"/>
          </a:xfrm>
          <a:prstGeom prst="rect">
            <a:avLst/>
          </a:prstGeom>
        </p:spPr>
        <p:txBody>
          <a:bodyPr/>
          <a:lstStyle/>
          <a:p>
            <a:pPr indent="-368300" algn="just">
              <a:buSzPts val="2200"/>
              <a:defRPr sz="2200"/>
            </a:pPr>
            <a:r>
              <a:t>Each analog signal is encrypted using </a:t>
            </a:r>
            <a:r>
              <a:rPr b="1"/>
              <a:t>pseudo-random phase modulation</a:t>
            </a:r>
            <a:r>
              <a:t>.</a:t>
            </a:r>
            <a:br/>
          </a:p>
          <a:p>
            <a:pPr indent="-368300" algn="just">
              <a:spcBef>
                <a:spcPts val="0"/>
              </a:spcBef>
              <a:buSzPts val="2200"/>
              <a:defRPr sz="2200"/>
            </a:pPr>
            <a:r>
              <a:t>A </a:t>
            </a:r>
            <a:r>
              <a:rPr b="1"/>
              <a:t>PN Sequence Generator</a:t>
            </a:r>
            <a:r>
              <a:t> produces a binary stream (0s and 1s).</a:t>
            </a:r>
            <a:br/>
          </a:p>
          <a:p>
            <a:pPr indent="-368300" algn="just">
              <a:spcBef>
                <a:spcPts val="0"/>
              </a:spcBef>
              <a:buSzPts val="2200"/>
              <a:defRPr sz="2200"/>
            </a:pPr>
            <a:r>
              <a:t>The binary values are mapped to phase shifts: </a:t>
            </a:r>
            <a:r>
              <a:rPr b="1"/>
              <a:t>0 → 0 rad, 1 → π rad</a:t>
            </a:r>
            <a:r>
              <a:t>.</a:t>
            </a:r>
            <a:br/>
          </a:p>
          <a:p>
            <a:pPr indent="-368300" algn="just">
              <a:spcBef>
                <a:spcPts val="0"/>
              </a:spcBef>
              <a:buSzPts val="2200"/>
              <a:defRPr sz="2200"/>
            </a:pPr>
            <a:r>
              <a:t>These </a:t>
            </a:r>
            <a:r>
              <a:rPr b="1"/>
              <a:t>phase shifts are added to the carrier signal's phase</a:t>
            </a:r>
            <a:r>
              <a:t>.</a:t>
            </a:r>
            <a:br/>
          </a:p>
          <a:p>
            <a:pPr indent="-368300" algn="just">
              <a:spcBef>
                <a:spcPts val="0"/>
              </a:spcBef>
              <a:buSzPts val="2200"/>
              <a:defRPr sz="2200"/>
            </a:pPr>
            <a:r>
              <a:t>The resulting </a:t>
            </a:r>
            <a:r>
              <a:rPr b="1"/>
              <a:t>phase-modulated carrier is multiplied with the analog message signal</a:t>
            </a:r>
            <a:r>
              <a:t>.</a:t>
            </a:r>
            <a:br/>
          </a:p>
          <a:p>
            <a:pPr indent="-368300" algn="just">
              <a:spcBef>
                <a:spcPts val="0"/>
              </a:spcBef>
              <a:buSzPts val="2200"/>
              <a:defRPr sz="2200"/>
            </a:pPr>
            <a:r>
              <a:t>This </a:t>
            </a:r>
            <a:r>
              <a:rPr b="1"/>
              <a:t>masks the original signal in the phase domain</a:t>
            </a:r>
            <a:r>
              <a:t>, ensuring it cannot be understood without the correct PN sequence.</a:t>
            </a:r>
          </a:p>
        </p:txBody>
      </p:sp>
      <p:pic>
        <p:nvPicPr>
          <p:cNvPr id="143" name="Google Shape;135;p19" descr="Google Shape;135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07" y="132413"/>
            <a:ext cx="3184989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136;p19"/>
          <p:cNvSpPr txBox="1"/>
          <p:nvPr/>
        </p:nvSpPr>
        <p:spPr>
          <a:xfrm>
            <a:off x="9664510" y="132413"/>
            <a:ext cx="2357750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1;p20"/>
          <p:cNvSpPr txBox="1"/>
          <p:nvPr>
            <p:ph type="title"/>
          </p:nvPr>
        </p:nvSpPr>
        <p:spPr>
          <a:xfrm>
            <a:off x="1044677" y="758416"/>
            <a:ext cx="10515601" cy="1325701"/>
          </a:xfrm>
          <a:prstGeom prst="rect">
            <a:avLst/>
          </a:prstGeom>
        </p:spPr>
        <p:txBody>
          <a:bodyPr/>
          <a:lstStyle/>
          <a:p>
            <a:pPr/>
            <a:r>
              <a:t>FDM &amp; Modulation Process</a:t>
            </a:r>
          </a:p>
        </p:txBody>
      </p:sp>
      <p:sp>
        <p:nvSpPr>
          <p:cNvPr id="147" name="Google Shape;142;p20"/>
          <p:cNvSpPr txBox="1"/>
          <p:nvPr>
            <p:ph type="body" idx="1"/>
          </p:nvPr>
        </p:nvSpPr>
        <p:spPr>
          <a:xfrm>
            <a:off x="838200" y="1899243"/>
            <a:ext cx="10515600" cy="4705501"/>
          </a:xfrm>
          <a:prstGeom prst="rect">
            <a:avLst/>
          </a:prstGeom>
        </p:spPr>
        <p:txBody>
          <a:bodyPr/>
          <a:lstStyle/>
          <a:p>
            <a:pPr indent="-368300" algn="just">
              <a:lnSpc>
                <a:spcPct val="81000"/>
              </a:lnSpc>
              <a:buSzPts val="2200"/>
              <a:defRPr sz="2200"/>
            </a:pPr>
            <a:r>
              <a:t>Each encrypted signal is modulated using </a:t>
            </a:r>
            <a:r>
              <a:rPr b="1"/>
              <a:t>Double Sideband Suppressed Carrier (DSB-SC)</a:t>
            </a:r>
            <a:r>
              <a:t> modulation.</a:t>
            </a:r>
            <a:br/>
          </a:p>
          <a:p>
            <a:pPr indent="-368300" algn="just">
              <a:lnSpc>
                <a:spcPct val="81000"/>
              </a:lnSpc>
              <a:spcBef>
                <a:spcPts val="0"/>
              </a:spcBef>
              <a:buSzPts val="2200"/>
              <a:defRPr b="1" sz="2200"/>
            </a:pPr>
            <a:r>
              <a:t>Carrier frequencies</a:t>
            </a:r>
            <a:r>
              <a:rPr b="0"/>
              <a:t> are assigned to each signal to ensure </a:t>
            </a:r>
            <a:r>
              <a:t>spectral separation</a:t>
            </a:r>
            <a:r>
              <a:rPr b="0"/>
              <a:t>.</a:t>
            </a:r>
            <a:br>
              <a:rPr b="0"/>
            </a:br>
          </a:p>
          <a:p>
            <a:pPr indent="-368300" algn="just">
              <a:lnSpc>
                <a:spcPct val="81000"/>
              </a:lnSpc>
              <a:spcBef>
                <a:spcPts val="0"/>
              </a:spcBef>
              <a:buSzPts val="2200"/>
              <a:defRPr b="1" sz="2200"/>
            </a:pPr>
            <a:r>
              <a:t>Modulated signals are combined</a:t>
            </a:r>
            <a:r>
              <a:rPr b="0"/>
              <a:t> using a summation block to form a </a:t>
            </a:r>
            <a:r>
              <a:t>single composite signal</a:t>
            </a:r>
            <a:r>
              <a:rPr b="0"/>
              <a:t>.</a:t>
            </a:r>
            <a:br>
              <a:rPr b="0"/>
            </a:br>
          </a:p>
          <a:p>
            <a:pPr indent="-368300" algn="just">
              <a:lnSpc>
                <a:spcPct val="81000"/>
              </a:lnSpc>
              <a:spcBef>
                <a:spcPts val="0"/>
              </a:spcBef>
              <a:buSzPts val="2200"/>
              <a:defRPr sz="2200"/>
            </a:pPr>
            <a:r>
              <a:t>This process enables </a:t>
            </a:r>
            <a:r>
              <a:rPr b="1"/>
              <a:t>simultaneous transmission without interference</a:t>
            </a:r>
            <a:r>
              <a:t> between signals.</a:t>
            </a:r>
            <a:br/>
          </a:p>
          <a:p>
            <a:pPr indent="-368300" algn="just">
              <a:lnSpc>
                <a:spcPct val="81000"/>
              </a:lnSpc>
              <a:spcBef>
                <a:spcPts val="0"/>
              </a:spcBef>
              <a:buSzPts val="2200"/>
              <a:defRPr b="1" sz="2200"/>
            </a:pPr>
            <a:r>
              <a:t>Frequency spacing is critical</a:t>
            </a:r>
            <a:r>
              <a:rPr b="0"/>
              <a:t> to prevent overlap and cross-talk during transmission.</a:t>
            </a:r>
          </a:p>
        </p:txBody>
      </p:sp>
      <p:pic>
        <p:nvPicPr>
          <p:cNvPr id="148" name="Google Shape;143;p20" descr="Google Shape;143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07" y="132413"/>
            <a:ext cx="3184989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Google Shape;144;p20"/>
          <p:cNvSpPr txBox="1"/>
          <p:nvPr/>
        </p:nvSpPr>
        <p:spPr>
          <a:xfrm>
            <a:off x="9664510" y="132413"/>
            <a:ext cx="2357750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49;p21"/>
          <p:cNvSpPr txBox="1"/>
          <p:nvPr>
            <p:ph type="title"/>
          </p:nvPr>
        </p:nvSpPr>
        <p:spPr>
          <a:xfrm>
            <a:off x="1044677" y="758416"/>
            <a:ext cx="10515601" cy="1325701"/>
          </a:xfrm>
          <a:prstGeom prst="rect">
            <a:avLst/>
          </a:prstGeom>
        </p:spPr>
        <p:txBody>
          <a:bodyPr/>
          <a:lstStyle/>
          <a:p>
            <a:pPr/>
            <a:r>
              <a:t>Receiver Demodulation and Decryption</a:t>
            </a:r>
          </a:p>
        </p:txBody>
      </p:sp>
      <p:sp>
        <p:nvSpPr>
          <p:cNvPr id="152" name="Google Shape;150;p21"/>
          <p:cNvSpPr txBox="1"/>
          <p:nvPr>
            <p:ph type="body" idx="1"/>
          </p:nvPr>
        </p:nvSpPr>
        <p:spPr>
          <a:xfrm>
            <a:off x="499549" y="1899249"/>
            <a:ext cx="11353801" cy="4705501"/>
          </a:xfrm>
          <a:prstGeom prst="rect">
            <a:avLst/>
          </a:prstGeom>
        </p:spPr>
        <p:txBody>
          <a:bodyPr/>
          <a:lstStyle/>
          <a:p>
            <a:pPr marL="443484" indent="-357251" algn="just" defTabSz="886968">
              <a:spcBef>
                <a:spcPts val="900"/>
              </a:spcBef>
              <a:buSzPts val="2100"/>
              <a:defRPr sz="2134"/>
            </a:pPr>
            <a:r>
              <a:t>The received FDM signal is first </a:t>
            </a:r>
            <a:r>
              <a:rPr b="1"/>
              <a:t>multiplied with the synchronized PRPM-modified carrier</a:t>
            </a:r>
            <a:r>
              <a:t> for each branch.</a:t>
            </a:r>
            <a:br/>
          </a:p>
          <a:p>
            <a:pPr marL="443484" indent="-357251" algn="just" defTabSz="886968">
              <a:spcBef>
                <a:spcPts val="0"/>
              </a:spcBef>
              <a:buSzPts val="2100"/>
              <a:defRPr sz="2134"/>
            </a:pPr>
            <a:r>
              <a:t>This step simultaneously performs </a:t>
            </a:r>
            <a:r>
              <a:rPr b="1"/>
              <a:t>decryption and coherent demodulation</a:t>
            </a:r>
            <a:r>
              <a:t>, bringing each signal to baseband.</a:t>
            </a:r>
            <a:br/>
          </a:p>
          <a:p>
            <a:pPr marL="443484" indent="-357251" algn="just" defTabSz="886968">
              <a:spcBef>
                <a:spcPts val="0"/>
              </a:spcBef>
              <a:buSzPts val="2100"/>
              <a:defRPr sz="2134"/>
            </a:pPr>
            <a:r>
              <a:t>After that, the signal is </a:t>
            </a:r>
            <a:r>
              <a:rPr b="1"/>
              <a:t>demultiplexed into separate branches</a:t>
            </a:r>
            <a:r>
              <a:t> using matched carrier frequencies.</a:t>
            </a:r>
            <a:br/>
          </a:p>
          <a:p>
            <a:pPr marL="443484" indent="-357251" algn="just" defTabSz="886968">
              <a:spcBef>
                <a:spcPts val="0"/>
              </a:spcBef>
              <a:buSzPts val="2100"/>
              <a:defRPr sz="2134"/>
            </a:pPr>
            <a:r>
              <a:t>Each path uses the </a:t>
            </a:r>
            <a:r>
              <a:rPr b="1"/>
              <a:t>same pseudo-random sequence and carrier</a:t>
            </a:r>
            <a:r>
              <a:t> as the transmitter for accurate phase reversal.</a:t>
            </a:r>
            <a:br/>
          </a:p>
          <a:p>
            <a:pPr marL="443484" indent="-357251" algn="just" defTabSz="886968">
              <a:spcBef>
                <a:spcPts val="0"/>
              </a:spcBef>
              <a:buSzPts val="2100"/>
              <a:defRPr sz="2134"/>
            </a:pPr>
            <a:r>
              <a:t>The output is passed through </a:t>
            </a:r>
            <a:r>
              <a:rPr b="1"/>
              <a:t>low-pass filters</a:t>
            </a:r>
            <a:r>
              <a:t> to recover the original analog signals.</a:t>
            </a:r>
            <a:br/>
          </a:p>
          <a:p>
            <a:pPr marL="443484" indent="-357251" algn="just" defTabSz="886968">
              <a:spcBef>
                <a:spcPts val="0"/>
              </a:spcBef>
              <a:buSzPts val="2100"/>
              <a:defRPr b="1" sz="2134"/>
            </a:pPr>
            <a:r>
              <a:t>Precise synchronization</a:t>
            </a:r>
            <a:r>
              <a:rPr b="0"/>
              <a:t> of </a:t>
            </a:r>
            <a:r>
              <a:t>carrier phase and PN sequence</a:t>
            </a:r>
            <a:r>
              <a:rPr b="0"/>
              <a:t> is critical for successful recovery.</a:t>
            </a:r>
          </a:p>
        </p:txBody>
      </p:sp>
      <p:pic>
        <p:nvPicPr>
          <p:cNvPr id="153" name="Google Shape;151;p21" descr="Google Shape;151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07" y="132413"/>
            <a:ext cx="3184989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152;p21"/>
          <p:cNvSpPr txBox="1"/>
          <p:nvPr/>
        </p:nvSpPr>
        <p:spPr>
          <a:xfrm>
            <a:off x="9664510" y="132413"/>
            <a:ext cx="2357750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7;p22" descr="Google Shape;157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6807" y="132413"/>
            <a:ext cx="3184989" cy="910128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158;p22"/>
          <p:cNvSpPr txBox="1"/>
          <p:nvPr/>
        </p:nvSpPr>
        <p:spPr>
          <a:xfrm>
            <a:off x="9664510" y="132413"/>
            <a:ext cx="2357750" cy="3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 i="1" sz="1800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pPr/>
            <a:r>
              <a:t>Go, change the world</a:t>
            </a:r>
          </a:p>
        </p:txBody>
      </p:sp>
      <p:pic>
        <p:nvPicPr>
          <p:cNvPr id="158" name="Screenshot 2025-06-30 at 8.39.23 AM.pngGoogle Shape;159;p22" descr="Screenshot 2025-06-30 at 8.39.23 AM.pngGoogle Shape;159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" y="1194950"/>
            <a:ext cx="12945250" cy="5082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