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4" r:id="rId8"/>
    <p:sldId id="263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4B81B9-1826-4C52-BCC1-CB9F035C0BCE}" v="663" dt="2025-07-01T17:55:56.162"/>
    <p1510:client id="{4FE4A21F-8881-7701-1D0D-BDF56E86BFE2}" v="36" dt="2025-07-01T18:27:33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F457-645B-5408-3BA8-92E385DF0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86FA8-379E-9A76-F4A6-C74BF59B7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E3465-1D18-6C2A-B070-F91709C5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29A9-AC32-5B4B-9A83-5ABCBF5E93E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CE8E8-720A-DD1A-DADE-A965E0D2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F0A7-3733-5330-29CB-3634DB78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2676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FAEC-1076-1AF9-5A5E-D8CFEBC1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9D673-5D91-D62F-2910-8955DD0AD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B287C-DE2A-FC8F-11B7-4C50141F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29A9-AC32-5B4B-9A83-5ABCBF5E93E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67BF7-E1F2-9EF3-E542-FC78154F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40C3D-DE26-134C-0D80-3D28F563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20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2DF6A-F309-5E51-C3B2-BC8DFD586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11B7F-9802-E5FC-C247-BA481E25E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5FA18-46F2-04E6-682E-5B3F2E5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29A9-AC32-5B4B-9A83-5ABCBF5E93E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157AB-F814-CA2E-3C99-43629EDC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0C4B8-C6CD-F26D-5AD0-BBD5C286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584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53DB-B069-ACE6-0BC9-314FCB68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208A4-E23E-B494-57AC-C2D658E71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12986-8665-3418-9433-8F0B6FB9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29A9-AC32-5B4B-9A83-5ABCBF5E93E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8A4BF-856F-927D-8D0A-AD32CFFCE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027E6-AD46-7558-3929-B9F675A1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51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F3E7-8E7B-C112-C3E3-FB5376C8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8E4DC-8407-E29E-5835-992C77FA0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61A69-37E0-FFB1-619E-1C35EF02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29A9-AC32-5B4B-9A83-5ABCBF5E93E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74DCA-6D06-F524-CA29-5816C7E5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77086-2856-3B0E-C8CC-63E8F13F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044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004E-9775-D135-8332-D3AA7363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9E7F-CD63-84E4-8285-D0FBCEC7C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77FD9-DA47-5798-142C-CB1C33AF4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FBF56-0EDD-CB7B-6E39-A2E66147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29A9-AC32-5B4B-9A83-5ABCBF5E93E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06D06-27A0-1011-380F-A2E6E673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D821F-019B-DEEE-3578-A0B76A6C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512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0DB2-7190-E913-5ABF-E9DD8CB9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A92C1-C916-7893-C517-149D3C07D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439AB-B40C-7C18-897E-4F45C3368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4A178-EE58-9A52-5091-BD352509D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38048-74E4-897D-C116-4C98731DA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8DA4E-46B8-BE03-E597-545E82C3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29A9-AC32-5B4B-9A83-5ABCBF5E93E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684DB-92D5-CFE7-A892-92088A2D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BEB33-3C70-1BD3-6F83-A0180B28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4868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F22B-6BE4-84ED-4399-E3FCE96E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67A4CA-D29A-BC61-A9F7-E9A74F29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29A9-AC32-5B4B-9A83-5ABCBF5E93E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4DB1D-14C6-556D-5099-B4653C55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555F6-2E83-C635-458B-FEA967F3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3610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FD764-2945-FAB2-C7D6-B997C8D6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29A9-AC32-5B4B-9A83-5ABCBF5E93E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79C236-4197-9B46-187D-E7111E7F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ABB82-F6E0-C242-FB23-49B28EB7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3562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01F8-932D-77F7-08D5-661417F9C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53C21-0A68-A4D0-B609-9AD23C009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3102-C00A-AD3F-1D34-41E360EE2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2443C-5AAF-E8DA-457D-84EC9FB4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29A9-AC32-5B4B-9A83-5ABCBF5E93E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BBB50-D633-7053-DDCD-B2779CF4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5C98C-A205-E75F-A6B0-E3CEADBB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5591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5D6A-0472-47D5-C1DE-C652E775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2E279-6B79-3645-DC26-F1F8AE187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65889-1B48-7C92-FF97-A96D6FAF0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CBD73-4453-77CC-8FF7-D0F40882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29A9-AC32-5B4B-9A83-5ABCBF5E93E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6ECE-9A43-4EDB-E5F7-E8C21232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8BE9A-E68E-E140-6FBD-3B1183DC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6326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76D977-E81E-2721-7B40-B98ED893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8756B-008D-6B50-8C08-609A8E087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466FB-53C9-57E3-39CC-35A75414F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A29A9-AC32-5B4B-9A83-5ABCBF5E93E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7461D-FD1F-79E6-6C9D-0D04AC081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684B-9E5A-5317-7E3D-12BEB4C87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0570CC-B8DD-1C45-BC74-A85127061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inmaysharma.et23@rvce.edu.in" TargetMode="External"/><Relationship Id="rId2" Type="http://schemas.openxmlformats.org/officeDocument/2006/relationships/hyperlink" Target="mailto:anwithav.et23@rvce.edu.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srinidhisuresh.et23@rvce.edu.i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6F5D-8B78-F24F-7707-8C166B403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662" y="1889966"/>
            <a:ext cx="8908026" cy="3685612"/>
          </a:xfrm>
        </p:spPr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PROJECT TITLE </a:t>
            </a:r>
            <a:br>
              <a:rPr lang="en-IN" b="1" i="0" u="none" strike="noStrike" dirty="0">
                <a:solidFill>
                  <a:srgbClr val="000000"/>
                </a:solidFill>
                <a:effectLst/>
              </a:rPr>
            </a:br>
            <a:br>
              <a:rPr lang="en-IN" b="1" i="0" u="none" strike="noStrike" dirty="0">
                <a:solidFill>
                  <a:srgbClr val="000000"/>
                </a:solidFill>
                <a:effectLst/>
              </a:rPr>
            </a:br>
            <a:r>
              <a:rPr lang="en-IN" dirty="0">
                <a:ea typeface="+mj-lt"/>
                <a:cs typeface="+mj-lt"/>
              </a:rPr>
              <a:t>Geyser Control with Dry Run Protection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CDC49-1975-593C-5C8E-C3FCCDA15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3" y="212236"/>
            <a:ext cx="3184989" cy="910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907418-5422-552C-01F1-D637FA047356}"/>
              </a:ext>
            </a:extLst>
          </p:cNvPr>
          <p:cNvSpPr txBox="1"/>
          <p:nvPr/>
        </p:nvSpPr>
        <p:spPr>
          <a:xfrm>
            <a:off x="9615949" y="297967"/>
            <a:ext cx="257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latin typeface="Palatino Linotype" panose="02040502050505030304" pitchFamily="18" charset="0"/>
              </a:rPr>
              <a:t>Go, change the world</a:t>
            </a:r>
            <a:endParaRPr lang="en-I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C93E1-1695-75BA-65C1-6CC344B9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7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1989D-DE49-7B96-DFA7-B78E6BD3F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BC06-D447-6048-6124-929E8BE6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130"/>
            <a:ext cx="10515600" cy="1835458"/>
          </a:xfrm>
        </p:spPr>
        <p:txBody>
          <a:bodyPr/>
          <a:lstStyle/>
          <a:p>
            <a:pPr algn="ctr"/>
            <a:r>
              <a:rPr lang="en-IN" b="1" dirty="0"/>
              <a:t>EXPECTED OUTCOME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67088-D896-1616-8D8D-FF4EAAD43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04" y="1562638"/>
            <a:ext cx="10515600" cy="38895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pPr algn="just"/>
            <a:r>
              <a:rPr lang="en-IN" sz="2200" dirty="0">
                <a:solidFill>
                  <a:srgbClr val="000000"/>
                </a:solidFill>
                <a:ea typeface="+mn-lt"/>
                <a:cs typeface="+mn-lt"/>
              </a:rPr>
              <a:t>The system </a:t>
            </a:r>
            <a:r>
              <a:rPr lang="en-IN" sz="2200" b="1" dirty="0">
                <a:solidFill>
                  <a:srgbClr val="000000"/>
                </a:solidFill>
                <a:ea typeface="+mn-lt"/>
                <a:cs typeface="+mn-lt"/>
              </a:rPr>
              <a:t>successfully prevents geyser operation</a:t>
            </a:r>
            <a:r>
              <a:rPr lang="en-IN" sz="2200" dirty="0">
                <a:solidFill>
                  <a:srgbClr val="000000"/>
                </a:solidFill>
                <a:ea typeface="+mn-lt"/>
                <a:cs typeface="+mn-lt"/>
              </a:rPr>
              <a:t> when water level is below minimum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ea typeface="+mn-lt"/>
                <a:cs typeface="+mn-lt"/>
              </a:rPr>
              <a:t>, </a:t>
            </a:r>
            <a:r>
              <a:rPr lang="en-IN" sz="2200" dirty="0">
                <a:solidFill>
                  <a:srgbClr val="000000"/>
                </a:solidFill>
                <a:ea typeface="+mn-lt"/>
                <a:cs typeface="+mn-lt"/>
              </a:rPr>
              <a:t>protecting against dry run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ea typeface="+mn-lt"/>
                <a:cs typeface="+mn-lt"/>
              </a:rPr>
              <a:t>.</a:t>
            </a:r>
            <a:endParaRPr lang="en-IN" dirty="0">
              <a:ea typeface="+mn-lt"/>
              <a:cs typeface="+mn-lt"/>
            </a:endParaRPr>
          </a:p>
          <a:p>
            <a:pPr algn="just"/>
            <a:r>
              <a:rPr lang="en-IN" sz="2200" dirty="0">
                <a:solidFill>
                  <a:srgbClr val="000000"/>
                </a:solidFill>
                <a:ea typeface="+mn-lt"/>
                <a:cs typeface="+mn-lt"/>
              </a:rPr>
              <a:t>The </a:t>
            </a:r>
            <a:r>
              <a:rPr lang="en-IN" sz="2200" b="1" dirty="0">
                <a:solidFill>
                  <a:srgbClr val="000000"/>
                </a:solidFill>
                <a:ea typeface="+mn-lt"/>
                <a:cs typeface="+mn-lt"/>
              </a:rPr>
              <a:t>temperature sensor accurately monitors</a:t>
            </a:r>
            <a:r>
              <a:rPr lang="en-IN" sz="2200" dirty="0">
                <a:solidFill>
                  <a:srgbClr val="000000"/>
                </a:solidFill>
                <a:ea typeface="+mn-lt"/>
                <a:cs typeface="+mn-lt"/>
              </a:rPr>
              <a:t> water temperature and </a:t>
            </a:r>
            <a:r>
              <a:rPr lang="en-IN" sz="2200" b="1" dirty="0">
                <a:solidFill>
                  <a:srgbClr val="000000"/>
                </a:solidFill>
                <a:ea typeface="+mn-lt"/>
                <a:cs typeface="+mn-lt"/>
              </a:rPr>
              <a:t>automatically switches off</a:t>
            </a:r>
            <a:r>
              <a:rPr lang="en-IN" sz="2200" dirty="0">
                <a:solidFill>
                  <a:srgbClr val="000000"/>
                </a:solidFill>
                <a:ea typeface="+mn-lt"/>
                <a:cs typeface="+mn-lt"/>
              </a:rPr>
              <a:t> the geyser</a:t>
            </a:r>
            <a:r>
              <a:rPr lang="en-IN" sz="2200" i="0" u="none" strike="noStrike" dirty="0">
                <a:solidFill>
                  <a:srgbClr val="000000"/>
                </a:solidFill>
                <a:effectLst/>
                <a:ea typeface="+mn-lt"/>
                <a:cs typeface="+mn-lt"/>
              </a:rPr>
              <a:t> (</a:t>
            </a:r>
            <a:r>
              <a:rPr lang="en-IN" sz="2200" dirty="0">
                <a:solidFill>
                  <a:srgbClr val="000000"/>
                </a:solidFill>
                <a:ea typeface="+mn-lt"/>
                <a:cs typeface="+mn-lt"/>
              </a:rPr>
              <a:t>LED</a:t>
            </a:r>
            <a:r>
              <a:rPr lang="en-IN" sz="2200" i="0" u="none" strike="noStrike" dirty="0">
                <a:solidFill>
                  <a:srgbClr val="000000"/>
                </a:solidFill>
                <a:effectLst/>
                <a:ea typeface="+mn-lt"/>
                <a:cs typeface="+mn-lt"/>
              </a:rPr>
              <a:t>)</a:t>
            </a:r>
            <a:r>
              <a:rPr lang="en-IN" sz="2200" dirty="0">
                <a:solidFill>
                  <a:srgbClr val="000000"/>
                </a:solidFill>
                <a:ea typeface="+mn-lt"/>
                <a:cs typeface="+mn-lt"/>
              </a:rPr>
              <a:t> once it crosses the threshold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ea typeface="+mn-lt"/>
                <a:cs typeface="+mn-lt"/>
              </a:rPr>
              <a:t>.</a:t>
            </a:r>
            <a:endParaRPr lang="en-IN" dirty="0">
              <a:ea typeface="+mn-lt"/>
              <a:cs typeface="+mn-lt"/>
            </a:endParaRPr>
          </a:p>
          <a:p>
            <a:pPr algn="just"/>
            <a:r>
              <a:rPr lang="en-IN" sz="2200" dirty="0">
                <a:solidFill>
                  <a:srgbClr val="000000"/>
                </a:solidFill>
                <a:ea typeface="+mn-lt"/>
                <a:cs typeface="+mn-lt"/>
              </a:rPr>
              <a:t>The </a:t>
            </a:r>
            <a:r>
              <a:rPr lang="en-IN" sz="2200" b="1" dirty="0">
                <a:solidFill>
                  <a:srgbClr val="000000"/>
                </a:solidFill>
                <a:ea typeface="+mn-lt"/>
                <a:cs typeface="+mn-lt"/>
              </a:rPr>
              <a:t> RELAY,LED correctly simulate</a:t>
            </a:r>
            <a:r>
              <a:rPr lang="en-IN" sz="2200" dirty="0">
                <a:solidFill>
                  <a:srgbClr val="000000"/>
                </a:solidFill>
                <a:ea typeface="+mn-lt"/>
                <a:cs typeface="+mn-lt"/>
              </a:rPr>
              <a:t> the ON/OFF state of the geyser based on sensor inputs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ea typeface="+mn-lt"/>
                <a:cs typeface="+mn-lt"/>
              </a:rPr>
              <a:t>.</a:t>
            </a:r>
            <a:endParaRPr lang="en-IN" dirty="0">
              <a:ea typeface="+mn-lt"/>
              <a:cs typeface="+mn-lt"/>
            </a:endParaRPr>
          </a:p>
          <a:p>
            <a:pPr algn="just"/>
            <a:r>
              <a:rPr lang="en-IN" sz="2200" dirty="0">
                <a:solidFill>
                  <a:srgbClr val="000000"/>
                </a:solidFill>
                <a:ea typeface="+mn-lt"/>
                <a:cs typeface="+mn-lt"/>
              </a:rPr>
              <a:t>The system demonstrates </a:t>
            </a:r>
            <a:r>
              <a:rPr lang="en-IN" sz="2200" b="1" dirty="0">
                <a:solidFill>
                  <a:srgbClr val="000000"/>
                </a:solidFill>
                <a:ea typeface="+mn-lt"/>
                <a:cs typeface="+mn-lt"/>
              </a:rPr>
              <a:t>automated, safe, </a:t>
            </a:r>
            <a:r>
              <a:rPr lang="en-IN" sz="2200" b="1" i="0" u="none" strike="noStrike" dirty="0">
                <a:solidFill>
                  <a:srgbClr val="000000"/>
                </a:solidFill>
                <a:effectLst/>
                <a:ea typeface="+mn-lt"/>
                <a:cs typeface="+mn-lt"/>
              </a:rPr>
              <a:t>and </a:t>
            </a:r>
            <a:r>
              <a:rPr lang="en-IN" sz="2200" b="1" dirty="0">
                <a:solidFill>
                  <a:srgbClr val="000000"/>
                </a:solidFill>
                <a:ea typeface="+mn-lt"/>
                <a:cs typeface="+mn-lt"/>
              </a:rPr>
              <a:t>efficient geyser control</a:t>
            </a:r>
            <a:r>
              <a:rPr lang="en-IN" sz="2200" dirty="0">
                <a:solidFill>
                  <a:srgbClr val="000000"/>
                </a:solidFill>
                <a:ea typeface="+mn-lt"/>
                <a:cs typeface="+mn-lt"/>
              </a:rPr>
              <a:t> using STM32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  <a:ea typeface="+mn-lt"/>
                <a:cs typeface="+mn-lt"/>
              </a:rPr>
              <a:t>.</a:t>
            </a:r>
            <a:endParaRPr lang="en-IN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D58E9-722A-CD02-BB9C-0D9CFC316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8" y="151615"/>
            <a:ext cx="3184989" cy="910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68951B-675F-CF4E-7D10-47C6F5704109}"/>
              </a:ext>
            </a:extLst>
          </p:cNvPr>
          <p:cNvSpPr txBox="1"/>
          <p:nvPr/>
        </p:nvSpPr>
        <p:spPr>
          <a:xfrm>
            <a:off x="9716755" y="237346"/>
            <a:ext cx="2356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latin typeface="Palatino Linotype" panose="02040502050505030304" pitchFamily="18" charset="0"/>
              </a:rPr>
              <a:t>Go, change the world</a:t>
            </a:r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6AE29-778F-2580-B46F-27C9618E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9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6F090-B719-B3A1-5A44-BF02C8510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83A7-8E0B-2EE5-C11F-AE1394E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130"/>
            <a:ext cx="10515600" cy="1835458"/>
          </a:xfrm>
        </p:spPr>
        <p:txBody>
          <a:bodyPr/>
          <a:lstStyle/>
          <a:p>
            <a:pPr algn="ctr"/>
            <a:r>
              <a:rPr lang="en-IN" b="1" dirty="0"/>
              <a:t>CONCLUSION AND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DB8E-23CE-55B0-D69D-D2BF7D36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04" y="1973876"/>
            <a:ext cx="10515600" cy="3889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Smart geyser system with relay-based control, sensor logic, and remote alerts</a:t>
            </a:r>
            <a:endParaRPr lang="en-US" sz="200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Ensures user safety and improves appliance longevity</a:t>
            </a:r>
            <a:endParaRPr lang="en-US" sz="20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latin typeface="Arial"/>
                <a:ea typeface="+mn-lt"/>
                <a:cs typeface="+mn-lt"/>
              </a:rPr>
              <a:t>Future Enhancements:</a:t>
            </a:r>
            <a:endParaRPr lang="en-US" sz="2000" b="1" dirty="0">
              <a:latin typeface="Arial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Replace simulated geyser with actual heating element</a:t>
            </a:r>
            <a:endParaRPr lang="en-US" sz="2000" dirty="0">
              <a:latin typeface="Arial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Add mobile app integration</a:t>
            </a:r>
            <a:endParaRPr lang="en-US" sz="2000">
              <a:latin typeface="Arial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2000" dirty="0">
                <a:latin typeface="Arial"/>
                <a:ea typeface="+mn-lt"/>
                <a:cs typeface="+mn-lt"/>
              </a:rPr>
              <a:t>Add SMS/email alerts</a:t>
            </a:r>
            <a:endParaRPr lang="en-US" sz="2000">
              <a:latin typeface="Arial"/>
              <a:cs typeface="Arial"/>
            </a:endParaRPr>
          </a:p>
          <a:p>
            <a:pPr lvl="1">
              <a:buFont typeface="Arial"/>
              <a:buChar char="•"/>
            </a:pPr>
            <a:endParaRPr lang="en-US" sz="11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15C922-DAEF-E337-095F-E5E00D595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8" y="151615"/>
            <a:ext cx="3184989" cy="910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6F7D02-F080-4F6A-DCA6-1F4C96E2FF1E}"/>
              </a:ext>
            </a:extLst>
          </p:cNvPr>
          <p:cNvSpPr txBox="1"/>
          <p:nvPr/>
        </p:nvSpPr>
        <p:spPr>
          <a:xfrm>
            <a:off x="9716755" y="237346"/>
            <a:ext cx="2356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latin typeface="Palatino Linotype" panose="02040502050505030304" pitchFamily="18" charset="0"/>
              </a:rPr>
              <a:t>Go, change the world</a:t>
            </a:r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325A2-B02E-B692-54AD-DFC502CE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dirty="0" smtClean="0"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933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8EB1-F684-95DD-6946-637978C6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9103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TEAM MEMBERS </a:t>
            </a:r>
            <a:endParaRPr lang="en-US" b="1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C0DDC5-24B9-9CAD-F7D2-0A467495E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099818"/>
              </p:ext>
            </p:extLst>
          </p:nvPr>
        </p:nvGraphicFramePr>
        <p:xfrm>
          <a:off x="631723" y="2759075"/>
          <a:ext cx="10835766" cy="3154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611922">
                  <a:extLst>
                    <a:ext uri="{9D8B030D-6E8A-4147-A177-3AD203B41FA5}">
                      <a16:colId xmlns:a16="http://schemas.microsoft.com/office/drawing/2014/main" val="843694954"/>
                    </a:ext>
                  </a:extLst>
                </a:gridCol>
                <a:gridCol w="3611922">
                  <a:extLst>
                    <a:ext uri="{9D8B030D-6E8A-4147-A177-3AD203B41FA5}">
                      <a16:colId xmlns:a16="http://schemas.microsoft.com/office/drawing/2014/main" val="2359283092"/>
                    </a:ext>
                  </a:extLst>
                </a:gridCol>
                <a:gridCol w="3611922">
                  <a:extLst>
                    <a:ext uri="{9D8B030D-6E8A-4147-A177-3AD203B41FA5}">
                      <a16:colId xmlns:a16="http://schemas.microsoft.com/office/drawing/2014/main" val="2869940853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STUDENT 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EMAIL ID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39443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Anwitha Vishwanath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1RV23ET010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noProof="0" dirty="0">
                          <a:hlinkClick r:id="rId2"/>
                        </a:rPr>
                        <a:t>anwithav.et23@rvce.edu.in</a:t>
                      </a:r>
                      <a:endParaRPr lang="en-US" sz="1800" u="none" strike="noStrike" noProof="0">
                        <a:hlinkClick r:id="" action="ppaction://noaction"/>
                      </a:endParaRP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33654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Chinmay Sharma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1RV23ET016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noProof="0" dirty="0">
                          <a:hlinkClick r:id="rId3"/>
                        </a:rPr>
                        <a:t>chinmaysharma.et23@rvce.edu.in</a:t>
                      </a:r>
                      <a:endParaRPr lang="en-US" sz="1800" u="none" strike="noStrike" noProof="0">
                        <a:hlinkClick r:id="" action="ppaction://noaction"/>
                      </a:endParaRP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58501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Harshit Saroha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1RV23ET019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linkClick r:id="rId2"/>
                        </a:rPr>
                        <a:t>harshitsaroha.et23@rvce.edu.in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77698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Nikhilesh Rao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1RV23ET024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linkClick r:id="rId4"/>
                        </a:rPr>
                        <a:t>nikhileshrao.et23@rvce.edu.in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8183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6FCDC49-1975-593C-5C8E-C3FCCDA15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11" y="159669"/>
            <a:ext cx="3184989" cy="910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82F07F-9FD4-F2A7-05E1-D8CA5EF3EFE6}"/>
              </a:ext>
            </a:extLst>
          </p:cNvPr>
          <p:cNvSpPr txBox="1"/>
          <p:nvPr/>
        </p:nvSpPr>
        <p:spPr>
          <a:xfrm>
            <a:off x="9769510" y="159669"/>
            <a:ext cx="2422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latin typeface="Palatino Linotype" panose="02040502050505030304" pitchFamily="18" charset="0"/>
              </a:rPr>
              <a:t>Go, change the world</a:t>
            </a:r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6121D-B955-717E-052F-AB1C0B5E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0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42F2-523C-CD69-504A-84207FC3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Aptos Display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B3003-675A-4AD2-68B8-4D0EF0BA0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26" y="1714325"/>
            <a:ext cx="10515600" cy="298982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None/>
            </a:pPr>
            <a:endParaRPr lang="en-US" sz="2400" b="1" dirty="0"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Conventional geysers lack automatic safety mechanisms</a:t>
            </a:r>
            <a:endParaRPr lang="en-US" sz="2400" dirty="0"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Risks include dry run damage, overheating, and energy waste</a:t>
            </a:r>
            <a:endParaRPr lang="en-US" sz="2400" dirty="0"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This project introduces a smart system using STM32, P43 sensor, and DS18B20</a:t>
            </a:r>
            <a:endParaRPr lang="en-US" sz="2400" dirty="0"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Web dashboard via Firebase enables remote alerts and monitoring</a:t>
            </a:r>
            <a:endParaRPr lang="en-US" sz="2400" dirty="0"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CDC49-1975-593C-5C8E-C3FCCDA15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2" y="131645"/>
            <a:ext cx="3184989" cy="910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FCFF9C-4F0B-7FC5-0630-0314C4E9B32B}"/>
              </a:ext>
            </a:extLst>
          </p:cNvPr>
          <p:cNvSpPr txBox="1"/>
          <p:nvPr/>
        </p:nvSpPr>
        <p:spPr>
          <a:xfrm>
            <a:off x="9759462" y="217376"/>
            <a:ext cx="2432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latin typeface="Palatino Linotype" panose="02040502050505030304" pitchFamily="18" charset="0"/>
              </a:rPr>
              <a:t>Go, change the world</a:t>
            </a:r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DA2A2-38F4-8782-AB2F-1571AC5FF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5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A92C1-8C3E-2E70-3DA6-FE28156A3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3A6B-E6F4-0683-130E-A168F2A6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Aptos Display"/>
              </a:rPr>
              <a:t>PROBLEM STATEMENT</a:t>
            </a:r>
            <a:endParaRPr lang="en-US">
              <a:latin typeface="Aptos Displa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04D2-88DB-0F9C-28EC-329B9CDB0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26" y="1714325"/>
            <a:ext cx="10515600" cy="298982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None/>
            </a:pPr>
            <a:endParaRPr lang="en-US" sz="2400" dirty="0"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No inbuilt protection in standard geysers</a:t>
            </a:r>
          </a:p>
          <a:p>
            <a:pPr algn="just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Manual monitoring increases risks and inefficiency</a:t>
            </a:r>
            <a:endParaRPr lang="en-US" sz="2400" dirty="0"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latin typeface="Arial"/>
                <a:ea typeface="+mn-lt"/>
                <a:cs typeface="+mn-lt"/>
              </a:rPr>
              <a:t>Need for real-time, automated safety mechanism</a:t>
            </a:r>
            <a:endParaRPr lang="en-US" sz="2400" dirty="0">
              <a:latin typeface="Arial"/>
              <a:cs typeface="Arial"/>
            </a:endParaRPr>
          </a:p>
          <a:p>
            <a:pPr algn="just">
              <a:buNone/>
            </a:pP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C48E5-226C-C9AD-06B4-F869931E2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2" y="131645"/>
            <a:ext cx="3184989" cy="910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E608D8-A2A6-3007-DFFE-E6E13458630E}"/>
              </a:ext>
            </a:extLst>
          </p:cNvPr>
          <p:cNvSpPr txBox="1"/>
          <p:nvPr/>
        </p:nvSpPr>
        <p:spPr>
          <a:xfrm>
            <a:off x="9759462" y="217376"/>
            <a:ext cx="2432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latin typeface="Palatino Linotype" panose="02040502050505030304" pitchFamily="18" charset="0"/>
              </a:rPr>
              <a:t>Go, change the world</a:t>
            </a:r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C7A6C-2305-574C-AE8B-DCFC302C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F9143-469E-2F3A-8289-921196146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2494-C4DA-CD49-9B00-FF8110B2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OBJECTIVES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417C5-2670-F45B-3DCA-2C6B96A7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26" y="1714325"/>
            <a:ext cx="10515600" cy="29898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endParaRPr lang="en-US" sz="4000" dirty="0"/>
          </a:p>
          <a:p>
            <a:pPr lvl="1" algn="just"/>
            <a:r>
              <a:rPr lang="en-US" b="1" dirty="0">
                <a:ea typeface="+mn-lt"/>
                <a:cs typeface="+mn-lt"/>
              </a:rPr>
              <a:t>Prevent Dry Run Operation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en-US" dirty="0">
                <a:latin typeface="Aptos"/>
                <a:ea typeface="+mn-lt"/>
                <a:cs typeface="Arial"/>
              </a:rPr>
              <a:t> </a:t>
            </a:r>
            <a:r>
              <a:rPr lang="en-US" dirty="0">
                <a:latin typeface="Arial"/>
                <a:ea typeface="+mn-lt"/>
                <a:cs typeface="Arial"/>
              </a:rPr>
              <a:t>Detect minimum water level using a water level sensor to prevent dry run conditions.</a:t>
            </a:r>
            <a:endParaRPr lang="en-IN">
              <a:latin typeface="Arial"/>
              <a:ea typeface="+mn-lt"/>
              <a:cs typeface="Arial"/>
            </a:endParaRPr>
          </a:p>
          <a:p>
            <a:pPr lvl="1" algn="just"/>
            <a:r>
              <a:rPr lang="en-US" b="1" dirty="0">
                <a:ea typeface="+mn-lt"/>
                <a:cs typeface="+mn-lt"/>
              </a:rPr>
              <a:t>Automatic Temperature-Based Control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en-US" dirty="0">
                <a:latin typeface="Aptos"/>
                <a:ea typeface="+mn-lt"/>
                <a:cs typeface="Arial"/>
              </a:rPr>
              <a:t> </a:t>
            </a:r>
            <a:r>
              <a:rPr lang="en-US" dirty="0">
                <a:latin typeface="Arial"/>
                <a:ea typeface="+mn-lt"/>
                <a:cs typeface="Arial"/>
              </a:rPr>
              <a:t>Monitor real-time water temperature using a temperature sensor and switch OFF the geyser once the threshold is reached.</a:t>
            </a:r>
            <a:endParaRPr lang="en-IN">
              <a:latin typeface="Arial"/>
              <a:ea typeface="+mn-lt"/>
              <a:cs typeface="Arial"/>
            </a:endParaRPr>
          </a:p>
          <a:p>
            <a:pPr lvl="1" algn="just"/>
            <a:r>
              <a:rPr lang="en-US" b="1" dirty="0">
                <a:latin typeface="Arial"/>
                <a:ea typeface="+mn-lt"/>
                <a:cs typeface="Arial"/>
              </a:rPr>
              <a:t>Geyser On and Off: </a:t>
            </a:r>
            <a:r>
              <a:rPr lang="en-US" dirty="0">
                <a:latin typeface="Arial"/>
                <a:ea typeface="+mn-lt"/>
                <a:cs typeface="Arial"/>
              </a:rPr>
              <a:t>Simulate the geyser's ON/OFF state using an LED for demonstration purposes.</a:t>
            </a:r>
          </a:p>
          <a:p>
            <a:pPr lvl="1" algn="just"/>
            <a:r>
              <a:rPr lang="en-US" dirty="0">
                <a:ea typeface="+mn-lt"/>
                <a:cs typeface="+mn-lt"/>
              </a:rPr>
              <a:t>Simulate geyser switching using a </a:t>
            </a:r>
            <a:r>
              <a:rPr lang="en-US" b="1" dirty="0">
                <a:ea typeface="+mn-lt"/>
                <a:cs typeface="+mn-lt"/>
              </a:rPr>
              <a:t>relay module</a:t>
            </a:r>
            <a:endParaRPr lang="en-US" dirty="0">
              <a:latin typeface="Arial"/>
              <a:ea typeface="+mn-lt"/>
              <a:cs typeface="Arial"/>
            </a:endParaRPr>
          </a:p>
          <a:p>
            <a:pPr lvl="1" algn="just"/>
            <a:r>
              <a:rPr lang="en-US" b="1" dirty="0">
                <a:latin typeface="Arial"/>
                <a:ea typeface="+mn-lt"/>
                <a:cs typeface="Arial"/>
              </a:rPr>
              <a:t>Threshold logic:</a:t>
            </a:r>
            <a:r>
              <a:rPr lang="en-US" dirty="0">
                <a:latin typeface="Arial"/>
                <a:ea typeface="+mn-lt"/>
                <a:cs typeface="Arial"/>
              </a:rPr>
              <a:t> Implement threshold-based logic in embedded C to automate geyser control without manual intervention.</a:t>
            </a:r>
          </a:p>
          <a:p>
            <a:pPr algn="just">
              <a:lnSpc>
                <a:spcPct val="100000"/>
              </a:lnSpc>
            </a:pPr>
            <a:endParaRPr lang="en-US" sz="3200" dirty="0"/>
          </a:p>
          <a:p>
            <a:pPr algn="just"/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F66C3-0A5D-37AB-9F0D-65F3FB07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2" y="131645"/>
            <a:ext cx="3184989" cy="910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57219-AC3C-863F-D440-D687D95E13D6}"/>
              </a:ext>
            </a:extLst>
          </p:cNvPr>
          <p:cNvSpPr txBox="1"/>
          <p:nvPr/>
        </p:nvSpPr>
        <p:spPr>
          <a:xfrm>
            <a:off x="9759462" y="217376"/>
            <a:ext cx="2432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latin typeface="Palatino Linotype" panose="02040502050505030304" pitchFamily="18" charset="0"/>
              </a:rPr>
              <a:t>Go, change the world</a:t>
            </a:r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24F56-352B-A103-BFA5-A026D23C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2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70C0-AD3C-48C7-3E62-5DC76D54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678" y="758416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COMPONENTS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7600-CB1B-61C5-27EF-A05D5B4A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507"/>
            <a:ext cx="10515600" cy="47053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Arial"/>
              <a:buChar char="•"/>
            </a:pPr>
            <a:r>
              <a:rPr lang="en-US" sz="2400" b="1" dirty="0">
                <a:latin typeface="Arial"/>
                <a:ea typeface="+mn-lt"/>
                <a:cs typeface="+mn-lt"/>
              </a:rPr>
              <a:t>Microcontroller:</a:t>
            </a:r>
            <a:r>
              <a:rPr lang="en-US" sz="2400" dirty="0">
                <a:latin typeface="Arial"/>
                <a:ea typeface="+mn-lt"/>
                <a:cs typeface="+mn-lt"/>
              </a:rPr>
              <a:t> STM32F4</a:t>
            </a:r>
            <a:endParaRPr lang="en-US" sz="2400" dirty="0"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2400" b="1" dirty="0">
                <a:latin typeface="Arial"/>
                <a:ea typeface="+mn-lt"/>
                <a:cs typeface="+mn-lt"/>
              </a:rPr>
              <a:t>Sensors:</a:t>
            </a:r>
            <a:r>
              <a:rPr lang="en-US" sz="2400" dirty="0">
                <a:latin typeface="Arial"/>
                <a:ea typeface="+mn-lt"/>
                <a:cs typeface="+mn-lt"/>
              </a:rPr>
              <a:t> P43 (water level), DS18B20 (temperature)</a:t>
            </a:r>
            <a:endParaRPr lang="en-US" sz="2400" dirty="0"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2400" b="1" dirty="0">
                <a:latin typeface="Arial"/>
                <a:ea typeface="+mn-lt"/>
                <a:cs typeface="+mn-lt"/>
              </a:rPr>
              <a:t>Output:</a:t>
            </a:r>
            <a:r>
              <a:rPr lang="en-US" sz="2400" dirty="0">
                <a:latin typeface="Arial"/>
                <a:ea typeface="+mn-lt"/>
                <a:cs typeface="+mn-lt"/>
              </a:rPr>
              <a:t> LED (simulated geyser)</a:t>
            </a:r>
            <a:endParaRPr lang="en-US" sz="2400"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2400" b="1" dirty="0">
                <a:latin typeface="Arial"/>
                <a:ea typeface="+mn-lt"/>
                <a:cs typeface="+mn-lt"/>
              </a:rPr>
              <a:t>Relay Module</a:t>
            </a:r>
            <a:r>
              <a:rPr lang="en-US" sz="2400" dirty="0">
                <a:latin typeface="Arial"/>
                <a:ea typeface="+mn-lt"/>
                <a:cs typeface="+mn-lt"/>
              </a:rPr>
              <a:t> (controls simulated geyser ON/OFF)</a:t>
            </a:r>
          </a:p>
          <a:p>
            <a:pPr algn="just">
              <a:buFont typeface="Arial"/>
              <a:buChar char="•"/>
            </a:pPr>
            <a:r>
              <a:rPr lang="en-US" sz="2400" b="1" dirty="0">
                <a:latin typeface="Arial"/>
                <a:ea typeface="+mn-lt"/>
                <a:cs typeface="+mn-lt"/>
              </a:rPr>
              <a:t>Communication:</a:t>
            </a:r>
            <a:r>
              <a:rPr lang="en-US" sz="2400" dirty="0">
                <a:latin typeface="Arial"/>
                <a:ea typeface="+mn-lt"/>
                <a:cs typeface="+mn-lt"/>
              </a:rPr>
              <a:t> ESP32 (Wi-Fi), UART,1-Wire,WI-FI</a:t>
            </a:r>
            <a:endParaRPr lang="en-US" sz="2400" dirty="0">
              <a:latin typeface="Arial"/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2400" b="1" dirty="0">
                <a:latin typeface="Arial"/>
                <a:ea typeface="+mn-lt"/>
                <a:cs typeface="+mn-lt"/>
              </a:rPr>
              <a:t>Software:</a:t>
            </a:r>
            <a:r>
              <a:rPr lang="en-US" sz="2400" dirty="0">
                <a:latin typeface="Arial"/>
                <a:ea typeface="+mn-lt"/>
                <a:cs typeface="+mn-lt"/>
              </a:rPr>
              <a:t> VS Code (Embedded C-HAL), Firebase, HTML for Dashboard</a:t>
            </a:r>
            <a:endParaRPr lang="en-US" sz="2400" dirty="0">
              <a:latin typeface="Arial"/>
              <a:cs typeface="Arial"/>
            </a:endParaRPr>
          </a:p>
          <a:p>
            <a:pPr marL="0" indent="0" algn="just">
              <a:buNone/>
            </a:pPr>
            <a:endParaRPr lang="en-US" sz="24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CDC49-1975-593C-5C8E-C3FCCDA15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8" y="132413"/>
            <a:ext cx="3184989" cy="910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F6AF8-8246-79F3-8192-47AEEE3BC3F6}"/>
              </a:ext>
            </a:extLst>
          </p:cNvPr>
          <p:cNvSpPr txBox="1"/>
          <p:nvPr/>
        </p:nvSpPr>
        <p:spPr>
          <a:xfrm>
            <a:off x="9618785" y="132413"/>
            <a:ext cx="2449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latin typeface="Palatino Linotype" panose="02040502050505030304" pitchFamily="18" charset="0"/>
              </a:rPr>
              <a:t>Go, change the world</a:t>
            </a:r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0A147-1CB9-6364-96FD-E11E194A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81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76593-457C-8BB9-554D-D36B581F4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C21F0E-4722-FF96-5DDF-5849351B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8" y="132413"/>
            <a:ext cx="3184989" cy="910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133D0F-C7D5-0C6B-DFCD-2CBE1E31E08A}"/>
              </a:ext>
            </a:extLst>
          </p:cNvPr>
          <p:cNvSpPr txBox="1"/>
          <p:nvPr/>
        </p:nvSpPr>
        <p:spPr>
          <a:xfrm>
            <a:off x="9618785" y="132413"/>
            <a:ext cx="2449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latin typeface="Palatino Linotype" panose="02040502050505030304" pitchFamily="18" charset="0"/>
              </a:rPr>
              <a:t>Go, change the world</a:t>
            </a:r>
            <a:endParaRPr lang="en-IN" b="1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3A3C6D0-656F-04C2-221C-033D673DF207}"/>
              </a:ext>
            </a:extLst>
          </p:cNvPr>
          <p:cNvGrpSpPr/>
          <p:nvPr/>
        </p:nvGrpSpPr>
        <p:grpSpPr>
          <a:xfrm>
            <a:off x="2346477" y="1136950"/>
            <a:ext cx="7148283" cy="5043714"/>
            <a:chOff x="2503715" y="1003903"/>
            <a:chExt cx="7148283" cy="504371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CF40D0A-82EE-36B0-B056-112DE87FD839}"/>
                </a:ext>
              </a:extLst>
            </p:cNvPr>
            <p:cNvSpPr/>
            <p:nvPr/>
          </p:nvSpPr>
          <p:spPr>
            <a:xfrm>
              <a:off x="3241524" y="2697238"/>
              <a:ext cx="1911048" cy="167519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B9E7E3-09D9-5294-7365-E92F7B0B34FE}"/>
                </a:ext>
              </a:extLst>
            </p:cNvPr>
            <p:cNvSpPr/>
            <p:nvPr/>
          </p:nvSpPr>
          <p:spPr>
            <a:xfrm>
              <a:off x="2503715" y="1003904"/>
              <a:ext cx="1475619" cy="10280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50C269-014A-13A2-6A54-C4BF19CAAA03}"/>
                </a:ext>
              </a:extLst>
            </p:cNvPr>
            <p:cNvSpPr/>
            <p:nvPr/>
          </p:nvSpPr>
          <p:spPr>
            <a:xfrm>
              <a:off x="4414761" y="1003903"/>
              <a:ext cx="1475619" cy="10280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901827-A9BA-2E34-AF90-8991871B0FB9}"/>
                </a:ext>
              </a:extLst>
            </p:cNvPr>
            <p:cNvSpPr/>
            <p:nvPr/>
          </p:nvSpPr>
          <p:spPr>
            <a:xfrm>
              <a:off x="5890381" y="3023808"/>
              <a:ext cx="1475619" cy="10280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FA7D91-7D23-2ED4-F745-1BB3A85BC6FC}"/>
                </a:ext>
              </a:extLst>
            </p:cNvPr>
            <p:cNvSpPr/>
            <p:nvPr/>
          </p:nvSpPr>
          <p:spPr>
            <a:xfrm>
              <a:off x="3459237" y="5019521"/>
              <a:ext cx="1475619" cy="10280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4548F4-67B1-0ABB-CBEB-D42AC433AA46}"/>
                </a:ext>
              </a:extLst>
            </p:cNvPr>
            <p:cNvSpPr/>
            <p:nvPr/>
          </p:nvSpPr>
          <p:spPr>
            <a:xfrm>
              <a:off x="8067524" y="3023808"/>
              <a:ext cx="1475619" cy="10280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4B5C4C-4AAF-F91D-D42D-384BC0017BCF}"/>
                </a:ext>
              </a:extLst>
            </p:cNvPr>
            <p:cNvSpPr/>
            <p:nvPr/>
          </p:nvSpPr>
          <p:spPr>
            <a:xfrm>
              <a:off x="8067523" y="5019522"/>
              <a:ext cx="1475619" cy="102809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68BF05E8-7B41-6D61-F9F0-4346B2DD56A2}"/>
                </a:ext>
              </a:extLst>
            </p:cNvPr>
            <p:cNvSpPr/>
            <p:nvPr/>
          </p:nvSpPr>
          <p:spPr>
            <a:xfrm rot="2760000">
              <a:off x="3006207" y="2175761"/>
              <a:ext cx="888999" cy="42333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0FFBD2D0-75A3-6D33-FD78-4CE9F9546960}"/>
                </a:ext>
              </a:extLst>
            </p:cNvPr>
            <p:cNvSpPr/>
            <p:nvPr/>
          </p:nvSpPr>
          <p:spPr>
            <a:xfrm rot="8160000">
              <a:off x="4477679" y="2164212"/>
              <a:ext cx="949475" cy="37495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26290419-4DDF-655B-35D0-F5EFAC33500B}"/>
                </a:ext>
              </a:extLst>
            </p:cNvPr>
            <p:cNvSpPr/>
            <p:nvPr/>
          </p:nvSpPr>
          <p:spPr>
            <a:xfrm rot="5400000">
              <a:off x="3801468" y="4555499"/>
              <a:ext cx="774094" cy="39914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7EDB3BE5-E626-4448-E226-E28AAF51CBE6}"/>
                </a:ext>
              </a:extLst>
            </p:cNvPr>
            <p:cNvSpPr/>
            <p:nvPr/>
          </p:nvSpPr>
          <p:spPr>
            <a:xfrm>
              <a:off x="5150086" y="3339927"/>
              <a:ext cx="774094" cy="39914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5C5164E1-E93A-AC46-6A64-F4ACFF4AAF89}"/>
                </a:ext>
              </a:extLst>
            </p:cNvPr>
            <p:cNvSpPr/>
            <p:nvPr/>
          </p:nvSpPr>
          <p:spPr>
            <a:xfrm>
              <a:off x="7333277" y="3339927"/>
              <a:ext cx="774094" cy="399144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AD1CF31A-3129-A445-A6CF-618A2E5296DA}"/>
                </a:ext>
              </a:extLst>
            </p:cNvPr>
            <p:cNvSpPr/>
            <p:nvPr/>
          </p:nvSpPr>
          <p:spPr>
            <a:xfrm rot="5400000">
              <a:off x="8297874" y="4340807"/>
              <a:ext cx="991807" cy="417287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C88DAF-0769-B590-7BEE-51359BD43F0E}"/>
                </a:ext>
              </a:extLst>
            </p:cNvPr>
            <p:cNvSpPr txBox="1"/>
            <p:nvPr/>
          </p:nvSpPr>
          <p:spPr>
            <a:xfrm flipH="1">
              <a:off x="2751668" y="1216853"/>
              <a:ext cx="943428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3000" b="1" dirty="0">
                  <a:solidFill>
                    <a:schemeClr val="bg1"/>
                  </a:solidFill>
                  <a:latin typeface="Arial"/>
                  <a:cs typeface="Arial"/>
                </a:rPr>
                <a:t>P43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5B8B56-B5BE-9457-83FE-88FA0A91BC0C}"/>
                </a:ext>
              </a:extLst>
            </p:cNvPr>
            <p:cNvSpPr txBox="1"/>
            <p:nvPr/>
          </p:nvSpPr>
          <p:spPr>
            <a:xfrm>
              <a:off x="4366380" y="1257904"/>
              <a:ext cx="157238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/>
                  <a:cs typeface="Arial"/>
                </a:rPr>
                <a:t>DS18B20</a:t>
              </a:r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6B69DF9-9070-27C4-21A5-13639CDF941B}"/>
                </a:ext>
              </a:extLst>
            </p:cNvPr>
            <p:cNvSpPr txBox="1"/>
            <p:nvPr/>
          </p:nvSpPr>
          <p:spPr>
            <a:xfrm>
              <a:off x="3447143" y="3259667"/>
              <a:ext cx="1596570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2800" b="1" dirty="0">
                  <a:solidFill>
                    <a:schemeClr val="bg1"/>
                  </a:solidFill>
                  <a:latin typeface="Arial"/>
                  <a:cs typeface="Arial"/>
                </a:rPr>
                <a:t>STM32</a:t>
              </a:r>
              <a:endParaRPr lang="en-US" sz="2400" b="1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B4B511-E589-A177-D8EB-B4F48F5B5B63}"/>
                </a:ext>
              </a:extLst>
            </p:cNvPr>
            <p:cNvSpPr txBox="1"/>
            <p:nvPr/>
          </p:nvSpPr>
          <p:spPr>
            <a:xfrm>
              <a:off x="3549953" y="5176761"/>
              <a:ext cx="1505856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  <a:latin typeface="Arial"/>
                  <a:cs typeface="Arial"/>
                </a:rPr>
                <a:t>Relay Module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419230-A6CF-9655-4767-C8B1DD6F9D92}"/>
                </a:ext>
              </a:extLst>
            </p:cNvPr>
            <p:cNvSpPr txBox="1"/>
            <p:nvPr/>
          </p:nvSpPr>
          <p:spPr>
            <a:xfrm>
              <a:off x="6035523" y="3259665"/>
              <a:ext cx="1306284" cy="52322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ESP32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C43F36-546B-9D78-A283-DF1F0031C9FF}"/>
                </a:ext>
              </a:extLst>
            </p:cNvPr>
            <p:cNvSpPr txBox="1"/>
            <p:nvPr/>
          </p:nvSpPr>
          <p:spPr>
            <a:xfrm>
              <a:off x="8158238" y="3295951"/>
              <a:ext cx="1493760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err="1">
                  <a:solidFill>
                    <a:schemeClr val="bg1"/>
                  </a:solidFill>
                </a:rPr>
                <a:t>FireBase</a:t>
              </a:r>
              <a:endParaRPr 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D0307AF-8E64-622C-A4D3-1ED96E552214}"/>
                </a:ext>
              </a:extLst>
            </p:cNvPr>
            <p:cNvSpPr txBox="1"/>
            <p:nvPr/>
          </p:nvSpPr>
          <p:spPr>
            <a:xfrm>
              <a:off x="8031237" y="5315854"/>
              <a:ext cx="1536093" cy="46166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/>
                  <a:cs typeface="Arial"/>
                </a:rPr>
                <a:t>Webpage</a:t>
              </a:r>
              <a:endParaRPr lang="en-US" sz="2400" b="1">
                <a:solidFill>
                  <a:schemeClr val="bg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61374D-52A5-5B61-D060-2D04861B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4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1C8AE-967A-6323-0AAE-F0ED895BB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0741-DF5C-9043-23A7-C0B8CD3F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678" y="758416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METHODOLOGY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E2E22-8027-A063-12D1-FC90DC406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919"/>
            <a:ext cx="10515600" cy="470539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just">
              <a:buNone/>
            </a:pPr>
            <a:endParaRPr lang="en-IN" sz="2600" dirty="0"/>
          </a:p>
          <a:p>
            <a:pPr algn="just"/>
            <a:r>
              <a:rPr lang="en-IN" sz="2600" b="1" dirty="0">
                <a:ea typeface="+mn-lt"/>
                <a:cs typeface="+mn-lt"/>
              </a:rPr>
              <a:t>Sensor Integration</a:t>
            </a:r>
            <a:r>
              <a:rPr lang="en-IN" sz="2600" dirty="0">
                <a:ea typeface="+mn-lt"/>
                <a:cs typeface="+mn-lt"/>
              </a:rPr>
              <a:t>:</a:t>
            </a:r>
            <a:endParaRPr lang="en-IN" dirty="0"/>
          </a:p>
          <a:p>
            <a:pPr lvl="1" algn="just"/>
            <a:r>
              <a:rPr lang="en-IN" sz="2600" dirty="0">
                <a:ea typeface="+mn-lt"/>
                <a:cs typeface="+mn-lt"/>
              </a:rPr>
              <a:t>Connect a  </a:t>
            </a:r>
            <a:r>
              <a:rPr lang="en-IN" sz="2600" b="1" dirty="0">
                <a:ea typeface="+mn-lt"/>
                <a:cs typeface="+mn-lt"/>
              </a:rPr>
              <a:t>water level sensor(P43)</a:t>
            </a:r>
            <a:r>
              <a:rPr lang="en-IN" sz="2600" dirty="0">
                <a:ea typeface="+mn-lt"/>
                <a:cs typeface="+mn-lt"/>
              </a:rPr>
              <a:t> to detect minimum water presence.</a:t>
            </a:r>
            <a:endParaRPr lang="en-IN" dirty="0">
              <a:ea typeface="+mn-lt"/>
              <a:cs typeface="+mn-lt"/>
            </a:endParaRPr>
          </a:p>
          <a:p>
            <a:pPr lvl="1" algn="just"/>
            <a:r>
              <a:rPr lang="en-IN" sz="2600" dirty="0">
                <a:ea typeface="+mn-lt"/>
                <a:cs typeface="+mn-lt"/>
              </a:rPr>
              <a:t>Connect a </a:t>
            </a:r>
            <a:r>
              <a:rPr lang="en-IN" sz="2600" b="1" dirty="0">
                <a:ea typeface="+mn-lt"/>
                <a:cs typeface="+mn-lt"/>
              </a:rPr>
              <a:t>temperature sensor(DS18B20)</a:t>
            </a:r>
            <a:r>
              <a:rPr lang="en-IN" sz="2600" dirty="0">
                <a:ea typeface="+mn-lt"/>
                <a:cs typeface="+mn-lt"/>
              </a:rPr>
              <a:t> to monitor water temperature.</a:t>
            </a:r>
            <a:endParaRPr lang="en-IN" dirty="0">
              <a:ea typeface="+mn-lt"/>
              <a:cs typeface="+mn-lt"/>
            </a:endParaRPr>
          </a:p>
          <a:p>
            <a:pPr algn="just"/>
            <a:r>
              <a:rPr lang="en-IN" sz="2600" b="1" dirty="0">
                <a:ea typeface="+mn-lt"/>
                <a:cs typeface="+mn-lt"/>
              </a:rPr>
              <a:t>Signal Processing</a:t>
            </a:r>
            <a:r>
              <a:rPr lang="en-IN" sz="2600" dirty="0">
                <a:ea typeface="+mn-lt"/>
                <a:cs typeface="+mn-lt"/>
              </a:rPr>
              <a:t>:</a:t>
            </a:r>
            <a:endParaRPr lang="en-IN" dirty="0"/>
          </a:p>
          <a:p>
            <a:pPr lvl="1" algn="just"/>
            <a:r>
              <a:rPr lang="en-IN" sz="2600" dirty="0">
                <a:ea typeface="+mn-lt"/>
                <a:cs typeface="+mn-lt"/>
              </a:rPr>
              <a:t>Use </a:t>
            </a:r>
            <a:r>
              <a:rPr lang="en-IN" sz="2600" b="1" dirty="0">
                <a:ea typeface="+mn-lt"/>
                <a:cs typeface="+mn-lt"/>
              </a:rPr>
              <a:t>STM32</a:t>
            </a:r>
            <a:r>
              <a:rPr lang="en-IN" sz="2600" dirty="0">
                <a:ea typeface="+mn-lt"/>
                <a:cs typeface="+mn-lt"/>
              </a:rPr>
              <a:t> to read sensor values via GPIO (digital) and ADC (</a:t>
            </a:r>
            <a:r>
              <a:rPr lang="en-IN" sz="2600" dirty="0" err="1">
                <a:ea typeface="+mn-lt"/>
                <a:cs typeface="+mn-lt"/>
              </a:rPr>
              <a:t>analog</a:t>
            </a:r>
            <a:r>
              <a:rPr lang="en-IN" sz="2600" dirty="0">
                <a:ea typeface="+mn-lt"/>
                <a:cs typeface="+mn-lt"/>
              </a:rPr>
              <a:t>).</a:t>
            </a:r>
            <a:endParaRPr lang="en-IN" dirty="0"/>
          </a:p>
          <a:p>
            <a:pPr algn="just"/>
            <a:r>
              <a:rPr lang="en-IN" sz="2600" b="1" dirty="0">
                <a:ea typeface="+mn-lt"/>
                <a:cs typeface="+mn-lt"/>
              </a:rPr>
              <a:t>Control Logic Implementation</a:t>
            </a:r>
            <a:r>
              <a:rPr lang="en-IN" sz="2600" dirty="0">
                <a:ea typeface="+mn-lt"/>
                <a:cs typeface="+mn-lt"/>
              </a:rPr>
              <a:t>:</a:t>
            </a:r>
            <a:endParaRPr lang="en-IN" dirty="0"/>
          </a:p>
          <a:p>
            <a:pPr lvl="1" algn="just"/>
            <a:r>
              <a:rPr lang="en-IN" sz="2600" dirty="0">
                <a:ea typeface="+mn-lt"/>
                <a:cs typeface="+mn-lt"/>
              </a:rPr>
              <a:t>If </a:t>
            </a:r>
            <a:r>
              <a:rPr lang="en-IN" sz="2600" b="1" dirty="0">
                <a:ea typeface="+mn-lt"/>
                <a:cs typeface="+mn-lt"/>
              </a:rPr>
              <a:t>water level is low</a:t>
            </a:r>
            <a:r>
              <a:rPr lang="en-IN" sz="2600" dirty="0">
                <a:ea typeface="+mn-lt"/>
                <a:cs typeface="+mn-lt"/>
              </a:rPr>
              <a:t>, prevent geyser (</a:t>
            </a:r>
            <a:r>
              <a:rPr lang="en-IN" sz="2600" dirty="0" err="1">
                <a:ea typeface="+mn-lt"/>
                <a:cs typeface="+mn-lt"/>
              </a:rPr>
              <a:t>LED+relay</a:t>
            </a:r>
            <a:r>
              <a:rPr lang="en-IN" sz="2600" dirty="0">
                <a:ea typeface="+mn-lt"/>
                <a:cs typeface="+mn-lt"/>
              </a:rPr>
              <a:t>) from turning ON.</a:t>
            </a:r>
            <a:endParaRPr lang="en-IN" dirty="0">
              <a:ea typeface="+mn-lt"/>
              <a:cs typeface="+mn-lt"/>
            </a:endParaRPr>
          </a:p>
          <a:p>
            <a:pPr lvl="1" algn="just"/>
            <a:r>
              <a:rPr lang="en-IN" sz="2600" dirty="0">
                <a:ea typeface="+mn-lt"/>
                <a:cs typeface="+mn-lt"/>
              </a:rPr>
              <a:t>If </a:t>
            </a:r>
            <a:r>
              <a:rPr lang="en-IN" sz="2600" b="1" dirty="0">
                <a:ea typeface="+mn-lt"/>
                <a:cs typeface="+mn-lt"/>
              </a:rPr>
              <a:t>temperature exceeds limit</a:t>
            </a:r>
            <a:r>
              <a:rPr lang="en-IN" sz="2600" dirty="0">
                <a:ea typeface="+mn-lt"/>
                <a:cs typeface="+mn-lt"/>
              </a:rPr>
              <a:t>, turn OFF geyser (</a:t>
            </a:r>
            <a:r>
              <a:rPr lang="en-IN" sz="2600" dirty="0" err="1">
                <a:ea typeface="+mn-lt"/>
                <a:cs typeface="+mn-lt"/>
              </a:rPr>
              <a:t>LED+relay</a:t>
            </a:r>
            <a:r>
              <a:rPr lang="en-IN" sz="2600" dirty="0">
                <a:ea typeface="+mn-lt"/>
                <a:cs typeface="+mn-lt"/>
              </a:rPr>
              <a:t>)</a:t>
            </a:r>
            <a:endParaRPr lang="en-IN" dirty="0"/>
          </a:p>
          <a:p>
            <a:pPr algn="just"/>
            <a:r>
              <a:rPr lang="en-IN" sz="2600" b="1" dirty="0">
                <a:ea typeface="+mn-lt"/>
                <a:cs typeface="+mn-lt"/>
              </a:rPr>
              <a:t>Simulation Output</a:t>
            </a:r>
            <a:r>
              <a:rPr lang="en-IN" sz="2600" dirty="0">
                <a:ea typeface="+mn-lt"/>
                <a:cs typeface="+mn-lt"/>
              </a:rPr>
              <a:t>:</a:t>
            </a:r>
            <a:endParaRPr lang="en-IN" dirty="0"/>
          </a:p>
          <a:p>
            <a:pPr lvl="1" algn="just"/>
            <a:r>
              <a:rPr lang="en-IN" sz="2600" dirty="0">
                <a:ea typeface="+mn-lt"/>
                <a:cs typeface="+mn-lt"/>
              </a:rPr>
              <a:t>Use an </a:t>
            </a:r>
            <a:r>
              <a:rPr lang="en-IN" sz="2600" b="1" dirty="0">
                <a:ea typeface="+mn-lt"/>
                <a:cs typeface="+mn-lt"/>
              </a:rPr>
              <a:t>LED and Relay module</a:t>
            </a:r>
            <a:r>
              <a:rPr lang="en-IN" sz="2600" dirty="0">
                <a:ea typeface="+mn-lt"/>
                <a:cs typeface="+mn-lt"/>
              </a:rPr>
              <a:t> to indicate geyser ON/OFF status.</a:t>
            </a:r>
            <a:endParaRPr lang="en-IN" dirty="0">
              <a:ea typeface="+mn-lt"/>
              <a:cs typeface="+mn-lt"/>
            </a:endParaRPr>
          </a:p>
          <a:p>
            <a:pPr algn="just"/>
            <a:r>
              <a:rPr lang="en-IN" sz="2600" b="1" dirty="0">
                <a:ea typeface="+mn-lt"/>
                <a:cs typeface="+mn-lt"/>
              </a:rPr>
              <a:t>Testing &amp; Validation</a:t>
            </a:r>
            <a:r>
              <a:rPr lang="en-IN" sz="2600" dirty="0">
                <a:ea typeface="+mn-lt"/>
                <a:cs typeface="+mn-lt"/>
              </a:rPr>
              <a:t>:</a:t>
            </a:r>
            <a:endParaRPr lang="en-IN" dirty="0"/>
          </a:p>
          <a:p>
            <a:pPr lvl="1" algn="just"/>
            <a:r>
              <a:rPr lang="en-IN" sz="2600" dirty="0">
                <a:ea typeface="+mn-lt"/>
                <a:cs typeface="+mn-lt"/>
              </a:rPr>
              <a:t>Verify system response under different water and temperature conditions</a:t>
            </a:r>
            <a:endParaRPr lang="en-IN" dirty="0"/>
          </a:p>
          <a:p>
            <a:pPr algn="just">
              <a:lnSpc>
                <a:spcPct val="110000"/>
              </a:lnSpc>
            </a:pPr>
            <a:endParaRPr lang="en-IN" dirty="0"/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E831EE-CBEC-78F9-AE0E-127DBD07A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8" y="132413"/>
            <a:ext cx="3184989" cy="910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AA7BE8-BD48-838D-933A-52F9E3CFE2C8}"/>
              </a:ext>
            </a:extLst>
          </p:cNvPr>
          <p:cNvSpPr txBox="1"/>
          <p:nvPr/>
        </p:nvSpPr>
        <p:spPr>
          <a:xfrm>
            <a:off x="9618785" y="132413"/>
            <a:ext cx="2449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latin typeface="Palatino Linotype" panose="02040502050505030304" pitchFamily="18" charset="0"/>
              </a:rPr>
              <a:t>Go, change the world</a:t>
            </a:r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57391-4928-ED46-FB31-623AA230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8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731C-5566-0CB8-04CA-BC697A94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130"/>
            <a:ext cx="10515600" cy="1835458"/>
          </a:xfrm>
        </p:spPr>
        <p:txBody>
          <a:bodyPr/>
          <a:lstStyle/>
          <a:p>
            <a:pPr algn="ctr"/>
            <a:r>
              <a:rPr lang="en-IN" b="1" dirty="0"/>
              <a:t>COMUNICATION PROTOCOLS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24C48-EC73-B5B3-BCFF-B3A574057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904" y="1973876"/>
            <a:ext cx="10515600" cy="3889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1800" b="1" dirty="0">
                <a:latin typeface="Arial"/>
                <a:ea typeface="+mn-lt"/>
                <a:cs typeface="+mn-lt"/>
              </a:rPr>
              <a:t>P43 → STM32:</a:t>
            </a:r>
            <a:r>
              <a:rPr lang="en-US" sz="1800" dirty="0">
                <a:latin typeface="Arial"/>
                <a:ea typeface="+mn-lt"/>
                <a:cs typeface="+mn-lt"/>
              </a:rPr>
              <a:t> Digital GPIO</a:t>
            </a:r>
            <a:endParaRPr lang="en-US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Arial"/>
                <a:ea typeface="+mn-lt"/>
                <a:cs typeface="+mn-lt"/>
              </a:rPr>
              <a:t>DS18B20 → STM32:</a:t>
            </a:r>
            <a:r>
              <a:rPr lang="en-US" sz="1800" dirty="0">
                <a:latin typeface="Arial"/>
                <a:ea typeface="+mn-lt"/>
                <a:cs typeface="+mn-lt"/>
              </a:rPr>
              <a:t> 1-Wire protocol </a:t>
            </a:r>
            <a:endParaRPr lang="en-US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Arial"/>
                <a:ea typeface="+mn-lt"/>
                <a:cs typeface="+mn-lt"/>
              </a:rPr>
              <a:t>STM32 → ESP32:</a:t>
            </a:r>
            <a:r>
              <a:rPr lang="en-US" sz="1800" dirty="0">
                <a:latin typeface="Arial"/>
                <a:ea typeface="+mn-lt"/>
                <a:cs typeface="+mn-lt"/>
              </a:rPr>
              <a:t> UART</a:t>
            </a:r>
            <a:endParaRPr lang="en-US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Arial"/>
                <a:ea typeface="+mn-lt"/>
                <a:cs typeface="+mn-lt"/>
              </a:rPr>
              <a:t>ESP32 → Firebase:</a:t>
            </a:r>
            <a:r>
              <a:rPr lang="en-US" sz="1800" dirty="0">
                <a:latin typeface="Arial"/>
                <a:ea typeface="+mn-lt"/>
                <a:cs typeface="+mn-lt"/>
              </a:rPr>
              <a:t> Wi-Fi / HTTP sync</a:t>
            </a:r>
            <a:endParaRPr lang="en-US" dirty="0">
              <a:latin typeface="Arial"/>
            </a:endParaRPr>
          </a:p>
          <a:p>
            <a:pPr marL="0" indent="0">
              <a:buNone/>
            </a:pPr>
            <a:endParaRPr lang="en-US" sz="1800" dirty="0">
              <a:latin typeface="Arial"/>
              <a:ea typeface="+mn-lt"/>
              <a:cs typeface="Arial"/>
            </a:endParaRPr>
          </a:p>
          <a:p>
            <a:endParaRPr lang="en-US" sz="11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FCDC49-1975-593C-5C8E-C3FCCDA15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8" y="151615"/>
            <a:ext cx="3184989" cy="910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98EE6-0FB2-CA4E-A704-D6751371375A}"/>
              </a:ext>
            </a:extLst>
          </p:cNvPr>
          <p:cNvSpPr txBox="1"/>
          <p:nvPr/>
        </p:nvSpPr>
        <p:spPr>
          <a:xfrm>
            <a:off x="9716755" y="237346"/>
            <a:ext cx="2356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dirty="0">
                <a:latin typeface="Palatino Linotype" panose="02040502050505030304" pitchFamily="18" charset="0"/>
              </a:rPr>
              <a:t>Go, change the world</a:t>
            </a:r>
            <a:endParaRPr lang="en-IN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2EAC9-572B-3AAD-F6DD-965C0152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570CC-B8DD-1C45-BC74-A85127061F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PROJECT TITLE   Geyser Control with Dry Run Protection</vt:lpstr>
      <vt:lpstr>TEAM MEMBERS </vt:lpstr>
      <vt:lpstr>INTRODUCTION</vt:lpstr>
      <vt:lpstr>PROBLEM STATEMENT</vt:lpstr>
      <vt:lpstr>OBJECTIVES </vt:lpstr>
      <vt:lpstr>COMPONENTS</vt:lpstr>
      <vt:lpstr>PowerPoint Presentation</vt:lpstr>
      <vt:lpstr>METHODOLOGY</vt:lpstr>
      <vt:lpstr>COMUNICATION PROTOCOLS</vt:lpstr>
      <vt:lpstr>EXPECTED OUTCOME</vt:lpstr>
      <vt:lpstr>CONCLUSION AND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Microstrip Patch Antenna for Breast Cancer Detection</dc:title>
  <dc:creator>SIDHARTH GHOSH</dc:creator>
  <cp:lastModifiedBy>Nikhilesh Rao</cp:lastModifiedBy>
  <cp:revision>319</cp:revision>
  <dcterms:created xsi:type="dcterms:W3CDTF">2025-04-03T10:32:38Z</dcterms:created>
  <dcterms:modified xsi:type="dcterms:W3CDTF">2025-07-01T18:50:21Z</dcterms:modified>
</cp:coreProperties>
</file>