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908845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457200" y="2350147"/>
            <a:ext cx="8229600" cy="359900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71;p1" descr="Google Shape;71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28" y="74578"/>
            <a:ext cx="2378308" cy="6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Google Shape;72;p1"/>
          <p:cNvSpPr txBox="1"/>
          <p:nvPr/>
        </p:nvSpPr>
        <p:spPr>
          <a:xfrm>
            <a:off x="6373983" y="92075"/>
            <a:ext cx="3130837" cy="48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defTabSz="397763">
              <a:lnSpc>
                <a:spcPct val="80000"/>
              </a:lnSpc>
              <a:defRPr i="1" sz="1914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idharthghosh.et23@rvce.edu.in" TargetMode="External"/><Relationship Id="rId3" Type="http://schemas.openxmlformats.org/officeDocument/2006/relationships/hyperlink" Target="mailto:Sshreya.et23@rvce.edu.in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xfrm>
            <a:off x="389105" y="272373"/>
            <a:ext cx="8229601" cy="6274343"/>
          </a:xfrm>
          <a:prstGeom prst="rect">
            <a:avLst/>
          </a:prstGeom>
        </p:spPr>
        <p:txBody>
          <a:bodyPr/>
          <a:lstStyle/>
          <a:p>
            <a:pPr defTabSz="429768">
              <a:defRPr b="1" sz="2350"/>
            </a:pPr>
            <a:br/>
            <a:br/>
            <a:br/>
            <a:r>
              <a:rPr sz="3008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GeoAI Agricultural Plastic Cover Mapping with Satellite Imagery</a:t>
            </a:r>
            <a:br>
              <a:rPr sz="3008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3008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538">
                <a:latin typeface="Times New Roman"/>
                <a:ea typeface="Times New Roman"/>
                <a:cs typeface="Times New Roman"/>
                <a:sym typeface="Times New Roman"/>
              </a:rPr>
              <a:t>A Project Report Submitted to</a:t>
            </a: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538">
                <a:latin typeface="Times New Roman"/>
                <a:ea typeface="Times New Roman"/>
                <a:cs typeface="Times New Roman"/>
                <a:sym typeface="Times New Roman"/>
              </a:rPr>
              <a:t>Nokia</a:t>
            </a: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sz="2538"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graphicFrame>
        <p:nvGraphicFramePr>
          <p:cNvPr id="97" name="Table 5"/>
          <p:cNvGraphicFramePr/>
          <p:nvPr/>
        </p:nvGraphicFramePr>
        <p:xfrm>
          <a:off x="807396" y="4345561"/>
          <a:ext cx="7607032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35677"/>
                <a:gridCol w="1841770"/>
                <a:gridCol w="3229584"/>
              </a:tblGrid>
              <a:tr h="508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Student Name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USN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Email-ID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Anwitha Vishwanath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1RV23ET010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anwithav.et23@rvce.edu.in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 Shreya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1RV23ET037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 invalidUrl="" action="" tgtFrame="" tooltip="" history="1" highlightClick="0" endSnd="0"/>
                        </a:rPr>
                        <a:t>sshreya.et23@rvce.edu.in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22" name="Precision: Out of all predicted positives, how many were actually correct.…"/>
          <p:cNvSpPr txBox="1"/>
          <p:nvPr>
            <p:ph type="body" sz="half" idx="1"/>
          </p:nvPr>
        </p:nvSpPr>
        <p:spPr>
          <a:xfrm>
            <a:off x="977551" y="4231299"/>
            <a:ext cx="7188898" cy="2366556"/>
          </a:xfrm>
          <a:prstGeom prst="rect">
            <a:avLst/>
          </a:prstGeom>
        </p:spPr>
        <p:txBody>
          <a:bodyPr/>
          <a:lstStyle/>
          <a:p>
            <a:pPr marL="0" indent="0" defTabSz="448055">
              <a:spcBef>
                <a:spcPts val="1100"/>
              </a:spcBef>
              <a:buSzTx/>
              <a:buFontTx/>
              <a:buNone/>
              <a:defRPr sz="1764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48055" indent="-311150" defTabSz="448055">
              <a:spcBef>
                <a:spcPts val="1100"/>
              </a:spcBef>
              <a:buFont typeface="Times Roman"/>
              <a:defRPr sz="17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Precision</a:t>
            </a:r>
            <a:r>
              <a:t>: Out of all predicted positives, how many were actually correct.</a:t>
            </a:r>
          </a:p>
          <a:p>
            <a:pPr marL="448055" indent="-311150" defTabSz="448055">
              <a:spcBef>
                <a:spcPts val="1100"/>
              </a:spcBef>
              <a:buFont typeface="Times Roman"/>
              <a:defRPr sz="17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Recall</a:t>
            </a:r>
            <a:r>
              <a:t>: Out of all actual positives, how many did the model correctly catch.</a:t>
            </a:r>
          </a:p>
          <a:p>
            <a:pPr marL="448055" indent="-311150" defTabSz="448055">
              <a:spcBef>
                <a:spcPts val="1100"/>
              </a:spcBef>
              <a:buFont typeface="Times Roman"/>
              <a:defRPr sz="17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F1-score</a:t>
            </a:r>
            <a:r>
              <a:t>: The balanced average of precision and recall.</a:t>
            </a:r>
          </a:p>
          <a:p>
            <a:pPr marL="448055" indent="-311150" defTabSz="448055">
              <a:spcBef>
                <a:spcPts val="1100"/>
              </a:spcBef>
              <a:buFont typeface="Times Roman"/>
              <a:defRPr sz="17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Support</a:t>
            </a:r>
            <a:r>
              <a:t>: The actual number of samples belonging to each class.</a:t>
            </a:r>
          </a:p>
        </p:txBody>
      </p:sp>
      <p:pic>
        <p:nvPicPr>
          <p:cNvPr id="123" name="Screenshot 2025-07-28 at 11.02.39 PM.png" descr="Screenshot 2025-07-28 at 11.02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50" y="2046014"/>
            <a:ext cx="6515100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284056"/>
            <a:ext cx="8229600" cy="359900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Bookman Old Style"/>
                <a:ea typeface="Bookman Old Style"/>
                <a:cs typeface="Bookman Old Style"/>
                <a:sym typeface="Bookman Old Style"/>
              </a:defRPr>
            </a:pPr>
          </a:p>
          <a:p>
            <a:pPr marL="0" indent="0" algn="ctr">
              <a:buSzTx/>
              <a:buNone/>
              <a:defRPr sz="4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Bookman Old Style"/>
                <a:ea typeface="Bookman Old Style"/>
                <a:cs typeface="Bookman Old Style"/>
                <a:sym typeface="Bookman Old Style"/>
              </a:defRPr>
            </a:pPr>
          </a:p>
          <a:p>
            <a:pPr marL="0" indent="0" algn="ctr">
              <a:spcBef>
                <a:spcPts val="900"/>
              </a:spcBef>
              <a:buSzTx/>
              <a:buNone/>
              <a:defRPr sz="4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Bookman Old Style"/>
                <a:ea typeface="Bookman Old Style"/>
                <a:cs typeface="Bookman Old Style"/>
                <a:sym typeface="Bookman Old Style"/>
              </a:defRPr>
            </a:pPr>
            <a:r>
              <a:t>THANK YOU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Project Overview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383457" y="2051844"/>
            <a:ext cx="8303343" cy="3897312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Developed a </a:t>
            </a:r>
            <a:r>
              <a:rPr u="sng"/>
              <a:t>unified machine learning model </a:t>
            </a:r>
            <a:r>
              <a:t>for plastic cover detection.</a:t>
            </a:r>
          </a:p>
          <a:p>
            <a:pPr algn="just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Applied to datasets from Kenya, Spain, and Vietnam.</a:t>
            </a:r>
          </a:p>
          <a:p>
            <a:pPr algn="just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</a:t>
            </a:r>
            <a:r>
              <a:rPr u="sng"/>
              <a:t>ensemble learning</a:t>
            </a:r>
            <a:r>
              <a:t>: Random Forest, Gradient Boosting, and Logistic Regression.</a:t>
            </a:r>
          </a:p>
          <a:p>
            <a:pPr algn="just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Feature engineering: interaction terms &amp; mean-encoding.</a:t>
            </a:r>
          </a:p>
          <a:p>
            <a:pPr algn="just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Achieved </a:t>
            </a:r>
            <a:r>
              <a:rPr u="sng"/>
              <a:t>99.43%</a:t>
            </a:r>
            <a:r>
              <a:t> cross-validation accuracy.</a:t>
            </a:r>
          </a:p>
          <a:p>
            <a:pPr algn="just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Scalable pipeline for agriculture and remote sensing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122902" y="583152"/>
            <a:ext cx="8229601" cy="1143001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Objectives</a:t>
            </a:r>
            <a:br/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356418" y="1480344"/>
            <a:ext cx="8431163" cy="5439109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00"/>
              </a:spcBef>
              <a:buFont typeface="Courier New"/>
              <a:buChar char="o"/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 a Unified Classification Model 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Build a single machine learning model capable of accurately detecting plastic cover 	across three diverse countries — Kenya, Spain, and Vietnam — using satellite-	derived features.</a:t>
            </a:r>
          </a:p>
          <a:p>
            <a:pPr algn="just">
              <a:spcBef>
                <a:spcPts val="400"/>
              </a:spcBef>
              <a:buFont typeface="Courier New"/>
              <a:buChar char="o"/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Ensure Cross-Country Generalization 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Create a robust pipeline that generalizes well across varying environmental, climatic, 	and feature conditions without requiring separate models for each region.</a:t>
            </a:r>
          </a:p>
          <a:p>
            <a:pPr algn="just">
              <a:spcBef>
                <a:spcPts val="400"/>
              </a:spcBef>
              <a:buFont typeface="Courier New"/>
              <a:buChar char="o"/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Leverage Ensemble Learning for High Accuracy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Utilize a stacking ensemble with Random Forest and Gradient Boosting as base 	learners and Logistic Regression as the meta-classifier to boost prediction 	performance.</a:t>
            </a:r>
          </a:p>
          <a:p>
            <a:pPr algn="just">
              <a:spcBef>
                <a:spcPts val="400"/>
              </a:spcBef>
              <a:buFont typeface="Courier New"/>
              <a:buChar char="o"/>
              <a:defRPr b="1"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Achieve High Model Performance and Reproducibility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Optimize the pipeline for accuracy (targeting &gt;99%) using Stratified K-Fold Cross-	Validation, while maintaining a modular and reusable code structure for future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Dataset Description</a:t>
            </a:r>
            <a:br/>
          </a:p>
        </p:txBody>
      </p:sp>
      <p:sp>
        <p:nvSpPr>
          <p:cNvPr id="106" name="TextBox 14"/>
          <p:cNvSpPr txBox="1"/>
          <p:nvPr/>
        </p:nvSpPr>
        <p:spPr>
          <a:xfrm>
            <a:off x="252198" y="1582993"/>
            <a:ext cx="8619940" cy="2860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project utilizes structured geospatial datasets sourced from the FAO GeoAI 2024 Challenge, which provides satellite-derived features for plastic cover classification across three countries: Kenya, Spain, and Vietnam.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u="sng"/>
            </a:pPr>
            <a:r>
              <a:t>Common Columns in Each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</a:p>
          <a:p>
            <a:pPr/>
          </a:p>
          <a:p>
            <a:pPr/>
          </a:p>
          <a:p>
            <a:pPr/>
          </a:p>
        </p:txBody>
      </p:sp>
      <p:graphicFrame>
        <p:nvGraphicFramePr>
          <p:cNvPr id="107" name="Table 22"/>
          <p:cNvGraphicFramePr/>
          <p:nvPr/>
        </p:nvGraphicFramePr>
        <p:xfrm>
          <a:off x="526025" y="3256596"/>
          <a:ext cx="8229601" cy="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14800"/>
                <a:gridCol w="4114800"/>
              </a:tblGrid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Column 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Description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Unique identifier for each record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Lat, Lon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Geographic coordinates (not used in training)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TARGET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Target label to be predicted (1 or 2)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Other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30–40 satellite-derived continuous features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20328" y="1117781"/>
            <a:ext cx="8303344" cy="389731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Characteristics</a:t>
            </a:r>
          </a:p>
          <a:p>
            <a:pPr marL="0" indent="0" algn="ctr">
              <a:lnSpc>
                <a:spcPct val="90000"/>
              </a:lnSpc>
              <a:buSzTx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>
              <a:lnSpc>
                <a:spcPct val="90000"/>
              </a:lnSpc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datasets contain numerical features derived from remote sensing and environmental indices.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20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TARGET</a:t>
            </a:r>
            <a:r>
              <a:rPr u="none"/>
              <a:t> is a binary label :</a:t>
            </a:r>
            <a:endParaRPr u="none"/>
          </a:p>
          <a:p>
            <a:pPr algn="just">
              <a:lnSpc>
                <a:spcPct val="90000"/>
              </a:lnSpc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1 → mapped to 0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2 → mapped to 1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Feature distributions vary across countries, requiring scaling and preprocessing.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Some features have low variance or missing values, filtered before model training.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20328" y="1117780"/>
            <a:ext cx="8303344" cy="531251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SzTx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preprocessing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Label Mapping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Converted TARGET values from {1, 2} to {0, 1} to make it compatible with binary classification models.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Column Dropping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Removed non-informative columns like ID, Lat, Lon, lon, lat which do not help in prediction.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Low Variance Filtering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Eliminated features with very low variance (threshold = 0.015) to reduce noise and overfitting.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Standardization</a:t>
            </a: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Applied StandardScaler to normalize features — ensures fair weightage across models, especially in logistic regression and boosting.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457200" y="92295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Feature enginerring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2065954"/>
            <a:ext cx="8229600" cy="3599008"/>
          </a:xfrm>
          <a:prstGeom prst="rect">
            <a:avLst/>
          </a:prstGeom>
        </p:spPr>
        <p:txBody>
          <a:bodyPr/>
          <a:lstStyle/>
          <a:p>
            <a:pPr marL="0" indent="0" algn="just" defTabSz="448055">
              <a:lnSpc>
                <a:spcPct val="80000"/>
              </a:lnSpc>
              <a:spcBef>
                <a:spcPts val="400"/>
              </a:spcBef>
              <a:buSz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Interaction Features</a:t>
            </a:r>
          </a:p>
          <a:p>
            <a:pPr marL="0" indent="0" algn="just" defTabSz="448055">
              <a:lnSpc>
                <a:spcPct val="80000"/>
              </a:lnSpc>
              <a:spcBef>
                <a:spcPts val="400"/>
              </a:spcBef>
              <a:buSz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Generated 20 new features by multiplying top feature pairs to capture hidden non-linear relationships between variables.</a:t>
            </a:r>
          </a:p>
          <a:p>
            <a:pPr marL="0" indent="0" algn="just" defTabSz="448055">
              <a:lnSpc>
                <a:spcPct val="80000"/>
              </a:lnSpc>
              <a:spcBef>
                <a:spcPts val="400"/>
              </a:spcBef>
              <a:buSz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Mean Encoding</a:t>
            </a:r>
          </a:p>
          <a:p>
            <a:pPr marL="0" indent="0" algn="just" defTabSz="448055">
              <a:lnSpc>
                <a:spcPct val="80000"/>
              </a:lnSpc>
              <a:spcBef>
                <a:spcPts val="400"/>
              </a:spcBef>
              <a:buSz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Mean-encoded the two most correlated features using the average TARGET values, adding class-level signal to the data</a:t>
            </a:r>
          </a:p>
          <a:p>
            <a:pPr marL="0" indent="0" algn="just" defTabSz="448055">
              <a:lnSpc>
                <a:spcPct val="80000"/>
              </a:lnSpc>
              <a:spcBef>
                <a:spcPts val="400"/>
              </a:spcBef>
              <a:buSz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Feature Correlation Analysis</a:t>
            </a:r>
          </a:p>
          <a:p>
            <a:pPr marL="0" indent="0" algn="just" defTabSz="448055">
              <a:lnSpc>
                <a:spcPct val="80000"/>
              </a:lnSpc>
              <a:spcBef>
                <a:spcPts val="400"/>
              </a:spcBef>
              <a:buSz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correlation scores with TARGET to identify the most informative features for encoding and interaction.</a:t>
            </a:r>
          </a:p>
          <a:p>
            <a:pPr marL="0" indent="0" algn="just" defTabSz="448055">
              <a:lnSpc>
                <a:spcPct val="80000"/>
              </a:lnSpc>
              <a:spcBef>
                <a:spcPts val="400"/>
              </a:spcBef>
              <a:buSz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Cross-Dataset Compatibility</a:t>
            </a:r>
          </a:p>
          <a:p>
            <a:pPr marL="0" indent="0" algn="just" defTabSz="448055">
              <a:lnSpc>
                <a:spcPct val="80000"/>
              </a:lnSpc>
              <a:spcBef>
                <a:spcPts val="400"/>
              </a:spcBef>
              <a:buSz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Ensured the new features (interaction and encoded) were consistently created across Kenya, Spain, and Vietnam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457200" y="92295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Model Architecture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388373" y="1947966"/>
            <a:ext cx="8298427" cy="419719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Stacking Ensemble Approach:</a:t>
            </a:r>
            <a:br/>
            <a:r>
              <a:t>Combined multiple models in layers — two base learners and one meta-learner — to improve predictive accuracy and generalization.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Base Learners:</a:t>
            </a:r>
            <a:br/>
            <a:r>
              <a:t>Used Random Forest (500 trees, max depth 20) and Gradient Boosting (300 estimators, depth 4) to capture both broad and focused patterns in the data.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Meta-Learner:</a:t>
            </a:r>
            <a:br/>
            <a:r>
              <a:t>Used Logistic Regression as the final decision layer to combine base outputs with regularization and prevent overfitting.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Stratified K-Fold Integration:</a:t>
            </a:r>
            <a:br/>
            <a:r>
              <a:t>Implemented 5-fold stratified cross-validation inside the stacking model to ensure robustness and maintain class balance during training.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Content Placeholder 3"/>
          <p:cNvGraphicFramePr/>
          <p:nvPr/>
        </p:nvGraphicFramePr>
        <p:xfrm>
          <a:off x="285134" y="894733"/>
          <a:ext cx="8652390" cy="56897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63097"/>
                <a:gridCol w="2163097"/>
                <a:gridCol w="2163097"/>
                <a:gridCol w="2163097"/>
              </a:tblGrid>
              <a:tr h="6699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700"/>
                        <a:t>Model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700"/>
                        <a:t>Type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700"/>
                        <a:t>Strengths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700"/>
                        <a:t>Role in Stacking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849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700"/>
                        <a:t>Random Forest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Ensemble (Bagging)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Handles noisy features, reduces overfitting, works well on large datasets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Captures broad patterns with low variance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7849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700"/>
                        <a:t>Gradient Boosting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Ensemble (Boosting)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Learns from previous errors, excellent for fine-tuning complex relationships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Focuses on hard-to-classify samples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500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700"/>
                        <a:t>Logistic Regression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Linear Classifier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Interpretable, regularized, fast and effective on scaled data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700"/>
                        <a:t>Final decision layer to combine base model predictions</a:t>
                      </a:r>
                    </a:p>
                  </a:txBody>
                  <a:tcPr marL="42830" marR="42830" marT="42830" marB="4283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