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Montserrat"/>
      <p:regular r:id="rId32"/>
      <p:bold r:id="rId33"/>
      <p:italic r:id="rId34"/>
      <p:boldItalic r:id="rId35"/>
    </p:embeddedFont>
    <p:embeddedFont>
      <p:font typeface="Montserrat Black"/>
      <p:bold r:id="rId36"/>
      <p:boldItalic r:id="rId37"/>
    </p:embeddedFont>
    <p:embeddedFont>
      <p:font typeface="Bebas Neue"/>
      <p:regular r:id="rId38"/>
    </p:embeddedFont>
    <p:embeddedFont>
      <p:font typeface="Montserrat ExtraBold"/>
      <p:bold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ExtraBold-boldItalic.fntdata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Montserrat-bold.fntdata"/><Relationship Id="rId10" Type="http://schemas.openxmlformats.org/officeDocument/2006/relationships/slide" Target="slides/slide4.xml"/><Relationship Id="rId32" Type="http://schemas.openxmlformats.org/officeDocument/2006/relationships/font" Target="fonts/Montserrat-regular.fntdata"/><Relationship Id="rId13" Type="http://schemas.openxmlformats.org/officeDocument/2006/relationships/slide" Target="slides/slide7.xml"/><Relationship Id="rId35" Type="http://schemas.openxmlformats.org/officeDocument/2006/relationships/font" Target="fonts/Montserrat-boldItalic.fntdata"/><Relationship Id="rId12" Type="http://schemas.openxmlformats.org/officeDocument/2006/relationships/slide" Target="slides/slide6.xml"/><Relationship Id="rId34" Type="http://schemas.openxmlformats.org/officeDocument/2006/relationships/font" Target="fonts/Montserrat-italic.fntdata"/><Relationship Id="rId15" Type="http://schemas.openxmlformats.org/officeDocument/2006/relationships/slide" Target="slides/slide9.xml"/><Relationship Id="rId37" Type="http://schemas.openxmlformats.org/officeDocument/2006/relationships/font" Target="fonts/MontserratBlack-boldItalic.fntdata"/><Relationship Id="rId14" Type="http://schemas.openxmlformats.org/officeDocument/2006/relationships/slide" Target="slides/slide8.xml"/><Relationship Id="rId36" Type="http://schemas.openxmlformats.org/officeDocument/2006/relationships/font" Target="fonts/MontserratBlack-bold.fntdata"/><Relationship Id="rId17" Type="http://schemas.openxmlformats.org/officeDocument/2006/relationships/slide" Target="slides/slide11.xml"/><Relationship Id="rId39" Type="http://schemas.openxmlformats.org/officeDocument/2006/relationships/font" Target="fonts/MontserratExtraBold-bold.fntdata"/><Relationship Id="rId16" Type="http://schemas.openxmlformats.org/officeDocument/2006/relationships/slide" Target="slides/slide10.xml"/><Relationship Id="rId38" Type="http://schemas.openxmlformats.org/officeDocument/2006/relationships/font" Target="fonts/BebasNeue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517a495096_0_5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517a495096_0_5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c0c98f56f_0_1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5c0c98f56f_0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5c0c98f56f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5c0c98f56f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ccaf720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ccaf720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35c0c98f56f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35c0c98f56f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35c0c98f56f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35c0c98f56f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5c0c98f56f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5c0c98f56f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5c0c98f56f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5c0c98f56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5c0c98f56f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5c0c98f56f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5c0c98f56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5c0c98f56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g35c0c98f56f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4" name="Google Shape;444;g35c0c98f56f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c0c98f56f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c0c98f56f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g35747023ee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0" name="Google Shape;450;g35747023e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5c0c98f56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5c0c98f56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35c0c98f56f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35c0c98f56f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c0c98f56f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35c0c98f56f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35c0c98f56f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35c0c98f56f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517a495096_0_5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517a495096_0_5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17a495096_0_53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17a495096_0_53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517a495096_0_5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517a495096_0_5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5c0c98f56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5c0c98f56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5c0c98f5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5c0c98f5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17a495096_0_10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17a495096_0_10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c0c98f56f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c0c98f56f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c0c98f56f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c0c98f56f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 rot="10800000"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4"/>
          <p:cNvSpPr/>
          <p:nvPr/>
        </p:nvSpPr>
        <p:spPr>
          <a:xfrm rot="10800000"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4"/>
          <p:cNvSpPr/>
          <p:nvPr/>
        </p:nvSpPr>
        <p:spPr>
          <a:xfrm rot="10800000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 rot="10800000"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 rot="10800000">
            <a:off x="235476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10800000">
            <a:off x="8537395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4"/>
          <p:cNvSpPr/>
          <p:nvPr/>
        </p:nvSpPr>
        <p:spPr>
          <a:xfrm rot="10800000">
            <a:off x="235476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/>
          <p:nvPr/>
        </p:nvSpPr>
        <p:spPr>
          <a:xfrm rot="10800000">
            <a:off x="8537395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type="ctrTitle"/>
          </p:nvPr>
        </p:nvSpPr>
        <p:spPr>
          <a:xfrm>
            <a:off x="2423100" y="1535600"/>
            <a:ext cx="42978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0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None/>
              <a:defRPr sz="5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" type="subTitle"/>
          </p:nvPr>
        </p:nvSpPr>
        <p:spPr>
          <a:xfrm>
            <a:off x="2423100" y="3172300"/>
            <a:ext cx="4297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 rot="10800000">
            <a:off x="8732760" y="63113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4"/>
          <p:cNvSpPr/>
          <p:nvPr/>
        </p:nvSpPr>
        <p:spPr>
          <a:xfrm rot="10800000">
            <a:off x="155216" y="63111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4"/>
          <p:cNvSpPr/>
          <p:nvPr/>
        </p:nvSpPr>
        <p:spPr>
          <a:xfrm rot="5400000">
            <a:off x="8724654" y="431674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4"/>
          <p:cNvSpPr/>
          <p:nvPr/>
        </p:nvSpPr>
        <p:spPr>
          <a:xfrm rot="10800000">
            <a:off x="630225" y="477644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838388" y="2333600"/>
            <a:ext cx="3914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15"/>
          <p:cNvSpPr txBox="1"/>
          <p:nvPr>
            <p:ph hasCustomPrompt="1"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838400" y="3156450"/>
            <a:ext cx="461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/>
          <p:nvPr/>
        </p:nvSpPr>
        <p:spPr>
          <a:xfrm flipH="1" rot="10800000">
            <a:off x="8751060" y="4777452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 flipH="1" rot="5400000">
            <a:off x="8751049" y="175701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 flipH="1" rot="-5400000">
            <a:off x="202634" y="4777463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 flipH="1">
            <a:off x="202635" y="175700"/>
            <a:ext cx="190318" cy="190348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  <a:defRPr>
                <a:solidFill>
                  <a:srgbClr val="434343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79" name="Google Shape;79;p16"/>
          <p:cNvGrpSpPr/>
          <p:nvPr/>
        </p:nvGrpSpPr>
        <p:grpSpPr>
          <a:xfrm rot="10800000">
            <a:off x="98655" y="4452349"/>
            <a:ext cx="586494" cy="586588"/>
            <a:chOff x="6605197" y="1081574"/>
            <a:chExt cx="422729" cy="422796"/>
          </a:xfrm>
        </p:grpSpPr>
        <p:sp>
          <p:nvSpPr>
            <p:cNvPr id="80" name="Google Shape;80;p16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6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" name="Google Shape;82;p16"/>
          <p:cNvGrpSpPr/>
          <p:nvPr/>
        </p:nvGrpSpPr>
        <p:grpSpPr>
          <a:xfrm rot="10800000">
            <a:off x="8400574" y="114876"/>
            <a:ext cx="586494" cy="586588"/>
            <a:chOff x="6605197" y="1081574"/>
            <a:chExt cx="422729" cy="422796"/>
          </a:xfrm>
        </p:grpSpPr>
        <p:sp>
          <p:nvSpPr>
            <p:cNvPr id="83" name="Google Shape;83;p16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6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5" name="Google Shape;85;p16"/>
          <p:cNvSpPr/>
          <p:nvPr/>
        </p:nvSpPr>
        <p:spPr>
          <a:xfrm rot="10800000">
            <a:off x="630231" y="479264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 rot="10800000">
            <a:off x="8748960" y="63248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1230838" y="2499625"/>
            <a:ext cx="2907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2" type="subTitle"/>
          </p:nvPr>
        </p:nvSpPr>
        <p:spPr>
          <a:xfrm>
            <a:off x="5005563" y="2499625"/>
            <a:ext cx="2907600" cy="44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0" name="Google Shape;90;p17"/>
          <p:cNvSpPr txBox="1"/>
          <p:nvPr>
            <p:ph idx="3" type="subTitle"/>
          </p:nvPr>
        </p:nvSpPr>
        <p:spPr>
          <a:xfrm>
            <a:off x="1230838" y="2865452"/>
            <a:ext cx="2907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4" type="subTitle"/>
          </p:nvPr>
        </p:nvSpPr>
        <p:spPr>
          <a:xfrm>
            <a:off x="5005563" y="2865452"/>
            <a:ext cx="2907600" cy="97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93" name="Google Shape;93;p17"/>
          <p:cNvGrpSpPr/>
          <p:nvPr/>
        </p:nvGrpSpPr>
        <p:grpSpPr>
          <a:xfrm>
            <a:off x="98641" y="114876"/>
            <a:ext cx="9010216" cy="4932167"/>
            <a:chOff x="98641" y="114876"/>
            <a:chExt cx="9010216" cy="4932167"/>
          </a:xfrm>
        </p:grpSpPr>
        <p:grpSp>
          <p:nvGrpSpPr>
            <p:cNvPr id="94" name="Google Shape;94;p17"/>
            <p:cNvGrpSpPr/>
            <p:nvPr/>
          </p:nvGrpSpPr>
          <p:grpSpPr>
            <a:xfrm flipH="1" rot="10800000">
              <a:off x="8392468" y="4460455"/>
              <a:ext cx="586494" cy="586588"/>
              <a:chOff x="6599355" y="1075732"/>
              <a:chExt cx="422729" cy="422796"/>
            </a:xfrm>
          </p:grpSpPr>
          <p:sp>
            <p:nvSpPr>
              <p:cNvPr id="95" name="Google Shape;95;p17"/>
              <p:cNvSpPr/>
              <p:nvPr/>
            </p:nvSpPr>
            <p:spPr>
              <a:xfrm>
                <a:off x="6599355" y="1075732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6698044" y="1174372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" name="Google Shape;97;p17"/>
            <p:cNvGrpSpPr/>
            <p:nvPr/>
          </p:nvGrpSpPr>
          <p:grpSpPr>
            <a:xfrm flipH="1" rot="10800000">
              <a:off x="98655" y="114876"/>
              <a:ext cx="586494" cy="586588"/>
              <a:chOff x="6605197" y="1081574"/>
              <a:chExt cx="422729" cy="422796"/>
            </a:xfrm>
          </p:grpSpPr>
          <p:sp>
            <p:nvSpPr>
              <p:cNvPr id="98" name="Google Shape;98;p1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00" name="Google Shape;100;p17"/>
            <p:cNvSpPr/>
            <p:nvPr/>
          </p:nvSpPr>
          <p:spPr>
            <a:xfrm flipH="1" rot="10800000">
              <a:off x="8911085" y="4503156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7"/>
            <p:cNvSpPr/>
            <p:nvPr/>
          </p:nvSpPr>
          <p:spPr>
            <a:xfrm flipH="1" rot="10800000">
              <a:off x="8265845" y="479266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7"/>
            <p:cNvSpPr/>
            <p:nvPr/>
          </p:nvSpPr>
          <p:spPr>
            <a:xfrm flipH="1" rot="10800000">
              <a:off x="98641" y="632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05" name="Google Shape;105;p18"/>
          <p:cNvGrpSpPr/>
          <p:nvPr/>
        </p:nvGrpSpPr>
        <p:grpSpPr>
          <a:xfrm rot="10800000">
            <a:off x="8489744" y="4387498"/>
            <a:ext cx="586494" cy="586588"/>
            <a:chOff x="6605197" y="1081574"/>
            <a:chExt cx="422729" cy="422796"/>
          </a:xfrm>
        </p:grpSpPr>
        <p:sp>
          <p:nvSpPr>
            <p:cNvPr id="106" name="Google Shape;106;p18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8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" name="Google Shape;108;p18"/>
          <p:cNvGrpSpPr/>
          <p:nvPr/>
        </p:nvGrpSpPr>
        <p:grpSpPr>
          <a:xfrm rot="10800000">
            <a:off x="98655" y="114876"/>
            <a:ext cx="586494" cy="586588"/>
            <a:chOff x="6605197" y="1081574"/>
            <a:chExt cx="422729" cy="422796"/>
          </a:xfrm>
        </p:grpSpPr>
        <p:sp>
          <p:nvSpPr>
            <p:cNvPr id="109" name="Google Shape;109;p18"/>
            <p:cNvSpPr/>
            <p:nvPr/>
          </p:nvSpPr>
          <p:spPr>
            <a:xfrm>
              <a:off x="6605197" y="1081574"/>
              <a:ext cx="422729" cy="422796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8"/>
            <p:cNvSpPr/>
            <p:nvPr/>
          </p:nvSpPr>
          <p:spPr>
            <a:xfrm>
              <a:off x="6703887" y="1180215"/>
              <a:ext cx="225421" cy="225523"/>
            </a:xfrm>
            <a:custGeom>
              <a:rect b="b" l="l" r="r" t="t"/>
              <a:pathLst>
                <a:path extrusionOk="0" h="4411" w="4409">
                  <a:moveTo>
                    <a:pt x="2175" y="1"/>
                  </a:moveTo>
                  <a:lnTo>
                    <a:pt x="0" y="2177"/>
                  </a:lnTo>
                  <a:lnTo>
                    <a:pt x="2233" y="4410"/>
                  </a:lnTo>
                  <a:lnTo>
                    <a:pt x="4408" y="2234"/>
                  </a:lnTo>
                  <a:lnTo>
                    <a:pt x="21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1" name="Google Shape;111;p18"/>
          <p:cNvSpPr/>
          <p:nvPr/>
        </p:nvSpPr>
        <p:spPr>
          <a:xfrm rot="10800000">
            <a:off x="147091" y="6324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8"/>
          <p:cNvSpPr/>
          <p:nvPr/>
        </p:nvSpPr>
        <p:spPr>
          <a:xfrm rot="5400000">
            <a:off x="8838130" y="4251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8"/>
          <p:cNvSpPr/>
          <p:nvPr/>
        </p:nvSpPr>
        <p:spPr>
          <a:xfrm rot="5400000">
            <a:off x="8513183" y="4880864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724425" y="443200"/>
            <a:ext cx="769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724425" y="1779975"/>
            <a:ext cx="4445400" cy="23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 sz="1400">
                <a:solidFill>
                  <a:srgbClr val="434343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17" name="Google Shape;117;p19"/>
          <p:cNvGrpSpPr/>
          <p:nvPr/>
        </p:nvGrpSpPr>
        <p:grpSpPr>
          <a:xfrm>
            <a:off x="98655" y="114876"/>
            <a:ext cx="8969477" cy="4932167"/>
            <a:chOff x="98655" y="114876"/>
            <a:chExt cx="8969477" cy="4932167"/>
          </a:xfrm>
        </p:grpSpPr>
        <p:grpSp>
          <p:nvGrpSpPr>
            <p:cNvPr id="118" name="Google Shape;118;p19"/>
            <p:cNvGrpSpPr/>
            <p:nvPr/>
          </p:nvGrpSpPr>
          <p:grpSpPr>
            <a:xfrm flipH="1" rot="10800000">
              <a:off x="8481638" y="4460455"/>
              <a:ext cx="586494" cy="586588"/>
              <a:chOff x="6663626" y="1075732"/>
              <a:chExt cx="422729" cy="422796"/>
            </a:xfrm>
          </p:grpSpPr>
          <p:sp>
            <p:nvSpPr>
              <p:cNvPr id="119" name="Google Shape;119;p19"/>
              <p:cNvSpPr/>
              <p:nvPr/>
            </p:nvSpPr>
            <p:spPr>
              <a:xfrm>
                <a:off x="6663626" y="1075732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9"/>
              <p:cNvSpPr/>
              <p:nvPr/>
            </p:nvSpPr>
            <p:spPr>
              <a:xfrm>
                <a:off x="6762315" y="1174372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" name="Google Shape;121;p19"/>
            <p:cNvGrpSpPr/>
            <p:nvPr/>
          </p:nvGrpSpPr>
          <p:grpSpPr>
            <a:xfrm flipH="1" rot="10800000">
              <a:off x="98655" y="114876"/>
              <a:ext cx="586494" cy="586588"/>
              <a:chOff x="6605197" y="1081574"/>
              <a:chExt cx="422729" cy="422796"/>
            </a:xfrm>
          </p:grpSpPr>
          <p:sp>
            <p:nvSpPr>
              <p:cNvPr id="122" name="Google Shape;122;p19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" name="Google Shape;123;p19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4" name="Google Shape;124;p19"/>
            <p:cNvSpPr/>
            <p:nvPr/>
          </p:nvSpPr>
          <p:spPr>
            <a:xfrm flipH="1" rot="10800000">
              <a:off x="8821905" y="431671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9"/>
            <p:cNvSpPr/>
            <p:nvPr/>
          </p:nvSpPr>
          <p:spPr>
            <a:xfrm flipH="1" rot="10800000">
              <a:off x="625366" y="17235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1615350" y="1400250"/>
            <a:ext cx="5913300" cy="234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8" name="Google Shape;128;p20"/>
          <p:cNvSpPr/>
          <p:nvPr/>
        </p:nvSpPr>
        <p:spPr>
          <a:xfrm flipH="1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0"/>
          <p:cNvSpPr/>
          <p:nvPr/>
        </p:nvSpPr>
        <p:spPr>
          <a:xfrm flipH="1"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0"/>
          <p:cNvSpPr/>
          <p:nvPr/>
        </p:nvSpPr>
        <p:spPr>
          <a:xfrm flipH="1"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flipH="1"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 flipH="1">
            <a:off x="235476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/>
          <p:nvPr/>
        </p:nvSpPr>
        <p:spPr>
          <a:xfrm flipH="1">
            <a:off x="8537395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/>
          <p:nvPr/>
        </p:nvSpPr>
        <p:spPr>
          <a:xfrm flipH="1">
            <a:off x="235476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0"/>
          <p:cNvSpPr/>
          <p:nvPr/>
        </p:nvSpPr>
        <p:spPr>
          <a:xfrm flipH="1">
            <a:off x="8537395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0"/>
          <p:cNvSpPr/>
          <p:nvPr/>
        </p:nvSpPr>
        <p:spPr>
          <a:xfrm flipH="1">
            <a:off x="8732760" y="4324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0"/>
          <p:cNvSpPr/>
          <p:nvPr/>
        </p:nvSpPr>
        <p:spPr>
          <a:xfrm flipH="1">
            <a:off x="155216" y="432489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0"/>
          <p:cNvSpPr/>
          <p:nvPr/>
        </p:nvSpPr>
        <p:spPr>
          <a:xfrm flipH="1" rot="5400000">
            <a:off x="8724654" y="6392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0"/>
          <p:cNvSpPr/>
          <p:nvPr/>
        </p:nvSpPr>
        <p:spPr>
          <a:xfrm flipH="1">
            <a:off x="630225" y="17956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2001150" y="1075825"/>
            <a:ext cx="5141700" cy="102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2" name="Google Shape;142;p21"/>
          <p:cNvSpPr txBox="1"/>
          <p:nvPr>
            <p:ph idx="1" type="subTitle"/>
          </p:nvPr>
        </p:nvSpPr>
        <p:spPr>
          <a:xfrm>
            <a:off x="2001150" y="2251950"/>
            <a:ext cx="5141700" cy="10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826750" y="3103450"/>
            <a:ext cx="5733300" cy="11919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45" name="Google Shape;145;p22"/>
          <p:cNvSpPr/>
          <p:nvPr>
            <p:ph idx="2" type="pic"/>
          </p:nvPr>
        </p:nvSpPr>
        <p:spPr>
          <a:xfrm>
            <a:off x="0" y="1470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hasCustomPrompt="1" type="title"/>
          </p:nvPr>
        </p:nvSpPr>
        <p:spPr>
          <a:xfrm>
            <a:off x="1284000" y="1952742"/>
            <a:ext cx="6576000" cy="75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1284000" y="2702958"/>
            <a:ext cx="6576000" cy="48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9" name="Google Shape;149;p23"/>
          <p:cNvSpPr/>
          <p:nvPr/>
        </p:nvSpPr>
        <p:spPr>
          <a:xfrm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/>
          <p:nvPr/>
        </p:nvSpPr>
        <p:spPr>
          <a:xfrm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/>
          <p:nvPr/>
        </p:nvSpPr>
        <p:spPr>
          <a:xfrm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3"/>
          <p:cNvSpPr/>
          <p:nvPr/>
        </p:nvSpPr>
        <p:spPr>
          <a:xfrm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/>
          <p:nvPr/>
        </p:nvSpPr>
        <p:spPr>
          <a:xfrm>
            <a:off x="8537499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3"/>
          <p:cNvSpPr/>
          <p:nvPr/>
        </p:nvSpPr>
        <p:spPr>
          <a:xfrm>
            <a:off x="235580" y="458920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3"/>
          <p:cNvSpPr/>
          <p:nvPr/>
        </p:nvSpPr>
        <p:spPr>
          <a:xfrm>
            <a:off x="8537499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235580" y="251733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/>
          <p:nvPr/>
        </p:nvSpPr>
        <p:spPr>
          <a:xfrm>
            <a:off x="155195" y="4324880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3"/>
          <p:cNvSpPr/>
          <p:nvPr/>
        </p:nvSpPr>
        <p:spPr>
          <a:xfrm>
            <a:off x="8732739" y="432489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3"/>
          <p:cNvSpPr/>
          <p:nvPr/>
        </p:nvSpPr>
        <p:spPr>
          <a:xfrm rot="-5400000">
            <a:off x="163301" y="63926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3"/>
          <p:cNvSpPr/>
          <p:nvPr/>
        </p:nvSpPr>
        <p:spPr>
          <a:xfrm>
            <a:off x="8257730" y="17956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1236500" y="18239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25"/>
          <p:cNvSpPr txBox="1"/>
          <p:nvPr>
            <p:ph hasCustomPrompt="1" idx="2" type="title"/>
          </p:nvPr>
        </p:nvSpPr>
        <p:spPr>
          <a:xfrm>
            <a:off x="2099150" y="1154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25"/>
          <p:cNvSpPr txBox="1"/>
          <p:nvPr>
            <p:ph idx="1" type="subTitle"/>
          </p:nvPr>
        </p:nvSpPr>
        <p:spPr>
          <a:xfrm>
            <a:off x="1236350" y="2289975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5"/>
          <p:cNvSpPr txBox="1"/>
          <p:nvPr>
            <p:ph idx="3" type="title"/>
          </p:nvPr>
        </p:nvSpPr>
        <p:spPr>
          <a:xfrm>
            <a:off x="4906900" y="18239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7" name="Google Shape;167;p25"/>
          <p:cNvSpPr txBox="1"/>
          <p:nvPr>
            <p:ph hasCustomPrompt="1" idx="4" type="title"/>
          </p:nvPr>
        </p:nvSpPr>
        <p:spPr>
          <a:xfrm>
            <a:off x="5769550" y="1154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8" name="Google Shape;168;p25"/>
          <p:cNvSpPr txBox="1"/>
          <p:nvPr>
            <p:ph idx="5" type="subTitle"/>
          </p:nvPr>
        </p:nvSpPr>
        <p:spPr>
          <a:xfrm>
            <a:off x="4906900" y="2289969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25"/>
          <p:cNvSpPr txBox="1"/>
          <p:nvPr>
            <p:ph idx="6" type="title"/>
          </p:nvPr>
        </p:nvSpPr>
        <p:spPr>
          <a:xfrm>
            <a:off x="1236500" y="3613375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25"/>
          <p:cNvSpPr txBox="1"/>
          <p:nvPr>
            <p:ph hasCustomPrompt="1" idx="7" type="title"/>
          </p:nvPr>
        </p:nvSpPr>
        <p:spPr>
          <a:xfrm>
            <a:off x="2099150" y="2944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1" name="Google Shape;171;p25"/>
          <p:cNvSpPr txBox="1"/>
          <p:nvPr>
            <p:ph idx="8" type="subTitle"/>
          </p:nvPr>
        </p:nvSpPr>
        <p:spPr>
          <a:xfrm>
            <a:off x="1236500" y="4079375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5"/>
          <p:cNvSpPr txBox="1"/>
          <p:nvPr>
            <p:ph idx="9" type="title"/>
          </p:nvPr>
        </p:nvSpPr>
        <p:spPr>
          <a:xfrm>
            <a:off x="4906900" y="3613374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3" name="Google Shape;173;p25"/>
          <p:cNvSpPr txBox="1"/>
          <p:nvPr>
            <p:ph hasCustomPrompt="1" idx="13" type="title"/>
          </p:nvPr>
        </p:nvSpPr>
        <p:spPr>
          <a:xfrm>
            <a:off x="5769550" y="29440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4" name="Google Shape;174;p25"/>
          <p:cNvSpPr txBox="1"/>
          <p:nvPr>
            <p:ph idx="14" type="subTitle"/>
          </p:nvPr>
        </p:nvSpPr>
        <p:spPr>
          <a:xfrm>
            <a:off x="4906900" y="407937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5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76" name="Google Shape;176;p25"/>
          <p:cNvGrpSpPr/>
          <p:nvPr/>
        </p:nvGrpSpPr>
        <p:grpSpPr>
          <a:xfrm>
            <a:off x="95241" y="111482"/>
            <a:ext cx="8968027" cy="4953544"/>
            <a:chOff x="95241" y="111482"/>
            <a:chExt cx="8968027" cy="4953544"/>
          </a:xfrm>
        </p:grpSpPr>
        <p:grpSp>
          <p:nvGrpSpPr>
            <p:cNvPr id="177" name="Google Shape;177;p25"/>
            <p:cNvGrpSpPr/>
            <p:nvPr/>
          </p:nvGrpSpPr>
          <p:grpSpPr>
            <a:xfrm flipH="1" rot="10800000">
              <a:off x="8476774" y="4340481"/>
              <a:ext cx="586494" cy="586588"/>
              <a:chOff x="6660120" y="1162206"/>
              <a:chExt cx="422729" cy="422796"/>
            </a:xfrm>
          </p:grpSpPr>
          <p:sp>
            <p:nvSpPr>
              <p:cNvPr id="178" name="Google Shape;178;p25"/>
              <p:cNvSpPr/>
              <p:nvPr/>
            </p:nvSpPr>
            <p:spPr>
              <a:xfrm>
                <a:off x="6660120" y="1162206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5"/>
              <p:cNvSpPr/>
              <p:nvPr/>
            </p:nvSpPr>
            <p:spPr>
              <a:xfrm>
                <a:off x="6758809" y="1260846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80" name="Google Shape;180;p25"/>
            <p:cNvSpPr/>
            <p:nvPr/>
          </p:nvSpPr>
          <p:spPr>
            <a:xfrm flipH="1" rot="10800000">
              <a:off x="8808960" y="414268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5"/>
            <p:cNvSpPr/>
            <p:nvPr/>
          </p:nvSpPr>
          <p:spPr>
            <a:xfrm flipH="1" rot="10800000">
              <a:off x="8476770" y="486722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5"/>
            <p:cNvSpPr/>
            <p:nvPr/>
          </p:nvSpPr>
          <p:spPr>
            <a:xfrm flipH="1" rot="10800000">
              <a:off x="95241" y="111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5"/>
            <p:cNvSpPr/>
            <p:nvPr/>
          </p:nvSpPr>
          <p:spPr>
            <a:xfrm flipH="1" rot="10800000">
              <a:off x="241102" y="24721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186" name="Google Shape;186;p26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187" name="Google Shape;187;p26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188" name="Google Shape;188;p26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26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0" name="Google Shape;190;p26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191" name="Google Shape;191;p26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26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93" name="Google Shape;193;p26"/>
            <p:cNvSpPr/>
            <p:nvPr/>
          </p:nvSpPr>
          <p:spPr>
            <a:xfrm rot="10800000">
              <a:off x="638356" y="4784540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6"/>
            <p:cNvSpPr/>
            <p:nvPr/>
          </p:nvSpPr>
          <p:spPr>
            <a:xfrm rot="10800000">
              <a:off x="8748960" y="632482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idx="1" type="subTitle"/>
          </p:nvPr>
        </p:nvSpPr>
        <p:spPr>
          <a:xfrm>
            <a:off x="848724" y="3107725"/>
            <a:ext cx="3869700" cy="8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type="title"/>
          </p:nvPr>
        </p:nvSpPr>
        <p:spPr>
          <a:xfrm>
            <a:off x="848724" y="1198200"/>
            <a:ext cx="3869700" cy="1855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8" name="Google Shape;198;p27"/>
          <p:cNvSpPr/>
          <p:nvPr>
            <p:ph idx="2" type="pic"/>
          </p:nvPr>
        </p:nvSpPr>
        <p:spPr>
          <a:xfrm>
            <a:off x="4876025" y="848400"/>
            <a:ext cx="3446700" cy="3446700"/>
          </a:xfrm>
          <a:prstGeom prst="ellipse">
            <a:avLst/>
          </a:prstGeom>
          <a:noFill/>
          <a:ln>
            <a:noFill/>
          </a:ln>
        </p:spPr>
      </p:sp>
      <p:grpSp>
        <p:nvGrpSpPr>
          <p:cNvPr id="199" name="Google Shape;199;p27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00" name="Google Shape;200;p27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01" name="Google Shape;201;p2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2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27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04" name="Google Shape;204;p27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27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06" name="Google Shape;206;p27"/>
            <p:cNvSpPr/>
            <p:nvPr/>
          </p:nvSpPr>
          <p:spPr>
            <a:xfrm rot="10800000">
              <a:off x="155191" y="4332931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 rot="10800000">
              <a:off x="8748960" y="65060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720000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0" name="Google Shape;210;p28"/>
          <p:cNvSpPr txBox="1"/>
          <p:nvPr>
            <p:ph idx="1" type="subTitle"/>
          </p:nvPr>
        </p:nvSpPr>
        <p:spPr>
          <a:xfrm>
            <a:off x="720000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8"/>
          <p:cNvSpPr txBox="1"/>
          <p:nvPr>
            <p:ph idx="2" type="title"/>
          </p:nvPr>
        </p:nvSpPr>
        <p:spPr>
          <a:xfrm>
            <a:off x="3403799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2" name="Google Shape;212;p28"/>
          <p:cNvSpPr txBox="1"/>
          <p:nvPr>
            <p:ph idx="3" type="subTitle"/>
          </p:nvPr>
        </p:nvSpPr>
        <p:spPr>
          <a:xfrm>
            <a:off x="3403799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8"/>
          <p:cNvSpPr txBox="1"/>
          <p:nvPr>
            <p:ph idx="4" type="title"/>
          </p:nvPr>
        </p:nvSpPr>
        <p:spPr>
          <a:xfrm>
            <a:off x="6087602" y="2645413"/>
            <a:ext cx="23364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14" name="Google Shape;214;p28"/>
          <p:cNvSpPr txBox="1"/>
          <p:nvPr>
            <p:ph idx="5" type="subTitle"/>
          </p:nvPr>
        </p:nvSpPr>
        <p:spPr>
          <a:xfrm>
            <a:off x="6087602" y="3034249"/>
            <a:ext cx="2336400" cy="7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8"/>
          <p:cNvSpPr txBox="1"/>
          <p:nvPr>
            <p:ph idx="6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16" name="Google Shape;216;p28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17" name="Google Shape;217;p28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18" name="Google Shape;218;p28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28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28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21" name="Google Shape;221;p28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28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23" name="Google Shape;223;p28"/>
            <p:cNvSpPr/>
            <p:nvPr/>
          </p:nvSpPr>
          <p:spPr>
            <a:xfrm rot="10800000">
              <a:off x="630231" y="480081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28"/>
            <p:cNvSpPr/>
            <p:nvPr/>
          </p:nvSpPr>
          <p:spPr>
            <a:xfrm rot="10800000">
              <a:off x="8282024" y="17956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2156768" y="1740150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7" name="Google Shape;227;p29"/>
          <p:cNvSpPr txBox="1"/>
          <p:nvPr>
            <p:ph idx="1" type="subTitle"/>
          </p:nvPr>
        </p:nvSpPr>
        <p:spPr>
          <a:xfrm>
            <a:off x="2156768" y="2155565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9"/>
          <p:cNvSpPr txBox="1"/>
          <p:nvPr>
            <p:ph idx="2" type="title"/>
          </p:nvPr>
        </p:nvSpPr>
        <p:spPr>
          <a:xfrm>
            <a:off x="5584743" y="1740150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29" name="Google Shape;229;p29"/>
          <p:cNvSpPr txBox="1"/>
          <p:nvPr>
            <p:ph idx="3" type="subTitle"/>
          </p:nvPr>
        </p:nvSpPr>
        <p:spPr>
          <a:xfrm>
            <a:off x="5584743" y="2155565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9"/>
          <p:cNvSpPr txBox="1"/>
          <p:nvPr>
            <p:ph idx="4" type="title"/>
          </p:nvPr>
        </p:nvSpPr>
        <p:spPr>
          <a:xfrm>
            <a:off x="2156770" y="3396758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1" name="Google Shape;231;p29"/>
          <p:cNvSpPr txBox="1"/>
          <p:nvPr>
            <p:ph idx="5" type="subTitle"/>
          </p:nvPr>
        </p:nvSpPr>
        <p:spPr>
          <a:xfrm>
            <a:off x="2156770" y="3812173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9"/>
          <p:cNvSpPr txBox="1"/>
          <p:nvPr>
            <p:ph idx="6" type="title"/>
          </p:nvPr>
        </p:nvSpPr>
        <p:spPr>
          <a:xfrm>
            <a:off x="5584745" y="3396758"/>
            <a:ext cx="23448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33" name="Google Shape;233;p29"/>
          <p:cNvSpPr txBox="1"/>
          <p:nvPr>
            <p:ph idx="7" type="subTitle"/>
          </p:nvPr>
        </p:nvSpPr>
        <p:spPr>
          <a:xfrm>
            <a:off x="5584745" y="3812173"/>
            <a:ext cx="23448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9"/>
          <p:cNvSpPr txBox="1"/>
          <p:nvPr>
            <p:ph idx="8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35" name="Google Shape;235;p29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36" name="Google Shape;236;p29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37" name="Google Shape;237;p29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29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29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40" name="Google Shape;240;p29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29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42" name="Google Shape;242;p29"/>
            <p:cNvSpPr/>
            <p:nvPr/>
          </p:nvSpPr>
          <p:spPr>
            <a:xfrm rot="10800000">
              <a:off x="155191" y="4332931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 rot="10800000">
              <a:off x="8748960" y="650607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"/>
          <p:cNvSpPr txBox="1"/>
          <p:nvPr>
            <p:ph type="title"/>
          </p:nvPr>
        </p:nvSpPr>
        <p:spPr>
          <a:xfrm>
            <a:off x="719981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6" name="Google Shape;246;p30"/>
          <p:cNvSpPr txBox="1"/>
          <p:nvPr>
            <p:ph idx="1" type="subTitle"/>
          </p:nvPr>
        </p:nvSpPr>
        <p:spPr>
          <a:xfrm>
            <a:off x="719981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30"/>
          <p:cNvSpPr txBox="1"/>
          <p:nvPr>
            <p:ph idx="2" type="title"/>
          </p:nvPr>
        </p:nvSpPr>
        <p:spPr>
          <a:xfrm>
            <a:off x="3419247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48" name="Google Shape;248;p30"/>
          <p:cNvSpPr txBox="1"/>
          <p:nvPr>
            <p:ph idx="3" type="subTitle"/>
          </p:nvPr>
        </p:nvSpPr>
        <p:spPr>
          <a:xfrm>
            <a:off x="3419247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30"/>
          <p:cNvSpPr txBox="1"/>
          <p:nvPr>
            <p:ph idx="4" type="title"/>
          </p:nvPr>
        </p:nvSpPr>
        <p:spPr>
          <a:xfrm>
            <a:off x="719981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0" name="Google Shape;250;p30"/>
          <p:cNvSpPr txBox="1"/>
          <p:nvPr>
            <p:ph idx="5" type="subTitle"/>
          </p:nvPr>
        </p:nvSpPr>
        <p:spPr>
          <a:xfrm>
            <a:off x="719981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30"/>
          <p:cNvSpPr txBox="1"/>
          <p:nvPr>
            <p:ph idx="6" type="title"/>
          </p:nvPr>
        </p:nvSpPr>
        <p:spPr>
          <a:xfrm>
            <a:off x="3419247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2" name="Google Shape;252;p30"/>
          <p:cNvSpPr txBox="1"/>
          <p:nvPr>
            <p:ph idx="7" type="subTitle"/>
          </p:nvPr>
        </p:nvSpPr>
        <p:spPr>
          <a:xfrm>
            <a:off x="3419247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30"/>
          <p:cNvSpPr txBox="1"/>
          <p:nvPr>
            <p:ph idx="8" type="title"/>
          </p:nvPr>
        </p:nvSpPr>
        <p:spPr>
          <a:xfrm>
            <a:off x="6118525" y="2007890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4" name="Google Shape;254;p30"/>
          <p:cNvSpPr txBox="1"/>
          <p:nvPr>
            <p:ph idx="9" type="subTitle"/>
          </p:nvPr>
        </p:nvSpPr>
        <p:spPr>
          <a:xfrm>
            <a:off x="6118525" y="2313125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5" name="Google Shape;255;p30"/>
          <p:cNvSpPr txBox="1"/>
          <p:nvPr>
            <p:ph idx="13" type="title"/>
          </p:nvPr>
        </p:nvSpPr>
        <p:spPr>
          <a:xfrm>
            <a:off x="6118525" y="3850075"/>
            <a:ext cx="2305500" cy="3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56" name="Google Shape;256;p30"/>
          <p:cNvSpPr txBox="1"/>
          <p:nvPr>
            <p:ph idx="14" type="subTitle"/>
          </p:nvPr>
        </p:nvSpPr>
        <p:spPr>
          <a:xfrm>
            <a:off x="6118525" y="4123700"/>
            <a:ext cx="23055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30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258" name="Google Shape;258;p30"/>
          <p:cNvGrpSpPr/>
          <p:nvPr/>
        </p:nvGrpSpPr>
        <p:grpSpPr>
          <a:xfrm>
            <a:off x="98655" y="114876"/>
            <a:ext cx="8888413" cy="4924060"/>
            <a:chOff x="98655" y="114876"/>
            <a:chExt cx="8888413" cy="4924060"/>
          </a:xfrm>
        </p:grpSpPr>
        <p:grpSp>
          <p:nvGrpSpPr>
            <p:cNvPr id="259" name="Google Shape;259;p30"/>
            <p:cNvGrpSpPr/>
            <p:nvPr/>
          </p:nvGrpSpPr>
          <p:grpSpPr>
            <a:xfrm rot="10800000">
              <a:off x="98655" y="4452349"/>
              <a:ext cx="586494" cy="586588"/>
              <a:chOff x="6605197" y="1081574"/>
              <a:chExt cx="422729" cy="422796"/>
            </a:xfrm>
          </p:grpSpPr>
          <p:sp>
            <p:nvSpPr>
              <p:cNvPr id="260" name="Google Shape;260;p30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30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2" name="Google Shape;262;p30"/>
            <p:cNvGrpSpPr/>
            <p:nvPr/>
          </p:nvGrpSpPr>
          <p:grpSpPr>
            <a:xfrm rot="10800000">
              <a:off x="8400574" y="114876"/>
              <a:ext cx="586494" cy="586588"/>
              <a:chOff x="6605197" y="1081574"/>
              <a:chExt cx="422729" cy="422796"/>
            </a:xfrm>
          </p:grpSpPr>
          <p:sp>
            <p:nvSpPr>
              <p:cNvPr id="263" name="Google Shape;263;p30"/>
              <p:cNvSpPr/>
              <p:nvPr/>
            </p:nvSpPr>
            <p:spPr>
              <a:xfrm>
                <a:off x="6605197" y="1081574"/>
                <a:ext cx="422729" cy="422796"/>
              </a:xfrm>
              <a:custGeom>
                <a:rect b="b" l="l" r="r" t="t"/>
                <a:pathLst>
                  <a:path extrusionOk="0" h="6279" w="6278">
                    <a:moveTo>
                      <a:pt x="3099" y="0"/>
                    </a:moveTo>
                    <a:lnTo>
                      <a:pt x="1" y="3098"/>
                    </a:lnTo>
                    <a:lnTo>
                      <a:pt x="3180" y="6279"/>
                    </a:lnTo>
                    <a:lnTo>
                      <a:pt x="6278" y="3179"/>
                    </a:lnTo>
                    <a:lnTo>
                      <a:pt x="309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30"/>
              <p:cNvSpPr/>
              <p:nvPr/>
            </p:nvSpPr>
            <p:spPr>
              <a:xfrm>
                <a:off x="6703887" y="1180215"/>
                <a:ext cx="225421" cy="225523"/>
              </a:xfrm>
              <a:custGeom>
                <a:rect b="b" l="l" r="r" t="t"/>
                <a:pathLst>
                  <a:path extrusionOk="0" h="4411" w="4409">
                    <a:moveTo>
                      <a:pt x="2175" y="1"/>
                    </a:moveTo>
                    <a:lnTo>
                      <a:pt x="0" y="2177"/>
                    </a:lnTo>
                    <a:lnTo>
                      <a:pt x="2233" y="4410"/>
                    </a:lnTo>
                    <a:lnTo>
                      <a:pt x="4408" y="2234"/>
                    </a:lnTo>
                    <a:lnTo>
                      <a:pt x="217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30"/>
            <p:cNvSpPr/>
            <p:nvPr/>
          </p:nvSpPr>
          <p:spPr>
            <a:xfrm rot="10800000">
              <a:off x="630231" y="4800815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30"/>
            <p:cNvSpPr/>
            <p:nvPr/>
          </p:nvSpPr>
          <p:spPr>
            <a:xfrm rot="10800000">
              <a:off x="8282024" y="179568"/>
              <a:ext cx="197773" cy="197804"/>
            </a:xfrm>
            <a:custGeom>
              <a:rect b="b" l="l" r="r" t="t"/>
              <a:pathLst>
                <a:path extrusionOk="0" h="6279" w="6278">
                  <a:moveTo>
                    <a:pt x="3099" y="0"/>
                  </a:moveTo>
                  <a:lnTo>
                    <a:pt x="1" y="3098"/>
                  </a:lnTo>
                  <a:lnTo>
                    <a:pt x="3180" y="6279"/>
                  </a:lnTo>
                  <a:lnTo>
                    <a:pt x="6278" y="3179"/>
                  </a:lnTo>
                  <a:lnTo>
                    <a:pt x="309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1"/>
          <p:cNvSpPr txBox="1"/>
          <p:nvPr>
            <p:ph type="ctrTitle"/>
          </p:nvPr>
        </p:nvSpPr>
        <p:spPr>
          <a:xfrm>
            <a:off x="1257825" y="637313"/>
            <a:ext cx="4284000" cy="99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69" name="Google Shape;269;p31"/>
          <p:cNvSpPr txBox="1"/>
          <p:nvPr>
            <p:ph idx="1" type="subTitle"/>
          </p:nvPr>
        </p:nvSpPr>
        <p:spPr>
          <a:xfrm>
            <a:off x="1257825" y="1484391"/>
            <a:ext cx="4293900" cy="106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70" name="Google Shape;270;p31"/>
          <p:cNvSpPr txBox="1"/>
          <p:nvPr/>
        </p:nvSpPr>
        <p:spPr>
          <a:xfrm>
            <a:off x="1267225" y="3620200"/>
            <a:ext cx="4743300" cy="51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CREDITS: This presentation 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template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, including icons,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Montserrat"/>
                <a:ea typeface="Montserrat"/>
                <a:cs typeface="Montserrat"/>
                <a:sym typeface="Montserra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1" name="Google Shape;271;p31"/>
          <p:cNvSpPr/>
          <p:nvPr/>
        </p:nvSpPr>
        <p:spPr>
          <a:xfrm rot="10800000">
            <a:off x="98659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1"/>
          <p:cNvSpPr/>
          <p:nvPr/>
        </p:nvSpPr>
        <p:spPr>
          <a:xfrm rot="10800000">
            <a:off x="8400578" y="114880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31"/>
          <p:cNvSpPr/>
          <p:nvPr/>
        </p:nvSpPr>
        <p:spPr>
          <a:xfrm rot="10800000">
            <a:off x="98659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1"/>
          <p:cNvSpPr/>
          <p:nvPr/>
        </p:nvSpPr>
        <p:spPr>
          <a:xfrm rot="10800000">
            <a:off x="8400578" y="4452352"/>
            <a:ext cx="586491" cy="58658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31"/>
          <p:cNvSpPr/>
          <p:nvPr/>
        </p:nvSpPr>
        <p:spPr>
          <a:xfrm rot="10800000">
            <a:off x="235476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31"/>
          <p:cNvSpPr/>
          <p:nvPr/>
        </p:nvSpPr>
        <p:spPr>
          <a:xfrm rot="10800000">
            <a:off x="8537395" y="251716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1"/>
          <p:cNvSpPr/>
          <p:nvPr/>
        </p:nvSpPr>
        <p:spPr>
          <a:xfrm rot="10800000">
            <a:off x="235476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31"/>
          <p:cNvSpPr/>
          <p:nvPr/>
        </p:nvSpPr>
        <p:spPr>
          <a:xfrm rot="10800000">
            <a:off x="8537395" y="4589188"/>
            <a:ext cx="312752" cy="312894"/>
          </a:xfrm>
          <a:custGeom>
            <a:rect b="b" l="l" r="r" t="t"/>
            <a:pathLst>
              <a:path extrusionOk="0" h="4411" w="4409">
                <a:moveTo>
                  <a:pt x="2175" y="1"/>
                </a:moveTo>
                <a:lnTo>
                  <a:pt x="0" y="2177"/>
                </a:lnTo>
                <a:lnTo>
                  <a:pt x="2233" y="4410"/>
                </a:lnTo>
                <a:lnTo>
                  <a:pt x="4408" y="2234"/>
                </a:lnTo>
                <a:lnTo>
                  <a:pt x="2175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31"/>
          <p:cNvSpPr/>
          <p:nvPr/>
        </p:nvSpPr>
        <p:spPr>
          <a:xfrm rot="10800000">
            <a:off x="8732760" y="631132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"/>
          <p:cNvSpPr/>
          <p:nvPr/>
        </p:nvSpPr>
        <p:spPr>
          <a:xfrm rot="10800000">
            <a:off x="155216" y="631119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31"/>
          <p:cNvSpPr/>
          <p:nvPr/>
        </p:nvSpPr>
        <p:spPr>
          <a:xfrm rot="5400000">
            <a:off x="8724654" y="4316743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31"/>
          <p:cNvSpPr/>
          <p:nvPr/>
        </p:nvSpPr>
        <p:spPr>
          <a:xfrm rot="10800000">
            <a:off x="630225" y="4776446"/>
            <a:ext cx="197773" cy="197804"/>
          </a:xfrm>
          <a:custGeom>
            <a:rect b="b" l="l" r="r" t="t"/>
            <a:pathLst>
              <a:path extrusionOk="0" h="6279" w="6278">
                <a:moveTo>
                  <a:pt x="3099" y="0"/>
                </a:moveTo>
                <a:lnTo>
                  <a:pt x="1" y="3098"/>
                </a:lnTo>
                <a:lnTo>
                  <a:pt x="3180" y="6279"/>
                </a:lnTo>
                <a:lnTo>
                  <a:pt x="6278" y="3179"/>
                </a:lnTo>
                <a:lnTo>
                  <a:pt x="309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 ExtraBold"/>
              <a:buNone/>
              <a:defRPr sz="26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●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○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Montserrat"/>
              <a:buChar char="■"/>
              <a:defRPr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docs.python.org/3/library/math.html" TargetMode="External"/><Relationship Id="rId4" Type="http://schemas.openxmlformats.org/officeDocument/2006/relationships/image" Target="../media/image6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codeinplace.stanford.edu/cip5/ide/a/doors" TargetMode="External"/><Relationship Id="rId4" Type="http://schemas.openxmlformats.org/officeDocument/2006/relationships/image" Target="../media/image10.png"/><Relationship Id="rId5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learn.unity.com/pathway/unity-essential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4.png"/><Relationship Id="rId10" Type="http://schemas.openxmlformats.org/officeDocument/2006/relationships/image" Target="../media/image8.png"/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codeinplace.stanford.edu/cip4/share/ickcy4Xyp8y7BvsFnPjH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hyperlink" Target="https://codeinplace.stanford.edu/cip4/share/QhPQzrCKZIp64ajPl89l" TargetMode="External"/><Relationship Id="rId7" Type="http://schemas.openxmlformats.org/officeDocument/2006/relationships/hyperlink" Target="https://codeinplace.stanford.edu/cip4/share/NXzqupFUW4RksltGYcG2" TargetMode="External"/><Relationship Id="rId8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4.png"/><Relationship Id="rId9" Type="http://schemas.openxmlformats.org/officeDocument/2006/relationships/hyperlink" Target="https://codeinplace.stanford.edu/2024/showcase/" TargetMode="External"/><Relationship Id="rId5" Type="http://schemas.openxmlformats.org/officeDocument/2006/relationships/image" Target="../media/image13.png"/><Relationship Id="rId6" Type="http://schemas.openxmlformats.org/officeDocument/2006/relationships/hyperlink" Target="https://codeinplace.stanford.edu/cip4/share/ti9HDegszbyPr8Hm80vy" TargetMode="External"/><Relationship Id="rId7" Type="http://schemas.openxmlformats.org/officeDocument/2006/relationships/hyperlink" Target="https://codeinplace.stanford.edu/cip4/share/9bmMYKai3I3EekVw1n1N" TargetMode="External"/><Relationship Id="rId8" Type="http://schemas.openxmlformats.org/officeDocument/2006/relationships/hyperlink" Target="https://codeinplace.stanford.edu/cip4/share/V62WG7iBoKphuFBFaKSy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2"/>
          <p:cNvSpPr txBox="1"/>
          <p:nvPr>
            <p:ph idx="1" type="subTitle"/>
          </p:nvPr>
        </p:nvSpPr>
        <p:spPr>
          <a:xfrm>
            <a:off x="2423100" y="2972125"/>
            <a:ext cx="4297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Hosted by HTA Ngoc &amp; HTA Casey</a:t>
            </a:r>
            <a:endParaRPr sz="1100"/>
          </a:p>
        </p:txBody>
      </p:sp>
      <p:sp>
        <p:nvSpPr>
          <p:cNvPr id="288" name="Google Shape;288;p32"/>
          <p:cNvSpPr txBox="1"/>
          <p:nvPr>
            <p:ph type="ctrTitle"/>
          </p:nvPr>
        </p:nvSpPr>
        <p:spPr>
          <a:xfrm>
            <a:off x="2363900" y="1590613"/>
            <a:ext cx="4297800" cy="12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Game Design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Workshop </a:t>
            </a:r>
            <a:r>
              <a:rPr lang="en" sz="3600"/>
              <a:t>#2</a:t>
            </a:r>
            <a:endParaRPr sz="3600"/>
          </a:p>
        </p:txBody>
      </p:sp>
      <p:cxnSp>
        <p:nvCxnSpPr>
          <p:cNvPr id="289" name="Google Shape;289;p32"/>
          <p:cNvCxnSpPr/>
          <p:nvPr/>
        </p:nvCxnSpPr>
        <p:spPr>
          <a:xfrm>
            <a:off x="2517366" y="2894382"/>
            <a:ext cx="4102500" cy="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0" name="Google Shape;290;p32"/>
          <p:cNvSpPr txBox="1"/>
          <p:nvPr/>
        </p:nvSpPr>
        <p:spPr>
          <a:xfrm>
            <a:off x="2423100" y="1237750"/>
            <a:ext cx="2457300" cy="4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STANFORD | CODE IN PLACE</a:t>
            </a:r>
            <a:endParaRPr sz="12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Useful Built-In Python Libraries</a:t>
            </a:r>
            <a:endParaRPr/>
          </a:p>
        </p:txBody>
      </p:sp>
      <p:sp>
        <p:nvSpPr>
          <p:cNvPr id="374" name="Google Shape;374;p41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Library - </a:t>
            </a:r>
            <a:r>
              <a:rPr lang="en"/>
              <a:t>a collection of prewritten code and functions that you can import and use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Random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random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random.randint(1, 10)</a:t>
            </a:r>
            <a:r>
              <a:rPr lang="en"/>
              <a:t> → returns an int from 1-10 inclusive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random.choice(list)</a:t>
            </a:r>
            <a:r>
              <a:rPr lang="en"/>
              <a:t> → </a:t>
            </a:r>
            <a:r>
              <a:rPr lang="en"/>
              <a:t>return an item from list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Time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import time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time.time()</a:t>
            </a:r>
            <a:r>
              <a:rPr lang="en"/>
              <a:t> → returns time in epoch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time.sleep(x)</a:t>
            </a:r>
            <a:r>
              <a:rPr lang="en"/>
              <a:t> → pauses your entire code for x seconds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Math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onsolas"/>
              <a:buChar char="○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mport math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u="sng">
                <a:solidFill>
                  <a:schemeClr val="hlink"/>
                </a:solidFill>
                <a:hlinkClick r:id="rId3"/>
              </a:rPr>
              <a:t>Look here for doc</a:t>
            </a:r>
            <a:r>
              <a:rPr lang="en"/>
              <a:t> </a:t>
            </a:r>
            <a:endParaRPr/>
          </a:p>
        </p:txBody>
      </p:sp>
      <p:pic>
        <p:nvPicPr>
          <p:cNvPr id="375" name="Google Shape;37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200" y="1648775"/>
            <a:ext cx="2051190" cy="5727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6" name="Google Shape;376;p41"/>
          <p:cNvPicPr preferRelativeResize="0"/>
          <p:nvPr/>
        </p:nvPicPr>
        <p:blipFill rotWithShape="1">
          <a:blip r:embed="rId5">
            <a:alphaModFix/>
          </a:blip>
          <a:srcRect b="85170" l="0" r="0" t="0"/>
          <a:stretch/>
        </p:blipFill>
        <p:spPr>
          <a:xfrm>
            <a:off x="6221675" y="2604775"/>
            <a:ext cx="2205611" cy="4906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7" name="Google Shape;377;p41"/>
          <p:cNvPicPr preferRelativeResize="0"/>
          <p:nvPr/>
        </p:nvPicPr>
        <p:blipFill rotWithShape="1">
          <a:blip r:embed="rId5">
            <a:alphaModFix/>
          </a:blip>
          <a:srcRect b="0" l="0" r="66573" t="92774"/>
          <a:stretch/>
        </p:blipFill>
        <p:spPr>
          <a:xfrm>
            <a:off x="7793487" y="2926115"/>
            <a:ext cx="1169688" cy="37923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2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</a:t>
            </a:r>
            <a:endParaRPr/>
          </a:p>
        </p:txBody>
      </p:sp>
      <p:sp>
        <p:nvSpPr>
          <p:cNvPr id="383" name="Google Shape;383;p42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84" name="Google Shape;384;p42"/>
          <p:cNvSpPr txBox="1"/>
          <p:nvPr>
            <p:ph idx="1" type="subTitle"/>
          </p:nvPr>
        </p:nvSpPr>
        <p:spPr>
          <a:xfrm>
            <a:off x="838400" y="3156450"/>
            <a:ext cx="4614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follow along on your own IDE!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3"/>
          <p:cNvSpPr txBox="1"/>
          <p:nvPr/>
        </p:nvSpPr>
        <p:spPr>
          <a:xfrm>
            <a:off x="1743450" y="4047350"/>
            <a:ext cx="149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Doors - Clicking</a:t>
            </a:r>
            <a:r>
              <a:rPr lang="en"/>
              <a:t> </a:t>
            </a:r>
            <a:endParaRPr/>
          </a:p>
        </p:txBody>
      </p:sp>
      <p:pic>
        <p:nvPicPr>
          <p:cNvPr id="390" name="Google Shape;390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688" y="931425"/>
            <a:ext cx="2938825" cy="291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91" name="Google Shape;391;p43"/>
          <p:cNvSpPr txBox="1"/>
          <p:nvPr/>
        </p:nvSpPr>
        <p:spPr>
          <a:xfrm>
            <a:off x="4980900" y="4047350"/>
            <a:ext cx="314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a Timer &amp; Displaying Text</a:t>
            </a:r>
            <a:endParaRPr/>
          </a:p>
        </p:txBody>
      </p:sp>
      <p:pic>
        <p:nvPicPr>
          <p:cNvPr id="392" name="Google Shape;392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70828" y="905475"/>
            <a:ext cx="2963544" cy="2963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44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</a:t>
            </a:r>
            <a:endParaRPr/>
          </a:p>
        </p:txBody>
      </p:sp>
      <p:sp>
        <p:nvSpPr>
          <p:cNvPr id="398" name="Google Shape;398;p44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99" name="Google Shape;399;p44"/>
          <p:cNvSpPr txBox="1"/>
          <p:nvPr>
            <p:ph idx="1" type="subTitle"/>
          </p:nvPr>
        </p:nvSpPr>
        <p:spPr>
          <a:xfrm>
            <a:off x="838400" y="3156450"/>
            <a:ext cx="4614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Advice + Tips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Getting Started</a:t>
            </a:r>
            <a:endParaRPr/>
          </a:p>
        </p:txBody>
      </p:sp>
      <p:sp>
        <p:nvSpPr>
          <p:cNvPr id="405" name="Google Shape;405;p45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Abstraction</a:t>
            </a:r>
            <a:r>
              <a:rPr lang="en"/>
              <a:t> – think about the big picture first. Focus on the key features, aspects, and ideas behind your game.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Can you </a:t>
            </a:r>
            <a:r>
              <a:rPr b="1" lang="en"/>
              <a:t>separate</a:t>
            </a:r>
            <a:r>
              <a:rPr lang="en"/>
              <a:t> your key features and ideas </a:t>
            </a:r>
            <a:r>
              <a:rPr b="1" lang="en"/>
              <a:t>into chunks</a:t>
            </a:r>
            <a:r>
              <a:rPr lang="en"/>
              <a:t>? Building little by little helps you debug and perfect each piece individually. </a:t>
            </a:r>
            <a:endParaRPr sz="11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What elements do I need to </a:t>
            </a:r>
            <a:r>
              <a:rPr b="1" lang="en"/>
              <a:t>track</a:t>
            </a:r>
            <a:r>
              <a:rPr lang="en"/>
              <a:t>? I should use </a:t>
            </a:r>
            <a:r>
              <a:rPr b="1" lang="en"/>
              <a:t>variables</a:t>
            </a:r>
            <a:r>
              <a:rPr lang="en"/>
              <a:t> for these trackable things!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Decomposition </a:t>
            </a:r>
            <a:r>
              <a:rPr lang="en"/>
              <a:t>will be your friend – what kind of functions might I need to accomplish each piece? Make a list!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Test regularly!</a:t>
            </a:r>
            <a:r>
              <a:rPr lang="en"/>
              <a:t> Make sure things are going smoothly. Account for possible edge cases, </a:t>
            </a:r>
            <a:r>
              <a:rPr lang="en"/>
              <a:t>win/lose </a:t>
            </a:r>
            <a:r>
              <a:rPr lang="en"/>
              <a:t>conditions, etc.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6"/>
          <p:cNvSpPr txBox="1"/>
          <p:nvPr>
            <p:ph type="title"/>
          </p:nvPr>
        </p:nvSpPr>
        <p:spPr>
          <a:xfrm>
            <a:off x="720000" y="18560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an Example</a:t>
            </a:r>
            <a:endParaRPr/>
          </a:p>
        </p:txBody>
      </p:sp>
      <p:sp>
        <p:nvSpPr>
          <p:cNvPr id="411" name="Google Shape;411;p46"/>
          <p:cNvSpPr/>
          <p:nvPr/>
        </p:nvSpPr>
        <p:spPr>
          <a:xfrm>
            <a:off x="609100" y="1216825"/>
            <a:ext cx="2094984" cy="1504764"/>
          </a:xfrm>
          <a:prstGeom prst="cloud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want to make a Wordle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copycat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2" name="Google Shape;412;p46"/>
          <p:cNvCxnSpPr/>
          <p:nvPr/>
        </p:nvCxnSpPr>
        <p:spPr>
          <a:xfrm flipH="1" rot="10800000">
            <a:off x="2652200" y="1378850"/>
            <a:ext cx="979500" cy="110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3" name="Google Shape;413;p46"/>
          <p:cNvSpPr/>
          <p:nvPr/>
        </p:nvSpPr>
        <p:spPr>
          <a:xfrm>
            <a:off x="3689850" y="873050"/>
            <a:ext cx="1764300" cy="1057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need a way to randomly select a 5-letter word for the answer.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4" name="Google Shape;414;p46"/>
          <p:cNvCxnSpPr/>
          <p:nvPr/>
        </p:nvCxnSpPr>
        <p:spPr>
          <a:xfrm>
            <a:off x="2652200" y="2210750"/>
            <a:ext cx="1070100" cy="28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5" name="Google Shape;415;p46"/>
          <p:cNvSpPr/>
          <p:nvPr/>
        </p:nvSpPr>
        <p:spPr>
          <a:xfrm>
            <a:off x="3764425" y="2210750"/>
            <a:ext cx="1764300" cy="1057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need a way to get the user’s guesses.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16" name="Google Shape;416;p46"/>
          <p:cNvCxnSpPr/>
          <p:nvPr/>
        </p:nvCxnSpPr>
        <p:spPr>
          <a:xfrm>
            <a:off x="1429525" y="2802550"/>
            <a:ext cx="132900" cy="66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7" name="Google Shape;417;p46"/>
          <p:cNvSpPr/>
          <p:nvPr/>
        </p:nvSpPr>
        <p:spPr>
          <a:xfrm>
            <a:off x="7192350" y="3717175"/>
            <a:ext cx="1764300" cy="1057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need a way to display the user’s guesses on a grid of 6 rows.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8" name="Google Shape;418;p46"/>
          <p:cNvSpPr/>
          <p:nvPr/>
        </p:nvSpPr>
        <p:spPr>
          <a:xfrm>
            <a:off x="5943750" y="1703250"/>
            <a:ext cx="1764300" cy="1767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 need a way to check if the user’s guesses are right and which letters are right or almost right.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9" name="Google Shape;419;p46"/>
          <p:cNvSpPr/>
          <p:nvPr/>
        </p:nvSpPr>
        <p:spPr>
          <a:xfrm>
            <a:off x="816450" y="3551600"/>
            <a:ext cx="1764300" cy="1057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would be nice to have a start screen with instructions.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20" name="Google Shape;420;p46"/>
          <p:cNvCxnSpPr>
            <a:stCxn id="415" idx="3"/>
          </p:cNvCxnSpPr>
          <p:nvPr/>
        </p:nvCxnSpPr>
        <p:spPr>
          <a:xfrm flipH="1" rot="10800000">
            <a:off x="5528725" y="2668850"/>
            <a:ext cx="414900" cy="7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1" name="Google Shape;421;p46"/>
          <p:cNvCxnSpPr/>
          <p:nvPr/>
        </p:nvCxnSpPr>
        <p:spPr>
          <a:xfrm>
            <a:off x="7711375" y="3441550"/>
            <a:ext cx="304800" cy="27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22" name="Google Shape;422;p46"/>
          <p:cNvCxnSpPr/>
          <p:nvPr/>
        </p:nvCxnSpPr>
        <p:spPr>
          <a:xfrm>
            <a:off x="2275925" y="2599850"/>
            <a:ext cx="869100" cy="971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3" name="Google Shape;423;p46"/>
          <p:cNvSpPr/>
          <p:nvPr/>
        </p:nvSpPr>
        <p:spPr>
          <a:xfrm>
            <a:off x="2901700" y="3606700"/>
            <a:ext cx="1764300" cy="10572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It would be nice to </a:t>
            </a: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track their stats.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an Example</a:t>
            </a:r>
            <a:endParaRPr/>
          </a:p>
        </p:txBody>
      </p:sp>
      <p:sp>
        <p:nvSpPr>
          <p:cNvPr id="429" name="Google Shape;429;p47"/>
          <p:cNvSpPr txBox="1"/>
          <p:nvPr>
            <p:ph idx="1" type="body"/>
          </p:nvPr>
        </p:nvSpPr>
        <p:spPr>
          <a:xfrm>
            <a:off x="720000" y="1017725"/>
            <a:ext cx="7704000" cy="396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Wordle Game Plan – </a:t>
            </a:r>
            <a:r>
              <a:rPr b="1" lang="en"/>
              <a:t>separating the ideas into milestone pieces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RANDOM WORD: </a:t>
            </a:r>
            <a:r>
              <a:rPr lang="en"/>
              <a:t>Have a list of 5-letter words. Randomly select one of the words as the answer.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USER INPUT: </a:t>
            </a:r>
            <a:r>
              <a:rPr lang="en"/>
              <a:t>Use the input function to get the user’s guess.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CHECK INPUT + GRAPHICS:</a:t>
            </a:r>
            <a:r>
              <a:rPr lang="en"/>
              <a:t> Process their </a:t>
            </a:r>
            <a:r>
              <a:rPr lang="en"/>
              <a:t>input and check it against our answer string (lots of conditionals).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1100"/>
              <a:t>check if the string matches → if it does, they won! </a:t>
            </a:r>
            <a:endParaRPr sz="1100"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SzPts val="900"/>
              <a:buAutoNum type="alphaLcPeriod"/>
            </a:pPr>
            <a:r>
              <a:rPr lang="en" sz="1100"/>
              <a:t>check if it contains any of the letters → make updates on graphics and repeat.</a:t>
            </a:r>
            <a:endParaRPr sz="1100"/>
          </a:p>
          <a:p>
            <a:pPr indent="-285750" lvl="2" marL="1371600" rtl="0" algn="l">
              <a:spcBef>
                <a:spcPts val="0"/>
              </a:spcBef>
              <a:spcAft>
                <a:spcPts val="0"/>
              </a:spcAft>
              <a:buSzPts val="900"/>
              <a:buAutoNum type="romanLcPeriod"/>
            </a:pPr>
            <a:r>
              <a:rPr lang="en" sz="1100"/>
              <a:t>this might need to be broken down into smaller milestones</a:t>
            </a:r>
            <a:endParaRPr sz="11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WINNING SCREEN:</a:t>
            </a:r>
            <a:r>
              <a:rPr lang="en"/>
              <a:t> If they won, then end the game, and show them a winning screen.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LOSING SCREEN:</a:t>
            </a:r>
            <a:r>
              <a:rPr lang="en"/>
              <a:t> If they run out of tries, then end the game, and show them a losing screen.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Getting Started</a:t>
            </a:r>
            <a:endParaRPr/>
          </a:p>
        </p:txBody>
      </p:sp>
      <p:sp>
        <p:nvSpPr>
          <p:cNvPr id="435" name="Google Shape;435;p48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AutoNum type="arabicPeriod"/>
            </a:pPr>
            <a:r>
              <a:rPr b="1" lang="en">
                <a:solidFill>
                  <a:srgbClr val="CCCCCC"/>
                </a:solidFill>
              </a:rPr>
              <a:t>Abstraction</a:t>
            </a:r>
            <a:r>
              <a:rPr lang="en">
                <a:solidFill>
                  <a:srgbClr val="CCCCCC"/>
                </a:solidFill>
              </a:rPr>
              <a:t> – think about the big picture first. Focus on the key features, aspects, and ideas behind your game.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AutoNum type="arabicPeriod"/>
            </a:pPr>
            <a:r>
              <a:rPr lang="en">
                <a:solidFill>
                  <a:srgbClr val="D9D9D9"/>
                </a:solidFill>
              </a:rPr>
              <a:t>Can you </a:t>
            </a:r>
            <a:r>
              <a:rPr b="1" lang="en">
                <a:solidFill>
                  <a:srgbClr val="D9D9D9"/>
                </a:solidFill>
              </a:rPr>
              <a:t>separate</a:t>
            </a:r>
            <a:r>
              <a:rPr lang="en">
                <a:solidFill>
                  <a:srgbClr val="D9D9D9"/>
                </a:solidFill>
              </a:rPr>
              <a:t> your key features and ideas </a:t>
            </a:r>
            <a:r>
              <a:rPr b="1" lang="en">
                <a:solidFill>
                  <a:srgbClr val="D9D9D9"/>
                </a:solidFill>
              </a:rPr>
              <a:t>into chunks</a:t>
            </a:r>
            <a:r>
              <a:rPr lang="en">
                <a:solidFill>
                  <a:srgbClr val="D9D9D9"/>
                </a:solidFill>
              </a:rPr>
              <a:t>? Building little by little helps you debug and perfect each piece individually. </a:t>
            </a:r>
            <a:endParaRPr sz="1100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What elements do I need to </a:t>
            </a:r>
            <a:r>
              <a:rPr b="1" lang="en"/>
              <a:t>track</a:t>
            </a:r>
            <a:r>
              <a:rPr lang="en"/>
              <a:t>? I should use </a:t>
            </a:r>
            <a:r>
              <a:rPr b="1" lang="en"/>
              <a:t>variables</a:t>
            </a:r>
            <a:r>
              <a:rPr lang="en"/>
              <a:t> for these trackable things!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Decomposition </a:t>
            </a:r>
            <a:r>
              <a:rPr lang="en"/>
              <a:t>will be your friend – what kind of functions might I need to accomplish each piece? Make a list!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/>
              <a:t>Test regularly!</a:t>
            </a:r>
            <a:r>
              <a:rPr lang="en"/>
              <a:t> Make sure things are going smoothly. Account for possible edge cases, win/lose conditions, etc.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Walking Through an Example</a:t>
            </a:r>
            <a:endParaRPr/>
          </a:p>
        </p:txBody>
      </p:sp>
      <p:sp>
        <p:nvSpPr>
          <p:cNvPr id="441" name="Google Shape;441;p49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My Wordle Game Plan – breaking down the first step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"/>
              <a:t>Have a list of 5-letter words. Randomly select one of the words as the answer.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SzPts val="1000"/>
              <a:buAutoNum type="alphaLcPeriod"/>
            </a:pPr>
            <a:r>
              <a:rPr b="1" lang="en" sz="1200"/>
              <a:t>I will make a function called</a:t>
            </a:r>
            <a:r>
              <a:rPr lang="en" sz="1200"/>
              <a:t> </a:t>
            </a:r>
            <a:r>
              <a:rPr b="1" lang="en" sz="1200">
                <a:solidFill>
                  <a:srgbClr val="CC0000"/>
                </a:solidFill>
              </a:rPr>
              <a:t>select_word().</a:t>
            </a:r>
            <a:endParaRPr b="1" sz="1200">
              <a:solidFill>
                <a:srgbClr val="CC0000"/>
              </a:solidFill>
            </a:endParaRPr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en" sz="1200"/>
              <a:t>Store a list of strings in a </a:t>
            </a:r>
            <a:r>
              <a:rPr b="1" lang="en" sz="1200">
                <a:solidFill>
                  <a:srgbClr val="3C78D8"/>
                </a:solidFill>
              </a:rPr>
              <a:t>WORD_BANK</a:t>
            </a:r>
            <a:r>
              <a:rPr lang="en" sz="1200">
                <a:solidFill>
                  <a:srgbClr val="FF0000"/>
                </a:solidFill>
              </a:rPr>
              <a:t> </a:t>
            </a:r>
            <a:r>
              <a:rPr lang="en" sz="1200"/>
              <a:t>variable</a:t>
            </a:r>
            <a:endParaRPr sz="12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lang="en" sz="1200"/>
              <a:t>Use random.randint()</a:t>
            </a:r>
            <a:r>
              <a:rPr lang="en" sz="1200"/>
              <a:t> </a:t>
            </a:r>
            <a:r>
              <a:rPr lang="en" sz="1200"/>
              <a:t>to pick a random integer 0 to length of </a:t>
            </a:r>
            <a:r>
              <a:rPr b="1" lang="en" sz="1200">
                <a:solidFill>
                  <a:srgbClr val="3C78D8"/>
                </a:solidFill>
              </a:rPr>
              <a:t>WORD_BANK </a:t>
            </a:r>
            <a:r>
              <a:rPr b="1" lang="en" sz="1200">
                <a:solidFill>
                  <a:srgbClr val="212529"/>
                </a:solidFill>
              </a:rPr>
              <a:t>- 1</a:t>
            </a:r>
            <a:r>
              <a:rPr lang="en" sz="1200"/>
              <a:t> and save as </a:t>
            </a:r>
            <a:r>
              <a:rPr b="1" lang="en" sz="1200">
                <a:solidFill>
                  <a:srgbClr val="3C78D8"/>
                </a:solidFill>
              </a:rPr>
              <a:t>random_int</a:t>
            </a:r>
            <a:r>
              <a:rPr lang="en" sz="1200"/>
              <a:t> variable.</a:t>
            </a:r>
            <a:endParaRPr sz="1200"/>
          </a:p>
          <a:p>
            <a:pPr indent="-292100" lvl="2" marL="1371600" rtl="0" algn="l">
              <a:spcBef>
                <a:spcPts val="0"/>
              </a:spcBef>
              <a:spcAft>
                <a:spcPts val="0"/>
              </a:spcAft>
              <a:buSzPts val="1000"/>
              <a:buAutoNum type="romanLcPeriod"/>
            </a:pPr>
            <a:r>
              <a:rPr b="1" lang="en" sz="1200"/>
              <a:t>Return word_bank[random_int]</a:t>
            </a:r>
            <a:r>
              <a:rPr lang="en" sz="1200"/>
              <a:t> → will learn more about lists in Week 6! </a:t>
            </a:r>
            <a:r>
              <a:rPr lang="en" sz="900"/>
              <a:t>(or maybe you learned about random.choice(list) from this workshop and want to use that instead…)</a:t>
            </a:r>
            <a:endParaRPr sz="9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AutoNum type="alphaLcPeriod"/>
            </a:pPr>
            <a:r>
              <a:rPr b="1" lang="en" sz="1200"/>
              <a:t>Once I finish writing this </a:t>
            </a:r>
            <a:r>
              <a:rPr b="1" lang="en" sz="1200">
                <a:solidFill>
                  <a:srgbClr val="CC0000"/>
                </a:solidFill>
              </a:rPr>
              <a:t>select_word()</a:t>
            </a:r>
            <a:r>
              <a:rPr b="1" lang="en" sz="1200"/>
              <a:t> function, I’d probably want to test it out. </a:t>
            </a:r>
            <a:endParaRPr b="1"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Call this function in main and store it’s returned value into a variable called </a:t>
            </a:r>
            <a:r>
              <a:rPr b="1" lang="en" sz="1200">
                <a:solidFill>
                  <a:srgbClr val="3C78D8"/>
                </a:solidFill>
              </a:rPr>
              <a:t>answer</a:t>
            </a:r>
            <a:r>
              <a:rPr lang="en" sz="1200"/>
              <a:t>.</a:t>
            </a:r>
            <a:endParaRPr sz="1200"/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SzPts val="1200"/>
              <a:buAutoNum type="romanLcPeriod"/>
            </a:pPr>
            <a:r>
              <a:rPr lang="en" sz="1200"/>
              <a:t>Print </a:t>
            </a:r>
            <a:r>
              <a:rPr b="1" lang="en" sz="1200">
                <a:solidFill>
                  <a:srgbClr val="3C78D8"/>
                </a:solidFill>
              </a:rPr>
              <a:t>answer</a:t>
            </a:r>
            <a:r>
              <a:rPr lang="en" sz="1200">
                <a:solidFill>
                  <a:srgbClr val="212529"/>
                </a:solidFill>
              </a:rPr>
              <a:t>. Did I get an error while running my code? Did I get a string? Is it one of the 5-letter words? Keep running and checking to see if the answer string is randomized properly. </a:t>
            </a:r>
            <a:r>
              <a:rPr lang="en" sz="1200">
                <a:solidFill>
                  <a:srgbClr val="38761D"/>
                </a:solidFill>
              </a:rPr>
              <a:t># I can delete this print statement after I finish testing</a:t>
            </a:r>
            <a:endParaRPr sz="1200">
              <a:solidFill>
                <a:srgbClr val="38761D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5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Tips For Getting Started</a:t>
            </a:r>
            <a:endParaRPr/>
          </a:p>
        </p:txBody>
      </p:sp>
      <p:sp>
        <p:nvSpPr>
          <p:cNvPr id="447" name="Google Shape;447;p50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AutoNum type="arabicPeriod"/>
            </a:pPr>
            <a:r>
              <a:rPr b="1" lang="en">
                <a:solidFill>
                  <a:srgbClr val="CCCCCC"/>
                </a:solidFill>
              </a:rPr>
              <a:t>Abstraction</a:t>
            </a:r>
            <a:r>
              <a:rPr lang="en">
                <a:solidFill>
                  <a:srgbClr val="CCCCCC"/>
                </a:solidFill>
              </a:rPr>
              <a:t> – think about the big picture first. Focus on the key features, aspects, and ideas behind your game.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1200"/>
              <a:buAutoNum type="arabicPeriod"/>
            </a:pPr>
            <a:r>
              <a:rPr lang="en">
                <a:solidFill>
                  <a:srgbClr val="D9D9D9"/>
                </a:solidFill>
              </a:rPr>
              <a:t>Can you </a:t>
            </a:r>
            <a:r>
              <a:rPr b="1" lang="en">
                <a:solidFill>
                  <a:srgbClr val="D9D9D9"/>
                </a:solidFill>
              </a:rPr>
              <a:t>separate</a:t>
            </a:r>
            <a:r>
              <a:rPr lang="en">
                <a:solidFill>
                  <a:srgbClr val="D9D9D9"/>
                </a:solidFill>
              </a:rPr>
              <a:t> your key features and ideas </a:t>
            </a:r>
            <a:r>
              <a:rPr b="1" lang="en">
                <a:solidFill>
                  <a:srgbClr val="D9D9D9"/>
                </a:solidFill>
              </a:rPr>
              <a:t>into chunks</a:t>
            </a:r>
            <a:r>
              <a:rPr lang="en">
                <a:solidFill>
                  <a:srgbClr val="D9D9D9"/>
                </a:solidFill>
              </a:rPr>
              <a:t>? Building little by little helps you debug and perfect each piece individually. </a:t>
            </a:r>
            <a:endParaRPr sz="1100">
              <a:solidFill>
                <a:srgbClr val="D9D9D9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AutoNum type="arabicPeriod"/>
            </a:pPr>
            <a:r>
              <a:rPr lang="en">
                <a:solidFill>
                  <a:srgbClr val="CCCCCC"/>
                </a:solidFill>
              </a:rPr>
              <a:t>What elements do I need to </a:t>
            </a:r>
            <a:r>
              <a:rPr b="1" lang="en">
                <a:solidFill>
                  <a:srgbClr val="CCCCCC"/>
                </a:solidFill>
              </a:rPr>
              <a:t>track</a:t>
            </a:r>
            <a:r>
              <a:rPr lang="en">
                <a:solidFill>
                  <a:srgbClr val="CCCCCC"/>
                </a:solidFill>
              </a:rPr>
              <a:t>? I should use </a:t>
            </a:r>
            <a:r>
              <a:rPr b="1" lang="en">
                <a:solidFill>
                  <a:srgbClr val="CCCCCC"/>
                </a:solidFill>
              </a:rPr>
              <a:t>variables</a:t>
            </a:r>
            <a:r>
              <a:rPr lang="en">
                <a:solidFill>
                  <a:srgbClr val="CCCCCC"/>
                </a:solidFill>
              </a:rPr>
              <a:t> for these trackable things! 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AutoNum type="arabicPeriod"/>
            </a:pPr>
            <a:r>
              <a:rPr b="1" lang="en">
                <a:solidFill>
                  <a:srgbClr val="CCCCCC"/>
                </a:solidFill>
              </a:rPr>
              <a:t>Decomposition </a:t>
            </a:r>
            <a:r>
              <a:rPr lang="en">
                <a:solidFill>
                  <a:srgbClr val="CCCCCC"/>
                </a:solidFill>
              </a:rPr>
              <a:t>will be your friend – what kind of functions might I need to accomplish each piece? Make a list! </a:t>
            </a:r>
            <a:endParaRPr>
              <a:solidFill>
                <a:srgbClr val="CCCCCC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CCCCC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1200"/>
              <a:buAutoNum type="arabicPeriod"/>
            </a:pPr>
            <a:r>
              <a:rPr b="1" lang="en">
                <a:solidFill>
                  <a:srgbClr val="CCCCCC"/>
                </a:solidFill>
              </a:rPr>
              <a:t>Test regularly!</a:t>
            </a:r>
            <a:r>
              <a:rPr lang="en">
                <a:solidFill>
                  <a:srgbClr val="CCCCCC"/>
                </a:solidFill>
              </a:rPr>
              <a:t> Make sure things are going smoothly. Account for possible edge cases, win/</a:t>
            </a:r>
            <a:r>
              <a:rPr lang="en">
                <a:solidFill>
                  <a:srgbClr val="CCCCCC"/>
                </a:solidFill>
              </a:rPr>
              <a:t>lose</a:t>
            </a:r>
            <a:r>
              <a:rPr lang="en">
                <a:solidFill>
                  <a:srgbClr val="CCCCCC"/>
                </a:solidFill>
              </a:rPr>
              <a:t> conditions, etc.</a:t>
            </a:r>
            <a:endParaRPr>
              <a:solidFill>
                <a:srgbClr val="CCCC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/>
          <p:nvPr>
            <p:ph type="ctrTitle"/>
          </p:nvPr>
        </p:nvSpPr>
        <p:spPr>
          <a:xfrm>
            <a:off x="1902000" y="1182050"/>
            <a:ext cx="5340000" cy="190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Type a game you played this week in the chat!</a:t>
            </a:r>
            <a:endParaRPr sz="3600"/>
          </a:p>
        </p:txBody>
      </p:sp>
      <p:sp>
        <p:nvSpPr>
          <p:cNvPr id="296" name="Google Shape;296;p33"/>
          <p:cNvSpPr txBox="1"/>
          <p:nvPr>
            <p:ph idx="1" type="subTitle"/>
          </p:nvPr>
        </p:nvSpPr>
        <p:spPr>
          <a:xfrm>
            <a:off x="1908475" y="3087950"/>
            <a:ext cx="5666700" cy="7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didn’t get a chance to play a game this week, type a game you’re looking forward to playing soon!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1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453" name="Google Shape;453;p51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454" name="Google Shape;454;p51"/>
          <p:cNvSpPr txBox="1"/>
          <p:nvPr>
            <p:ph idx="1" type="subTitle"/>
          </p:nvPr>
        </p:nvSpPr>
        <p:spPr>
          <a:xfrm>
            <a:off x="838400" y="3156450"/>
            <a:ext cx="4614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Beyond CiP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9" name="Google Shape;45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21587" y="1550299"/>
            <a:ext cx="5401426" cy="25488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5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Pick a Game Engine</a:t>
            </a:r>
            <a:endParaRPr/>
          </a:p>
        </p:txBody>
      </p:sp>
      <p:sp>
        <p:nvSpPr>
          <p:cNvPr id="461" name="Google Shape;461;p52"/>
          <p:cNvSpPr/>
          <p:nvPr/>
        </p:nvSpPr>
        <p:spPr>
          <a:xfrm>
            <a:off x="680400" y="1456775"/>
            <a:ext cx="1148100" cy="525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C#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2" name="Google Shape;462;p52"/>
          <p:cNvSpPr/>
          <p:nvPr/>
        </p:nvSpPr>
        <p:spPr>
          <a:xfrm>
            <a:off x="3148250" y="1270675"/>
            <a:ext cx="1148100" cy="525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C++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3" name="Google Shape;463;p52"/>
          <p:cNvSpPr/>
          <p:nvPr/>
        </p:nvSpPr>
        <p:spPr>
          <a:xfrm>
            <a:off x="5346275" y="1346500"/>
            <a:ext cx="1995300" cy="525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GDScript (like Python), C++/C#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4" name="Google Shape;464;p52"/>
          <p:cNvSpPr/>
          <p:nvPr/>
        </p:nvSpPr>
        <p:spPr>
          <a:xfrm>
            <a:off x="809975" y="3939700"/>
            <a:ext cx="1148100" cy="525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C++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65" name="Google Shape;465;p52"/>
          <p:cNvSpPr/>
          <p:nvPr/>
        </p:nvSpPr>
        <p:spPr>
          <a:xfrm>
            <a:off x="5509150" y="3939700"/>
            <a:ext cx="1148100" cy="525300"/>
          </a:xfrm>
          <a:prstGeom prst="rect">
            <a:avLst/>
          </a:prstGeom>
          <a:solidFill>
            <a:schemeClr val="accent6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GML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6" name="Google Shape;466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79425" y="2489928"/>
            <a:ext cx="2386273" cy="6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5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Be Afraid!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Know How To Code Now!</a:t>
            </a:r>
            <a:endParaRPr/>
          </a:p>
        </p:txBody>
      </p:sp>
      <p:pic>
        <p:nvPicPr>
          <p:cNvPr id="472" name="Google Shape;47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25" y="1914213"/>
            <a:ext cx="3343974" cy="1880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5050" y="1450325"/>
            <a:ext cx="5027051" cy="3042001"/>
          </a:xfrm>
          <a:prstGeom prst="rect">
            <a:avLst/>
          </a:prstGeom>
          <a:noFill/>
          <a:ln>
            <a:noFill/>
          </a:ln>
        </p:spPr>
      </p:pic>
      <p:sp>
        <p:nvSpPr>
          <p:cNvPr id="474" name="Google Shape;474;p53"/>
          <p:cNvSpPr/>
          <p:nvPr/>
        </p:nvSpPr>
        <p:spPr>
          <a:xfrm>
            <a:off x="4202400" y="1586525"/>
            <a:ext cx="1783800" cy="492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5" name="Google Shape;475;p53"/>
          <p:cNvSpPr txBox="1"/>
          <p:nvPr/>
        </p:nvSpPr>
        <p:spPr>
          <a:xfrm>
            <a:off x="6621775" y="1734650"/>
            <a:ext cx="19653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mport statements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6" name="Google Shape;476;p53"/>
          <p:cNvCxnSpPr>
            <a:stCxn id="475" idx="1"/>
            <a:endCxn id="474" idx="3"/>
          </p:cNvCxnSpPr>
          <p:nvPr/>
        </p:nvCxnSpPr>
        <p:spPr>
          <a:xfrm rot="10800000">
            <a:off x="5986075" y="1833050"/>
            <a:ext cx="635700" cy="5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7" name="Google Shape;477;p53"/>
          <p:cNvSpPr/>
          <p:nvPr/>
        </p:nvSpPr>
        <p:spPr>
          <a:xfrm>
            <a:off x="4387225" y="2786450"/>
            <a:ext cx="1783800" cy="2595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78" name="Google Shape;478;p53"/>
          <p:cNvCxnSpPr>
            <a:stCxn id="479" idx="1"/>
          </p:cNvCxnSpPr>
          <p:nvPr/>
        </p:nvCxnSpPr>
        <p:spPr>
          <a:xfrm flipH="1">
            <a:off x="6195750" y="2840600"/>
            <a:ext cx="4947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79" name="Google Shape;479;p53"/>
          <p:cNvSpPr txBox="1"/>
          <p:nvPr/>
        </p:nvSpPr>
        <p:spPr>
          <a:xfrm>
            <a:off x="6690450" y="2665550"/>
            <a:ext cx="19653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a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 function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0" name="Google Shape;480;p53"/>
          <p:cNvSpPr txBox="1"/>
          <p:nvPr/>
        </p:nvSpPr>
        <p:spPr>
          <a:xfrm>
            <a:off x="6829325" y="2177450"/>
            <a:ext cx="1070100" cy="3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variables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1" name="Google Shape;481;p53"/>
          <p:cNvCxnSpPr>
            <a:stCxn id="480" idx="1"/>
            <a:endCxn id="482" idx="3"/>
          </p:cNvCxnSpPr>
          <p:nvPr/>
        </p:nvCxnSpPr>
        <p:spPr>
          <a:xfrm flipH="1">
            <a:off x="5953625" y="2352500"/>
            <a:ext cx="875700" cy="147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2" name="Google Shape;482;p53"/>
          <p:cNvSpPr/>
          <p:nvPr/>
        </p:nvSpPr>
        <p:spPr>
          <a:xfrm>
            <a:off x="4513675" y="2279375"/>
            <a:ext cx="1440000" cy="4422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3" name="Google Shape;483;p53"/>
          <p:cNvSpPr/>
          <p:nvPr/>
        </p:nvSpPr>
        <p:spPr>
          <a:xfrm>
            <a:off x="4675825" y="3152900"/>
            <a:ext cx="2237700" cy="1479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484" name="Google Shape;484;p53"/>
          <p:cNvCxnSpPr>
            <a:endCxn id="483" idx="3"/>
          </p:cNvCxnSpPr>
          <p:nvPr/>
        </p:nvCxnSpPr>
        <p:spPr>
          <a:xfrm rot="10800000">
            <a:off x="6913525" y="3226850"/>
            <a:ext cx="752400" cy="344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85" name="Google Shape;485;p53"/>
          <p:cNvSpPr txBox="1"/>
          <p:nvPr/>
        </p:nvSpPr>
        <p:spPr>
          <a:xfrm>
            <a:off x="7328675" y="3571275"/>
            <a:ext cx="14400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i</a:t>
            </a:r>
            <a:r>
              <a:rPr lang="en" sz="10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rPr>
              <a:t>f and conditions</a:t>
            </a:r>
            <a:endParaRPr sz="1000">
              <a:solidFill>
                <a:schemeClr val="dk2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Summarizing Advice</a:t>
            </a:r>
            <a:endParaRPr/>
          </a:p>
        </p:txBody>
      </p:sp>
      <p:sp>
        <p:nvSpPr>
          <p:cNvPr id="491" name="Google Shape;491;p54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Watch videos, but try to understand and apply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“Spaghetti code” → our guest speaker last time talked about this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Unity has free lessons</a:t>
            </a:r>
            <a:r>
              <a:rPr lang="en"/>
              <a:t> → Matt suggested taking notes on these if you want to learn Unity, but I believe other engines have their own learning modules too!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Work on small projects → Practice makes perfect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Game jams: “hackathons” but for games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Document your work and progress! Have something to keep you motivated.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you want to work on a team, learn how to collaborate on code via our Git/Github shorts or extra learning modules! Version control is helpful even solo!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If you want to learn more about the terminal, we have shorts about this too!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5"/>
          <p:cNvSpPr txBox="1"/>
          <p:nvPr>
            <p:ph type="ctrTitle"/>
          </p:nvPr>
        </p:nvSpPr>
        <p:spPr>
          <a:xfrm>
            <a:off x="2423100" y="1852250"/>
            <a:ext cx="4297800" cy="97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Q&amp;A</a:t>
            </a:r>
            <a:endParaRPr/>
          </a:p>
        </p:txBody>
      </p:sp>
      <p:sp>
        <p:nvSpPr>
          <p:cNvPr id="497" name="Google Shape;497;p55"/>
          <p:cNvSpPr txBox="1"/>
          <p:nvPr>
            <p:ph idx="1" type="subTitle"/>
          </p:nvPr>
        </p:nvSpPr>
        <p:spPr>
          <a:xfrm>
            <a:off x="2423100" y="2824250"/>
            <a:ext cx="42978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56"/>
          <p:cNvSpPr txBox="1"/>
          <p:nvPr>
            <p:ph type="ctrTitle"/>
          </p:nvPr>
        </p:nvSpPr>
        <p:spPr>
          <a:xfrm>
            <a:off x="1257825" y="1197450"/>
            <a:ext cx="5552400" cy="224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THANK YOU &amp;</a:t>
            </a:r>
            <a:br>
              <a:rPr lang="en" sz="4800"/>
            </a:br>
            <a:r>
              <a:rPr lang="en" sz="4800"/>
              <a:t>HAPPY CODING!</a:t>
            </a:r>
            <a:endParaRPr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4"/>
          <p:cNvSpPr txBox="1"/>
          <p:nvPr>
            <p:ph type="title"/>
          </p:nvPr>
        </p:nvSpPr>
        <p:spPr>
          <a:xfrm>
            <a:off x="1019050" y="167425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EXAMPLES</a:t>
            </a:r>
            <a:endParaRPr/>
          </a:p>
        </p:txBody>
      </p:sp>
      <p:sp>
        <p:nvSpPr>
          <p:cNvPr id="302" name="Google Shape;302;p34"/>
          <p:cNvSpPr txBox="1"/>
          <p:nvPr>
            <p:ph idx="2" type="title"/>
          </p:nvPr>
        </p:nvSpPr>
        <p:spPr>
          <a:xfrm>
            <a:off x="1881700" y="1193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03" name="Google Shape;303;p34"/>
          <p:cNvSpPr txBox="1"/>
          <p:nvPr>
            <p:ph idx="1" type="subTitle"/>
          </p:nvPr>
        </p:nvSpPr>
        <p:spPr>
          <a:xfrm>
            <a:off x="1018900" y="2140250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Final Projects</a:t>
            </a:r>
            <a:endParaRPr/>
          </a:p>
        </p:txBody>
      </p:sp>
      <p:sp>
        <p:nvSpPr>
          <p:cNvPr id="304" name="Google Shape;304;p34"/>
          <p:cNvSpPr txBox="1"/>
          <p:nvPr>
            <p:ph idx="3" type="title"/>
          </p:nvPr>
        </p:nvSpPr>
        <p:spPr>
          <a:xfrm>
            <a:off x="4797025" y="167425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+ TOOLS</a:t>
            </a:r>
            <a:endParaRPr/>
          </a:p>
        </p:txBody>
      </p:sp>
      <p:sp>
        <p:nvSpPr>
          <p:cNvPr id="305" name="Google Shape;305;p34"/>
          <p:cNvSpPr txBox="1"/>
          <p:nvPr>
            <p:ph idx="4" type="title"/>
          </p:nvPr>
        </p:nvSpPr>
        <p:spPr>
          <a:xfrm>
            <a:off x="5659675" y="11936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06" name="Google Shape;306;p34"/>
          <p:cNvSpPr txBox="1"/>
          <p:nvPr>
            <p:ph idx="5" type="subTitle"/>
          </p:nvPr>
        </p:nvSpPr>
        <p:spPr>
          <a:xfrm>
            <a:off x="4797025" y="214024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Review + Toolbox</a:t>
            </a:r>
            <a:endParaRPr/>
          </a:p>
        </p:txBody>
      </p:sp>
      <p:sp>
        <p:nvSpPr>
          <p:cNvPr id="307" name="Google Shape;307;p34"/>
          <p:cNvSpPr txBox="1"/>
          <p:nvPr>
            <p:ph idx="15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308" name="Google Shape;308;p34"/>
          <p:cNvSpPr txBox="1"/>
          <p:nvPr>
            <p:ph idx="3" type="title"/>
          </p:nvPr>
        </p:nvSpPr>
        <p:spPr>
          <a:xfrm>
            <a:off x="247050" y="345895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PRACTICE!</a:t>
            </a:r>
            <a:endParaRPr/>
          </a:p>
        </p:txBody>
      </p:sp>
      <p:sp>
        <p:nvSpPr>
          <p:cNvPr id="309" name="Google Shape;309;p34"/>
          <p:cNvSpPr txBox="1"/>
          <p:nvPr>
            <p:ph idx="4" type="title"/>
          </p:nvPr>
        </p:nvSpPr>
        <p:spPr>
          <a:xfrm>
            <a:off x="1109700" y="2978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10" name="Google Shape;310;p34"/>
          <p:cNvSpPr txBox="1"/>
          <p:nvPr>
            <p:ph idx="5" type="subTitle"/>
          </p:nvPr>
        </p:nvSpPr>
        <p:spPr>
          <a:xfrm>
            <a:off x="247050" y="392494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Practice</a:t>
            </a:r>
            <a:endParaRPr/>
          </a:p>
        </p:txBody>
      </p:sp>
      <p:sp>
        <p:nvSpPr>
          <p:cNvPr id="311" name="Google Shape;311;p34"/>
          <p:cNvSpPr txBox="1"/>
          <p:nvPr>
            <p:ph idx="3" type="title"/>
          </p:nvPr>
        </p:nvSpPr>
        <p:spPr>
          <a:xfrm>
            <a:off x="3071688" y="345895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ADVICE</a:t>
            </a:r>
            <a:endParaRPr/>
          </a:p>
        </p:txBody>
      </p:sp>
      <p:sp>
        <p:nvSpPr>
          <p:cNvPr id="312" name="Google Shape;312;p34"/>
          <p:cNvSpPr txBox="1"/>
          <p:nvPr>
            <p:ph idx="4" type="title"/>
          </p:nvPr>
        </p:nvSpPr>
        <p:spPr>
          <a:xfrm>
            <a:off x="3934338" y="2978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13" name="Google Shape;313;p34"/>
          <p:cNvSpPr txBox="1"/>
          <p:nvPr>
            <p:ph idx="5" type="subTitle"/>
          </p:nvPr>
        </p:nvSpPr>
        <p:spPr>
          <a:xfrm>
            <a:off x="3071688" y="392494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Advice + Tips</a:t>
            </a:r>
            <a:endParaRPr/>
          </a:p>
        </p:txBody>
      </p:sp>
      <p:sp>
        <p:nvSpPr>
          <p:cNvPr id="314" name="Google Shape;314;p34"/>
          <p:cNvSpPr txBox="1"/>
          <p:nvPr>
            <p:ph idx="3" type="title"/>
          </p:nvPr>
        </p:nvSpPr>
        <p:spPr>
          <a:xfrm>
            <a:off x="5896350" y="3458950"/>
            <a:ext cx="3000600" cy="59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STEPS</a:t>
            </a:r>
            <a:endParaRPr/>
          </a:p>
        </p:txBody>
      </p:sp>
      <p:sp>
        <p:nvSpPr>
          <p:cNvPr id="315" name="Google Shape;315;p34"/>
          <p:cNvSpPr txBox="1"/>
          <p:nvPr>
            <p:ph idx="4" type="title"/>
          </p:nvPr>
        </p:nvSpPr>
        <p:spPr>
          <a:xfrm>
            <a:off x="6759000" y="2978300"/>
            <a:ext cx="1275300" cy="59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316" name="Google Shape;316;p34"/>
          <p:cNvSpPr txBox="1"/>
          <p:nvPr>
            <p:ph idx="5" type="subTitle"/>
          </p:nvPr>
        </p:nvSpPr>
        <p:spPr>
          <a:xfrm>
            <a:off x="5896350" y="3924944"/>
            <a:ext cx="30006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Resources Beyond CiP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5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Examples</a:t>
            </a:r>
            <a:endParaRPr/>
          </a:p>
        </p:txBody>
      </p:sp>
      <p:sp>
        <p:nvSpPr>
          <p:cNvPr id="322" name="Google Shape;322;p35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323" name="Google Shape;323;p35"/>
          <p:cNvSpPr txBox="1"/>
          <p:nvPr>
            <p:ph idx="1" type="subTitle"/>
          </p:nvPr>
        </p:nvSpPr>
        <p:spPr>
          <a:xfrm>
            <a:off x="838400" y="3156450"/>
            <a:ext cx="4614300" cy="46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Final Projects from CIP4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6"/>
          <p:cNvSpPr txBox="1"/>
          <p:nvPr/>
        </p:nvSpPr>
        <p:spPr>
          <a:xfrm>
            <a:off x="234525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Wordle</a:t>
            </a:r>
            <a:r>
              <a:rPr lang="en"/>
              <a:t> by Jihyun K</a:t>
            </a:r>
            <a:endParaRPr/>
          </a:p>
        </p:txBody>
      </p:sp>
      <p:pic>
        <p:nvPicPr>
          <p:cNvPr id="329" name="Google Shape;32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2800" y="614138"/>
            <a:ext cx="1275575" cy="171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46575" y="1327150"/>
            <a:ext cx="1541300" cy="2069034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36"/>
          <p:cNvSpPr txBox="1"/>
          <p:nvPr/>
        </p:nvSpPr>
        <p:spPr>
          <a:xfrm>
            <a:off x="3053575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Fruit Sorter</a:t>
            </a:r>
            <a:r>
              <a:rPr lang="en"/>
              <a:t> by Lubaba H</a:t>
            </a:r>
            <a:endParaRPr/>
          </a:p>
        </p:txBody>
      </p:sp>
      <p:sp>
        <p:nvSpPr>
          <p:cNvPr id="332" name="Google Shape;332;p36"/>
          <p:cNvSpPr txBox="1"/>
          <p:nvPr/>
        </p:nvSpPr>
        <p:spPr>
          <a:xfrm>
            <a:off x="6052150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Blackjack</a:t>
            </a:r>
            <a:r>
              <a:rPr lang="en"/>
              <a:t> by Aslihan T</a:t>
            </a:r>
            <a:endParaRPr/>
          </a:p>
        </p:txBody>
      </p:sp>
      <p:pic>
        <p:nvPicPr>
          <p:cNvPr id="333" name="Google Shape;333;p3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7925" y="704375"/>
            <a:ext cx="1998190" cy="123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948725" y="2008069"/>
            <a:ext cx="1998200" cy="1238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6"/>
          <p:cNvPicPr preferRelativeResize="0"/>
          <p:nvPr/>
        </p:nvPicPr>
        <p:blipFill rotWithShape="1">
          <a:blip r:embed="rId10">
            <a:alphaModFix/>
          </a:blip>
          <a:srcRect b="-1200" l="0" r="0" t="1200"/>
          <a:stretch/>
        </p:blipFill>
        <p:spPr>
          <a:xfrm>
            <a:off x="91825" y="1907625"/>
            <a:ext cx="1541301" cy="12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3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96250" y="840575"/>
            <a:ext cx="1485950" cy="14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"/>
          <p:cNvSpPr txBox="1"/>
          <p:nvPr/>
        </p:nvSpPr>
        <p:spPr>
          <a:xfrm>
            <a:off x="3132800" y="3583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2" name="Google Shape;342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6788" y="594150"/>
            <a:ext cx="1742900" cy="2614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75012" y="678800"/>
            <a:ext cx="2173375" cy="2445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775" y="769813"/>
            <a:ext cx="2055475" cy="2055475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37"/>
          <p:cNvSpPr txBox="1"/>
          <p:nvPr/>
        </p:nvSpPr>
        <p:spPr>
          <a:xfrm>
            <a:off x="234525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Color Match</a:t>
            </a:r>
            <a:r>
              <a:rPr lang="en"/>
              <a:t> by Ngoc D</a:t>
            </a:r>
            <a:endParaRPr/>
          </a:p>
        </p:txBody>
      </p:sp>
      <p:sp>
        <p:nvSpPr>
          <p:cNvPr id="346" name="Google Shape;346;p37"/>
          <p:cNvSpPr txBox="1"/>
          <p:nvPr/>
        </p:nvSpPr>
        <p:spPr>
          <a:xfrm>
            <a:off x="3053575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Flappy Karel</a:t>
            </a:r>
            <a:r>
              <a:rPr lang="en"/>
              <a:t> by Ken T</a:t>
            </a:r>
            <a:endParaRPr/>
          </a:p>
        </p:txBody>
      </p:sp>
      <p:sp>
        <p:nvSpPr>
          <p:cNvPr id="347" name="Google Shape;347;p37"/>
          <p:cNvSpPr txBox="1"/>
          <p:nvPr/>
        </p:nvSpPr>
        <p:spPr>
          <a:xfrm>
            <a:off x="6052150" y="35726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8"/>
              </a:rPr>
              <a:t>Memory Card Game</a:t>
            </a:r>
            <a:r>
              <a:rPr lang="en"/>
              <a:t> by Sylvia K</a:t>
            </a:r>
            <a:endParaRPr/>
          </a:p>
        </p:txBody>
      </p:sp>
      <p:sp>
        <p:nvSpPr>
          <p:cNvPr id="348" name="Google Shape;348;p37"/>
          <p:cNvSpPr txBox="1"/>
          <p:nvPr/>
        </p:nvSpPr>
        <p:spPr>
          <a:xfrm>
            <a:off x="778375" y="4559725"/>
            <a:ext cx="413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9"/>
              </a:rPr>
              <a:t>Feel free to look at more CIP4 projects at this link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8"/>
          <p:cNvSpPr txBox="1"/>
          <p:nvPr>
            <p:ph type="title"/>
          </p:nvPr>
        </p:nvSpPr>
        <p:spPr>
          <a:xfrm>
            <a:off x="838400" y="2333600"/>
            <a:ext cx="60378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Graphics Library </a:t>
            </a:r>
            <a:endParaRPr/>
          </a:p>
        </p:txBody>
      </p:sp>
      <p:sp>
        <p:nvSpPr>
          <p:cNvPr id="354" name="Google Shape;354;p38"/>
          <p:cNvSpPr txBox="1"/>
          <p:nvPr>
            <p:ph idx="2" type="title"/>
          </p:nvPr>
        </p:nvSpPr>
        <p:spPr>
          <a:xfrm>
            <a:off x="838388" y="1518150"/>
            <a:ext cx="1632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355" name="Google Shape;355;p38"/>
          <p:cNvSpPr txBox="1"/>
          <p:nvPr>
            <p:ph idx="1" type="subTitle"/>
          </p:nvPr>
        </p:nvSpPr>
        <p:spPr>
          <a:xfrm>
            <a:off x="838400" y="3156450"/>
            <a:ext cx="4614300" cy="7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 Review &amp; Toolbox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Review About Graphics Library</a:t>
            </a:r>
            <a:endParaRPr/>
          </a:p>
        </p:txBody>
      </p:sp>
      <p:sp>
        <p:nvSpPr>
          <p:cNvPr id="361" name="Google Shape;361;p39"/>
          <p:cNvSpPr txBox="1"/>
          <p:nvPr>
            <p:ph idx="1" type="body"/>
          </p:nvPr>
        </p:nvSpPr>
        <p:spPr>
          <a:xfrm>
            <a:off x="720000" y="1017725"/>
            <a:ext cx="7704000" cy="35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is graphics capable of doing?</a:t>
            </a:r>
            <a:endParaRPr b="1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Making a canvas of different sizes → like a game window!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</a:t>
            </a:r>
            <a:r>
              <a:rPr lang="en"/>
              <a:t>hapes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Rectangles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Circles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Polygons (including triangles)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Lines 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Text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Images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Tracking user input 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Clicks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Mouse Movements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Keyboard Buttons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Setting and getting properties of shapes and objects</a:t>
            </a:r>
            <a:endParaRPr/>
          </a:p>
        </p:txBody>
      </p:sp>
      <p:sp>
        <p:nvSpPr>
          <p:cNvPr id="362" name="Google Shape;362;p39"/>
          <p:cNvSpPr/>
          <p:nvPr/>
        </p:nvSpPr>
        <p:spPr>
          <a:xfrm>
            <a:off x="6205800" y="1930300"/>
            <a:ext cx="2218200" cy="1608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Check out the documentation within the IDE of graphics projects!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0"/>
          <p:cNvSpPr txBox="1"/>
          <p:nvPr>
            <p:ph type="ctrTitle"/>
          </p:nvPr>
        </p:nvSpPr>
        <p:spPr>
          <a:xfrm>
            <a:off x="1908475" y="1392875"/>
            <a:ext cx="5340000" cy="14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Let’s Play with the Graphics Functions for ~10 mins</a:t>
            </a:r>
            <a:endParaRPr sz="3600"/>
          </a:p>
        </p:txBody>
      </p:sp>
      <p:sp>
        <p:nvSpPr>
          <p:cNvPr id="368" name="Google Shape;368;p40"/>
          <p:cNvSpPr txBox="1"/>
          <p:nvPr>
            <p:ph idx="1" type="subTitle"/>
          </p:nvPr>
        </p:nvSpPr>
        <p:spPr>
          <a:xfrm>
            <a:off x="1908475" y="3087950"/>
            <a:ext cx="5666700" cy="43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Feel free to ask questions as we go!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ibal Portfolio by Slidesgo">
  <a:themeElements>
    <a:clrScheme name="Simple Light">
      <a:dk1>
        <a:srgbClr val="3C1014"/>
      </a:dk1>
      <a:lt1>
        <a:srgbClr val="FAF3E3"/>
      </a:lt1>
      <a:dk2>
        <a:srgbClr val="D8A97E"/>
      </a:dk2>
      <a:lt2>
        <a:srgbClr val="BA4A45"/>
      </a:lt2>
      <a:accent1>
        <a:srgbClr val="8A3732"/>
      </a:accent1>
      <a:accent2>
        <a:srgbClr val="698A83"/>
      </a:accent2>
      <a:accent3>
        <a:srgbClr val="7DA69E"/>
      </a:accent3>
      <a:accent4>
        <a:srgbClr val="DAC5AB"/>
      </a:accent4>
      <a:accent5>
        <a:srgbClr val="FAF0E4"/>
      </a:accent5>
      <a:accent6>
        <a:srgbClr val="FFFFFF"/>
      </a:accent6>
      <a:hlink>
        <a:srgbClr val="3C101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