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3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579-FA40-459E-8D84-E8689EBD60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7732-3E94-4972-97C8-94296BE6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579-FA40-459E-8D84-E8689EBD60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7732-3E94-4972-97C8-94296BE6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1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579-FA40-459E-8D84-E8689EBD60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7732-3E94-4972-97C8-94296BE6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9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579-FA40-459E-8D84-E8689EBD60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7732-3E94-4972-97C8-94296BE6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579-FA40-459E-8D84-E8689EBD60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7732-3E94-4972-97C8-94296BE6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9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579-FA40-459E-8D84-E8689EBD60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7732-3E94-4972-97C8-94296BE6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1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579-FA40-459E-8D84-E8689EBD60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7732-3E94-4972-97C8-94296BE6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579-FA40-459E-8D84-E8689EBD60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7732-3E94-4972-97C8-94296BE6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2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579-FA40-459E-8D84-E8689EBD60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7732-3E94-4972-97C8-94296BE6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579-FA40-459E-8D84-E8689EBD60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7732-3E94-4972-97C8-94296BE6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9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579-FA40-459E-8D84-E8689EBD60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7732-3E94-4972-97C8-94296BE6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65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2D579-FA40-459E-8D84-E8689EBD6005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7732-3E94-4972-97C8-94296BE6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6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557837" y="2492896"/>
            <a:ext cx="3956321" cy="830892"/>
          </a:xfrm>
          <a:prstGeom prst="rect">
            <a:avLst/>
          </a:prstGeom>
          <a:noFill/>
          <a:ln>
            <a:noFill/>
          </a:ln>
        </p:spPr>
        <p:txBody>
          <a:bodyPr wrap="none" lIns="91336" tIns="45668" rIns="91336" bIns="45668" rtlCol="0">
            <a:spAutoFit/>
          </a:bodyPr>
          <a:lstStyle/>
          <a:p>
            <a:pPr algn="ctr"/>
            <a:r>
              <a:rPr lang="ko-KR" altLang="en-US" sz="480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제목 </a:t>
            </a:r>
            <a:r>
              <a:rPr lang="en-US" altLang="ko-KR" sz="480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: </a:t>
            </a:r>
            <a:r>
              <a:rPr lang="ko-KR" altLang="en-US" sz="4800" dirty="0" err="1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아이템명</a:t>
            </a:r>
            <a:endParaRPr lang="en-US" altLang="ko-KR" sz="4800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3508" y="4293096"/>
            <a:ext cx="8784976" cy="369227"/>
          </a:xfrm>
          <a:prstGeom prst="rect">
            <a:avLst/>
          </a:prstGeom>
        </p:spPr>
        <p:txBody>
          <a:bodyPr wrap="square" lIns="91336" tIns="45668" rIns="91336" bIns="45668">
            <a:spAutoFit/>
          </a:bodyPr>
          <a:lstStyle/>
          <a:p>
            <a:pPr algn="ctr"/>
            <a:r>
              <a:rPr lang="ko-KR" altLang="en-US" dirty="0" err="1">
                <a:solidFill>
                  <a:prstClr val="white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팀명</a:t>
            </a:r>
            <a:r>
              <a:rPr lang="ko-KR" altLang="en-US" dirty="0">
                <a:solidFill>
                  <a:prstClr val="white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: OOO</a:t>
            </a:r>
            <a:endParaRPr lang="ko-KR" altLang="en-US" dirty="0">
              <a:solidFill>
                <a:prstClr val="white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67744" y="908720"/>
            <a:ext cx="4536504" cy="41044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1988840"/>
            <a:ext cx="8784976" cy="369227"/>
          </a:xfrm>
          <a:prstGeom prst="rect">
            <a:avLst/>
          </a:prstGeom>
        </p:spPr>
        <p:txBody>
          <a:bodyPr wrap="square" lIns="91336" tIns="45668" rIns="91336" bIns="45668">
            <a:spAutoFit/>
          </a:bodyPr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소제목 </a:t>
            </a:r>
            <a:r>
              <a:rPr lang="en-US" altLang="ko-KR" dirty="0">
                <a:solidFill>
                  <a:prstClr val="white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: </a:t>
            </a:r>
            <a:r>
              <a:rPr lang="ko-KR" altLang="en-US" dirty="0" err="1">
                <a:solidFill>
                  <a:prstClr val="white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소셜미션</a:t>
            </a:r>
            <a:endParaRPr lang="ko-KR" altLang="en-US" dirty="0">
              <a:solidFill>
                <a:prstClr val="white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5364029"/>
            <a:ext cx="8784976" cy="369227"/>
          </a:xfrm>
          <a:prstGeom prst="rect">
            <a:avLst/>
          </a:prstGeom>
        </p:spPr>
        <p:txBody>
          <a:bodyPr wrap="square" lIns="91336" tIns="45668" rIns="91336" bIns="45668">
            <a:spAutoFit/>
          </a:bodyPr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본</a:t>
            </a:r>
            <a:r>
              <a:rPr lang="en-US" altLang="ko-KR" dirty="0">
                <a:solidFill>
                  <a:prstClr val="white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PT</a:t>
            </a:r>
            <a:r>
              <a:rPr lang="ko-KR" altLang="en-US" dirty="0">
                <a:solidFill>
                  <a:prstClr val="white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의 구조에 따라 자유롭게 만들면 됩니다</a:t>
            </a:r>
          </a:p>
        </p:txBody>
      </p:sp>
    </p:spTree>
    <p:extLst>
      <p:ext uri="{BB962C8B-B14F-4D97-AF65-F5344CB8AC3E}">
        <p14:creationId xmlns:p14="http://schemas.microsoft.com/office/powerpoint/2010/main" val="385466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24544" y="90924"/>
            <a:ext cx="9793088" cy="1556792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431846" y="274106"/>
            <a:ext cx="8422898" cy="1195198"/>
          </a:xfrm>
          <a:prstGeom prst="rect">
            <a:avLst/>
          </a:prstGeom>
        </p:spPr>
        <p:txBody>
          <a:bodyPr vert="horz" wrap="square" lIns="0" tIns="12699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</a:pPr>
            <a:r>
              <a:rPr lang="en-US" altLang="ko-KR" sz="4800" spc="-12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1. </a:t>
            </a:r>
            <a:r>
              <a:rPr lang="ko-KR" altLang="en-US" sz="4800" spc="-12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아이템 목적</a:t>
            </a:r>
            <a:endParaRPr lang="pt-BR" altLang="ko-KR" sz="4800" spc="-120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algn="l">
              <a:spcBef>
                <a:spcPts val="100"/>
              </a:spcBef>
            </a:pPr>
            <a:r>
              <a:rPr lang="en-US" altLang="ko-KR" sz="2800" spc="5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TIP. </a:t>
            </a:r>
            <a:r>
              <a:rPr lang="ko-KR" altLang="en-US" sz="2800" spc="5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해결하고자 하는 사회문제를</a:t>
            </a:r>
            <a:r>
              <a:rPr lang="en-US" altLang="ko-KR" sz="2800" spc="5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2800" spc="5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공감할 수 있게 적으세요</a:t>
            </a:r>
            <a:endParaRPr lang="pt-BR" sz="2800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1028" name="Picture 4" descr="ì ì¸ê³ìì´ì¤ì¨ ë¡ê³ 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5" b="39561"/>
          <a:stretch/>
        </p:blipFill>
        <p:spPr bwMode="auto">
          <a:xfrm>
            <a:off x="58646" y="6504033"/>
            <a:ext cx="1524074" cy="26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hellonewworld.co.kr/theme/hnw/img/hnw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979368"/>
            <a:ext cx="5143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1846" y="1691516"/>
            <a:ext cx="7220246" cy="83099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>
                <a:solidFill>
                  <a:srgbClr val="FF0000"/>
                </a:solidFill>
              </a:rPr>
              <a:t>사회문제</a:t>
            </a:r>
            <a:r>
              <a:rPr lang="en-US" altLang="ko-KR" sz="1600" dirty="0">
                <a:solidFill>
                  <a:srgbClr val="FF0000"/>
                </a:solidFill>
              </a:rPr>
              <a:t>] </a:t>
            </a:r>
            <a:r>
              <a:rPr lang="ko-KR" altLang="en-US" sz="1600" dirty="0">
                <a:solidFill>
                  <a:srgbClr val="FF0000"/>
                </a:solidFill>
              </a:rPr>
              <a:t>해결하고자 하는 사회문제는 무엇인가요</a:t>
            </a:r>
            <a:r>
              <a:rPr lang="en-US" altLang="ko-KR" sz="1600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>
                <a:solidFill>
                  <a:srgbClr val="FF0000"/>
                </a:solidFill>
              </a:rPr>
              <a:t>대상분석</a:t>
            </a:r>
            <a:r>
              <a:rPr lang="en-US" altLang="ko-KR" sz="1600" dirty="0">
                <a:solidFill>
                  <a:srgbClr val="FF0000"/>
                </a:solidFill>
              </a:rPr>
              <a:t>] </a:t>
            </a:r>
            <a:r>
              <a:rPr lang="ko-KR" altLang="en-US" sz="1600" dirty="0">
                <a:solidFill>
                  <a:srgbClr val="FF0000"/>
                </a:solidFill>
              </a:rPr>
              <a:t>문제를 </a:t>
            </a:r>
            <a:r>
              <a:rPr lang="ko-KR" altLang="en-US" sz="1600" dirty="0" err="1">
                <a:solidFill>
                  <a:srgbClr val="FF0000"/>
                </a:solidFill>
              </a:rPr>
              <a:t>겪고있는</a:t>
            </a:r>
            <a:r>
              <a:rPr lang="ko-KR" altLang="en-US" sz="1600" dirty="0">
                <a:solidFill>
                  <a:srgbClr val="FF0000"/>
                </a:solidFill>
              </a:rPr>
              <a:t> 대상자들의 욕구는 무엇인가요</a:t>
            </a:r>
            <a:r>
              <a:rPr lang="en-US" altLang="ko-KR" sz="1600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>
                <a:solidFill>
                  <a:srgbClr val="FF0000"/>
                </a:solidFill>
              </a:rPr>
              <a:t>기존 해결책 분석</a:t>
            </a:r>
            <a:r>
              <a:rPr lang="en-US" altLang="ko-KR" sz="1600" dirty="0">
                <a:solidFill>
                  <a:srgbClr val="FF0000"/>
                </a:solidFill>
              </a:rPr>
              <a:t>] </a:t>
            </a:r>
            <a:r>
              <a:rPr lang="ko-KR" altLang="en-US" sz="1600" dirty="0">
                <a:solidFill>
                  <a:srgbClr val="FF0000"/>
                </a:solidFill>
              </a:rPr>
              <a:t>기존 해결책들이 해결하지 못하는 결핍은 무엇인가요</a:t>
            </a:r>
            <a:r>
              <a:rPr lang="en-US" altLang="ko-KR" sz="1600" dirty="0">
                <a:solidFill>
                  <a:srgbClr val="FF0000"/>
                </a:solidFill>
              </a:rPr>
              <a:t>?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9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24544" y="0"/>
            <a:ext cx="9793088" cy="1556792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469582" y="116654"/>
            <a:ext cx="9503018" cy="1195198"/>
          </a:xfrm>
          <a:prstGeom prst="rect">
            <a:avLst/>
          </a:prstGeom>
        </p:spPr>
        <p:txBody>
          <a:bodyPr vert="horz" wrap="square" lIns="0" tIns="12699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</a:pPr>
            <a:r>
              <a:rPr lang="en-US" altLang="ko-KR" sz="4800" spc="-12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2. </a:t>
            </a:r>
            <a:r>
              <a:rPr lang="ko-KR" altLang="en-US" sz="4800" spc="-12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아이템 소개</a:t>
            </a:r>
            <a:endParaRPr lang="pt-BR" altLang="ko-KR" sz="4800" spc="-120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algn="l">
              <a:spcBef>
                <a:spcPts val="100"/>
              </a:spcBef>
            </a:pPr>
            <a:r>
              <a:rPr lang="en-US" altLang="ko-KR" sz="2800" spc="5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TIP. </a:t>
            </a:r>
            <a:r>
              <a:rPr lang="ko-KR" altLang="en-US" sz="2800" spc="5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아이템에 대해 시각적으로 설명하세요</a:t>
            </a:r>
            <a:endParaRPr lang="pt-BR" altLang="ko-KR" sz="2800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1028" name="Picture 4" descr="ì ì¸ê³ìì´ì¤ì¨ ë¡ê³ 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5" b="39561"/>
          <a:stretch/>
        </p:blipFill>
        <p:spPr bwMode="auto">
          <a:xfrm>
            <a:off x="58646" y="6504033"/>
            <a:ext cx="1524074" cy="26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hellonewworld.co.kr/theme/hnw/img/hnw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979368"/>
            <a:ext cx="5143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1846" y="1691516"/>
            <a:ext cx="8313494" cy="58477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>
                <a:solidFill>
                  <a:srgbClr val="FF0000"/>
                </a:solidFill>
              </a:rPr>
              <a:t>아이템 소개</a:t>
            </a:r>
            <a:r>
              <a:rPr lang="en-US" altLang="ko-KR" sz="1600" dirty="0">
                <a:solidFill>
                  <a:srgbClr val="FF0000"/>
                </a:solidFill>
              </a:rPr>
              <a:t>] </a:t>
            </a:r>
            <a:r>
              <a:rPr lang="ko-KR" altLang="en-US" sz="1600" dirty="0">
                <a:solidFill>
                  <a:srgbClr val="FF0000"/>
                </a:solidFill>
              </a:rPr>
              <a:t>결핍을 해결하고자 하는 우리의 아이템은 무엇인가요</a:t>
            </a:r>
            <a:r>
              <a:rPr lang="en-US" altLang="ko-KR" sz="1600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>
                <a:solidFill>
                  <a:srgbClr val="FF0000"/>
                </a:solidFill>
              </a:rPr>
              <a:t>아이템의 차별화</a:t>
            </a:r>
            <a:r>
              <a:rPr lang="en-US" altLang="ko-KR" sz="1600" dirty="0">
                <a:solidFill>
                  <a:srgbClr val="FF0000"/>
                </a:solidFill>
              </a:rPr>
              <a:t>] </a:t>
            </a:r>
            <a:r>
              <a:rPr lang="ko-KR" altLang="en-US" sz="1600" dirty="0">
                <a:solidFill>
                  <a:srgbClr val="FF0000"/>
                </a:solidFill>
              </a:rPr>
              <a:t>기존 아이템들의 강점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단점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가격을 비교하여 차별화를 설명하세요</a:t>
            </a:r>
          </a:p>
        </p:txBody>
      </p:sp>
    </p:spTree>
    <p:extLst>
      <p:ext uri="{BB962C8B-B14F-4D97-AF65-F5344CB8AC3E}">
        <p14:creationId xmlns:p14="http://schemas.microsoft.com/office/powerpoint/2010/main" val="318121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24544" y="0"/>
            <a:ext cx="9793088" cy="1556792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469582" y="116654"/>
            <a:ext cx="8782938" cy="1195198"/>
          </a:xfrm>
          <a:prstGeom prst="rect">
            <a:avLst/>
          </a:prstGeom>
        </p:spPr>
        <p:txBody>
          <a:bodyPr vert="horz" wrap="square" lIns="0" tIns="12699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</a:pPr>
            <a:r>
              <a:rPr lang="en-US" altLang="ko-KR" sz="4800" spc="-12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 </a:t>
            </a:r>
            <a:r>
              <a:rPr lang="ko-KR" altLang="en-US" sz="4800" spc="-12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비즈니스모델</a:t>
            </a:r>
            <a:endParaRPr lang="pt-BR" altLang="ko-KR" sz="4800" spc="-120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algn="l">
              <a:spcBef>
                <a:spcPts val="100"/>
              </a:spcBef>
            </a:pPr>
            <a:r>
              <a:rPr lang="en-US" altLang="ko-KR" sz="2800" spc="5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TIP. </a:t>
            </a:r>
            <a:r>
              <a:rPr lang="ko-KR" altLang="en-US" sz="2800" spc="5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수익구조를 위한 시장을 조사하세요 </a:t>
            </a:r>
            <a:endParaRPr lang="pt-BR" sz="2800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1028" name="Picture 4" descr="ì ì¸ê³ìì´ì¤ì¨ ë¡ê³ 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5" b="39561"/>
          <a:stretch/>
        </p:blipFill>
        <p:spPr bwMode="auto">
          <a:xfrm>
            <a:off x="58646" y="6504033"/>
            <a:ext cx="1524074" cy="26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hellonewworld.co.kr/theme/hnw/img/hnw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979368"/>
            <a:ext cx="5143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1846" y="1691516"/>
            <a:ext cx="5472973" cy="58477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>
                <a:solidFill>
                  <a:srgbClr val="FF0000"/>
                </a:solidFill>
              </a:rPr>
              <a:t>수익구조</a:t>
            </a:r>
            <a:r>
              <a:rPr lang="en-US" altLang="ko-KR" sz="1600" dirty="0">
                <a:solidFill>
                  <a:srgbClr val="FF0000"/>
                </a:solidFill>
              </a:rPr>
              <a:t>] </a:t>
            </a:r>
            <a:r>
              <a:rPr lang="ko-KR" altLang="en-US" sz="1600" dirty="0">
                <a:solidFill>
                  <a:srgbClr val="FF0000"/>
                </a:solidFill>
              </a:rPr>
              <a:t>수요자에 대한 시장을 도식화로 설명하세요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>
                <a:solidFill>
                  <a:srgbClr val="FF0000"/>
                </a:solidFill>
              </a:rPr>
              <a:t>비즈니스모델</a:t>
            </a:r>
            <a:r>
              <a:rPr lang="en-US" altLang="ko-KR" sz="1600" dirty="0">
                <a:solidFill>
                  <a:srgbClr val="FF0000"/>
                </a:solidFill>
              </a:rPr>
              <a:t>] </a:t>
            </a:r>
            <a:r>
              <a:rPr lang="ko-KR" altLang="en-US" sz="1600" dirty="0">
                <a:solidFill>
                  <a:srgbClr val="FF0000"/>
                </a:solidFill>
              </a:rPr>
              <a:t>비즈니스모델을 기재하세요</a:t>
            </a:r>
          </a:p>
        </p:txBody>
      </p:sp>
    </p:spTree>
    <p:extLst>
      <p:ext uri="{BB962C8B-B14F-4D97-AF65-F5344CB8AC3E}">
        <p14:creationId xmlns:p14="http://schemas.microsoft.com/office/powerpoint/2010/main" val="57613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24544" y="0"/>
            <a:ext cx="9793088" cy="1556792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469582" y="116654"/>
            <a:ext cx="8674418" cy="1195198"/>
          </a:xfrm>
          <a:prstGeom prst="rect">
            <a:avLst/>
          </a:prstGeom>
        </p:spPr>
        <p:txBody>
          <a:bodyPr vert="horz" wrap="square" lIns="0" tIns="12699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</a:pPr>
            <a:r>
              <a:rPr lang="en-US" altLang="ko-KR" sz="4800" spc="-12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4. </a:t>
            </a:r>
            <a:r>
              <a:rPr lang="ko-KR" altLang="en-US" sz="4800" spc="-12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사업화 계획</a:t>
            </a:r>
            <a:endParaRPr lang="pt-BR" altLang="ko-KR" sz="4800" spc="-120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algn="l">
              <a:spcBef>
                <a:spcPts val="100"/>
              </a:spcBef>
            </a:pPr>
            <a:r>
              <a:rPr lang="en-US" altLang="ko-KR" sz="2800" spc="5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TIP. </a:t>
            </a:r>
            <a:r>
              <a:rPr lang="ko-KR" altLang="en-US" sz="2800" spc="5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예산과 일정을 기반으로 추진계획을 작성하세요</a:t>
            </a:r>
            <a:endParaRPr lang="pt-BR" sz="2800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1028" name="Picture 4" descr="ì ì¸ê³ìì´ì¤ì¨ ë¡ê³ 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5" b="39561"/>
          <a:stretch/>
        </p:blipFill>
        <p:spPr bwMode="auto">
          <a:xfrm>
            <a:off x="58646" y="6504033"/>
            <a:ext cx="1524074" cy="26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hellonewworld.co.kr/theme/hnw/img/hnw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979368"/>
            <a:ext cx="5143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846" y="1691516"/>
            <a:ext cx="8496237" cy="107721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>
                <a:solidFill>
                  <a:srgbClr val="FF0000"/>
                </a:solidFill>
              </a:rPr>
              <a:t>목표수립</a:t>
            </a:r>
            <a:r>
              <a:rPr lang="en-US" altLang="ko-KR" sz="1600" dirty="0">
                <a:solidFill>
                  <a:srgbClr val="FF0000"/>
                </a:solidFill>
              </a:rPr>
              <a:t>] </a:t>
            </a:r>
            <a:r>
              <a:rPr lang="ko-KR" altLang="en-US" sz="1600" dirty="0" err="1">
                <a:solidFill>
                  <a:srgbClr val="FF0000"/>
                </a:solidFill>
              </a:rPr>
              <a:t>사업화개발을</a:t>
            </a:r>
            <a:r>
              <a:rPr lang="ko-KR" altLang="en-US" sz="1600" dirty="0">
                <a:solidFill>
                  <a:srgbClr val="FF0000"/>
                </a:solidFill>
              </a:rPr>
              <a:t> 위한 단기목표를 설정하세요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>
                <a:solidFill>
                  <a:srgbClr val="FF0000"/>
                </a:solidFill>
              </a:rPr>
              <a:t>예산계획</a:t>
            </a:r>
            <a:r>
              <a:rPr lang="en-US" altLang="ko-KR" sz="1600" dirty="0">
                <a:solidFill>
                  <a:srgbClr val="FF0000"/>
                </a:solidFill>
              </a:rPr>
              <a:t>] </a:t>
            </a:r>
            <a:r>
              <a:rPr lang="ko-KR" altLang="en-US" sz="1600" dirty="0">
                <a:solidFill>
                  <a:srgbClr val="FF0000"/>
                </a:solidFill>
              </a:rPr>
              <a:t>단기목표를 이루기 위해 </a:t>
            </a:r>
            <a:r>
              <a:rPr lang="ko-KR" altLang="en-US" sz="1600" dirty="0" err="1">
                <a:solidFill>
                  <a:srgbClr val="FF0000"/>
                </a:solidFill>
              </a:rPr>
              <a:t>사업화개발비를</a:t>
            </a:r>
            <a:r>
              <a:rPr lang="ko-KR" altLang="en-US" sz="1600" dirty="0">
                <a:solidFill>
                  <a:srgbClr val="FF0000"/>
                </a:solidFill>
              </a:rPr>
              <a:t> 받는다면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어떻게 사용할 것인가요</a:t>
            </a:r>
            <a:r>
              <a:rPr lang="en-US" altLang="ko-KR" sz="16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               </a:t>
            </a:r>
            <a:r>
              <a:rPr lang="ko-KR" altLang="en-US" sz="1600" dirty="0">
                <a:solidFill>
                  <a:srgbClr val="FF0000"/>
                </a:solidFill>
              </a:rPr>
              <a:t>총 </a:t>
            </a:r>
            <a:r>
              <a:rPr lang="en-US" altLang="ko-KR" sz="1600" dirty="0">
                <a:solidFill>
                  <a:srgbClr val="FF0000"/>
                </a:solidFill>
              </a:rPr>
              <a:t>320</a:t>
            </a:r>
            <a:r>
              <a:rPr lang="ko-KR" altLang="en-US" sz="1600" dirty="0">
                <a:solidFill>
                  <a:srgbClr val="FF0000"/>
                </a:solidFill>
              </a:rPr>
              <a:t>만원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개발비 최대 </a:t>
            </a:r>
            <a:r>
              <a:rPr lang="en-US" altLang="ko-KR" sz="1600" dirty="0">
                <a:solidFill>
                  <a:srgbClr val="FF0000"/>
                </a:solidFill>
              </a:rPr>
              <a:t>200</a:t>
            </a:r>
            <a:r>
              <a:rPr lang="ko-KR" altLang="en-US" sz="1600" dirty="0">
                <a:solidFill>
                  <a:srgbClr val="FF0000"/>
                </a:solidFill>
              </a:rPr>
              <a:t>만원 </a:t>
            </a:r>
            <a:r>
              <a:rPr lang="en-US" altLang="ko-KR" sz="1600" dirty="0">
                <a:solidFill>
                  <a:srgbClr val="FF0000"/>
                </a:solidFill>
              </a:rPr>
              <a:t>/ </a:t>
            </a:r>
            <a:r>
              <a:rPr lang="ko-KR" altLang="en-US" sz="1600" dirty="0">
                <a:solidFill>
                  <a:srgbClr val="FF0000"/>
                </a:solidFill>
              </a:rPr>
              <a:t>교육 및 </a:t>
            </a:r>
            <a:r>
              <a:rPr lang="ko-KR" altLang="en-US" sz="1600" dirty="0" err="1">
                <a:solidFill>
                  <a:srgbClr val="FF0000"/>
                </a:solidFill>
              </a:rPr>
              <a:t>멘토링</a:t>
            </a:r>
            <a:r>
              <a:rPr lang="ko-KR" altLang="en-US" sz="1600" dirty="0">
                <a:solidFill>
                  <a:srgbClr val="FF0000"/>
                </a:solidFill>
              </a:rPr>
              <a:t> 최대 </a:t>
            </a:r>
            <a:r>
              <a:rPr lang="en-US" altLang="ko-KR" sz="1600" dirty="0">
                <a:solidFill>
                  <a:srgbClr val="FF0000"/>
                </a:solidFill>
              </a:rPr>
              <a:t>120</a:t>
            </a:r>
            <a:r>
              <a:rPr lang="ko-KR" altLang="en-US" sz="1600" dirty="0">
                <a:solidFill>
                  <a:srgbClr val="FF0000"/>
                </a:solidFill>
              </a:rPr>
              <a:t>만원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>
                <a:solidFill>
                  <a:srgbClr val="FF0000"/>
                </a:solidFill>
              </a:rPr>
              <a:t>일정계획</a:t>
            </a:r>
            <a:r>
              <a:rPr lang="en-US" altLang="ko-KR" sz="1600" dirty="0">
                <a:solidFill>
                  <a:srgbClr val="FF0000"/>
                </a:solidFill>
              </a:rPr>
              <a:t>] </a:t>
            </a:r>
            <a:r>
              <a:rPr lang="ko-KR" altLang="en-US" sz="1600" dirty="0" err="1">
                <a:solidFill>
                  <a:srgbClr val="FF0000"/>
                </a:solidFill>
              </a:rPr>
              <a:t>사업화개발을</a:t>
            </a:r>
            <a:r>
              <a:rPr lang="ko-KR" altLang="en-US" sz="1600" dirty="0">
                <a:solidFill>
                  <a:srgbClr val="FF0000"/>
                </a:solidFill>
              </a:rPr>
              <a:t> 위한 </a:t>
            </a:r>
            <a:r>
              <a:rPr lang="en-US" altLang="ko-KR" sz="1600" dirty="0">
                <a:solidFill>
                  <a:srgbClr val="FF0000"/>
                </a:solidFill>
              </a:rPr>
              <a:t>12</a:t>
            </a:r>
            <a:r>
              <a:rPr lang="ko-KR" altLang="en-US" sz="1600" dirty="0" err="1">
                <a:solidFill>
                  <a:srgbClr val="FF0000"/>
                </a:solidFill>
              </a:rPr>
              <a:t>월동안의</a:t>
            </a:r>
            <a:r>
              <a:rPr lang="ko-KR" altLang="en-US" sz="1600" dirty="0">
                <a:solidFill>
                  <a:srgbClr val="FF0000"/>
                </a:solidFill>
              </a:rPr>
              <a:t> 일정을 계획하세요</a:t>
            </a:r>
          </a:p>
        </p:txBody>
      </p:sp>
    </p:spTree>
    <p:extLst>
      <p:ext uri="{BB962C8B-B14F-4D97-AF65-F5344CB8AC3E}">
        <p14:creationId xmlns:p14="http://schemas.microsoft.com/office/powerpoint/2010/main" val="308508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24544" y="0"/>
            <a:ext cx="9793088" cy="1556792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469582" y="147431"/>
            <a:ext cx="9286994" cy="1133643"/>
          </a:xfrm>
          <a:prstGeom prst="rect">
            <a:avLst/>
          </a:prstGeom>
        </p:spPr>
        <p:txBody>
          <a:bodyPr vert="horz" wrap="square" lIns="0" tIns="12699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</a:pPr>
            <a:r>
              <a:rPr lang="en-US" altLang="ko-KR" sz="4800" spc="-12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5. </a:t>
            </a:r>
            <a:r>
              <a:rPr lang="ko-KR" altLang="en-US" sz="4800" spc="-12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기대효과</a:t>
            </a:r>
            <a:endParaRPr lang="pt-BR" altLang="ko-KR" sz="4800" spc="-120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algn="l">
              <a:spcBef>
                <a:spcPts val="100"/>
              </a:spcBef>
            </a:pPr>
            <a:r>
              <a:rPr lang="en-US" altLang="ko-KR" sz="2400" spc="5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TIP. </a:t>
            </a:r>
            <a:r>
              <a:rPr lang="ko-KR" altLang="en-US" sz="2400" spc="50" dirty="0" err="1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사회적기업으로서의</a:t>
            </a:r>
            <a:r>
              <a:rPr lang="ko-KR" altLang="en-US" sz="2400" spc="5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2400" spc="50" dirty="0" err="1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사회적효과와</a:t>
            </a:r>
            <a:r>
              <a:rPr lang="ko-KR" altLang="en-US" sz="2400" spc="5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2400" spc="50" dirty="0" err="1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경제적효과를</a:t>
            </a:r>
            <a:r>
              <a:rPr lang="ko-KR" altLang="en-US" sz="2400" spc="5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적으세요</a:t>
            </a:r>
            <a:endParaRPr lang="pt-BR" sz="2400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1028" name="Picture 4" descr="ì ì¸ê³ìì´ì¤ì¨ ë¡ê³ 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5" b="39561"/>
          <a:stretch/>
        </p:blipFill>
        <p:spPr bwMode="auto">
          <a:xfrm>
            <a:off x="58646" y="6504033"/>
            <a:ext cx="1524074" cy="26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hellonewworld.co.kr/theme/hnw/img/hnw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979368"/>
            <a:ext cx="5143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1846" y="1691516"/>
            <a:ext cx="4580100" cy="58477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 err="1">
                <a:solidFill>
                  <a:srgbClr val="FF0000"/>
                </a:solidFill>
              </a:rPr>
              <a:t>사회적효과</a:t>
            </a:r>
            <a:r>
              <a:rPr lang="en-US" altLang="ko-KR" sz="1600" dirty="0">
                <a:solidFill>
                  <a:srgbClr val="FF0000"/>
                </a:solidFill>
              </a:rPr>
              <a:t>] </a:t>
            </a:r>
            <a:r>
              <a:rPr lang="ko-KR" altLang="en-US" sz="1600" dirty="0">
                <a:solidFill>
                  <a:srgbClr val="FF0000"/>
                </a:solidFill>
              </a:rPr>
              <a:t>어떤 사회적 효과가 있을까요</a:t>
            </a:r>
            <a:r>
              <a:rPr lang="en-US" altLang="ko-KR" sz="1600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 err="1">
                <a:solidFill>
                  <a:srgbClr val="FF0000"/>
                </a:solidFill>
              </a:rPr>
              <a:t>경제적효과</a:t>
            </a:r>
            <a:r>
              <a:rPr lang="en-US" altLang="ko-KR" sz="1600" dirty="0">
                <a:solidFill>
                  <a:srgbClr val="FF0000"/>
                </a:solidFill>
              </a:rPr>
              <a:t>] </a:t>
            </a:r>
            <a:r>
              <a:rPr lang="ko-KR" altLang="en-US" sz="1600" dirty="0">
                <a:solidFill>
                  <a:srgbClr val="FF0000"/>
                </a:solidFill>
              </a:rPr>
              <a:t>어떤 경제적 효과가 있을까요</a:t>
            </a:r>
            <a:r>
              <a:rPr lang="en-US" altLang="ko-KR" sz="1600" dirty="0">
                <a:solidFill>
                  <a:srgbClr val="FF0000"/>
                </a:solidFill>
              </a:rPr>
              <a:t>?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24544" y="0"/>
            <a:ext cx="9793088" cy="1556792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469582" y="116654"/>
            <a:ext cx="6478682" cy="1195198"/>
          </a:xfrm>
          <a:prstGeom prst="rect">
            <a:avLst/>
          </a:prstGeom>
        </p:spPr>
        <p:txBody>
          <a:bodyPr vert="horz" wrap="square" lIns="0" tIns="12699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"/>
              </a:spcBef>
            </a:pPr>
            <a:r>
              <a:rPr lang="en-US" altLang="ko-KR" sz="4800" spc="-12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6. </a:t>
            </a:r>
            <a:r>
              <a:rPr lang="ko-KR" altLang="en-US" sz="4800" spc="-120" dirty="0" err="1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클로징</a:t>
            </a:r>
            <a:r>
              <a:rPr lang="ko-KR" altLang="en-US" sz="4800" spc="-12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4800" spc="-120" dirty="0" err="1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메세지</a:t>
            </a:r>
            <a:endParaRPr lang="pt-BR" altLang="ko-KR" sz="4800" spc="-120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algn="l">
              <a:spcBef>
                <a:spcPts val="100"/>
              </a:spcBef>
            </a:pPr>
            <a:r>
              <a:rPr lang="en-US" sz="2800" spc="5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TIP. </a:t>
            </a:r>
            <a:r>
              <a:rPr lang="ko-KR" altLang="en-US" sz="2800" spc="5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마지막으로 여러분의 포부를 적으세요</a:t>
            </a:r>
            <a:endParaRPr lang="pt-BR" sz="2800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1028" name="Picture 4" descr="ì ì¸ê³ìì´ì¤ì¨ ë¡ê³ 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5" b="39561"/>
          <a:stretch/>
        </p:blipFill>
        <p:spPr bwMode="auto">
          <a:xfrm>
            <a:off x="58646" y="6504033"/>
            <a:ext cx="1524074" cy="26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hellonewworld.co.kr/theme/hnw/img/hnw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979368"/>
            <a:ext cx="5143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86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209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KoPubWorld돋움체 Bold</vt:lpstr>
      <vt:lpstr>KoPubWorld돋움체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장 정우</cp:lastModifiedBy>
  <cp:revision>6</cp:revision>
  <dcterms:created xsi:type="dcterms:W3CDTF">2019-07-16T01:44:05Z</dcterms:created>
  <dcterms:modified xsi:type="dcterms:W3CDTF">2019-07-19T07:29:03Z</dcterms:modified>
</cp:coreProperties>
</file>