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5" r:id="rId4"/>
  </p:sldMasterIdLst>
  <p:notesMasterIdLst>
    <p:notesMasterId r:id="rId6"/>
  </p:notesMasterIdLst>
  <p:sldIdLst>
    <p:sldId id="346" r:id="rId5"/>
    <p:sldId id="348" r:id="rId7"/>
    <p:sldId id="347" r:id="rId8"/>
    <p:sldId id="400" r:id="rId9"/>
    <p:sldId id="405" r:id="rId10"/>
    <p:sldId id="399" r:id="rId11"/>
    <p:sldId id="458" r:id="rId12"/>
    <p:sldId id="403" r:id="rId13"/>
    <p:sldId id="350" r:id="rId14"/>
    <p:sldId id="406" r:id="rId15"/>
    <p:sldId id="407" r:id="rId16"/>
    <p:sldId id="408" r:id="rId17"/>
    <p:sldId id="409" r:id="rId18"/>
    <p:sldId id="410" r:id="rId19"/>
    <p:sldId id="411" r:id="rId20"/>
    <p:sldId id="416" r:id="rId21"/>
    <p:sldId id="419" r:id="rId22"/>
    <p:sldId id="420" r:id="rId23"/>
    <p:sldId id="443" r:id="rId24"/>
    <p:sldId id="444" r:id="rId25"/>
    <p:sldId id="445" r:id="rId26"/>
    <p:sldId id="446" r:id="rId27"/>
    <p:sldId id="447" r:id="rId28"/>
    <p:sldId id="412" r:id="rId29"/>
    <p:sldId id="491" r:id="rId30"/>
    <p:sldId id="492" r:id="rId31"/>
    <p:sldId id="490" r:id="rId32"/>
    <p:sldId id="493" r:id="rId33"/>
    <p:sldId id="413" r:id="rId34"/>
    <p:sldId id="508" r:id="rId35"/>
    <p:sldId id="509" r:id="rId36"/>
    <p:sldId id="507" r:id="rId37"/>
    <p:sldId id="414" r:id="rId38"/>
    <p:sldId id="422" r:id="rId39"/>
    <p:sldId id="488" r:id="rId40"/>
    <p:sldId id="457" r:id="rId41"/>
    <p:sldId id="441" r:id="rId42"/>
    <p:sldId id="415" r:id="rId43"/>
    <p:sldId id="448" r:id="rId44"/>
    <p:sldId id="449" r:id="rId45"/>
    <p:sldId id="369" r:id="rId46"/>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A"/>
    <a:srgbClr val="006171"/>
    <a:srgbClr val="EEECE1"/>
    <a:srgbClr val="006097"/>
    <a:srgbClr val="911F22"/>
    <a:srgbClr val="C92B2F"/>
    <a:srgbClr val="0097B0"/>
    <a:srgbClr val="6FD57F"/>
    <a:srgbClr val="8100FF"/>
    <a:srgbClr val="D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84" y="444"/>
      </p:cViewPr>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0" Type="http://schemas.openxmlformats.org/officeDocument/2006/relationships/tags" Target="tags/tag89.xml"/><Relationship Id="rId5" Type="http://schemas.openxmlformats.org/officeDocument/2006/relationships/slide" Target="slides/slide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0A44A-4D38-48A7-9D7C-ECFC6DB519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9C11C-D04B-4B83-A5E8-D873315BDD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ECE054B-68E7-45EF-8070-F21E5616883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4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4"/>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4"/>
            <a:ext cx="4011084" cy="4691063"/>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4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6645" indent="0">
              <a:buNone/>
              <a:defRPr sz="2880"/>
            </a:lvl3pPr>
            <a:lvl4pPr marL="1645285" indent="0">
              <a:buNone/>
              <a:defRPr sz="2400"/>
            </a:lvl4pPr>
            <a:lvl5pPr marL="2193925" indent="0">
              <a:buNone/>
              <a:defRPr sz="2400"/>
            </a:lvl5pPr>
            <a:lvl6pPr marL="2742565" indent="0">
              <a:buNone/>
              <a:defRPr sz="2400"/>
            </a:lvl6pPr>
            <a:lvl7pPr marL="3290570" indent="0">
              <a:buNone/>
              <a:defRPr sz="2400"/>
            </a:lvl7pPr>
            <a:lvl8pPr marL="3839210" indent="0">
              <a:buNone/>
              <a:defRPr sz="2400"/>
            </a:lvl8pPr>
            <a:lvl9pPr marL="438785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4"/>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4"/>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C295926-3990-4CDE-B4DE-934157FCAB66}" type="slidenum">
              <a:rPr lang="en-US" smtClean="0">
                <a:solidFill>
                  <a:srgbClr val="FFFFFF">
                    <a:lumMod val="75000"/>
                    <a:alpha val="85000"/>
                  </a:srgbClr>
                </a:solidFill>
              </a:rPr>
            </a:fld>
            <a:endParaRPr lang="en-US" dirty="0">
              <a:solidFill>
                <a:srgbClr val="FFFFFF">
                  <a:lumMod val="75000"/>
                  <a:alpha val="85000"/>
                </a:srgb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60"/>
            <a:ext cx="2743200" cy="365125"/>
          </a:xfrm>
        </p:spPr>
        <p:txBody>
          <a:bodyPr/>
          <a:lstStyle>
            <a:lvl1pPr>
              <a:defRPr/>
            </a:lvl1pPr>
          </a:lstStyle>
          <a:p>
            <a:fld id="{CD21E796-F371-46FE-9DFB-C441527A35E0}" type="datetime1">
              <a:rPr lang="zh-CN" altLang="en-US"/>
            </a:fld>
            <a:endParaRPr lang="zh-CN" altLang="en-US" sz="1680">
              <a:solidFill>
                <a:schemeClr val="tx1"/>
              </a:solidFill>
            </a:endParaRPr>
          </a:p>
        </p:txBody>
      </p:sp>
      <p:sp>
        <p:nvSpPr>
          <p:cNvPr id="4" name="页脚占位符 3"/>
          <p:cNvSpPr>
            <a:spLocks noGrp="1"/>
          </p:cNvSpPr>
          <p:nvPr>
            <p:ph type="ftr" sz="quarter" idx="11"/>
          </p:nvPr>
        </p:nvSpPr>
        <p:spPr>
          <a:xfrm>
            <a:off x="4038600" y="635636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60"/>
            <a:ext cx="2743200" cy="365125"/>
          </a:xfrm>
        </p:spPr>
        <p:txBody>
          <a:bodyPr/>
          <a:lstStyle>
            <a:lvl1pPr>
              <a:defRPr/>
            </a:lvl1pPr>
          </a:lstStyle>
          <a:p>
            <a:fld id="{3F6F2044-B2A5-4D81-A2D6-A754D1FE24D3}" type="slidenum">
              <a:rPr lang="zh-CN" altLang="en-US"/>
            </a:fld>
            <a:endParaRPr lang="zh-CN" altLang="en-US" sz="168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4"/>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6645" indent="0" algn="ctr">
              <a:buNone/>
              <a:defRPr>
                <a:solidFill>
                  <a:schemeClr val="tx1">
                    <a:tint val="75000"/>
                  </a:schemeClr>
                </a:solidFill>
              </a:defRPr>
            </a:lvl3pPr>
            <a:lvl4pPr marL="1645285" indent="0" algn="ctr">
              <a:buNone/>
              <a:defRPr>
                <a:solidFill>
                  <a:schemeClr val="tx1">
                    <a:tint val="75000"/>
                  </a:schemeClr>
                </a:solidFill>
              </a:defRPr>
            </a:lvl4pPr>
            <a:lvl5pPr marL="2193925" indent="0" algn="ctr">
              <a:buNone/>
              <a:defRPr>
                <a:solidFill>
                  <a:schemeClr val="tx1">
                    <a:tint val="75000"/>
                  </a:schemeClr>
                </a:solidFill>
              </a:defRPr>
            </a:lvl5pPr>
            <a:lvl6pPr marL="2742565" indent="0" algn="ctr">
              <a:buNone/>
              <a:defRPr>
                <a:solidFill>
                  <a:schemeClr val="tx1">
                    <a:tint val="75000"/>
                  </a:schemeClr>
                </a:solidFill>
              </a:defRPr>
            </a:lvl6pPr>
            <a:lvl7pPr marL="3290570" indent="0" algn="ctr">
              <a:buNone/>
              <a:defRPr>
                <a:solidFill>
                  <a:schemeClr val="tx1">
                    <a:tint val="75000"/>
                  </a:schemeClr>
                </a:solidFill>
              </a:defRPr>
            </a:lvl7pPr>
            <a:lvl8pPr marL="3839210" indent="0" algn="ctr">
              <a:buNone/>
              <a:defRPr>
                <a:solidFill>
                  <a:schemeClr val="tx1">
                    <a:tint val="75000"/>
                  </a:schemeClr>
                </a:solidFill>
              </a:defRPr>
            </a:lvl8pPr>
            <a:lvl9pPr marL="438785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6"/>
          </a:xfrm>
        </p:spPr>
        <p:txBody>
          <a:bodyPr anchor="t"/>
          <a:lstStyle>
            <a:lvl1pPr algn="l">
              <a:defRPr sz="48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6645" indent="0">
              <a:buNone/>
              <a:defRPr sz="1920">
                <a:solidFill>
                  <a:schemeClr val="tx1">
                    <a:tint val="75000"/>
                  </a:schemeClr>
                </a:solidFill>
              </a:defRPr>
            </a:lvl3pPr>
            <a:lvl4pPr marL="1645285"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0570" indent="0">
              <a:buNone/>
              <a:defRPr sz="1680">
                <a:solidFill>
                  <a:schemeClr val="tx1">
                    <a:tint val="75000"/>
                  </a:schemeClr>
                </a:solidFill>
              </a:defRPr>
            </a:lvl7pPr>
            <a:lvl8pPr marL="3839210" indent="0">
              <a:buNone/>
              <a:defRPr sz="1680">
                <a:solidFill>
                  <a:schemeClr val="tx1">
                    <a:tint val="75000"/>
                  </a:schemeClr>
                </a:solidFill>
              </a:defRPr>
            </a:lvl8pPr>
            <a:lvl9pPr marL="4387850" indent="0">
              <a:buNone/>
              <a:defRPr sz="168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89" y="1535117"/>
            <a:ext cx="5389033"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89"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11" tIns="45704" rIns="91411" bIns="4570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11" tIns="45704" rIns="91411" bIns="4570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65"/>
            <a:ext cx="2844800" cy="365125"/>
          </a:xfrm>
          <a:prstGeom prst="rect">
            <a:avLst/>
          </a:prstGeom>
        </p:spPr>
        <p:txBody>
          <a:bodyPr vert="horz" lIns="91411" tIns="45704" rIns="91411" bIns="45704" rtlCol="0" anchor="ctr"/>
          <a:lstStyle>
            <a:lvl1pPr algn="l">
              <a:defRPr sz="144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65"/>
            <a:ext cx="3860800" cy="365125"/>
          </a:xfrm>
          <a:prstGeom prst="rect">
            <a:avLst/>
          </a:prstGeom>
        </p:spPr>
        <p:txBody>
          <a:bodyPr vert="horz" lIns="91411" tIns="45704" rIns="91411" bIns="45704"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65"/>
            <a:ext cx="2844800" cy="365125"/>
          </a:xfrm>
          <a:prstGeom prst="rect">
            <a:avLst/>
          </a:prstGeom>
        </p:spPr>
        <p:txBody>
          <a:bodyPr vert="horz" lIns="91411" tIns="45704" rIns="91411" bIns="45704" rtlCol="0" anchor="ctr"/>
          <a:lstStyle>
            <a:lvl1pPr algn="r">
              <a:defRPr sz="144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0965"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25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489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353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17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6645"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0570"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36.xml"/><Relationship Id="rId2" Type="http://schemas.openxmlformats.org/officeDocument/2006/relationships/image" Target="../media/image6.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6.xml"/><Relationship Id="rId7" Type="http://schemas.openxmlformats.org/officeDocument/2006/relationships/image" Target="../media/image16.png"/><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media/image15.png"/><Relationship Id="rId3" Type="http://schemas.openxmlformats.org/officeDocument/2006/relationships/tags" Target="../tags/tag37.xml"/><Relationship Id="rId2" Type="http://schemas.openxmlformats.org/officeDocument/2006/relationships/image" Target="../media/image6.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6.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image" Target="../media/image6.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image" Target="../media/image6.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6.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6.png"/><Relationship Id="rId14" Type="http://schemas.openxmlformats.org/officeDocument/2006/relationships/notesSlide" Target="../notesSlides/notesSlide17.xml"/><Relationship Id="rId13" Type="http://schemas.openxmlformats.org/officeDocument/2006/relationships/slideLayout" Target="../slideLayouts/slideLayout16.xml"/><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6.xml"/><Relationship Id="rId5" Type="http://schemas.openxmlformats.org/officeDocument/2006/relationships/image" Target="../media/image26.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image" Target="../media/image6.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7" Type="http://schemas.openxmlformats.org/officeDocument/2006/relationships/notesSlide" Target="../notesSlides/notesSlide2.xml"/><Relationship Id="rId16" Type="http://schemas.openxmlformats.org/officeDocument/2006/relationships/slideLayout" Target="../slideLayouts/slideLayout1.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image" Target="../media/image6.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tags" Target="../tags/tag63.xml"/><Relationship Id="rId2" Type="http://schemas.openxmlformats.org/officeDocument/2006/relationships/image" Target="../media/image6.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1.xml"/><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tags" Target="../tags/tag64.xml"/><Relationship Id="rId2" Type="http://schemas.openxmlformats.org/officeDocument/2006/relationships/image" Target="../media/image6.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6.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6.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image" Target="../media/image43.png"/><Relationship Id="rId3" Type="http://schemas.openxmlformats.org/officeDocument/2006/relationships/tags" Target="../tags/tag69.xml"/><Relationship Id="rId2" Type="http://schemas.openxmlformats.org/officeDocument/2006/relationships/image" Target="../media/image6.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6.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1.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6.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6.xml"/><Relationship Id="rId5" Type="http://schemas.openxmlformats.org/officeDocument/2006/relationships/tags" Target="../tags/tag81.xml"/><Relationship Id="rId4" Type="http://schemas.openxmlformats.org/officeDocument/2006/relationships/image" Target="../media/image46.png"/><Relationship Id="rId3" Type="http://schemas.openxmlformats.org/officeDocument/2006/relationships/tags" Target="../tags/tag80.xml"/><Relationship Id="rId2" Type="http://schemas.openxmlformats.org/officeDocument/2006/relationships/image" Target="../media/image6.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8.png"/><Relationship Id="rId7" Type="http://schemas.openxmlformats.org/officeDocument/2006/relationships/tags" Target="../tags/tag85.xml"/><Relationship Id="rId6" Type="http://schemas.openxmlformats.org/officeDocument/2006/relationships/image" Target="../media/image47.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6.png"/><Relationship Id="rId10" Type="http://schemas.openxmlformats.org/officeDocument/2006/relationships/notesSlide" Target="../notesSlides/notesSlide35.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6.png"/><Relationship Id="rId20" Type="http://schemas.openxmlformats.org/officeDocument/2006/relationships/notesSlide" Target="../notesSlides/notesSlide4.xml"/><Relationship Id="rId2" Type="http://schemas.openxmlformats.org/officeDocument/2006/relationships/image" Target="../media/image5.png"/><Relationship Id="rId19" Type="http://schemas.openxmlformats.org/officeDocument/2006/relationships/slideLayout" Target="../slideLayouts/slideLayout17.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image" Target="../media/image6.png"/><Relationship Id="rId10" Type="http://schemas.openxmlformats.org/officeDocument/2006/relationships/notesSlide" Target="../notesSlides/notesSlide40.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7.xml"/><Relationship Id="rId7" Type="http://schemas.openxmlformats.org/officeDocument/2006/relationships/image" Target="../media/image7.png"/><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6.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5.xml"/><Relationship Id="rId3" Type="http://schemas.openxmlformats.org/officeDocument/2006/relationships/tags" Target="../tags/tag3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34.xml"/><Relationship Id="rId4" Type="http://schemas.openxmlformats.org/officeDocument/2006/relationships/image" Target="../media/image9.png"/><Relationship Id="rId3" Type="http://schemas.openxmlformats.org/officeDocument/2006/relationships/tags" Target="../tags/tag33.xml"/><Relationship Id="rId2" Type="http://schemas.openxmlformats.org/officeDocument/2006/relationships/image" Target="../media/image6.png"/><Relationship Id="rId11" Type="http://schemas.openxmlformats.org/officeDocument/2006/relationships/notesSlide" Target="../notesSlides/notesSlide9.xml"/><Relationship Id="rId10"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40000"/>
            <a:ext cx="12192000" cy="306070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92B2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文本框 4"/>
          <p:cNvSpPr txBox="1"/>
          <p:nvPr/>
        </p:nvSpPr>
        <p:spPr>
          <a:xfrm>
            <a:off x="1152525" y="3027885"/>
            <a:ext cx="9886950" cy="922020"/>
          </a:xfrm>
          <a:prstGeom prst="rect">
            <a:avLst/>
          </a:prstGeom>
          <a:noFill/>
        </p:spPr>
        <p:txBody>
          <a:bodyPr wrap="square" rtlCol="0">
            <a:spAutoFit/>
          </a:bodyPr>
          <a:lstStyle/>
          <a:p>
            <a:pPr algn="ctr"/>
            <a:r>
              <a:rPr lang="en-US" altLang="zh-CN" sz="5400" dirty="0" err="1" smtClean="0">
                <a:solidFill>
                  <a:schemeClr val="bg1"/>
                </a:solidFill>
                <a:latin typeface="仿宋" panose="02010609060101010101" charset="-122"/>
                <a:ea typeface="仿宋" panose="02010609060101010101" charset="-122"/>
                <a:cs typeface="+mn-ea"/>
                <a:sym typeface="+mn-ea"/>
              </a:rPr>
              <a:t>C++</a:t>
            </a:r>
            <a:r>
              <a:rPr lang="zh-CN" altLang="en-US" sz="5400" dirty="0" err="1" smtClean="0">
                <a:solidFill>
                  <a:schemeClr val="bg1"/>
                </a:solidFill>
                <a:latin typeface="仿宋" panose="02010609060101010101" charset="-122"/>
                <a:ea typeface="仿宋" panose="02010609060101010101" charset="-122"/>
                <a:cs typeface="+mn-ea"/>
                <a:sym typeface="+mn-ea"/>
              </a:rPr>
              <a:t>实现类</a:t>
            </a:r>
            <a:r>
              <a:rPr lang="en-US" altLang="zh-CN" sz="5400" dirty="0" err="1" smtClean="0">
                <a:solidFill>
                  <a:schemeClr val="bg1"/>
                </a:solidFill>
                <a:latin typeface="仿宋" panose="02010609060101010101" charset="-122"/>
                <a:ea typeface="仿宋" panose="02010609060101010101" charset="-122"/>
                <a:cs typeface="+mn-ea"/>
                <a:sym typeface="+mn-ea"/>
              </a:rPr>
              <a:t>Rust</a:t>
            </a:r>
            <a:r>
              <a:rPr lang="zh-CN" altLang="en-US" sz="5400" dirty="0" err="1" smtClean="0">
                <a:solidFill>
                  <a:schemeClr val="bg1"/>
                </a:solidFill>
                <a:latin typeface="仿宋" panose="02010609060101010101" charset="-122"/>
                <a:ea typeface="仿宋" panose="02010609060101010101" charset="-122"/>
                <a:cs typeface="+mn-ea"/>
                <a:sym typeface="+mn-ea"/>
              </a:rPr>
              <a:t>语言的编译器</a:t>
            </a:r>
            <a:endParaRPr lang="zh-CN" altLang="en-US" sz="5400" b="1" spc="-300" dirty="0" err="1" smtClean="0">
              <a:solidFill>
                <a:schemeClr val="bg1"/>
              </a:solidFill>
              <a:latin typeface="仿宋" panose="02010609060101010101" charset="-122"/>
              <a:ea typeface="仿宋" panose="02010609060101010101" charset="-122"/>
              <a:cs typeface="+mn-ea"/>
              <a:sym typeface="+mn-ea"/>
            </a:endParaRPr>
          </a:p>
        </p:txBody>
      </p:sp>
      <p:sp>
        <p:nvSpPr>
          <p:cNvPr id="6" name="文本框 5"/>
          <p:cNvSpPr txBox="1"/>
          <p:nvPr/>
        </p:nvSpPr>
        <p:spPr>
          <a:xfrm>
            <a:off x="4716780" y="4339590"/>
            <a:ext cx="2758440" cy="978535"/>
          </a:xfrm>
          <a:prstGeom prst="rect">
            <a:avLst/>
          </a:prstGeom>
          <a:noFill/>
        </p:spPr>
        <p:txBody>
          <a:bodyPr wrap="square" rtlCol="0">
            <a:noAutofit/>
          </a:bodyPr>
          <a:lstStyle/>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2251881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徐</a:t>
            </a: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宏</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2253299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戚澍闻</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2253691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陈书煊</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7335" y="1586524"/>
            <a:ext cx="2017330" cy="696246"/>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09" y="441810"/>
            <a:ext cx="983182" cy="9831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499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-Lexer</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实现</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750570" y="2037080"/>
            <a:ext cx="3634105" cy="3203575"/>
          </a:xfrm>
          <a:prstGeom prst="rect">
            <a:avLst/>
          </a:prstGeom>
        </p:spPr>
        <p:txBody>
          <a:bodyPr wrap="square">
            <a:noAutofit/>
          </a:bodyPr>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词法分析器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Lexer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的本质是一个</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DFA</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我们首先使用正则表达式匹配数字和字母，也就是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Type::INT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Type::ID,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若检测到了</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Type::ID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，再在其中搜寻是否能匹配关键字。</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上述过程结束后，按照</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DFA</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的设计尝试匹配其他符号。</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6" name="图片 5" descr="lexer_DFA_1"/>
          <p:cNvPicPr>
            <a:picLocks noChangeAspect="1"/>
          </p:cNvPicPr>
          <p:nvPr/>
        </p:nvPicPr>
        <p:blipFill>
          <a:blip r:embed="rId4"/>
          <a:stretch>
            <a:fillRect/>
          </a:stretch>
        </p:blipFill>
        <p:spPr>
          <a:xfrm>
            <a:off x="4384675" y="1334135"/>
            <a:ext cx="3641725" cy="4464685"/>
          </a:xfrm>
          <a:prstGeom prst="rect">
            <a:avLst/>
          </a:prstGeom>
        </p:spPr>
      </p:pic>
      <p:pic>
        <p:nvPicPr>
          <p:cNvPr id="7" name="图片 6" descr="lexer_DFA_2"/>
          <p:cNvPicPr>
            <a:picLocks noChangeAspect="1"/>
          </p:cNvPicPr>
          <p:nvPr/>
        </p:nvPicPr>
        <p:blipFill>
          <a:blip r:embed="rId5"/>
          <a:stretch>
            <a:fillRect/>
          </a:stretch>
        </p:blipFill>
        <p:spPr>
          <a:xfrm>
            <a:off x="8112125" y="1253490"/>
            <a:ext cx="3310255" cy="47872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63093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3.</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语法分析与</a:t>
            </a: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endParaRPr kumimoji="0" lang="en-US" altLang="zh-CN"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文法定义</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3" name="图片 102"/>
          <p:cNvPicPr/>
          <p:nvPr/>
        </p:nvPicPr>
        <p:blipFill>
          <a:blip r:embed="rId4"/>
          <a:stretch>
            <a:fillRect/>
          </a:stretch>
        </p:blipFill>
        <p:spPr>
          <a:xfrm>
            <a:off x="666115" y="3702050"/>
            <a:ext cx="5289550" cy="2685415"/>
          </a:xfrm>
          <a:prstGeom prst="rect">
            <a:avLst/>
          </a:prstGeom>
          <a:noFill/>
          <a:ln w="9525">
            <a:noFill/>
          </a:ln>
        </p:spPr>
      </p:pic>
      <p:sp>
        <p:nvSpPr>
          <p:cNvPr id="15" name="矩形 14"/>
          <p:cNvSpPr/>
          <p:nvPr>
            <p:custDataLst>
              <p:tags r:id="rId5"/>
            </p:custDataLst>
          </p:nvPr>
        </p:nvSpPr>
        <p:spPr>
          <a:xfrm>
            <a:off x="1196340" y="1659890"/>
            <a:ext cx="4318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核心产生式</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产生式的核心部分，从</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Program</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结构开始，向下拆解函数头，代码块，语句等信息，不同的</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Stmt(Statement)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是语法分析中重要的子单元。</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5" name="矩形 4"/>
          <p:cNvSpPr/>
          <p:nvPr>
            <p:custDataLst>
              <p:tags r:id="rId6"/>
            </p:custDataLst>
          </p:nvPr>
        </p:nvSpPr>
        <p:spPr>
          <a:xfrm>
            <a:off x="6808470" y="1424940"/>
            <a:ext cx="4550410" cy="20224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表达式相关产生式</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Expr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表达式是文法比较难处理的部分。</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一方面，采用优先级向下解析多算符表达式；</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另一方面，当处理解引用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or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数组</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or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元组时，可赋值元素的内容更丰富了，需要整合原先的表达式。</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4" name="图片 103"/>
          <p:cNvPicPr/>
          <p:nvPr/>
        </p:nvPicPr>
        <p:blipFill>
          <a:blip r:embed="rId7"/>
          <a:stretch>
            <a:fillRect/>
          </a:stretch>
        </p:blipFill>
        <p:spPr>
          <a:xfrm>
            <a:off x="5955665" y="3841750"/>
            <a:ext cx="6071870" cy="25457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340106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流管理</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1196975" y="1522095"/>
            <a:ext cx="478536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数据成员</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采用</a:t>
            </a:r>
            <a:r>
              <a:rPr lang="zh-CN" altLang="en-US" sz="1600" b="1"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三明治模型</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流：</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current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表示当前</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lookahead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表示预读</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nextTokenFunc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接收</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lexer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nextToken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方法</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reporter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是与分析过程无关的错误机制</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5" name="矩形 4"/>
          <p:cNvSpPr/>
          <p:nvPr>
            <p:custDataLst>
              <p:tags r:id="rId5"/>
            </p:custDataLst>
          </p:nvPr>
        </p:nvSpPr>
        <p:spPr>
          <a:xfrm>
            <a:off x="6692900" y="1424940"/>
            <a:ext cx="4550410" cy="20224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主要方法</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主要方法有`advance`, `match`, `check`, `checkAhead`, `expect`，</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`check`</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`checkAhead`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LL(2)</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效果，</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`advance`</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`expect`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用于接收</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6" name="图片 5"/>
          <p:cNvPicPr>
            <a:picLocks noChangeAspect="1"/>
          </p:cNvPicPr>
          <p:nvPr/>
        </p:nvPicPr>
        <p:blipFill>
          <a:blip r:embed="rId6"/>
          <a:stretch>
            <a:fillRect/>
          </a:stretch>
        </p:blipFill>
        <p:spPr>
          <a:xfrm>
            <a:off x="3295650" y="4147820"/>
            <a:ext cx="6499860" cy="255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324866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-Parser</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实现</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2762250" y="1311910"/>
            <a:ext cx="6666865" cy="740410"/>
          </a:xfrm>
          <a:prstGeom prst="rect">
            <a:avLst/>
          </a:prstGeom>
        </p:spPr>
        <p:txBody>
          <a:bodyPr wrap="square">
            <a:noAutofit/>
          </a:bodyPr>
          <a:p>
            <a:pPr indent="457200">
              <a:lnSpc>
                <a:spcPct val="10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由于不采用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分析而是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LL(2)</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方法，因此自上而下解析每一个非终结符，</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Parser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都有对应的解析函数。</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7" name="图片 6"/>
          <p:cNvPicPr>
            <a:picLocks noChangeAspect="1"/>
          </p:cNvPicPr>
          <p:nvPr/>
        </p:nvPicPr>
        <p:blipFill>
          <a:blip r:embed="rId5"/>
          <a:stretch>
            <a:fillRect/>
          </a:stretch>
        </p:blipFill>
        <p:spPr>
          <a:xfrm>
            <a:off x="3235960" y="1953260"/>
            <a:ext cx="5989320" cy="47472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函数示例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1602740" y="17805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2260600" y="1344930"/>
            <a:ext cx="7671435" cy="1194435"/>
          </a:xfrm>
          <a:prstGeom prst="rect">
            <a:avLst/>
          </a:prstGeom>
        </p:spPr>
        <p:txBody>
          <a:bodyPr wrap="square">
            <a:noAutofit/>
          </a:bodyPr>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Parser的每个解析函数都是根据产生式严格执行：</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分析非终结符，调用对应解析函数；分析终结符，采用expect进行token的匹配。</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下示函数头部分解析：</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FuncHeaderDecl -&gt; "fn" "\&lt;ID\&gt;" "(" (arg ("," arg)*)? ")" ("-&gt;" VarType)?</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5" name="图片 104"/>
          <p:cNvPicPr/>
          <p:nvPr/>
        </p:nvPicPr>
        <p:blipFill>
          <a:blip r:embed="rId5"/>
          <a:stretch>
            <a:fillRect/>
          </a:stretch>
        </p:blipFill>
        <p:spPr>
          <a:xfrm>
            <a:off x="2670810" y="2630805"/>
            <a:ext cx="6850380" cy="40697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372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节点设计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2198370" y="1234440"/>
            <a:ext cx="7795260" cy="107632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每类语法成分均对应一个派生自抽象基类 `Stmt` </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或 </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`Expr` 的具体节点结构，并通过智能指针统一管理节点生命周期，便于后续分析与可视化处理。根据实际实现的产生式，对不同类型节点予以定义，各节点通过重写 `NodeType type() const` 方法实现运行时类型识别，并支持向下转型操作，以支持语法结构分析与转换。</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7" name="图片 6"/>
          <p:cNvPicPr>
            <a:picLocks noChangeAspect="1"/>
          </p:cNvPicPr>
          <p:nvPr/>
        </p:nvPicPr>
        <p:blipFill>
          <a:blip r:embed="rId5"/>
          <a:stretch>
            <a:fillRect/>
          </a:stretch>
        </p:blipFill>
        <p:spPr>
          <a:xfrm>
            <a:off x="2588260" y="2534285"/>
            <a:ext cx="3312795" cy="3904615"/>
          </a:xfrm>
          <a:prstGeom prst="rect">
            <a:avLst/>
          </a:prstGeom>
        </p:spPr>
      </p:pic>
      <p:pic>
        <p:nvPicPr>
          <p:cNvPr id="8" name="图片 7"/>
          <p:cNvPicPr>
            <a:picLocks noChangeAspect="1"/>
          </p:cNvPicPr>
          <p:nvPr/>
        </p:nvPicPr>
        <p:blipFill>
          <a:blip r:embed="rId6"/>
          <a:stretch>
            <a:fillRect/>
          </a:stretch>
        </p:blipFill>
        <p:spPr>
          <a:xfrm>
            <a:off x="6809105" y="2568575"/>
            <a:ext cx="3627120" cy="36423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4815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构建</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2198370" y="1356995"/>
            <a:ext cx="7795260" cy="583565"/>
          </a:xfrm>
          <a:prstGeom prst="rect">
            <a:avLst/>
          </a:prstGeom>
          <a:noFill/>
        </p:spPr>
        <p:txBody>
          <a:bodyPr wrap="square" rtlCol="0" anchor="t">
            <a:spAutoFit/>
          </a:bodyPr>
          <a:p>
            <a:pPr indent="457200">
              <a:lnSpc>
                <a:spcPct val="100000"/>
              </a:lnSpc>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整个 AST 结构通过智能指针组织为`一棵具有层级关系的树`，能够完整表达源代码的语法与语义结构。下面是 AST 中基础与关键结构体的定义的示例：</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5"/>
            </p:custDataLst>
          </p:nvPr>
        </p:nvSpPr>
        <p:spPr>
          <a:xfrm>
            <a:off x="1155065" y="2044065"/>
            <a:ext cx="267208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基础节点类型定义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矩形 4"/>
          <p:cNvSpPr/>
          <p:nvPr>
            <p:custDataLst>
              <p:tags r:id="rId6"/>
            </p:custDataLst>
          </p:nvPr>
        </p:nvSpPr>
        <p:spPr>
          <a:xfrm>
            <a:off x="7496175" y="4123690"/>
            <a:ext cx="267208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函数头声明节点</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7"/>
            </p:custDataLst>
          </p:nvPr>
        </p:nvSpPr>
        <p:spPr>
          <a:xfrm>
            <a:off x="1155065" y="4140200"/>
            <a:ext cx="406273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声明节点基类（举例</a:t>
            </a: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VarType</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矩形 9"/>
          <p:cNvSpPr/>
          <p:nvPr>
            <p:custDataLst>
              <p:tags r:id="rId8"/>
            </p:custDataLst>
          </p:nvPr>
        </p:nvSpPr>
        <p:spPr>
          <a:xfrm>
            <a:off x="7496175" y="1982470"/>
            <a:ext cx="267208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程序入口节点定义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07" name="图片 106"/>
          <p:cNvPicPr/>
          <p:nvPr/>
        </p:nvPicPr>
        <p:blipFill>
          <a:blip r:embed="rId9"/>
          <a:stretch>
            <a:fillRect/>
          </a:stretch>
        </p:blipFill>
        <p:spPr>
          <a:xfrm>
            <a:off x="6614795" y="2582545"/>
            <a:ext cx="4495800" cy="1438275"/>
          </a:xfrm>
          <a:prstGeom prst="rect">
            <a:avLst/>
          </a:prstGeom>
          <a:noFill/>
          <a:ln w="9525">
            <a:noFill/>
          </a:ln>
        </p:spPr>
      </p:pic>
      <p:pic>
        <p:nvPicPr>
          <p:cNvPr id="11" name="图片 10"/>
          <p:cNvPicPr>
            <a:picLocks noChangeAspect="1"/>
          </p:cNvPicPr>
          <p:nvPr/>
        </p:nvPicPr>
        <p:blipFill>
          <a:blip r:embed="rId10"/>
          <a:stretch>
            <a:fillRect/>
          </a:stretch>
        </p:blipFill>
        <p:spPr>
          <a:xfrm>
            <a:off x="6602730" y="4651375"/>
            <a:ext cx="5290820" cy="1675130"/>
          </a:xfrm>
          <a:prstGeom prst="rect">
            <a:avLst/>
          </a:prstGeom>
        </p:spPr>
      </p:pic>
      <p:pic>
        <p:nvPicPr>
          <p:cNvPr id="12" name="图片 11"/>
          <p:cNvPicPr>
            <a:picLocks noChangeAspect="1"/>
          </p:cNvPicPr>
          <p:nvPr/>
        </p:nvPicPr>
        <p:blipFill>
          <a:blip r:embed="rId11"/>
          <a:stretch>
            <a:fillRect/>
          </a:stretch>
        </p:blipFill>
        <p:spPr>
          <a:xfrm>
            <a:off x="1034415" y="4740275"/>
            <a:ext cx="5127625" cy="1892300"/>
          </a:xfrm>
          <a:prstGeom prst="rect">
            <a:avLst/>
          </a:prstGeom>
        </p:spPr>
      </p:pic>
      <p:pic>
        <p:nvPicPr>
          <p:cNvPr id="7" name="图片 6"/>
          <p:cNvPicPr>
            <a:picLocks noChangeAspect="1"/>
          </p:cNvPicPr>
          <p:nvPr/>
        </p:nvPicPr>
        <p:blipFill>
          <a:blip r:embed="rId12"/>
          <a:stretch>
            <a:fillRect/>
          </a:stretch>
        </p:blipFill>
        <p:spPr>
          <a:xfrm>
            <a:off x="1034415" y="2574925"/>
            <a:ext cx="4539615" cy="16802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1164590" y="1323975"/>
            <a:ext cx="7795260" cy="58356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为了实现</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的可视化展示，设计了统一的导出接口</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`ast2Dot`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，用于遍历整个语法树并输出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图格式内容</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5"/>
          <a:stretch>
            <a:fillRect/>
          </a:stretch>
        </p:blipFill>
        <p:spPr>
          <a:xfrm>
            <a:off x="1289685" y="1907540"/>
            <a:ext cx="5829300" cy="4591050"/>
          </a:xfrm>
          <a:prstGeom prst="rect">
            <a:avLst/>
          </a:prstGeom>
        </p:spPr>
      </p:pic>
      <p:sp>
        <p:nvSpPr>
          <p:cNvPr id="7" name="文本框 6"/>
          <p:cNvSpPr txBox="1"/>
          <p:nvPr/>
        </p:nvSpPr>
        <p:spPr>
          <a:xfrm>
            <a:off x="6826250" y="3066415"/>
            <a:ext cx="5228590" cy="1980565"/>
          </a:xfrm>
          <a:prstGeom prst="rect">
            <a:avLst/>
          </a:prstGeom>
          <a:noFill/>
        </p:spPr>
        <p:txBody>
          <a:bodyPr wrap="square" rtlCol="0" anchor="t">
            <a:noAutofit/>
          </a:bodyPr>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此函数中核心流程：</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1.</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创建根节点 </a:t>
            </a:r>
            <a:r>
              <a:rPr lang="zh-CN" altLang="en-US" sz="1600" dirty="0">
                <a:latin typeface="华文中宋" panose="02010600040101010101" charset="-122"/>
                <a:ea typeface="华文中宋" panose="02010600040101010101" charset="-122"/>
                <a:cs typeface="华文中宋" panose="02010600040101010101" charset="-122"/>
                <a:sym typeface="+mn-ea"/>
              </a:rPr>
              <a:t>Prog</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2.</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遍历每个函数声明 </a:t>
            </a:r>
            <a:r>
              <a:rPr lang="zh-CN" altLang="en-US" sz="1600" dirty="0">
                <a:latin typeface="华文中宋" panose="02010600040101010101" charset="-122"/>
                <a:ea typeface="华文中宋" panose="02010600040101010101" charset="-122"/>
                <a:cs typeface="华文中宋" panose="02010600040101010101" charset="-122"/>
                <a:sym typeface="+mn-ea"/>
              </a:rPr>
              <a:t>FuncDecl</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3.</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调用 </a:t>
            </a:r>
            <a:r>
              <a:rPr lang="zh-CN" altLang="en-US" sz="1600" dirty="0">
                <a:latin typeface="华文中宋" panose="02010600040101010101" charset="-122"/>
                <a:ea typeface="华文中宋" panose="02010600040101010101" charset="-122"/>
                <a:cs typeface="华文中宋" panose="02010600040101010101" charset="-122"/>
                <a:sym typeface="+mn-ea"/>
              </a:rPr>
              <a:t>funcDecl2Dot </a:t>
            </a:r>
            <a:r>
              <a:rPr lang="zh-CN" altLang="en-US" sz="1600" dirty="0">
                <a:latin typeface="华文中宋" panose="02010600040101010101" charset="-122"/>
                <a:ea typeface="华文中宋" panose="02010600040101010101" charset="-122"/>
                <a:cs typeface="华文中宋" panose="02010600040101010101" charset="-122"/>
                <a:sym typeface="+mn-ea"/>
              </a:rPr>
              <a:t>将其转为节点描述与边描述</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4.</a:t>
            </a:r>
            <a:r>
              <a:rPr lang="zh-CN" altLang="en-US" sz="1600" dirty="0">
                <a:latin typeface="华文中宋" panose="02010600040101010101" charset="-122"/>
                <a:ea typeface="华文中宋" panose="02010600040101010101" charset="-122"/>
                <a:cs typeface="华文中宋" panose="02010600040101010101" charset="-122"/>
                <a:sym typeface="+mn-ea"/>
              </a:rPr>
              <a:t> </a:t>
            </a:r>
            <a:r>
              <a:rPr lang="zh-CN" altLang="en-US" sz="1600" dirty="0">
                <a:latin typeface="华文中宋" panose="02010600040101010101" charset="-122"/>
                <a:ea typeface="华文中宋" panose="02010600040101010101" charset="-122"/>
                <a:cs typeface="华文中宋" panose="02010600040101010101" charset="-122"/>
                <a:sym typeface="+mn-ea"/>
              </a:rPr>
              <a:t>最终统一输出所有节点与边</a:t>
            </a: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5547360" cy="107632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可视化过程中，我们需要将抽象语法树中的每个语法结点转换为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图的结点，以便后续图形化展示。为此，定义了一个</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`DotNodeDecl`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结构体用于表示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语言中的图结点，其设计如下所示：</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7" name="文本框 6"/>
          <p:cNvSpPr txBox="1"/>
          <p:nvPr/>
        </p:nvSpPr>
        <p:spPr>
          <a:xfrm>
            <a:off x="658495" y="5310505"/>
            <a:ext cx="5228590" cy="1169670"/>
          </a:xfrm>
          <a:prstGeom prst="rect">
            <a:avLst/>
          </a:prstGeom>
          <a:noFill/>
        </p:spPr>
        <p:txBody>
          <a:bodyPr wrap="square" rtlCol="0" anchor="t">
            <a:noAutofit/>
          </a:bodyPr>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这个结构体作为</a:t>
            </a:r>
            <a:r>
              <a:rPr lang="en-US" altLang="zh-CN" sz="1600" dirty="0">
                <a:latin typeface="华文中宋" panose="02010600040101010101" charset="-122"/>
                <a:ea typeface="华文中宋" panose="02010600040101010101" charset="-122"/>
                <a:cs typeface="华文中宋" panose="02010600040101010101" charset="-122"/>
                <a:sym typeface="+mn-ea"/>
              </a:rPr>
              <a:t> DOT </a:t>
            </a:r>
            <a:r>
              <a:rPr lang="zh-CN" altLang="en-US" sz="1600" dirty="0">
                <a:latin typeface="华文中宋" panose="02010600040101010101" charset="-122"/>
                <a:ea typeface="华文中宋" panose="02010600040101010101" charset="-122"/>
                <a:cs typeface="华文中宋" panose="02010600040101010101" charset="-122"/>
                <a:sym typeface="+mn-ea"/>
              </a:rPr>
              <a:t>图生成的基础，支撑了整个</a:t>
            </a:r>
            <a:r>
              <a:rPr lang="en-US" altLang="zh-CN" sz="1600" dirty="0">
                <a:latin typeface="华文中宋" panose="02010600040101010101" charset="-122"/>
                <a:ea typeface="华文中宋" panose="02010600040101010101" charset="-122"/>
                <a:cs typeface="华文中宋" panose="02010600040101010101" charset="-122"/>
                <a:sym typeface="+mn-ea"/>
              </a:rPr>
              <a:t> AST </a:t>
            </a:r>
            <a:r>
              <a:rPr lang="zh-CN" altLang="en-US" sz="1600" dirty="0">
                <a:latin typeface="华文中宋" panose="02010600040101010101" charset="-122"/>
                <a:ea typeface="华文中宋" panose="02010600040101010101" charset="-122"/>
                <a:cs typeface="华文中宋" panose="02010600040101010101" charset="-122"/>
                <a:sym typeface="+mn-ea"/>
              </a:rPr>
              <a:t>向图形结构的映射过程，是可视化模块的重要组成部分。</a:t>
            </a: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pic>
        <p:nvPicPr>
          <p:cNvPr id="8" name="图片 7"/>
          <p:cNvPicPr>
            <a:picLocks noChangeAspect="1"/>
          </p:cNvPicPr>
          <p:nvPr/>
        </p:nvPicPr>
        <p:blipFill>
          <a:blip r:embed="rId5"/>
          <a:stretch>
            <a:fillRect/>
          </a:stretch>
        </p:blipFill>
        <p:spPr>
          <a:xfrm>
            <a:off x="806450" y="2582545"/>
            <a:ext cx="5006340" cy="2685415"/>
          </a:xfrm>
          <a:prstGeom prst="rect">
            <a:avLst/>
          </a:prstGeom>
        </p:spPr>
      </p:pic>
      <p:sp>
        <p:nvSpPr>
          <p:cNvPr id="9" name="文本框 8"/>
          <p:cNvSpPr txBox="1"/>
          <p:nvPr/>
        </p:nvSpPr>
        <p:spPr>
          <a:xfrm>
            <a:off x="6584950" y="1585913"/>
            <a:ext cx="5080000" cy="583565"/>
          </a:xfrm>
          <a:prstGeom prst="rect">
            <a:avLst/>
          </a:prstGeom>
        </p:spPr>
        <p:txBody>
          <a:bodyPr>
            <a:spAutoFit/>
          </a:bodyPr>
          <a:p>
            <a:pPr indent="457200" algn="l">
              <a:lnSpc>
                <a:spcPct val="10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为了简化结点的构造过程，我们进一步封装了如下函数 </a:t>
            </a:r>
            <a:r>
              <a:rPr lang="zh-CN" altLang="en-US" sz="1600" b="0" dirty="0">
                <a:latin typeface="华文中宋" panose="02010600040101010101" charset="-122"/>
                <a:ea typeface="华文中宋" panose="02010600040101010101" charset="-122"/>
                <a:cs typeface="华文中宋" panose="02010600040101010101" charset="-122"/>
              </a:rPr>
              <a:t>`str2NodeDecl`：</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10" name="图片 9"/>
          <p:cNvPicPr>
            <a:picLocks noChangeAspect="1"/>
          </p:cNvPicPr>
          <p:nvPr/>
        </p:nvPicPr>
        <p:blipFill>
          <a:blip r:embed="rId6"/>
          <a:stretch>
            <a:fillRect/>
          </a:stretch>
        </p:blipFill>
        <p:spPr>
          <a:xfrm>
            <a:off x="6781800" y="2582545"/>
            <a:ext cx="4425950" cy="1417955"/>
          </a:xfrm>
          <a:prstGeom prst="rect">
            <a:avLst/>
          </a:prstGeom>
        </p:spPr>
      </p:pic>
      <p:sp>
        <p:nvSpPr>
          <p:cNvPr id="11" name="文本框 10"/>
          <p:cNvSpPr txBox="1"/>
          <p:nvPr/>
        </p:nvSpPr>
        <p:spPr>
          <a:xfrm>
            <a:off x="6584950" y="4266248"/>
            <a:ext cx="5080000" cy="1565910"/>
          </a:xfrm>
          <a:prstGeom prst="rect">
            <a:avLst/>
          </a:prstGeom>
        </p:spPr>
        <p:txBody>
          <a:bodyPr>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这个函数实现的关键在于通过`全局计数器 cnt `自动为结点名称添加编号后缀，从而确保 DOT 图中每个结点名称的唯一性。同时，它统一封装了 DOT 标签的构造逻辑，返回标准的 DotNodeDecl 对象，方便在遍历 AST 过程中直接调用使用。</a:t>
            </a:r>
            <a:endParaRPr lang="zh-CN" altLang="en-US" sz="1600" b="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4680659" cy="685800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 name="文本框 6"/>
          <p:cNvSpPr txBox="1"/>
          <p:nvPr/>
        </p:nvSpPr>
        <p:spPr>
          <a:xfrm>
            <a:off x="6856112" y="916423"/>
            <a:ext cx="306202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noProof="0"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C</a:t>
            </a:r>
            <a:r>
              <a:rPr kumimoji="0" lang="en-US" altLang="zh-CN" sz="36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ONTENTS</a:t>
            </a:r>
            <a:endParaRPr kumimoji="0" lang="zh-CN" altLang="en-US" sz="36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20" name="组合 19"/>
          <p:cNvGrpSpPr/>
          <p:nvPr/>
        </p:nvGrpSpPr>
        <p:grpSpPr>
          <a:xfrm>
            <a:off x="5389897" y="1850665"/>
            <a:ext cx="2286729" cy="584775"/>
            <a:chOff x="6588037" y="2227220"/>
            <a:chExt cx="2286729" cy="584775"/>
          </a:xfrm>
        </p:grpSpPr>
        <p:grpSp>
          <p:nvGrpSpPr>
            <p:cNvPr id="10" name="组合 9"/>
            <p:cNvGrpSpPr/>
            <p:nvPr/>
          </p:nvGrpSpPr>
          <p:grpSpPr>
            <a:xfrm>
              <a:off x="6588037" y="2227220"/>
              <a:ext cx="2286729" cy="584775"/>
              <a:chOff x="6588037" y="2227220"/>
              <a:chExt cx="2286729" cy="584775"/>
            </a:xfrm>
          </p:grpSpPr>
          <p:sp>
            <p:nvSpPr>
              <p:cNvPr id="8" name="文本框 7"/>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18" name="直接连接符 1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5389897" y="2704904"/>
            <a:ext cx="2286729" cy="584775"/>
            <a:chOff x="6588037" y="2227220"/>
            <a:chExt cx="2286729" cy="584775"/>
          </a:xfrm>
        </p:grpSpPr>
        <p:grpSp>
          <p:nvGrpSpPr>
            <p:cNvPr id="22" name="组合 21"/>
            <p:cNvGrpSpPr/>
            <p:nvPr/>
          </p:nvGrpSpPr>
          <p:grpSpPr>
            <a:xfrm>
              <a:off x="6588037" y="2227220"/>
              <a:ext cx="2286729" cy="584775"/>
              <a:chOff x="6588037" y="2227220"/>
              <a:chExt cx="2286729" cy="584775"/>
            </a:xfrm>
          </p:grpSpPr>
          <p:sp>
            <p:nvSpPr>
              <p:cNvPr id="24" name="文本框 2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矩形 24"/>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23" name="直接连接符 2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389897" y="3537879"/>
            <a:ext cx="3053809" cy="584775"/>
            <a:chOff x="6588037" y="2227220"/>
            <a:chExt cx="3053809" cy="584775"/>
          </a:xfrm>
        </p:grpSpPr>
        <p:grpSp>
          <p:nvGrpSpPr>
            <p:cNvPr id="27" name="组合 26"/>
            <p:cNvGrpSpPr/>
            <p:nvPr/>
          </p:nvGrpSpPr>
          <p:grpSpPr>
            <a:xfrm>
              <a:off x="6588037" y="2227220"/>
              <a:ext cx="3053809" cy="584775"/>
              <a:chOff x="6588037" y="2227220"/>
              <a:chExt cx="3053809" cy="584775"/>
            </a:xfrm>
          </p:grpSpPr>
          <p:sp>
            <p:nvSpPr>
              <p:cNvPr id="29" name="文本框 28"/>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矩形 29"/>
              <p:cNvSpPr/>
              <p:nvPr/>
            </p:nvSpPr>
            <p:spPr>
              <a:xfrm>
                <a:off x="7467606" y="2278143"/>
                <a:ext cx="217424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语法分析与</a:t>
                </a:r>
                <a:r>
                  <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AST</a:t>
                </a:r>
                <a:endPar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28" name="直接连接符 2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389897" y="4370854"/>
            <a:ext cx="2286729" cy="584775"/>
            <a:chOff x="6588037" y="2227220"/>
            <a:chExt cx="2286729" cy="584775"/>
          </a:xfrm>
        </p:grpSpPr>
        <p:grpSp>
          <p:nvGrpSpPr>
            <p:cNvPr id="32" name="组合 31"/>
            <p:cNvGrpSpPr/>
            <p:nvPr/>
          </p:nvGrpSpPr>
          <p:grpSpPr>
            <a:xfrm>
              <a:off x="6588037" y="2227220"/>
              <a:ext cx="2286729" cy="584775"/>
              <a:chOff x="6588037" y="2227220"/>
              <a:chExt cx="2286729" cy="584775"/>
            </a:xfrm>
          </p:grpSpPr>
          <p:sp>
            <p:nvSpPr>
              <p:cNvPr id="34" name="文本框 3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矩形 34"/>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4895" y="2928431"/>
            <a:ext cx="1905000" cy="1905000"/>
          </a:xfrm>
          <a:prstGeom prst="rect">
            <a:avLst/>
          </a:prstGeom>
        </p:spPr>
      </p:pic>
      <p:pic>
        <p:nvPicPr>
          <p:cNvPr id="36" name="图片 3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308730" y="1865557"/>
            <a:ext cx="2017330" cy="696246"/>
          </a:xfrm>
          <a:prstGeom prst="rect">
            <a:avLst/>
          </a:prstGeom>
        </p:spPr>
      </p:pic>
      <p:pic>
        <p:nvPicPr>
          <p:cNvPr id="37" name="图片 36"/>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825804" y="720843"/>
            <a:ext cx="983182" cy="983182"/>
          </a:xfrm>
          <a:prstGeom prst="rect">
            <a:avLst/>
          </a:prstGeom>
        </p:spPr>
      </p:pic>
      <p:grpSp>
        <p:nvGrpSpPr>
          <p:cNvPr id="62" name="组合 61"/>
          <p:cNvGrpSpPr/>
          <p:nvPr/>
        </p:nvGrpSpPr>
        <p:grpSpPr>
          <a:xfrm>
            <a:off x="8544577" y="1855745"/>
            <a:ext cx="2898869" cy="583565"/>
            <a:chOff x="6588037" y="2227220"/>
            <a:chExt cx="2898869" cy="583565"/>
          </a:xfrm>
        </p:grpSpPr>
        <p:grpSp>
          <p:nvGrpSpPr>
            <p:cNvPr id="63" name="组合 62"/>
            <p:cNvGrpSpPr/>
            <p:nvPr/>
          </p:nvGrpSpPr>
          <p:grpSpPr>
            <a:xfrm>
              <a:off x="6588037" y="2227220"/>
              <a:ext cx="2898869" cy="583565"/>
              <a:chOff x="6588037" y="2227220"/>
              <a:chExt cx="2898869" cy="583565"/>
            </a:xfrm>
          </p:grpSpPr>
          <p:sp>
            <p:nvSpPr>
              <p:cNvPr id="64" name="文本框 63"/>
              <p:cNvSpPr txBox="1"/>
              <p:nvPr>
                <p:custDataLst>
                  <p:tags r:id="rId4"/>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05</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矩形 64"/>
              <p:cNvSpPr/>
              <p:nvPr>
                <p:custDataLst>
                  <p:tags r:id="rId5"/>
                </p:custDataLst>
              </p:nvPr>
            </p:nvSpPr>
            <p:spPr>
              <a:xfrm>
                <a:off x="7467606" y="2278143"/>
                <a:ext cx="201930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66" name="直接连接符 65"/>
            <p:cNvCxnSpPr/>
            <p:nvPr>
              <p:custDataLst>
                <p:tags r:id="rId6"/>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8544577" y="2709984"/>
            <a:ext cx="2592799" cy="583565"/>
            <a:chOff x="6588037" y="2227220"/>
            <a:chExt cx="2592799" cy="583565"/>
          </a:xfrm>
        </p:grpSpPr>
        <p:grpSp>
          <p:nvGrpSpPr>
            <p:cNvPr id="68" name="组合 67"/>
            <p:cNvGrpSpPr/>
            <p:nvPr/>
          </p:nvGrpSpPr>
          <p:grpSpPr>
            <a:xfrm>
              <a:off x="6588037" y="2227220"/>
              <a:ext cx="2592799" cy="583565"/>
              <a:chOff x="6588037" y="2227220"/>
              <a:chExt cx="2592799" cy="583565"/>
            </a:xfrm>
          </p:grpSpPr>
          <p:sp>
            <p:nvSpPr>
              <p:cNvPr id="69" name="文本框 68"/>
              <p:cNvSpPr txBox="1"/>
              <p:nvPr>
                <p:custDataLst>
                  <p:tags r:id="rId7"/>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06</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0" name="矩形 69"/>
              <p:cNvSpPr/>
              <p:nvPr>
                <p:custDataLst>
                  <p:tags r:id="rId8"/>
                </p:custDataLst>
              </p:nvPr>
            </p:nvSpPr>
            <p:spPr>
              <a:xfrm>
                <a:off x="7467606" y="2278143"/>
                <a:ext cx="171323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71" name="直接连接符 70"/>
            <p:cNvCxnSpPr/>
            <p:nvPr>
              <p:custDataLst>
                <p:tags r:id="rId9"/>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8544577" y="3542959"/>
            <a:ext cx="2592799" cy="583565"/>
            <a:chOff x="6588037" y="2227220"/>
            <a:chExt cx="2592799" cy="583565"/>
          </a:xfrm>
        </p:grpSpPr>
        <p:grpSp>
          <p:nvGrpSpPr>
            <p:cNvPr id="73" name="组合 72"/>
            <p:cNvGrpSpPr/>
            <p:nvPr/>
          </p:nvGrpSpPr>
          <p:grpSpPr>
            <a:xfrm>
              <a:off x="6588037" y="2227220"/>
              <a:ext cx="2592799" cy="583565"/>
              <a:chOff x="6588037" y="2227220"/>
              <a:chExt cx="2592799" cy="583565"/>
            </a:xfrm>
          </p:grpSpPr>
          <p:sp>
            <p:nvSpPr>
              <p:cNvPr id="74" name="文本框 73"/>
              <p:cNvSpPr txBox="1"/>
              <p:nvPr>
                <p:custDataLst>
                  <p:tags r:id="rId10"/>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07</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5" name="矩形 74"/>
              <p:cNvSpPr/>
              <p:nvPr>
                <p:custDataLst>
                  <p:tags r:id="rId11"/>
                </p:custDataLst>
              </p:nvPr>
            </p:nvSpPr>
            <p:spPr>
              <a:xfrm>
                <a:off x="7467606" y="2278143"/>
                <a:ext cx="171323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总结与展望</a:t>
                </a:r>
                <a:endPar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76" name="直接连接符 75"/>
            <p:cNvCxnSpPr/>
            <p:nvPr>
              <p:custDataLst>
                <p:tags r:id="rId12"/>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8544577" y="4375934"/>
            <a:ext cx="3204939" cy="583565"/>
            <a:chOff x="6588037" y="2227220"/>
            <a:chExt cx="3204939" cy="583565"/>
          </a:xfrm>
        </p:grpSpPr>
        <p:grpSp>
          <p:nvGrpSpPr>
            <p:cNvPr id="78" name="组合 77"/>
            <p:cNvGrpSpPr/>
            <p:nvPr/>
          </p:nvGrpSpPr>
          <p:grpSpPr>
            <a:xfrm>
              <a:off x="6588037" y="2227220"/>
              <a:ext cx="3204939" cy="583565"/>
              <a:chOff x="6588037" y="2227220"/>
              <a:chExt cx="3204939" cy="583565"/>
            </a:xfrm>
          </p:grpSpPr>
          <p:sp>
            <p:nvSpPr>
              <p:cNvPr id="79" name="文本框 78"/>
              <p:cNvSpPr txBox="1"/>
              <p:nvPr>
                <p:custDataLst>
                  <p:tags r:id="rId13"/>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08</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矩形 79"/>
              <p:cNvSpPr/>
              <p:nvPr>
                <p:custDataLst>
                  <p:tags r:id="rId14"/>
                </p:custDataLst>
              </p:nvPr>
            </p:nvSpPr>
            <p:spPr>
              <a:xfrm>
                <a:off x="7467606" y="2278143"/>
                <a:ext cx="232537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参考文献与资料</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81" name="直接连接符 80"/>
            <p:cNvCxnSpPr/>
            <p:nvPr>
              <p:custDataLst>
                <p:tags r:id="rId15"/>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up)">
                                      <p:cBhvr>
                                        <p:cTn id="14" dur="500"/>
                                        <p:tgtEl>
                                          <p:spTgt spid="21"/>
                                        </p:tgtEl>
                                      </p:cBhvr>
                                    </p:animEffect>
                                  </p:childTnLst>
                                </p:cTn>
                              </p:par>
                              <p:par>
                                <p:cTn id="15" presetID="2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22" presetClass="entr" presetSubtype="1"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up)">
                                      <p:cBhvr>
                                        <p:cTn id="24" dur="500"/>
                                        <p:tgtEl>
                                          <p:spTgt spid="62"/>
                                        </p:tgtEl>
                                      </p:cBhvr>
                                    </p:animEffect>
                                  </p:childTnLst>
                                </p:cTn>
                              </p:par>
                              <p:par>
                                <p:cTn id="25" presetID="22" presetClass="entr" presetSubtype="1"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par>
                                <p:cTn id="28" presetID="22" presetClass="entr" presetSubtype="1"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par>
                                <p:cTn id="31" presetID="22" presetClass="entr" presetSubtype="1"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up)">
                                      <p:cBhvr>
                                        <p:cTn id="3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5547360" cy="82994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在完成</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向</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DotNodeDecl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的转换后，为便于构造完整的</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图文件，还需要将结点与边统一转化为符合</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语法的字符串。为此，设计了如下辅助函数：</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7" name="文本框 6"/>
          <p:cNvSpPr txBox="1"/>
          <p:nvPr/>
        </p:nvSpPr>
        <p:spPr>
          <a:xfrm>
            <a:off x="415290" y="4197985"/>
            <a:ext cx="5228590" cy="1169670"/>
          </a:xfrm>
          <a:prstGeom prst="rect">
            <a:avLst/>
          </a:prstGeom>
          <a:noFill/>
        </p:spPr>
        <p:txBody>
          <a:bodyPr wrap="square" rtlCol="0" anchor="t">
            <a:noAutofit/>
          </a:bodyPr>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这个函数支持变长参数，允许传入多个</a:t>
            </a:r>
            <a:r>
              <a:rPr lang="en-US" altLang="zh-CN" sz="1600" dirty="0">
                <a:latin typeface="华文中宋" panose="02010600040101010101" charset="-122"/>
                <a:ea typeface="华文中宋" panose="02010600040101010101" charset="-122"/>
                <a:cs typeface="华文中宋" panose="02010600040101010101" charset="-122"/>
                <a:sym typeface="+mn-ea"/>
              </a:rPr>
              <a:t> DotNodeDecl </a:t>
            </a:r>
            <a:r>
              <a:rPr lang="zh-CN" altLang="en-US" sz="1600" dirty="0">
                <a:latin typeface="华文中宋" panose="02010600040101010101" charset="-122"/>
                <a:ea typeface="华文中宋" panose="02010600040101010101" charset="-122"/>
                <a:cs typeface="华文中宋" panose="02010600040101010101" charset="-122"/>
                <a:sym typeface="+mn-ea"/>
              </a:rPr>
              <a:t>类型的结点，并在编译期进行类型检查，保证类型安全。输出格式符合</a:t>
            </a:r>
            <a:r>
              <a:rPr lang="en-US" altLang="zh-CN" sz="1600" dirty="0">
                <a:latin typeface="华文中宋" panose="02010600040101010101" charset="-122"/>
                <a:ea typeface="华文中宋" panose="02010600040101010101" charset="-122"/>
                <a:cs typeface="华文中宋" panose="02010600040101010101" charset="-122"/>
                <a:sym typeface="+mn-ea"/>
              </a:rPr>
              <a:t> DOT </a:t>
            </a:r>
            <a:r>
              <a:rPr lang="zh-CN" altLang="en-US" sz="1600" dirty="0">
                <a:latin typeface="华文中宋" panose="02010600040101010101" charset="-122"/>
                <a:ea typeface="华文中宋" panose="02010600040101010101" charset="-122"/>
                <a:cs typeface="华文中宋" panose="02010600040101010101" charset="-122"/>
                <a:sym typeface="+mn-ea"/>
              </a:rPr>
              <a:t>图的结点声明规范。</a:t>
            </a: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sp>
        <p:nvSpPr>
          <p:cNvPr id="11" name="文本框 10"/>
          <p:cNvSpPr txBox="1"/>
          <p:nvPr/>
        </p:nvSpPr>
        <p:spPr>
          <a:xfrm>
            <a:off x="6343650" y="4442143"/>
            <a:ext cx="5080000" cy="681355"/>
          </a:xfrm>
          <a:prstGeom prst="rect">
            <a:avLst/>
          </a:prstGeom>
        </p:spPr>
        <p:txBody>
          <a:bodyPr>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这个函数用于生成单条边的</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表达式，形式为</a:t>
            </a:r>
            <a:r>
              <a:rPr lang="en-US" altLang="zh-CN" sz="1600" b="0" dirty="0">
                <a:latin typeface="华文中宋" panose="02010600040101010101" charset="-122"/>
                <a:ea typeface="华文中宋" panose="02010600040101010101" charset="-122"/>
                <a:cs typeface="华文中宋" panose="02010600040101010101" charset="-122"/>
              </a:rPr>
              <a:t> A -&gt; B</a:t>
            </a:r>
            <a:r>
              <a:rPr lang="zh-CN" altLang="en-US" sz="1600" b="0" dirty="0">
                <a:latin typeface="华文中宋" panose="02010600040101010101" charset="-122"/>
                <a:ea typeface="华文中宋" panose="02010600040101010101" charset="-122"/>
                <a:cs typeface="华文中宋" panose="02010600040101010101" charset="-122"/>
              </a:rPr>
              <a:t>，符合</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语言的语义连接规范。</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5"/>
          <a:stretch>
            <a:fillRect/>
          </a:stretch>
        </p:blipFill>
        <p:spPr>
          <a:xfrm>
            <a:off x="540385" y="2651760"/>
            <a:ext cx="4780280" cy="1471930"/>
          </a:xfrm>
          <a:prstGeom prst="rect">
            <a:avLst/>
          </a:prstGeom>
        </p:spPr>
      </p:pic>
      <p:pic>
        <p:nvPicPr>
          <p:cNvPr id="12" name="图片 11"/>
          <p:cNvPicPr>
            <a:picLocks noChangeAspect="1"/>
          </p:cNvPicPr>
          <p:nvPr/>
        </p:nvPicPr>
        <p:blipFill>
          <a:blip r:embed="rId6"/>
          <a:stretch>
            <a:fillRect/>
          </a:stretch>
        </p:blipFill>
        <p:spPr>
          <a:xfrm>
            <a:off x="6046470" y="2294890"/>
            <a:ext cx="5750560" cy="18484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11222355" cy="58356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下面展示如何将</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中的结点及其子结构转换为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图的格式。以下选取了两个典型的转换函数：通用语句</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Stmt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结点和函数头声明</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FuncHeaderDecl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结点</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为例。</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799465" y="2538095"/>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语句结构复杂多样，统一使用分发函数</a:t>
            </a:r>
            <a:r>
              <a:rPr lang="en-US" altLang="zh-CN" sz="1600" b="0" dirty="0">
                <a:latin typeface="华文中宋" panose="02010600040101010101" charset="-122"/>
                <a:ea typeface="华文中宋" panose="02010600040101010101" charset="-122"/>
                <a:cs typeface="华文中宋" panose="02010600040101010101" charset="-122"/>
              </a:rPr>
              <a:t> stmt2Dot </a:t>
            </a:r>
            <a:r>
              <a:rPr lang="zh-CN" altLang="en-US" sz="1600" b="0" dirty="0">
                <a:latin typeface="华文中宋" panose="02010600040101010101" charset="-122"/>
                <a:ea typeface="华文中宋" panose="02010600040101010101" charset="-122"/>
                <a:cs typeface="华文中宋" panose="02010600040101010101" charset="-122"/>
              </a:rPr>
              <a:t>进行处理，根据语句类型选择具体转换逻辑：</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735330" y="2026920"/>
            <a:ext cx="6096000" cy="553085"/>
          </a:xfrm>
          <a:prstGeom prst="rect">
            <a:avLst/>
          </a:prstGeom>
          <a:noFill/>
        </p:spPr>
        <p:txBody>
          <a:bodyPr wrap="square" rtlCol="0" anchor="t">
            <a:sp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通用语句</a:t>
            </a: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 Stmt </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转换</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9" name="图片 8"/>
          <p:cNvPicPr>
            <a:picLocks noChangeAspect="1"/>
          </p:cNvPicPr>
          <p:nvPr/>
        </p:nvPicPr>
        <p:blipFill>
          <a:blip r:embed="rId5"/>
          <a:stretch>
            <a:fillRect/>
          </a:stretch>
        </p:blipFill>
        <p:spPr>
          <a:xfrm>
            <a:off x="1005205" y="3097530"/>
            <a:ext cx="4236720" cy="1112520"/>
          </a:xfrm>
          <a:prstGeom prst="rect">
            <a:avLst/>
          </a:prstGeom>
        </p:spPr>
      </p:pic>
      <p:pic>
        <p:nvPicPr>
          <p:cNvPr id="10" name="图片 9"/>
          <p:cNvPicPr>
            <a:picLocks noChangeAspect="1"/>
          </p:cNvPicPr>
          <p:nvPr/>
        </p:nvPicPr>
        <p:blipFill>
          <a:blip r:embed="rId6"/>
          <a:stretch>
            <a:fillRect/>
          </a:stretch>
        </p:blipFill>
        <p:spPr>
          <a:xfrm>
            <a:off x="5789295" y="3097530"/>
            <a:ext cx="3363595" cy="3498215"/>
          </a:xfrm>
          <a:prstGeom prst="rect">
            <a:avLst/>
          </a:prstGeom>
        </p:spPr>
      </p:pic>
      <p:sp>
        <p:nvSpPr>
          <p:cNvPr id="13" name="文本框 12"/>
          <p:cNvSpPr txBox="1"/>
          <p:nvPr/>
        </p:nvSpPr>
        <p:spPr>
          <a:xfrm>
            <a:off x="1289685" y="5024120"/>
            <a:ext cx="4220845"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根据语句类型,ExprStmt、RetStmt、AssignStmt 等,调用对应的转换函数。</a:t>
            </a:r>
            <a:endParaRPr lang="zh-CN" altLang="en-US" sz="1600" b="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733550"/>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函数头</a:t>
            </a:r>
            <a:r>
              <a:rPr lang="en-US" altLang="zh-CN" sz="1600" b="0" dirty="0">
                <a:latin typeface="华文中宋" panose="02010600040101010101" charset="-122"/>
                <a:ea typeface="华文中宋" panose="02010600040101010101" charset="-122"/>
                <a:cs typeface="华文中宋" panose="02010600040101010101" charset="-122"/>
              </a:rPr>
              <a:t> FuncHeaderDecl </a:t>
            </a:r>
            <a:r>
              <a:rPr lang="zh-CN" altLang="en-US" sz="1600" b="0" dirty="0">
                <a:latin typeface="华文中宋" panose="02010600040101010101" charset="-122"/>
                <a:ea typeface="华文中宋" panose="02010600040101010101" charset="-122"/>
                <a:cs typeface="华文中宋" panose="02010600040101010101" charset="-122"/>
              </a:rPr>
              <a:t>包含关键字</a:t>
            </a:r>
            <a:r>
              <a:rPr lang="en-US" altLang="zh-CN" sz="1600" b="0" dirty="0">
                <a:latin typeface="华文中宋" panose="02010600040101010101" charset="-122"/>
                <a:ea typeface="华文中宋" panose="02010600040101010101" charset="-122"/>
                <a:cs typeface="华文中宋" panose="02010600040101010101" charset="-122"/>
              </a:rPr>
              <a:t> fn</a:t>
            </a:r>
            <a:r>
              <a:rPr lang="zh-CN" altLang="en-US" sz="1600" b="0" dirty="0">
                <a:latin typeface="华文中宋" panose="02010600040101010101" charset="-122"/>
                <a:ea typeface="华文中宋" panose="02010600040101010101" charset="-122"/>
                <a:cs typeface="华文中宋" panose="02010600040101010101" charset="-122"/>
              </a:rPr>
              <a:t>、函数名、参数列表（括号包裹）和返回值类型。</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629920" y="1253490"/>
            <a:ext cx="6096000" cy="553085"/>
          </a:xfrm>
          <a:prstGeom prst="rect">
            <a:avLst/>
          </a:prstGeom>
          <a:noFill/>
        </p:spPr>
        <p:txBody>
          <a:bodyPr wrap="square" rtlCol="0" anchor="t">
            <a:sp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函数头</a:t>
            </a: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 FuncHeaderDecl </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转换</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文本框 12"/>
          <p:cNvSpPr txBox="1"/>
          <p:nvPr/>
        </p:nvSpPr>
        <p:spPr>
          <a:xfrm>
            <a:off x="4195445" y="2342515"/>
            <a:ext cx="7533005" cy="392557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转换过程如下：</a:t>
            </a: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1. </a:t>
            </a:r>
            <a:r>
              <a:rPr lang="zh-CN" altLang="en-US" sz="1600" b="0" dirty="0">
                <a:latin typeface="华文中宋" panose="02010600040101010101" charset="-122"/>
                <a:ea typeface="华文中宋" panose="02010600040101010101" charset="-122"/>
                <a:cs typeface="华文中宋" panose="02010600040101010101" charset="-122"/>
              </a:rPr>
              <a:t>根节点创建：使用</a:t>
            </a:r>
            <a:r>
              <a:rPr lang="en-US" altLang="zh-CN" sz="1600" b="0" dirty="0">
                <a:latin typeface="华文中宋" panose="02010600040101010101" charset="-122"/>
                <a:ea typeface="华文中宋" panose="02010600040101010101" charset="-122"/>
                <a:cs typeface="华文中宋" panose="02010600040101010101" charset="-122"/>
              </a:rPr>
              <a:t> str2NodeDecl("FuncHeaderDecl") </a:t>
            </a:r>
            <a:r>
              <a:rPr lang="zh-CN" altLang="en-US" sz="1600" b="0" dirty="0">
                <a:latin typeface="华文中宋" panose="02010600040101010101" charset="-122"/>
                <a:ea typeface="华文中宋" panose="02010600040101010101" charset="-122"/>
                <a:cs typeface="华文中宋" panose="02010600040101010101" charset="-122"/>
              </a:rPr>
              <a:t>生成根结点；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2. </a:t>
            </a:r>
            <a:r>
              <a:rPr lang="zh-CN" altLang="en-US" sz="1600" b="0" dirty="0">
                <a:latin typeface="华文中宋" panose="02010600040101010101" charset="-122"/>
                <a:ea typeface="华文中宋" panose="02010600040101010101" charset="-122"/>
                <a:cs typeface="华文中宋" panose="02010600040101010101" charset="-122"/>
              </a:rPr>
              <a:t>基础元素转节点：依次为</a:t>
            </a:r>
            <a:r>
              <a:rPr lang="en-US" altLang="zh-CN" sz="1600" b="0" dirty="0">
                <a:latin typeface="华文中宋" panose="02010600040101010101" charset="-122"/>
                <a:ea typeface="华文中宋" panose="02010600040101010101" charset="-122"/>
                <a:cs typeface="华文中宋" panose="02010600040101010101" charset="-122"/>
              </a:rPr>
              <a:t> fn </a:t>
            </a:r>
            <a:r>
              <a:rPr lang="zh-CN" altLang="en-US" sz="1600" b="0" dirty="0">
                <a:latin typeface="华文中宋" panose="02010600040101010101" charset="-122"/>
                <a:ea typeface="华文中宋" panose="02010600040101010101" charset="-122"/>
                <a:cs typeface="华文中宋" panose="02010600040101010101" charset="-122"/>
              </a:rPr>
              <a:t>关键字、</a:t>
            </a:r>
            <a:r>
              <a:rPr lang="en-US" altLang="zh-CN" sz="1600" b="0" dirty="0">
                <a:latin typeface="华文中宋" panose="02010600040101010101" charset="-122"/>
                <a:ea typeface="华文中宋" panose="02010600040101010101" charset="-122"/>
                <a:cs typeface="华文中宋" panose="02010600040101010101" charset="-122"/>
              </a:rPr>
              <a:t>ID </a:t>
            </a:r>
            <a:r>
              <a:rPr lang="zh-CN" altLang="en-US" sz="1600" b="0" dirty="0">
                <a:latin typeface="华文中宋" panose="02010600040101010101" charset="-122"/>
                <a:ea typeface="华文中宋" panose="02010600040101010101" charset="-122"/>
                <a:cs typeface="华文中宋" panose="02010600040101010101" charset="-122"/>
              </a:rPr>
              <a:t>标识符及其名称、左括号</a:t>
            </a:r>
            <a:r>
              <a:rPr lang="en-US" altLang="zh-CN" sz="1600" b="0" dirty="0">
                <a:latin typeface="华文中宋" panose="02010600040101010101" charset="-122"/>
                <a:ea typeface="华文中宋" panose="02010600040101010101" charset="-122"/>
                <a:cs typeface="华文中宋" panose="02010600040101010101" charset="-122"/>
              </a:rPr>
              <a:t> ( </a:t>
            </a:r>
            <a:r>
              <a:rPr lang="zh-CN" altLang="en-US" sz="1600" b="0" dirty="0">
                <a:latin typeface="华文中宋" panose="02010600040101010101" charset="-122"/>
                <a:ea typeface="华文中宋" panose="02010600040101010101" charset="-122"/>
                <a:cs typeface="华文中宋" panose="02010600040101010101" charset="-122"/>
              </a:rPr>
              <a:t>生成</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结点，并与根结点建立边；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3. </a:t>
            </a:r>
            <a:r>
              <a:rPr lang="zh-CN" altLang="en-US" sz="1600" b="0" dirty="0">
                <a:latin typeface="华文中宋" panose="02010600040101010101" charset="-122"/>
                <a:ea typeface="华文中宋" panose="02010600040101010101" charset="-122"/>
                <a:cs typeface="华文中宋" panose="02010600040101010101" charset="-122"/>
              </a:rPr>
              <a:t>处理参数列表：遍历参数</a:t>
            </a:r>
            <a:r>
              <a:rPr lang="en-US" altLang="zh-CN" sz="1600" b="0" dirty="0">
                <a:latin typeface="华文中宋" panose="02010600040101010101" charset="-122"/>
                <a:ea typeface="华文中宋" panose="02010600040101010101" charset="-122"/>
                <a:cs typeface="华文中宋" panose="02010600040101010101" charset="-122"/>
              </a:rPr>
              <a:t> argv</a:t>
            </a:r>
            <a:r>
              <a:rPr lang="zh-CN" altLang="en-US" sz="1600" b="0" dirty="0">
                <a:latin typeface="华文中宋" panose="02010600040101010101" charset="-122"/>
                <a:ea typeface="华文中宋" panose="02010600040101010101" charset="-122"/>
                <a:cs typeface="华文中宋" panose="02010600040101010101" charset="-122"/>
              </a:rPr>
              <a:t>，调用</a:t>
            </a:r>
            <a:r>
              <a:rPr lang="en-US" altLang="zh-CN" sz="1600" b="0" dirty="0">
                <a:latin typeface="华文中宋" panose="02010600040101010101" charset="-122"/>
                <a:ea typeface="华文中宋" panose="02010600040101010101" charset="-122"/>
                <a:cs typeface="华文中宋" panose="02010600040101010101" charset="-122"/>
              </a:rPr>
              <a:t> arg2Dot </a:t>
            </a:r>
            <a:r>
              <a:rPr lang="zh-CN" altLang="en-US" sz="1600" b="0" dirty="0">
                <a:latin typeface="华文中宋" panose="02010600040101010101" charset="-122"/>
                <a:ea typeface="华文中宋" panose="02010600040101010101" charset="-122"/>
                <a:cs typeface="华文中宋" panose="02010600040101010101" charset="-122"/>
              </a:rPr>
              <a:t>分别转换为子树；所有子树的根结点与</a:t>
            </a:r>
            <a:r>
              <a:rPr lang="en-US" altLang="zh-CN" sz="1600" b="0" dirty="0">
                <a:latin typeface="华文中宋" panose="02010600040101010101" charset="-122"/>
                <a:ea typeface="华文中宋" panose="02010600040101010101" charset="-122"/>
                <a:cs typeface="华文中宋" panose="02010600040101010101" charset="-122"/>
              </a:rPr>
              <a:t> FuncHeaderDecl </a:t>
            </a:r>
            <a:r>
              <a:rPr lang="zh-CN" altLang="en-US" sz="1600" b="0" dirty="0">
                <a:latin typeface="华文中宋" panose="02010600040101010101" charset="-122"/>
                <a:ea typeface="华文中宋" panose="02010600040101010101" charset="-122"/>
                <a:cs typeface="华文中宋" panose="02010600040101010101" charset="-122"/>
              </a:rPr>
              <a:t>结点连接；如果参数非末尾，插入逗号结点</a:t>
            </a:r>
            <a:r>
              <a:rPr lang="en-US" altLang="zh-CN" sz="1600" b="0" dirty="0">
                <a:latin typeface="华文中宋" panose="02010600040101010101" charset="-122"/>
                <a:ea typeface="华文中宋" panose="02010600040101010101" charset="-122"/>
                <a:cs typeface="华文中宋" panose="02010600040101010101" charset="-122"/>
              </a:rPr>
              <a:t> , </a:t>
            </a:r>
            <a:r>
              <a:rPr lang="zh-CN" altLang="en-US" sz="1600" b="0" dirty="0">
                <a:latin typeface="华文中宋" panose="02010600040101010101" charset="-122"/>
                <a:ea typeface="华文中宋" panose="02010600040101010101" charset="-122"/>
                <a:cs typeface="华文中宋" panose="02010600040101010101" charset="-122"/>
              </a:rPr>
              <a:t>与根结点相连；</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4. </a:t>
            </a:r>
            <a:r>
              <a:rPr lang="zh-CN" altLang="en-US" sz="1600" b="0" dirty="0">
                <a:latin typeface="华文中宋" panose="02010600040101010101" charset="-122"/>
                <a:ea typeface="华文中宋" panose="02010600040101010101" charset="-122"/>
                <a:cs typeface="华文中宋" panose="02010600040101010101" charset="-122"/>
              </a:rPr>
              <a:t>补充右括号结点</a:t>
            </a: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5. </a:t>
            </a:r>
            <a:r>
              <a:rPr lang="zh-CN" altLang="en-US" sz="1600" b="0" dirty="0">
                <a:latin typeface="华文中宋" panose="02010600040101010101" charset="-122"/>
                <a:ea typeface="华文中宋" panose="02010600040101010101" charset="-122"/>
                <a:cs typeface="华文中宋" panose="02010600040101010101" charset="-122"/>
              </a:rPr>
              <a:t>处理返回值类型（若存在）：生成箭头</a:t>
            </a:r>
            <a:r>
              <a:rPr lang="en-US" altLang="zh-CN" sz="1600" b="0" dirty="0">
                <a:latin typeface="华文中宋" panose="02010600040101010101" charset="-122"/>
                <a:ea typeface="华文中宋" panose="02010600040101010101" charset="-122"/>
                <a:cs typeface="华文中宋" panose="02010600040101010101" charset="-122"/>
              </a:rPr>
              <a:t> -&gt; </a:t>
            </a:r>
            <a:r>
              <a:rPr lang="zh-CN" altLang="en-US" sz="1600" b="0" dirty="0">
                <a:latin typeface="华文中宋" panose="02010600040101010101" charset="-122"/>
                <a:ea typeface="华文中宋" panose="02010600040101010101" charset="-122"/>
                <a:cs typeface="华文中宋" panose="02010600040101010101" charset="-122"/>
              </a:rPr>
              <a:t>结点；调用</a:t>
            </a:r>
            <a:r>
              <a:rPr lang="en-US" altLang="zh-CN" sz="1600" b="0" dirty="0">
                <a:latin typeface="华文中宋" panose="02010600040101010101" charset="-122"/>
                <a:ea typeface="华文中宋" panose="02010600040101010101" charset="-122"/>
                <a:cs typeface="华文中宋" panose="02010600040101010101" charset="-122"/>
              </a:rPr>
              <a:t> varType2Dot </a:t>
            </a:r>
            <a:r>
              <a:rPr lang="zh-CN" altLang="en-US" sz="1600" b="0" dirty="0">
                <a:latin typeface="华文中宋" panose="02010600040101010101" charset="-122"/>
                <a:ea typeface="华文中宋" panose="02010600040101010101" charset="-122"/>
                <a:cs typeface="华文中宋" panose="02010600040101010101" charset="-122"/>
              </a:rPr>
              <a:t>将返回类型转换为子树，并连接至根结点。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这个函数最终返回一个三元组：根结点、所有结点声明字符串和所有边声明字符串，供</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图构建使用。</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4"/>
          <a:stretch>
            <a:fillRect/>
          </a:stretch>
        </p:blipFill>
        <p:spPr>
          <a:xfrm>
            <a:off x="481965" y="2119630"/>
            <a:ext cx="3089275" cy="2619375"/>
          </a:xfrm>
          <a:prstGeom prst="rect">
            <a:avLst/>
          </a:prstGeom>
        </p:spPr>
      </p:pic>
      <p:pic>
        <p:nvPicPr>
          <p:cNvPr id="7" name="图片 6"/>
          <p:cNvPicPr>
            <a:picLocks noChangeAspect="1"/>
          </p:cNvPicPr>
          <p:nvPr/>
        </p:nvPicPr>
        <p:blipFill>
          <a:blip r:embed="rId5"/>
          <a:stretch>
            <a:fillRect/>
          </a:stretch>
        </p:blipFill>
        <p:spPr>
          <a:xfrm>
            <a:off x="481965" y="4739005"/>
            <a:ext cx="3111500" cy="17322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485900"/>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在对所有节点分析结束后，会生成</a:t>
            </a:r>
            <a:r>
              <a:rPr lang="en-US" altLang="zh-CN" sz="1600" b="0" dirty="0">
                <a:latin typeface="华文中宋" panose="02010600040101010101" charset="-122"/>
                <a:ea typeface="华文中宋" panose="02010600040101010101" charset="-122"/>
                <a:cs typeface="华文中宋" panose="02010600040101010101" charset="-122"/>
              </a:rPr>
              <a:t>output.dot</a:t>
            </a:r>
            <a:r>
              <a:rPr lang="zh-CN" altLang="en-US" sz="1600" b="0" dirty="0">
                <a:latin typeface="华文中宋" panose="02010600040101010101" charset="-122"/>
                <a:ea typeface="华文中宋" panose="02010600040101010101" charset="-122"/>
                <a:cs typeface="华文中宋" panose="02010600040101010101" charset="-122"/>
              </a:rPr>
              <a:t>，下面给出简单的示例：</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6" name="图片 5"/>
          <p:cNvPicPr>
            <a:picLocks noChangeAspect="1"/>
          </p:cNvPicPr>
          <p:nvPr/>
        </p:nvPicPr>
        <p:blipFill>
          <a:blip r:embed="rId4"/>
          <a:stretch>
            <a:fillRect/>
          </a:stretch>
        </p:blipFill>
        <p:spPr>
          <a:xfrm>
            <a:off x="348615" y="3126105"/>
            <a:ext cx="1873885" cy="779780"/>
          </a:xfrm>
          <a:prstGeom prst="rect">
            <a:avLst/>
          </a:prstGeom>
        </p:spPr>
      </p:pic>
      <p:pic>
        <p:nvPicPr>
          <p:cNvPr id="9" name="图片 8"/>
          <p:cNvPicPr>
            <a:picLocks noChangeAspect="1"/>
          </p:cNvPicPr>
          <p:nvPr/>
        </p:nvPicPr>
        <p:blipFill>
          <a:blip r:embed="rId5"/>
          <a:stretch>
            <a:fillRect/>
          </a:stretch>
        </p:blipFill>
        <p:spPr>
          <a:xfrm>
            <a:off x="2966720" y="2171065"/>
            <a:ext cx="2533015" cy="3324860"/>
          </a:xfrm>
          <a:prstGeom prst="rect">
            <a:avLst/>
          </a:prstGeom>
        </p:spPr>
      </p:pic>
      <p:pic>
        <p:nvPicPr>
          <p:cNvPr id="10" name="图片 9"/>
          <p:cNvPicPr>
            <a:picLocks noChangeAspect="1"/>
          </p:cNvPicPr>
          <p:nvPr/>
        </p:nvPicPr>
        <p:blipFill>
          <a:blip r:embed="rId6"/>
          <a:stretch>
            <a:fillRect/>
          </a:stretch>
        </p:blipFill>
        <p:spPr>
          <a:xfrm>
            <a:off x="5499735" y="2191385"/>
            <a:ext cx="2329815" cy="3304540"/>
          </a:xfrm>
          <a:prstGeom prst="rect">
            <a:avLst/>
          </a:prstGeom>
        </p:spPr>
      </p:pic>
      <p:cxnSp>
        <p:nvCxnSpPr>
          <p:cNvPr id="12" name="直接箭头连接符 11"/>
          <p:cNvCxnSpPr>
            <a:stCxn id="6" idx="3"/>
          </p:cNvCxnSpPr>
          <p:nvPr/>
        </p:nvCxnSpPr>
        <p:spPr>
          <a:xfrm flipV="1">
            <a:off x="2222500" y="3512185"/>
            <a:ext cx="744220" cy="38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stCxn id="10" idx="3"/>
            <a:endCxn id="15" idx="1"/>
          </p:cNvCxnSpPr>
          <p:nvPr/>
        </p:nvCxnSpPr>
        <p:spPr>
          <a:xfrm>
            <a:off x="7829550" y="3843655"/>
            <a:ext cx="5588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5" name="图片 14"/>
          <p:cNvPicPr>
            <a:picLocks noChangeAspect="1"/>
          </p:cNvPicPr>
          <p:nvPr/>
        </p:nvPicPr>
        <p:blipFill>
          <a:blip r:embed="rId7"/>
          <a:stretch>
            <a:fillRect/>
          </a:stretch>
        </p:blipFill>
        <p:spPr>
          <a:xfrm>
            <a:off x="8388350" y="2374265"/>
            <a:ext cx="3724910" cy="2938780"/>
          </a:xfrm>
          <a:prstGeom prst="rect">
            <a:avLst/>
          </a:prstGeom>
        </p:spPr>
      </p:pic>
      <p:sp>
        <p:nvSpPr>
          <p:cNvPr id="16" name="文本框 15"/>
          <p:cNvSpPr txBox="1"/>
          <p:nvPr/>
        </p:nvSpPr>
        <p:spPr>
          <a:xfrm>
            <a:off x="348615" y="4027170"/>
            <a:ext cx="176403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input.rs</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7" name="文本框 16"/>
          <p:cNvSpPr txBox="1"/>
          <p:nvPr/>
        </p:nvSpPr>
        <p:spPr>
          <a:xfrm>
            <a:off x="4445000" y="5501640"/>
            <a:ext cx="1764030" cy="386080"/>
          </a:xfrm>
          <a:prstGeom prst="rect">
            <a:avLst/>
          </a:prstGeom>
          <a:noFill/>
        </p:spPr>
        <p:txBody>
          <a:bodyPr wrap="square" rtlCol="0">
            <a:spAutoFit/>
          </a:bodyPr>
          <a:p>
            <a:pPr indent="457200" algn="l">
              <a:lnSpc>
                <a:spcPct val="120000"/>
              </a:lnSpc>
              <a:buClrTx/>
              <a:buSzTx/>
              <a:buFontTx/>
            </a:pPr>
            <a:r>
              <a:rPr lang="en-US" altLang="zh-CN" sz="1600" dirty="0">
                <a:latin typeface="华文中宋" panose="02010600040101010101" charset="-122"/>
                <a:ea typeface="华文中宋" panose="02010600040101010101" charset="-122"/>
                <a:cs typeface="华文中宋" panose="02010600040101010101" charset="-122"/>
              </a:rPr>
              <a:t>output.dot</a:t>
            </a:r>
            <a:endParaRPr lang="en-US" altLang="zh-CN" sz="1600" dirty="0">
              <a:latin typeface="华文中宋" panose="02010600040101010101" charset="-122"/>
              <a:ea typeface="华文中宋" panose="02010600040101010101" charset="-122"/>
              <a:cs typeface="华文中宋" panose="02010600040101010101" charset="-122"/>
            </a:endParaRPr>
          </a:p>
        </p:txBody>
      </p:sp>
      <p:sp>
        <p:nvSpPr>
          <p:cNvPr id="18" name="文本框 17"/>
          <p:cNvSpPr txBox="1"/>
          <p:nvPr/>
        </p:nvSpPr>
        <p:spPr>
          <a:xfrm>
            <a:off x="9053830" y="5425440"/>
            <a:ext cx="1764030" cy="386080"/>
          </a:xfrm>
          <a:prstGeom prst="rect">
            <a:avLst/>
          </a:prstGeom>
          <a:noFill/>
        </p:spPr>
        <p:txBody>
          <a:bodyPr wrap="square" rtlCol="0">
            <a:spAutoFit/>
          </a:bodyPr>
          <a:p>
            <a:pPr indent="457200" algn="l">
              <a:lnSpc>
                <a:spcPct val="120000"/>
              </a:lnSpc>
              <a:buClrTx/>
              <a:buSzTx/>
              <a:buFontTx/>
            </a:pPr>
            <a:r>
              <a:rPr lang="en-US" altLang="zh-CN" sz="1600" dirty="0">
                <a:latin typeface="华文中宋" panose="02010600040101010101" charset="-122"/>
                <a:ea typeface="华文中宋" panose="02010600040101010101" charset="-122"/>
                <a:cs typeface="华文中宋" panose="02010600040101010101" charset="-122"/>
              </a:rPr>
              <a:t>output.png</a:t>
            </a:r>
            <a:endParaRPr lang="en-US" altLang="zh-CN" sz="1600" dirty="0">
              <a:latin typeface="华文中宋" panose="02010600040101010101" charset="-122"/>
              <a:ea typeface="华文中宋" panose="02010600040101010101" charset="-122"/>
              <a:cs typeface="华文中宋" panose="02010600040101010101" charset="-122"/>
            </a:endParaRPr>
          </a:p>
        </p:txBody>
      </p:sp>
      <p:sp>
        <p:nvSpPr>
          <p:cNvPr id="19" name="文本框 18"/>
          <p:cNvSpPr txBox="1"/>
          <p:nvPr/>
        </p:nvSpPr>
        <p:spPr>
          <a:xfrm>
            <a:off x="804545" y="5815330"/>
            <a:ext cx="9741535" cy="975995"/>
          </a:xfrm>
          <a:prstGeom prst="rect">
            <a:avLst/>
          </a:prstGeom>
        </p:spPr>
        <p:txBody>
          <a:bodyPr wrap="square">
            <a:spAutoFit/>
          </a:bodyPr>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这就是所得到的AST可视化结果，可以看到所有节点名称与边信息，将所有树中的叶节点串起来，可以验证与源代码一致。</a:t>
            </a:r>
            <a:r>
              <a:rPr lang="zh-CN" altLang="en-US" sz="1600" b="0" dirty="0">
                <a:latin typeface="华文中宋" panose="02010600040101010101" charset="-122"/>
                <a:ea typeface="华文中宋" panose="02010600040101010101" charset="-122"/>
                <a:cs typeface="华文中宋" panose="02010600040101010101" charset="-122"/>
              </a:rPr>
              <a:t>基础规则的示例类</a:t>
            </a:r>
            <a:r>
              <a:rPr lang="en-US" altLang="zh-CN" sz="1600" b="0" dirty="0">
                <a:latin typeface="华文中宋" panose="02010600040101010101" charset="-122"/>
                <a:ea typeface="华文中宋" panose="02010600040101010101" charset="-122"/>
                <a:cs typeface="华文中宋" panose="02010600040101010101" charset="-122"/>
              </a:rPr>
              <a:t>Rust</a:t>
            </a:r>
            <a:r>
              <a:rPr lang="zh-CN" altLang="en-US" sz="1600" b="0" dirty="0">
                <a:latin typeface="华文中宋" panose="02010600040101010101" charset="-122"/>
                <a:ea typeface="华文中宋" panose="02010600040101010101" charset="-122"/>
                <a:cs typeface="华文中宋" panose="02010600040101010101" charset="-122"/>
              </a:rPr>
              <a:t>代码与分析结果和完整实现语法树图，会在文件夹</a:t>
            </a:r>
            <a:r>
              <a:rPr lang="en-US" altLang="zh-CN" sz="1600" b="0" dirty="0">
                <a:latin typeface="华文中宋" panose="02010600040101010101" charset="-122"/>
                <a:ea typeface="华文中宋" panose="02010600040101010101" charset="-122"/>
                <a:cs typeface="华文中宋" panose="02010600040101010101" charset="-122"/>
              </a:rPr>
              <a:t>`test_basic_example`</a:t>
            </a:r>
            <a:r>
              <a:rPr lang="zh-CN" altLang="en-US" sz="1600" b="0" dirty="0">
                <a:latin typeface="华文中宋" panose="02010600040101010101" charset="-122"/>
                <a:ea typeface="华文中宋" panose="02010600040101010101" charset="-122"/>
                <a:cs typeface="华文中宋" panose="02010600040101010101" charset="-122"/>
              </a:rPr>
              <a:t>中给出</a:t>
            </a:r>
            <a:endParaRPr lang="zh-CN" altLang="en-US" sz="1600" b="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4.</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语义分析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6484620" cy="2256155"/>
          </a:xfrm>
          <a:prstGeom prst="rect">
            <a:avLst/>
          </a:prstGeom>
          <a:noFill/>
        </p:spPr>
        <p:txBody>
          <a:bodyPr wrap="square" rtlCol="0" anchor="t">
            <a:spAutoFit/>
          </a:bodyPr>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语义检查的实现依赖于</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符号表（</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 Table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维护程序中的变量、函数等标识符的信息，并通过遍历抽象语法树逐个检查各类语句与表达式是否满足语言的语义规则。</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本模块与前期的语法分析器相衔接，作为后续中间代码生成和优化的前置保障，其准确性和鲁棒性直接影响整个编译流程的可靠性。</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本项目中的符号表模块由命名空间</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a:t>
            </a:r>
            <a:r>
              <a:rPr lang="en-US" altLang="zh-CN" sz="1600"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下的多个结构体与类构成，主要包括</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Variable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Function</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以及核心管理类</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，实现了对变量与函数的统一管理和作用域支持。</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endPar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8" name="图片 7"/>
          <p:cNvPicPr>
            <a:picLocks noChangeAspect="1"/>
          </p:cNvPicPr>
          <p:nvPr/>
        </p:nvPicPr>
        <p:blipFill>
          <a:blip r:embed="rId5"/>
          <a:stretch>
            <a:fillRect/>
          </a:stretch>
        </p:blipFill>
        <p:spPr>
          <a:xfrm>
            <a:off x="770890" y="3839845"/>
            <a:ext cx="5426710" cy="2000885"/>
          </a:xfrm>
          <a:prstGeom prst="rect">
            <a:avLst/>
          </a:prstGeom>
        </p:spPr>
      </p:pic>
      <p:pic>
        <p:nvPicPr>
          <p:cNvPr id="9" name="图片 8"/>
          <p:cNvPicPr>
            <a:picLocks noChangeAspect="1"/>
          </p:cNvPicPr>
          <p:nvPr/>
        </p:nvPicPr>
        <p:blipFill>
          <a:blip r:embed="rId6"/>
          <a:stretch>
            <a:fillRect/>
          </a:stretch>
        </p:blipFill>
        <p:spPr>
          <a:xfrm>
            <a:off x="7158990" y="850265"/>
            <a:ext cx="3867785" cy="52628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253490"/>
            <a:ext cx="10725785" cy="1173480"/>
          </a:xfrm>
          <a:prstGeom prst="rect">
            <a:avLst/>
          </a:prstGeom>
          <a:noFill/>
        </p:spPr>
        <p:txBody>
          <a:bodyPr wrap="square" rtlCol="0" anchor="t">
            <a:spAutoFit/>
          </a:bodyPr>
          <a:p>
            <a:pPr indent="457200">
              <a:lnSpc>
                <a:spcPct val="110000"/>
              </a:lnSpc>
            </a:pP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类采用</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嵌套作用域</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管理的方式设计，使用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`std::unordered_map&lt;std::string, ScopePtr&gt;`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存储多个作用域（</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Scope</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），每个作用域本质上是一个从变量名到变量指针的哈希表。作用域通过名称</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cscope_name</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进行区分，进入或退出作用域时会修改当前作用域指针</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`p_cscope`</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。这种设计允许灵活支持</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局部变量与变量屏蔽机制。</a:t>
            </a:r>
            <a:endPar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同时为了支持变量与函数同名，</a:t>
            </a:r>
            <a:r>
              <a:rPr lang="en-US" altLang="zh-CN"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 </a:t>
            </a: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分别对</a:t>
            </a:r>
            <a:r>
              <a:rPr lang="zh-CN" altLang="en-US" sz="1600" dirty="0">
                <a:solidFill>
                  <a:schemeClr val="accent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变量与函数使用不同哈希表</a:t>
            </a: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a:t>
            </a:r>
            <a:endPar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5"/>
          <a:stretch>
            <a:fillRect/>
          </a:stretch>
        </p:blipFill>
        <p:spPr>
          <a:xfrm>
            <a:off x="5072380" y="2621280"/>
            <a:ext cx="6857365" cy="3085465"/>
          </a:xfrm>
          <a:prstGeom prst="rect">
            <a:avLst/>
          </a:prstGeom>
        </p:spPr>
      </p:pic>
      <p:pic>
        <p:nvPicPr>
          <p:cNvPr id="7" name="图片 6"/>
          <p:cNvPicPr>
            <a:picLocks noChangeAspect="1"/>
          </p:cNvPicPr>
          <p:nvPr/>
        </p:nvPicPr>
        <p:blipFill>
          <a:blip r:embed="rId6"/>
          <a:stretch>
            <a:fillRect/>
          </a:stretch>
        </p:blipFill>
        <p:spPr>
          <a:xfrm>
            <a:off x="285750" y="2426970"/>
            <a:ext cx="2453005" cy="4338955"/>
          </a:xfrm>
          <a:prstGeom prst="rect">
            <a:avLst/>
          </a:prstGeom>
        </p:spPr>
      </p:pic>
      <p:cxnSp>
        <p:nvCxnSpPr>
          <p:cNvPr id="12" name="直接箭头连接符 11"/>
          <p:cNvCxnSpPr>
            <a:endCxn id="5" idx="1"/>
          </p:cNvCxnSpPr>
          <p:nvPr/>
        </p:nvCxnSpPr>
        <p:spPr>
          <a:xfrm>
            <a:off x="2707640" y="4157980"/>
            <a:ext cx="2364740"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2352675" y="3802380"/>
            <a:ext cx="2627630" cy="361950"/>
          </a:xfrm>
          <a:prstGeom prst="rect">
            <a:avLst/>
          </a:prstGeom>
          <a:noFill/>
        </p:spPr>
        <p:txBody>
          <a:bodyPr wrap="square" rtlCol="0" anchor="t">
            <a:spAutoFit/>
          </a:bodyPr>
          <a:p>
            <a:pPr indent="457200" algn="l">
              <a:lnSpc>
                <a:spcPct val="11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bat output.symbol</a:t>
            </a:r>
            <a:endParaRPr lang="zh-CN" altLang="en-US" sz="160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检查</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485900"/>
            <a:ext cx="911733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语义检查的核心实现集中在</a:t>
            </a:r>
            <a:r>
              <a:rPr lang="en-US" altLang="zh-CN" sz="1600" b="0" dirty="0">
                <a:latin typeface="华文中宋" panose="02010600040101010101" charset="-122"/>
                <a:ea typeface="华文中宋" panose="02010600040101010101" charset="-122"/>
                <a:cs typeface="华文中宋" panose="02010600040101010101"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rPr>
              <a:t>SemanticChecker</a:t>
            </a: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类中，这是本项目中负责整个语义分析流程的核心类，提供了统一的入口与多个私有子程序，用于检查</a:t>
            </a:r>
            <a:r>
              <a:rPr lang="zh-CN" altLang="en-US" sz="1600" b="0" dirty="0">
                <a:latin typeface="华文中宋" panose="02010600040101010101" charset="-122"/>
                <a:ea typeface="华文中宋" panose="02010600040101010101" charset="-122"/>
                <a:cs typeface="华文中宋" panose="02010600040101010101" charset="-122"/>
              </a:rPr>
              <a:t>所有不同类型的语句与表达式：</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9" name="文本框 18"/>
          <p:cNvSpPr txBox="1"/>
          <p:nvPr/>
        </p:nvSpPr>
        <p:spPr>
          <a:xfrm>
            <a:off x="526415" y="2342515"/>
            <a:ext cx="6403340" cy="4118610"/>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语义检查的</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设计原则</a:t>
            </a:r>
            <a:r>
              <a:rPr lang="zh-CN" altLang="en-US" sz="1600" b="0" dirty="0">
                <a:latin typeface="华文中宋" panose="02010600040101010101" charset="-122"/>
                <a:ea typeface="华文中宋" panose="02010600040101010101" charset="-122"/>
                <a:cs typeface="华文中宋" panose="02010600040101010101" charset="-122"/>
              </a:rPr>
              <a:t>：</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确保变量作用域正确，避免使用未声明变量</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检查变量是否初始化后使用</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检查函数调用是否合法：是否存在，参数是否匹配</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检查函数返回是否合法：是否有返回类型，是否有返回表达式</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保证表达式类型一致性</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支持作用域嵌套与遮蔽，以及</a:t>
            </a:r>
            <a:r>
              <a:rPr lang="en-US" altLang="zh-CN" sz="1600" b="0" dirty="0">
                <a:latin typeface="华文中宋" panose="02010600040101010101" charset="-122"/>
                <a:ea typeface="华文中宋" panose="02010600040101010101" charset="-122"/>
                <a:cs typeface="华文中宋" panose="02010600040101010101" charset="-122"/>
              </a:rPr>
              <a:t>`</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变量重影</a:t>
            </a:r>
            <a:r>
              <a:rPr lang="en-US" altLang="zh-CN" sz="1600" b="0" dirty="0">
                <a:latin typeface="华文中宋" panose="02010600040101010101" charset="-122"/>
                <a:ea typeface="华文中宋" panose="02010600040101010101" charset="-122"/>
                <a:cs typeface="华文中宋" panose="02010600040101010101" charset="-122"/>
              </a:rPr>
              <a:t>`</a:t>
            </a:r>
            <a:endParaRPr lang="en-US" altLang="zh-CN"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4"/>
          <a:stretch>
            <a:fillRect/>
          </a:stretch>
        </p:blipFill>
        <p:spPr>
          <a:xfrm>
            <a:off x="7259320" y="2342515"/>
            <a:ext cx="4352925" cy="40678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检查</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18110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9" name="文本框 18"/>
          <p:cNvSpPr txBox="1"/>
          <p:nvPr/>
        </p:nvSpPr>
        <p:spPr>
          <a:xfrm>
            <a:off x="1289685" y="1253490"/>
            <a:ext cx="2175510" cy="601345"/>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程序级检查</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6" name="文本框 5"/>
          <p:cNvSpPr txBox="1"/>
          <p:nvPr/>
        </p:nvSpPr>
        <p:spPr>
          <a:xfrm>
            <a:off x="3329305" y="1245870"/>
            <a:ext cx="603758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作为整个语义分析的入口，</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rPr>
              <a:t>checkProg</a:t>
            </a:r>
            <a:r>
              <a:rPr lang="zh-CN" altLang="en-US" sz="1600" b="0" dirty="0">
                <a:latin typeface="华文中宋" panose="02010600040101010101" charset="-122"/>
                <a:ea typeface="华文中宋" panose="02010600040101010101" charset="-122"/>
                <a:cs typeface="华文中宋" panose="02010600040101010101" charset="-122"/>
              </a:rPr>
              <a:t> 接收语法分析生成的程序树，依次遍历所有函数定义与语句块，进行全面检查。</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1196340" y="1927225"/>
            <a:ext cx="217424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函数与作用域</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828040" y="2751455"/>
            <a:ext cx="406400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逐个检查每个语句块，</a:t>
            </a:r>
            <a:r>
              <a:rPr lang="zh-CN" altLang="en-US" sz="1600" dirty="0">
                <a:latin typeface="华文中宋" panose="02010600040101010101" charset="-122"/>
                <a:ea typeface="华文中宋" panose="02010600040101010101" charset="-122"/>
                <a:cs typeface="华文中宋" panose="02010600040101010101" charset="-122"/>
                <a:sym typeface="+mn-ea"/>
              </a:rPr>
              <a:t>分发语句类型</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9" name="文本框 8"/>
          <p:cNvSpPr txBox="1"/>
          <p:nvPr/>
        </p:nvSpPr>
        <p:spPr>
          <a:xfrm>
            <a:off x="2915285" y="1957388"/>
            <a:ext cx="5080000" cy="386080"/>
          </a:xfrm>
          <a:prstGeom prst="rect">
            <a:avLst/>
          </a:prstGeom>
        </p:spPr>
        <p:txBody>
          <a:bodyPr>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声明函数头并注册到符号表</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0" name="文本框 9"/>
          <p:cNvSpPr txBox="1"/>
          <p:nvPr/>
        </p:nvSpPr>
        <p:spPr>
          <a:xfrm>
            <a:off x="224155" y="3272790"/>
            <a:ext cx="250317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变量与表达式检查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2" name="文本框 11"/>
          <p:cNvSpPr txBox="1"/>
          <p:nvPr/>
        </p:nvSpPr>
        <p:spPr>
          <a:xfrm>
            <a:off x="4785995" y="3272790"/>
            <a:ext cx="253238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函数调用与返回检查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3" name="文本框 12"/>
          <p:cNvSpPr txBox="1"/>
          <p:nvPr/>
        </p:nvSpPr>
        <p:spPr>
          <a:xfrm>
            <a:off x="8910320" y="3272790"/>
            <a:ext cx="235966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选择循环语句检查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4" name="右箭头 13"/>
          <p:cNvSpPr/>
          <p:nvPr/>
        </p:nvSpPr>
        <p:spPr>
          <a:xfrm rot="5400000">
            <a:off x="2188210" y="165100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右箭头 14"/>
          <p:cNvSpPr/>
          <p:nvPr/>
        </p:nvSpPr>
        <p:spPr>
          <a:xfrm rot="5400000">
            <a:off x="2188210" y="239331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左大括号 15"/>
          <p:cNvSpPr/>
          <p:nvPr/>
        </p:nvSpPr>
        <p:spPr>
          <a:xfrm rot="5400000">
            <a:off x="5808345" y="-1416685"/>
            <a:ext cx="271780" cy="9307830"/>
          </a:xfrm>
          <a:prstGeom prst="leftBrace">
            <a:avLst>
              <a:gd name="adj1" fmla="val 8333"/>
              <a:gd name="adj2" fmla="val 82685"/>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0" y="3956685"/>
            <a:ext cx="4408805" cy="2158365"/>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在变量声明阶段，若未提供类型，则将类型标记为 Unknown，若在其作用域内没有自动类型推导，则会在退出作用域时报错</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变量使用阶段，若变量未初始化即使用，则抛出语义错误。</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表达式检查会递归分析子表达式，并返回类型用于后续推导判断。顶层函数会根据表达式类型进行分发。</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18" name="右箭头 17"/>
          <p:cNvSpPr/>
          <p:nvPr/>
        </p:nvSpPr>
        <p:spPr>
          <a:xfrm rot="5400000">
            <a:off x="1162050" y="37185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4550410" y="3891280"/>
            <a:ext cx="4409440" cy="2416810"/>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函数调用依次检查函数是否定义，实参与形参的个数是否匹配，以及所有实参的表达式。</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函数返回：</a:t>
            </a:r>
            <a:endParaRPr lang="zh-CN" altLang="en-US" sz="1400" dirty="0">
              <a:latin typeface="华文中宋" panose="02010600040101010101" charset="-122"/>
              <a:ea typeface="华文中宋" panose="02010600040101010101" charset="-122"/>
              <a:cs typeface="华文中宋" panose="02010600040101010101" charset="-122"/>
            </a:endParaRPr>
          </a:p>
          <a:p>
            <a:pPr marL="742950" lvl="1"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 return 携带返回值，则进一步检查表达式类型，并与函数返回类型比对；</a:t>
            </a:r>
            <a:endParaRPr lang="zh-CN" altLang="en-US" sz="1400" dirty="0">
              <a:latin typeface="华文中宋" panose="02010600040101010101" charset="-122"/>
              <a:ea typeface="华文中宋" panose="02010600040101010101" charset="-122"/>
              <a:cs typeface="华文中宋" panose="02010600040101010101" charset="-122"/>
            </a:endParaRPr>
          </a:p>
          <a:p>
            <a:pPr marL="742950" lvl="1"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 return 无返回值，则视函数是否应返回值判断合法性。</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若函数没有返回语句，视为无返回值，同样需要判断是否匹配</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1" name="右箭头 20"/>
          <p:cNvSpPr/>
          <p:nvPr/>
        </p:nvSpPr>
        <p:spPr>
          <a:xfrm rot="5400000">
            <a:off x="5962650" y="364934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文本框 21"/>
          <p:cNvSpPr txBox="1"/>
          <p:nvPr/>
        </p:nvSpPr>
        <p:spPr>
          <a:xfrm>
            <a:off x="9181465" y="3961765"/>
            <a:ext cx="2616835" cy="607695"/>
          </a:xfrm>
          <a:prstGeom prst="rect">
            <a:avLst/>
          </a:prstGeom>
          <a:noFill/>
        </p:spPr>
        <p:txBody>
          <a:bodyPr wrap="square" rtlCol="0">
            <a:spAutoFit/>
          </a:bodyPr>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对判断表达式以及语句块进行合法性检查</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3" name="右箭头 22"/>
          <p:cNvSpPr/>
          <p:nvPr/>
        </p:nvSpPr>
        <p:spPr>
          <a:xfrm rot="5400000">
            <a:off x="10398760" y="36931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1336040" y="6387465"/>
            <a:ext cx="8993505" cy="386080"/>
          </a:xfrm>
          <a:prstGeom prst="rect">
            <a:avLst/>
          </a:prstGeom>
        </p:spPr>
        <p:txBody>
          <a:bodyPr wrap="square">
            <a:spAutoFit/>
          </a:bodyPr>
          <a:p>
            <a:pPr indent="457200" algn="l">
              <a:lnSpc>
                <a:spcPct val="120000"/>
              </a:lnSpc>
              <a:buClrTx/>
              <a:buSzTx/>
              <a:buFontTx/>
            </a:pP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语义分析阶段发现的错误，统一通过</a:t>
            </a:r>
            <a:r>
              <a:rPr lang="zh-CN" altLang="en-US" sz="1600" dirty="0">
                <a:solidFill>
                  <a:schemeClr val="accent1"/>
                </a:solidFill>
                <a:latin typeface="华文中宋" panose="02010600040101010101" charset="-122"/>
                <a:ea typeface="华文中宋" panose="02010600040101010101" charset="-122"/>
                <a:cs typeface="华文中宋" panose="02010600040101010101" charset="-122"/>
              </a:rPr>
              <a:t>错误处理器</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报告，并结合当前作用域提供精确定位信息。</a:t>
            </a:r>
            <a:endPar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endParaRPr>
          </a:p>
        </p:txBody>
      </p:sp>
      <p:sp>
        <p:nvSpPr>
          <p:cNvPr id="25" name="右箭头 24"/>
          <p:cNvSpPr/>
          <p:nvPr/>
        </p:nvSpPr>
        <p:spPr>
          <a:xfrm>
            <a:off x="464820" y="6408420"/>
            <a:ext cx="1199515" cy="4019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3985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5.</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1</a:t>
            </a: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kumimoji="0" lang="zh-CN" altLang="en-US"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四元式设计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9" name="矩形 8"/>
          <p:cNvSpPr/>
          <p:nvPr>
            <p:custDataLst>
              <p:tags r:id="rId4"/>
            </p:custDataLst>
          </p:nvPr>
        </p:nvSpPr>
        <p:spPr>
          <a:xfrm>
            <a:off x="577850" y="1734820"/>
            <a:ext cx="4450080" cy="341693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操作符分类</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定义枚举类</a:t>
            </a:r>
            <a:r>
              <a:rPr 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`ir::OpCode`</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，记录四元式操作符。</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算数运算：Add, Sub, Mul, Div</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控制流：Jeq, Jne, Jge, Jgt, Jle, Jlt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比较运算</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：Eq, Neq, Geq, Leq</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变量声明和赋值：</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Label, Goto</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标号声明和跳转：</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Push, Pop</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函数调用和返回：</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Call, Return</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矩形 10"/>
          <p:cNvSpPr/>
          <p:nvPr>
            <p:custDataLst>
              <p:tags r:id="rId5"/>
            </p:custDataLst>
          </p:nvPr>
        </p:nvSpPr>
        <p:spPr>
          <a:xfrm>
            <a:off x="6307455" y="1734820"/>
            <a:ext cx="3616960" cy="11969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数据结构</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定义</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操作数</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四元式</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结构：</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3" name="文本框 12"/>
          <p:cNvSpPr txBox="1"/>
          <p:nvPr/>
        </p:nvSpPr>
        <p:spPr>
          <a:xfrm>
            <a:off x="9037955" y="2844800"/>
            <a:ext cx="2353310" cy="2306955"/>
          </a:xfrm>
          <a:prstGeom prst="rect">
            <a:avLst/>
          </a:prstGeom>
          <a:noFill/>
        </p:spPr>
        <p:txBody>
          <a:bodyPr wrap="square" rtlCol="0" anchor="t">
            <a:spAutoFit/>
          </a:bodyPr>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struct Quad {</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OpCode op;</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Operand arg1;</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Operand arg2;</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Operand res;</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4" name="文本框 13"/>
          <p:cNvSpPr txBox="1"/>
          <p:nvPr/>
        </p:nvSpPr>
        <p:spPr>
          <a:xfrm>
            <a:off x="5620385" y="2931795"/>
            <a:ext cx="3339465" cy="1753235"/>
          </a:xfrm>
          <a:prstGeom prst="rect">
            <a:avLst/>
          </a:prstGeom>
          <a:noFill/>
        </p:spPr>
        <p:txBody>
          <a:bodyPr wrap="square" rtlCol="0" anchor="t">
            <a:spAutoFit/>
          </a:bodyPr>
          <a:p>
            <a:r>
              <a:rPr lang="zh-CN" altLang="en-US"/>
              <a:t>struct Operand {</a:t>
            </a:r>
            <a:endParaRPr lang="zh-CN" altLang="en-US"/>
          </a:p>
          <a:p>
            <a:r>
              <a:rPr lang="zh-CN" altLang="en-US"/>
              <a:t>  std::string name;</a:t>
            </a:r>
            <a:endParaRPr lang="zh-CN" altLang="en-US"/>
          </a:p>
          <a:p>
            <a:endParaRPr lang="zh-CN" altLang="en-US"/>
          </a:p>
          <a:p>
            <a:r>
              <a:rPr lang="zh-CN" altLang="en-US"/>
              <a:t>  Operand() = default;</a:t>
            </a:r>
            <a:endParaRPr lang="zh-CN" altLang="en-US"/>
          </a:p>
          <a:p>
            <a:r>
              <a:rPr lang="zh-CN" altLang="en-US"/>
              <a:t>  Operand(std::string name)</a:t>
            </a:r>
            <a:r>
              <a:rPr lang="en-US" altLang="zh-CN"/>
              <a:t>;</a:t>
            </a:r>
            <a:endParaRPr lang="zh-CN" altLang="en-US"/>
          </a:p>
          <a:p>
            <a:r>
              <a:rPr lang="zh-CN" altLang="en-US"/>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生成器</a:t>
            </a:r>
            <a:endPar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9" name="矩形 8"/>
          <p:cNvSpPr/>
          <p:nvPr>
            <p:custDataLst>
              <p:tags r:id="rId4"/>
            </p:custDataLst>
          </p:nvPr>
        </p:nvSpPr>
        <p:spPr>
          <a:xfrm>
            <a:off x="415925" y="1734820"/>
            <a:ext cx="5511800" cy="405574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生成器设计</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中间代码生成器类中定义了一个四元式列表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`quads`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存储顺序生成的所有四元式，定义了一个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`p_stable`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指向全局共享的符号表。</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以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`generate` </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开头的一组函数是整个中间代码生成器的核心，其以深度优先、从左到右的顺序遍历语法分析器生成的 AST，并根据语义规则生成中间代码。</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该类主要向外部暴露了两个接口：</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`generateProg` </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`printQuads` </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分别用于生成四元式和打印已生成的四元式。</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5"/>
          <a:stretch>
            <a:fillRect/>
          </a:stretch>
        </p:blipFill>
        <p:spPr>
          <a:xfrm>
            <a:off x="5927725" y="327660"/>
            <a:ext cx="5501640" cy="2941320"/>
          </a:xfrm>
          <a:prstGeom prst="rect">
            <a:avLst/>
          </a:prstGeom>
        </p:spPr>
      </p:pic>
      <p:pic>
        <p:nvPicPr>
          <p:cNvPr id="7" name="图片 6"/>
          <p:cNvPicPr>
            <a:picLocks noChangeAspect="1"/>
          </p:cNvPicPr>
          <p:nvPr/>
        </p:nvPicPr>
        <p:blipFill>
          <a:blip r:embed="rId6"/>
          <a:stretch>
            <a:fillRect/>
          </a:stretch>
        </p:blipFill>
        <p:spPr>
          <a:xfrm>
            <a:off x="5927725" y="3294380"/>
            <a:ext cx="4312920" cy="34061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检查</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18110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9" name="文本框 18"/>
          <p:cNvSpPr txBox="1"/>
          <p:nvPr/>
        </p:nvSpPr>
        <p:spPr>
          <a:xfrm>
            <a:off x="1289685" y="1253490"/>
            <a:ext cx="2175510" cy="601345"/>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程序级生成</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6" name="文本框 5"/>
          <p:cNvSpPr txBox="1"/>
          <p:nvPr/>
        </p:nvSpPr>
        <p:spPr>
          <a:xfrm>
            <a:off x="3329305" y="1245870"/>
            <a:ext cx="603758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作为整个中间代码的入口，</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rPr>
              <a:t>generate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rPr>
              <a:t>Prog</a:t>
            </a:r>
            <a:r>
              <a:rPr lang="zh-CN" altLang="en-US" sz="1600" b="0" dirty="0">
                <a:latin typeface="华文中宋" panose="02010600040101010101" charset="-122"/>
                <a:ea typeface="华文中宋" panose="02010600040101010101" charset="-122"/>
                <a:cs typeface="华文中宋" panose="02010600040101010101" charset="-122"/>
              </a:rPr>
              <a:t> 接收语法分析生成的程序树，依次遍历所有函数定义，生成对应中间代码。</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1414145" y="1927225"/>
            <a:ext cx="217424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828040" y="2751455"/>
            <a:ext cx="686943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语句块生成函数处理语句序列，根据语句类型分发到不同生成函数</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9" name="文本框 8"/>
          <p:cNvSpPr txBox="1"/>
          <p:nvPr/>
        </p:nvSpPr>
        <p:spPr>
          <a:xfrm>
            <a:off x="2915285" y="1957705"/>
            <a:ext cx="731139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对于每个函数声明，先生成函数头部分，再生成函数体对应的中间代码。</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0" name="文本框 9"/>
          <p:cNvSpPr txBox="1"/>
          <p:nvPr/>
        </p:nvSpPr>
        <p:spPr>
          <a:xfrm>
            <a:off x="224155" y="3272790"/>
            <a:ext cx="250317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表达式生成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2" name="文本框 11"/>
          <p:cNvSpPr txBox="1"/>
          <p:nvPr/>
        </p:nvSpPr>
        <p:spPr>
          <a:xfrm>
            <a:off x="7139305" y="3326765"/>
            <a:ext cx="253238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控制流生成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3" name="文本框 12"/>
          <p:cNvSpPr txBox="1"/>
          <p:nvPr/>
        </p:nvSpPr>
        <p:spPr>
          <a:xfrm>
            <a:off x="3588385" y="3298190"/>
            <a:ext cx="235966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函数调用生成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4" name="右箭头 13"/>
          <p:cNvSpPr/>
          <p:nvPr/>
        </p:nvSpPr>
        <p:spPr>
          <a:xfrm rot="5400000">
            <a:off x="2188210" y="165100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右箭头 14"/>
          <p:cNvSpPr/>
          <p:nvPr/>
        </p:nvSpPr>
        <p:spPr>
          <a:xfrm rot="5400000">
            <a:off x="2188210" y="239331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左大括号 15"/>
          <p:cNvSpPr/>
          <p:nvPr/>
        </p:nvSpPr>
        <p:spPr>
          <a:xfrm rot="5400000">
            <a:off x="6086475" y="-1693545"/>
            <a:ext cx="271780" cy="9862820"/>
          </a:xfrm>
          <a:prstGeom prst="leftBrace">
            <a:avLst>
              <a:gd name="adj1" fmla="val 0"/>
              <a:gd name="adj2" fmla="val 58173"/>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0" y="3956685"/>
            <a:ext cx="3902710" cy="2416810"/>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算术表达式：递归下降处理。</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优先递归生成</a:t>
            </a:r>
            <a:r>
              <a:rPr lang="en-US" altLang="zh-CN" sz="1400" dirty="0">
                <a:latin typeface="华文中宋" panose="02010600040101010101" charset="-122"/>
                <a:ea typeface="华文中宋" panose="02010600040101010101" charset="-122"/>
                <a:cs typeface="华文中宋" panose="02010600040101010101" charset="-122"/>
              </a:rPr>
              <a:t>lhs</a:t>
            </a:r>
            <a:r>
              <a:rPr lang="zh-CN" altLang="en-US" sz="1400" dirty="0">
                <a:latin typeface="华文中宋" panose="02010600040101010101" charset="-122"/>
                <a:ea typeface="华文中宋" panose="02010600040101010101" charset="-122"/>
                <a:cs typeface="华文中宋" panose="02010600040101010101" charset="-122"/>
              </a:rPr>
              <a:t>和</a:t>
            </a:r>
            <a:r>
              <a:rPr lang="en-US" altLang="zh-CN" sz="1400" dirty="0">
                <a:latin typeface="华文中宋" panose="02010600040101010101" charset="-122"/>
                <a:ea typeface="华文中宋" panose="02010600040101010101" charset="-122"/>
                <a:cs typeface="华文中宋" panose="02010600040101010101" charset="-122"/>
              </a:rPr>
              <a:t>rhs</a:t>
            </a:r>
            <a:r>
              <a:rPr lang="zh-CN" altLang="en-US" sz="1400" dirty="0">
                <a:latin typeface="华文中宋" panose="02010600040101010101" charset="-122"/>
                <a:ea typeface="华文中宋" panose="02010600040101010101" charset="-122"/>
                <a:cs typeface="华文中宋" panose="02010600040101010101" charset="-122"/>
              </a:rPr>
              <a:t>的中间代码</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为运算结果分配临时变量名</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3.</a:t>
            </a:r>
            <a:r>
              <a:rPr lang="zh-CN" altLang="en-US" sz="1400" dirty="0">
                <a:latin typeface="华文中宋" panose="02010600040101010101" charset="-122"/>
                <a:ea typeface="华文中宋" panose="02010600040101010101" charset="-122"/>
                <a:cs typeface="华文中宋" panose="02010600040101010101" charset="-122"/>
              </a:rPr>
              <a:t>根据运算符类型生成对应四元式指令</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比较表达式生成：</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递归生成左右操作数中间代码</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分配临时变量存储比较结果</a:t>
            </a:r>
            <a:r>
              <a:rPr lang="en-US" altLang="zh-CN" sz="1400" dirty="0">
                <a:latin typeface="华文中宋" panose="02010600040101010101" charset="-122"/>
                <a:ea typeface="华文中宋" panose="02010600040101010101" charset="-122"/>
                <a:cs typeface="华文中宋" panose="02010600040101010101" charset="-122"/>
              </a:rPr>
              <a:t>(true/false)</a:t>
            </a:r>
            <a:endParaRPr lang="en-US" altLang="zh-CN"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3.</a:t>
            </a:r>
            <a:r>
              <a:rPr lang="zh-CN" altLang="en-US" sz="1400" dirty="0">
                <a:latin typeface="华文中宋" panose="02010600040101010101" charset="-122"/>
                <a:ea typeface="华文中宋" panose="02010600040101010101" charset="-122"/>
                <a:cs typeface="华文中宋" panose="02010600040101010101" charset="-122"/>
              </a:rPr>
              <a:t>根据比较符生成对应四元式</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4.</a:t>
            </a:r>
            <a:r>
              <a:rPr lang="zh-CN" altLang="en-US" sz="1400" dirty="0">
                <a:latin typeface="华文中宋" panose="02010600040101010101" charset="-122"/>
                <a:ea typeface="华文中宋" panose="02010600040101010101" charset="-122"/>
                <a:cs typeface="华文中宋" panose="02010600040101010101" charset="-122"/>
              </a:rPr>
              <a:t>返回临时变量用于控制流跳转判断</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18" name="右箭头 17"/>
          <p:cNvSpPr/>
          <p:nvPr/>
        </p:nvSpPr>
        <p:spPr>
          <a:xfrm rot="5400000">
            <a:off x="1162050" y="37185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6028690" y="4051935"/>
            <a:ext cx="4464050" cy="2416810"/>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en-US" altLang="zh-CN" sz="1400" dirty="0">
                <a:latin typeface="华文中宋" panose="02010600040101010101" charset="-122"/>
                <a:ea typeface="华文中宋" panose="02010600040101010101" charset="-122"/>
                <a:cs typeface="华文中宋" panose="02010600040101010101" charset="-122"/>
              </a:rPr>
              <a:t>if</a:t>
            </a:r>
            <a:r>
              <a:rPr lang="zh-CN" altLang="en-US" sz="1400" dirty="0">
                <a:latin typeface="华文中宋" panose="02010600040101010101" charset="-122"/>
                <a:ea typeface="华文中宋" panose="02010600040101010101" charset="-122"/>
                <a:cs typeface="华文中宋" panose="02010600040101010101" charset="-122"/>
              </a:rPr>
              <a:t>语句生成：标签化跳转架构</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为</a:t>
            </a:r>
            <a:r>
              <a:rPr lang="en-US" altLang="zh-CN" sz="1400" dirty="0">
                <a:latin typeface="华文中宋" panose="02010600040101010101" charset="-122"/>
                <a:ea typeface="华文中宋" panose="02010600040101010101" charset="-122"/>
                <a:cs typeface="华文中宋" panose="02010600040101010101" charset="-122"/>
              </a:rPr>
              <a:t>true</a:t>
            </a:r>
            <a:r>
              <a:rPr lang="zh-CN" altLang="en-US" sz="1400" dirty="0">
                <a:latin typeface="华文中宋" panose="02010600040101010101" charset="-122"/>
                <a:ea typeface="华文中宋" panose="02010600040101010101" charset="-122"/>
                <a:cs typeface="华文中宋" panose="02010600040101010101" charset="-122"/>
              </a:rPr>
              <a:t>分支、</a:t>
            </a:r>
            <a:r>
              <a:rPr lang="en-US" altLang="zh-CN" sz="1400" dirty="0">
                <a:latin typeface="华文中宋" panose="02010600040101010101" charset="-122"/>
                <a:ea typeface="华文中宋" panose="02010600040101010101" charset="-122"/>
                <a:cs typeface="华文中宋" panose="02010600040101010101" charset="-122"/>
              </a:rPr>
              <a:t>false</a:t>
            </a:r>
            <a:r>
              <a:rPr lang="zh-CN" altLang="en-US" sz="1400" dirty="0">
                <a:latin typeface="华文中宋" panose="02010600040101010101" charset="-122"/>
                <a:ea typeface="华文中宋" panose="02010600040101010101" charset="-122"/>
                <a:cs typeface="华文中宋" panose="02010600040101010101" charset="-122"/>
              </a:rPr>
              <a:t>分支和结束点创建唯一标签</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生成条件表达式中间代码，通过</a:t>
            </a:r>
            <a:r>
              <a:rPr lang="en-US" altLang="zh-CN" sz="1400" dirty="0">
                <a:latin typeface="华文中宋" panose="02010600040101010101" charset="-122"/>
                <a:ea typeface="华文中宋" panose="02010600040101010101" charset="-122"/>
                <a:cs typeface="华文中宋" panose="02010600040101010101" charset="-122"/>
              </a:rPr>
              <a:t>jne</a:t>
            </a:r>
            <a:r>
              <a:rPr lang="zh-CN" altLang="en-US" sz="1400" dirty="0">
                <a:latin typeface="华文中宋" panose="02010600040101010101" charset="-122"/>
                <a:ea typeface="华文中宋" panose="02010600040101010101" charset="-122"/>
                <a:cs typeface="华文中宋" panose="02010600040101010101" charset="-122"/>
              </a:rPr>
              <a:t>跳转</a:t>
            </a:r>
            <a:r>
              <a:rPr lang="en-US" altLang="zh-CN" sz="1400" dirty="0">
                <a:latin typeface="华文中宋" panose="02010600040101010101" charset="-122"/>
                <a:ea typeface="华文中宋" panose="02010600040101010101" charset="-122"/>
                <a:cs typeface="华文中宋" panose="02010600040101010101" charset="-122"/>
              </a:rPr>
              <a:t>true</a:t>
            </a:r>
            <a:r>
              <a:rPr lang="zh-CN" altLang="en-US" sz="1400" dirty="0">
                <a:latin typeface="华文中宋" panose="02010600040101010101" charset="-122"/>
                <a:ea typeface="华文中宋" panose="02010600040101010101" charset="-122"/>
                <a:cs typeface="华文中宋" panose="02010600040101010101" charset="-122"/>
              </a:rPr>
              <a:t>分支</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3.</a:t>
            </a:r>
            <a:r>
              <a:rPr lang="zh-CN" altLang="en-US" sz="1400" dirty="0">
                <a:latin typeface="华文中宋" panose="02010600040101010101" charset="-122"/>
                <a:ea typeface="华文中宋" panose="02010600040101010101" charset="-122"/>
                <a:cs typeface="华文中宋" panose="02010600040101010101" charset="-122"/>
              </a:rPr>
              <a:t>若无</a:t>
            </a:r>
            <a:r>
              <a:rPr lang="en-US" altLang="zh-CN" sz="1400" dirty="0">
                <a:latin typeface="华文中宋" panose="02010600040101010101" charset="-122"/>
                <a:ea typeface="华文中宋" panose="02010600040101010101" charset="-122"/>
                <a:cs typeface="华文中宋" panose="02010600040101010101" charset="-122"/>
              </a:rPr>
              <a:t>else</a:t>
            </a:r>
            <a:r>
              <a:rPr lang="zh-CN" altLang="en-US" sz="1400" dirty="0">
                <a:latin typeface="华文中宋" panose="02010600040101010101" charset="-122"/>
                <a:ea typeface="华文中宋" panose="02010600040101010101" charset="-122"/>
                <a:cs typeface="华文中宋" panose="02010600040101010101" charset="-122"/>
              </a:rPr>
              <a:t>直接跳转到结束标签，否则跳转到</a:t>
            </a:r>
            <a:r>
              <a:rPr lang="en-US" altLang="zh-CN" sz="1400" dirty="0">
                <a:latin typeface="华文中宋" panose="02010600040101010101" charset="-122"/>
                <a:ea typeface="华文中宋" panose="02010600040101010101" charset="-122"/>
                <a:cs typeface="华文中宋" panose="02010600040101010101" charset="-122"/>
              </a:rPr>
              <a:t>false</a:t>
            </a:r>
            <a:r>
              <a:rPr lang="zh-CN" altLang="en-US" sz="1400" dirty="0">
                <a:latin typeface="华文中宋" panose="02010600040101010101" charset="-122"/>
                <a:ea typeface="华文中宋" panose="02010600040101010101" charset="-122"/>
                <a:cs typeface="华文中宋" panose="02010600040101010101" charset="-122"/>
              </a:rPr>
              <a:t>分支</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4.</a:t>
            </a:r>
            <a:r>
              <a:rPr lang="zh-CN" altLang="en-US" sz="1400" dirty="0">
                <a:latin typeface="华文中宋" panose="02010600040101010101" charset="-122"/>
                <a:ea typeface="华文中宋" panose="02010600040101010101" charset="-122"/>
                <a:cs typeface="华文中宋" panose="02010600040101010101" charset="-122"/>
              </a:rPr>
              <a:t>生成</a:t>
            </a:r>
            <a:r>
              <a:rPr lang="en-US" altLang="zh-CN" sz="1400" dirty="0">
                <a:latin typeface="华文中宋" panose="02010600040101010101" charset="-122"/>
                <a:ea typeface="华文中宋" panose="02010600040101010101" charset="-122"/>
                <a:cs typeface="华文中宋" panose="02010600040101010101" charset="-122"/>
              </a:rPr>
              <a:t>if</a:t>
            </a:r>
            <a:r>
              <a:rPr lang="zh-CN" altLang="en-US" sz="1400" dirty="0">
                <a:latin typeface="华文中宋" panose="02010600040101010101" charset="-122"/>
                <a:ea typeface="华文中宋" panose="02010600040101010101" charset="-122"/>
                <a:cs typeface="华文中宋" panose="02010600040101010101" charset="-122"/>
              </a:rPr>
              <a:t>和</a:t>
            </a:r>
            <a:r>
              <a:rPr lang="en-US" altLang="zh-CN" sz="1400" dirty="0">
                <a:latin typeface="华文中宋" panose="02010600040101010101" charset="-122"/>
                <a:ea typeface="华文中宋" panose="02010600040101010101" charset="-122"/>
                <a:cs typeface="华文中宋" panose="02010600040101010101" charset="-122"/>
              </a:rPr>
              <a:t>else</a:t>
            </a:r>
            <a:r>
              <a:rPr lang="zh-CN" altLang="en-US" sz="1400" dirty="0">
                <a:latin typeface="华文中宋" panose="02010600040101010101" charset="-122"/>
                <a:ea typeface="华文中宋" panose="02010600040101010101" charset="-122"/>
                <a:cs typeface="华文中宋" panose="02010600040101010101" charset="-122"/>
              </a:rPr>
              <a:t>的代码块，最后同一跳转到结束标签</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en-US" altLang="zh-CN" sz="1400" dirty="0">
                <a:latin typeface="华文中宋" panose="02010600040101010101" charset="-122"/>
                <a:ea typeface="华文中宋" panose="02010600040101010101" charset="-122"/>
                <a:cs typeface="华文中宋" panose="02010600040101010101" charset="-122"/>
              </a:rPr>
              <a:t>while</a:t>
            </a:r>
            <a:r>
              <a:rPr lang="zh-CN" altLang="en-US" sz="1400" dirty="0">
                <a:latin typeface="华文中宋" panose="02010600040101010101" charset="-122"/>
                <a:ea typeface="华文中宋" panose="02010600040101010101" charset="-122"/>
                <a:cs typeface="华文中宋" panose="02010600040101010101" charset="-122"/>
              </a:rPr>
              <a:t>循环生成：</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标记循环入口和结束点</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生成条件代码，通过</a:t>
            </a:r>
            <a:r>
              <a:rPr lang="en-US" altLang="zh-CN" sz="1400" dirty="0">
                <a:latin typeface="华文中宋" panose="02010600040101010101" charset="-122"/>
                <a:ea typeface="华文中宋" panose="02010600040101010101" charset="-122"/>
                <a:cs typeface="华文中宋" panose="02010600040101010101" charset="-122"/>
              </a:rPr>
              <a:t>jne</a:t>
            </a:r>
            <a:r>
              <a:rPr lang="zh-CN" altLang="en-US" sz="1400" dirty="0">
                <a:latin typeface="华文中宋" panose="02010600040101010101" charset="-122"/>
                <a:ea typeface="华文中宋" panose="02010600040101010101" charset="-122"/>
                <a:cs typeface="华文中宋" panose="02010600040101010101" charset="-122"/>
              </a:rPr>
              <a:t>跳转到循环体，否则跳转到结束标签；生成循环体代码后无条件转回开始标签</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1" name="右箭头 20"/>
          <p:cNvSpPr/>
          <p:nvPr/>
        </p:nvSpPr>
        <p:spPr>
          <a:xfrm rot="5400000">
            <a:off x="8088630" y="370332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文本框 21"/>
          <p:cNvSpPr txBox="1"/>
          <p:nvPr/>
        </p:nvSpPr>
        <p:spPr>
          <a:xfrm>
            <a:off x="3833495" y="4058920"/>
            <a:ext cx="2115185" cy="2675255"/>
          </a:xfrm>
          <a:prstGeom prst="rect">
            <a:avLst/>
          </a:prstGeom>
          <a:noFill/>
        </p:spPr>
        <p:txBody>
          <a:bodyPr wrap="square" rtlCol="0">
            <a:spAutoFit/>
          </a:bodyPr>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参数压栈：按顺序生成所有实参的中间代码，通过Push指令压入栈帧</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函数调用：使用Call指令跳转到目标函数，指定返回值存储变量</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返回值传递：将函数返回的临时变量名作为整个表达式的值传递</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3" name="右箭头 22"/>
          <p:cNvSpPr/>
          <p:nvPr/>
        </p:nvSpPr>
        <p:spPr>
          <a:xfrm rot="5400000">
            <a:off x="4717415" y="373253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1336040" y="6387465"/>
            <a:ext cx="10537825" cy="386080"/>
          </a:xfrm>
          <a:prstGeom prst="rect">
            <a:avLst/>
          </a:prstGeom>
        </p:spPr>
        <p:txBody>
          <a:bodyPr wrap="square">
            <a:spAutoFit/>
          </a:bodyPr>
          <a:p>
            <a:pPr indent="457200" algn="l">
              <a:lnSpc>
                <a:spcPct val="120000"/>
              </a:lnSpc>
              <a:buClrTx/>
              <a:buSzTx/>
              <a:buFontTx/>
            </a:pP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分层递归策略处理表达式优先级，标签化管理实现结构化控制流，符号表协同维护变量声明周期状态</a:t>
            </a:r>
            <a:endPar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endParaRPr>
          </a:p>
        </p:txBody>
      </p:sp>
      <p:sp>
        <p:nvSpPr>
          <p:cNvPr id="25" name="右箭头 24"/>
          <p:cNvSpPr/>
          <p:nvPr/>
        </p:nvSpPr>
        <p:spPr>
          <a:xfrm>
            <a:off x="464820" y="6408420"/>
            <a:ext cx="1199515" cy="4019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custDataLst>
              <p:tags r:id="rId4"/>
            </p:custDataLst>
          </p:nvPr>
        </p:nvSpPr>
        <p:spPr>
          <a:xfrm>
            <a:off x="9832340" y="3298190"/>
            <a:ext cx="235966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赋值语句生成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1" name="文本框 10"/>
          <p:cNvSpPr txBox="1"/>
          <p:nvPr>
            <p:custDataLst>
              <p:tags r:id="rId5"/>
            </p:custDataLst>
          </p:nvPr>
        </p:nvSpPr>
        <p:spPr>
          <a:xfrm>
            <a:off x="10433685" y="4058920"/>
            <a:ext cx="1758950" cy="1641475"/>
          </a:xfrm>
          <a:prstGeom prst="rect">
            <a:avLst/>
          </a:prstGeom>
          <a:noFill/>
        </p:spPr>
        <p:txBody>
          <a:bodyPr wrap="square" rtlCol="0">
            <a:spAutoFit/>
          </a:bodyPr>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生成右值表达式中间代码</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根据左值类型生成对应</a:t>
            </a:r>
            <a:r>
              <a:rPr lang="en-US" altLang="zh-CN" sz="1400" dirty="0">
                <a:latin typeface="华文中宋" panose="02010600040101010101" charset="-122"/>
                <a:ea typeface="华文中宋" panose="02010600040101010101" charset="-122"/>
                <a:cs typeface="华文中宋" panose="02010600040101010101" charset="-122"/>
              </a:rPr>
              <a:t>assign</a:t>
            </a:r>
            <a:r>
              <a:rPr lang="zh-CN" altLang="en-US" sz="1400" dirty="0">
                <a:latin typeface="华文中宋" panose="02010600040101010101" charset="-122"/>
                <a:ea typeface="华文中宋" panose="02010600040101010101" charset="-122"/>
                <a:cs typeface="华文中宋" panose="02010600040101010101" charset="-122"/>
              </a:rPr>
              <a:t>指令</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在符号表中标记该变量已初始化</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6" name="右箭头 25"/>
          <p:cNvSpPr/>
          <p:nvPr>
            <p:custDataLst>
              <p:tags r:id="rId6"/>
            </p:custDataLst>
          </p:nvPr>
        </p:nvSpPr>
        <p:spPr>
          <a:xfrm rot="5400000">
            <a:off x="10961370" y="373253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1699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6.</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错误处理器</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核心设计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4"/>
          <a:stretch>
            <a:fillRect/>
          </a:stretch>
        </p:blipFill>
        <p:spPr>
          <a:xfrm>
            <a:off x="4848860" y="1253490"/>
            <a:ext cx="7239000" cy="5181600"/>
          </a:xfrm>
          <a:prstGeom prst="rect">
            <a:avLst/>
          </a:prstGeom>
        </p:spPr>
      </p:pic>
      <p:sp>
        <p:nvSpPr>
          <p:cNvPr id="6" name="矩形 5"/>
          <p:cNvSpPr/>
          <p:nvPr>
            <p:custDataLst>
              <p:tags r:id="rId5"/>
            </p:custDataLst>
          </p:nvPr>
        </p:nvSpPr>
        <p:spPr>
          <a:xfrm>
            <a:off x="577850" y="1734820"/>
            <a:ext cx="4318000" cy="44665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错误处理器框架</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全局实例化</a:t>
            </a:r>
            <a:r>
              <a:rPr 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ErrorReporter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，以观察者的身份记录不同阶段的错误，因此设计如下。</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数据成员：源代码信息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text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，三阶段错误存储列表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list&lt; &gt; ***_errs</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错误报告接口函数</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report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：兼容接收不同阶段错误信息。</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错误显示接口函数</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display</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：根据不同阶段采用彩色终端输出对应的错误处理。</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错误存在性检查函数</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hasErr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：检查某阶段是否有对应错误决定是否输出错误。</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2" name="矩形 11"/>
          <p:cNvSpPr/>
          <p:nvPr>
            <p:custDataLst>
              <p:tags r:id="rId4"/>
            </p:custDataLst>
          </p:nvPr>
        </p:nvSpPr>
        <p:spPr>
          <a:xfrm>
            <a:off x="6417945" y="118110"/>
            <a:ext cx="4895850" cy="19773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效果呈现</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sz="1600" dirty="0" smtClean="0">
                <a:latin typeface="华文中宋" panose="02010600040101010101" charset="-122"/>
                <a:ea typeface="华文中宋" panose="02010600040101010101" charset="-122"/>
                <a:sym typeface="字魂105号-简雅黑" panose="00000500000000000000" pitchFamily="2" charset="-122"/>
              </a:rPr>
              <a:t>在实现上，会在分析完代码后，统一报告</a:t>
            </a:r>
            <a:r>
              <a:rPr lang="zh-CN" sz="1600" dirty="0" smtClean="0">
                <a:latin typeface="华文中宋" panose="02010600040101010101" charset="-122"/>
                <a:ea typeface="华文中宋" panose="02010600040101010101" charset="-122"/>
                <a:sym typeface="字魂105号-简雅黑" panose="00000500000000000000" pitchFamily="2" charset="-122"/>
              </a:rPr>
              <a:t>所有的语义错误，这也是错误处理器精髓所在。效果如图：</a:t>
            </a:r>
            <a:endParaRPr lang="zh-CN" sz="1600" dirty="0" smtClean="0">
              <a:latin typeface="华文中宋" panose="02010600040101010101" charset="-122"/>
              <a:ea typeface="华文中宋" panose="02010600040101010101" charset="-122"/>
              <a:sym typeface="字魂105号-简雅黑" panose="00000500000000000000" pitchFamily="2" charset="-122"/>
            </a:endParaRPr>
          </a:p>
        </p:txBody>
      </p:sp>
      <p:sp>
        <p:nvSpPr>
          <p:cNvPr id="13" name="矩形 12"/>
          <p:cNvSpPr/>
          <p:nvPr>
            <p:custDataLst>
              <p:tags r:id="rId5"/>
            </p:custDataLst>
          </p:nvPr>
        </p:nvSpPr>
        <p:spPr>
          <a:xfrm>
            <a:off x="626745" y="1403350"/>
            <a:ext cx="4983480" cy="19265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错误定义</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a:t>
            </a:r>
            <a:r>
              <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分析识别</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的错误较为复杂</a:t>
            </a:r>
            <a:r>
              <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语义错误数据结构包括错误信息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msg</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错误类型</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、位置信息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row&amp;col</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和所在作用域</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scope_name</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7" name="矩形 16"/>
          <p:cNvSpPr/>
          <p:nvPr/>
        </p:nvSpPr>
        <p:spPr>
          <a:xfrm>
            <a:off x="5910580" y="-274320"/>
            <a:ext cx="104140" cy="7292340"/>
          </a:xfrm>
          <a:prstGeom prst="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pic>
        <p:nvPicPr>
          <p:cNvPr id="5" name="图片 4"/>
          <p:cNvPicPr>
            <a:picLocks noChangeAspect="1"/>
          </p:cNvPicPr>
          <p:nvPr/>
        </p:nvPicPr>
        <p:blipFill>
          <a:blip r:embed="rId6"/>
          <a:stretch>
            <a:fillRect/>
          </a:stretch>
        </p:blipFill>
        <p:spPr>
          <a:xfrm>
            <a:off x="627380" y="3423285"/>
            <a:ext cx="5084445" cy="237363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6637020" y="1682750"/>
            <a:ext cx="3676650" cy="4932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40042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7.</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总结与展望</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ṧlíďe"/>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6" name="直接连接符 5"/>
          <p:cNvCxnSpPr/>
          <p:nvPr/>
        </p:nvCxnSpPr>
        <p:spPr>
          <a:xfrm>
            <a:off x="939139" y="3009820"/>
            <a:ext cx="595950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01000" y="4734000"/>
            <a:ext cx="5773420" cy="95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348840" y="657873"/>
            <a:ext cx="23266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项目成果</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918931" y="1492891"/>
            <a:ext cx="5878110" cy="1398905"/>
          </a:xfrm>
          <a:prstGeom prst="rect">
            <a:avLst/>
          </a:prstGeom>
        </p:spPr>
        <p:txBody>
          <a:bodyPr wrap="square">
            <a:spAutoFit/>
          </a:bodyPr>
          <a:lstStyle/>
          <a:p>
            <a:pPr marL="285750" indent="-285750">
              <a:lnSpc>
                <a:spcPct val="100000"/>
              </a:lnSpc>
              <a:spcAft>
                <a:spcPts val="600"/>
              </a:spcAft>
              <a:buFont typeface="Wingdings" panose="05000000000000000000" charset="0"/>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词法和语法分析器</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0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能够正确将源程序分割为一系列 Token，基于抽象语法树（AST）构建原理，将 Token 序列还原为语法结构，支持函数声明、变量定义、表达式、条件语句、循环语句等语法形式，构建出具有语义层次的中间表示结构。</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939165" y="3131185"/>
            <a:ext cx="5809615" cy="1398905"/>
          </a:xfrm>
          <a:prstGeom prst="rect">
            <a:avLst/>
          </a:prstGeom>
        </p:spPr>
        <p:txBody>
          <a:bodyPr wrap="square">
            <a:spAutoFit/>
          </a:bodyPr>
          <a:lstStyle/>
          <a:p>
            <a:pPr marL="285750" indent="-285750">
              <a:lnSpc>
                <a:spcPct val="100000"/>
              </a:lnSpc>
              <a:spcAft>
                <a:spcPts val="600"/>
              </a:spcAft>
              <a:buFont typeface="Wingdings" panose="05000000000000000000" pitchFamily="2" charset="2"/>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 可视化模块</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0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支持将语法结构以 Graphviz DOT 格式输出，使抽象语法树具象为图形，提升调试可读性。通过一系列 `xxx2Dot` 函数，项目实现了 AST 结点到 DOT 图元素的转换，生成的 `.dot` 文件可直接转为图像展示。</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矩形 23"/>
          <p:cNvSpPr/>
          <p:nvPr/>
        </p:nvSpPr>
        <p:spPr>
          <a:xfrm>
            <a:off x="936625" y="4841875"/>
            <a:ext cx="5962015" cy="1276350"/>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命令行工具链</a:t>
            </a:r>
            <a:endPar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0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通过统一的参数接口，允许用户按需输出 Token 列表和 AST 图，并支持设置输入输出文件路径，方便灵活集成测试脚本和多种输入源。</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ṧlíďe"/>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6" name="直接连接符 5"/>
          <p:cNvCxnSpPr/>
          <p:nvPr/>
        </p:nvCxnSpPr>
        <p:spPr>
          <a:xfrm>
            <a:off x="939139" y="2872660"/>
            <a:ext cx="595950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01000" y="4734000"/>
            <a:ext cx="5773420" cy="95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348840" y="657873"/>
            <a:ext cx="23266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展望</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后续计划</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918931" y="1616081"/>
            <a:ext cx="5878110" cy="1276350"/>
          </a:xfrm>
          <a:prstGeom prst="rect">
            <a:avLst/>
          </a:prstGeom>
        </p:spPr>
        <p:txBody>
          <a:bodyPr wrap="square">
            <a:spAutoFit/>
          </a:bodyPr>
          <a:lstStyle/>
          <a:p>
            <a:pPr marL="285750" indent="-285750">
              <a:lnSpc>
                <a:spcPct val="150000"/>
              </a:lnSpc>
              <a:spcAft>
                <a:spcPts val="600"/>
              </a:spcAft>
              <a:buFont typeface="Wingdings" panose="05000000000000000000" charset="0"/>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面向后续语法扩展的 DOT 生成支持</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当前 AST 到 DOT 的转换函数覆盖了基础语句和表达式，但对于拓展规则，需要后续逐步补全。</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918845" y="2990215"/>
            <a:ext cx="5809615" cy="1645285"/>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错误处理机制的完善</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目前词法分析只有识别到未知 token 错误，会在分析完代码后，报告 UnknownToken 错误。语法分析阶段缺乏对异常输入的鲁棒性支持，后续会加入详细的错误信息提示与定位能力。</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矩形 23"/>
          <p:cNvSpPr/>
          <p:nvPr/>
        </p:nvSpPr>
        <p:spPr>
          <a:xfrm>
            <a:off x="936625" y="4841875"/>
            <a:ext cx="5962015" cy="1645285"/>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符号表的设计与实现</a:t>
            </a:r>
            <a:endPar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rPr>
              <a:t>目前项目未涉及语义分析层面的符号表管理，未来在支持类型检查、作用域分析和变量绑定等语义处理功能时，符号表将成为必不可少的关键组件。</a:t>
            </a:r>
            <a:endParaRPr lang="zh-CN" altLang="en-US" sz="160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3936780" y="3271730"/>
            <a:ext cx="431863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8.</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参考文献与</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资料</a:t>
            </a:r>
            <a:endPar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2901" y="569481"/>
            <a:ext cx="618131" cy="618131"/>
          </a:xfrm>
          <a:prstGeom prst="rect">
            <a:avLst/>
          </a:prstGeom>
        </p:spPr>
      </p:pic>
      <p:sp>
        <p:nvSpPr>
          <p:cNvPr id="13" name="矩形 12"/>
          <p:cNvSpPr/>
          <p:nvPr/>
        </p:nvSpPr>
        <p:spPr>
          <a:xfrm>
            <a:off x="1403985" y="2896235"/>
            <a:ext cx="3008630" cy="975995"/>
          </a:xfrm>
          <a:prstGeom prst="rect">
            <a:avLst/>
          </a:prstGeom>
        </p:spPr>
        <p:txBody>
          <a:bodyPr wrap="square">
            <a:noAutofit/>
          </a:bodyPr>
          <a:lstStyle/>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对输入程序进行词法分析，采用</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`&lt;type: , value: &gt;@pos` </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的格式展示词法分析后的</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序列。</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19" name="组合 18"/>
          <p:cNvGrpSpPr/>
          <p:nvPr/>
        </p:nvGrpSpPr>
        <p:grpSpPr>
          <a:xfrm>
            <a:off x="1353911" y="2204162"/>
            <a:ext cx="3008539" cy="590651"/>
            <a:chOff x="1929221" y="2315922"/>
            <a:chExt cx="3008539" cy="590651"/>
          </a:xfrm>
        </p:grpSpPr>
        <p:sp>
          <p:nvSpPr>
            <p:cNvPr id="6" name="任意多边形: 形状 5"/>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矩形 13"/>
            <p:cNvSpPr/>
            <p:nvPr/>
          </p:nvSpPr>
          <p:spPr>
            <a:xfrm>
              <a:off x="3015010" y="2338445"/>
              <a:ext cx="15646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17" name="矩形 16"/>
          <p:cNvSpPr/>
          <p:nvPr/>
        </p:nvSpPr>
        <p:spPr>
          <a:xfrm>
            <a:off x="4612640" y="2874010"/>
            <a:ext cx="3008630" cy="1312545"/>
          </a:xfrm>
          <a:prstGeom prst="rect">
            <a:avLst/>
          </a:prstGeom>
        </p:spPr>
        <p:txBody>
          <a:bodyPr wrap="square">
            <a:noAutofit/>
          </a:bodyPr>
          <a:lstStyle/>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根据词法分析后的</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序列进行语法分析，改写文法无左递归，用递归下降方式来实现</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LL(2)</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文法。</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20" name="组合 19"/>
          <p:cNvGrpSpPr/>
          <p:nvPr/>
        </p:nvGrpSpPr>
        <p:grpSpPr>
          <a:xfrm>
            <a:off x="4657815" y="2204162"/>
            <a:ext cx="3008539" cy="590651"/>
            <a:chOff x="1929221" y="2315922"/>
            <a:chExt cx="3008539" cy="590651"/>
          </a:xfrm>
        </p:grpSpPr>
        <p:sp>
          <p:nvSpPr>
            <p:cNvPr id="21" name="任意多边形: 形状 20"/>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n>
                  <a:solidFill>
                    <a:sysClr val="windowText" lastClr="000000"/>
                  </a:solidFill>
                </a:ln>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矩形 21"/>
            <p:cNvSpPr/>
            <p:nvPr/>
          </p:nvSpPr>
          <p:spPr>
            <a:xfrm>
              <a:off x="3084860" y="2337810"/>
              <a:ext cx="15646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24" name="矩形 23"/>
          <p:cNvSpPr/>
          <p:nvPr/>
        </p:nvSpPr>
        <p:spPr>
          <a:xfrm>
            <a:off x="7821295" y="2887980"/>
            <a:ext cx="3324225" cy="1163955"/>
          </a:xfrm>
          <a:prstGeom prst="rect">
            <a:avLst/>
          </a:prstGeom>
        </p:spPr>
        <p:txBody>
          <a:bodyPr wrap="square">
            <a:noAutofit/>
          </a:bodyPr>
          <a:lstStyle/>
          <a:p>
            <a:pPr lvl="0" algn="l">
              <a:lnSpc>
                <a:spcPct val="150000"/>
              </a:lnSpc>
              <a:buClrTx/>
              <a:buSzTx/>
              <a:buFontTx/>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在语法分析过程中构建</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AST</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结点，每类语法成分均对应</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一个</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具体节点结构，将抽象语法树转为</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dot</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格式，并输出文件。</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25" name="组合 24"/>
          <p:cNvGrpSpPr/>
          <p:nvPr/>
        </p:nvGrpSpPr>
        <p:grpSpPr>
          <a:xfrm>
            <a:off x="7926796" y="2225117"/>
            <a:ext cx="3008539" cy="590651"/>
            <a:chOff x="1929221" y="2315922"/>
            <a:chExt cx="3008539" cy="590651"/>
          </a:xfrm>
        </p:grpSpPr>
        <p:sp>
          <p:nvSpPr>
            <p:cNvPr id="26" name="任意多边形: 形状 25"/>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rgbClr val="911F2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矩形 26"/>
            <p:cNvSpPr/>
            <p:nvPr/>
          </p:nvSpPr>
          <p:spPr>
            <a:xfrm>
              <a:off x="2957860" y="2338445"/>
              <a:ext cx="16789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抽象语法树</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35" name="矩形 34"/>
          <p:cNvSpPr/>
          <p:nvPr/>
        </p:nvSpPr>
        <p:spPr>
          <a:xfrm>
            <a:off x="1046480" y="1600199"/>
            <a:ext cx="10099040" cy="4708638"/>
          </a:xfrm>
          <a:prstGeom prst="rect">
            <a:avLst/>
          </a:prstGeom>
          <a:noFill/>
          <a:ln w="3175">
            <a:solidFill>
              <a:srgbClr val="911F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2" name="文本框 1"/>
          <p:cNvSpPr txBox="1"/>
          <p:nvPr/>
        </p:nvSpPr>
        <p:spPr>
          <a:xfrm>
            <a:off x="1593215" y="1664335"/>
            <a:ext cx="7355205" cy="460375"/>
          </a:xfrm>
          <a:prstGeom prst="rect">
            <a:avLst/>
          </a:prstGeom>
          <a:noFill/>
        </p:spPr>
        <p:txBody>
          <a:bodyPr wrap="square" rtlCol="0" anchor="t">
            <a:spAutoFit/>
          </a:bodyPr>
          <a:p>
            <a:pPr>
              <a:lnSpc>
                <a:spcPct val="15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本项目使用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C++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实现了一个类</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RUST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的编译器前段，基本功能如下：</a:t>
            </a:r>
            <a:endPar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0" name="任意多边形: 形状 1"/>
          <p:cNvSpPr/>
          <p:nvPr>
            <p:custDataLst>
              <p:tags r:id="rId4"/>
            </p:custDataLst>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1" name="图片 10"/>
          <p:cNvPicPr>
            <a:picLocks noChangeAspect="1"/>
          </p:cNvPicPr>
          <p:nvPr>
            <p:custDataLst>
              <p:tags r:id="rId5"/>
            </p:custDataLst>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12" name="矩形 11"/>
          <p:cNvSpPr/>
          <p:nvPr>
            <p:custDataLst>
              <p:tags r:id="rId6"/>
            </p:custDataLst>
          </p:nvPr>
        </p:nvSpPr>
        <p:spPr>
          <a:xfrm>
            <a:off x="135900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功能介绍</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7"/>
            </p:custDataLst>
          </p:nvPr>
        </p:nvSpPr>
        <p:spPr>
          <a:xfrm>
            <a:off x="1407160" y="4823460"/>
            <a:ext cx="3008630" cy="975995"/>
          </a:xfrm>
          <a:prstGeom prst="rect">
            <a:avLst/>
          </a:prstGeom>
        </p:spPr>
        <p:txBody>
          <a:bodyPr wrap="square">
            <a:noAutofit/>
          </a:bodyPr>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语义分析是承接语法分析的关键阶段，负责对抽象语法树进行作用域、类型等语义规则的检查。为支撑这一过程，系统引入了符号表模块。</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15" name="组合 14"/>
          <p:cNvGrpSpPr/>
          <p:nvPr/>
        </p:nvGrpSpPr>
        <p:grpSpPr>
          <a:xfrm>
            <a:off x="1357086" y="4131387"/>
            <a:ext cx="3008539" cy="590651"/>
            <a:chOff x="1929221" y="2315922"/>
            <a:chExt cx="3008539" cy="590651"/>
          </a:xfrm>
        </p:grpSpPr>
        <p:sp>
          <p:nvSpPr>
            <p:cNvPr id="18" name="任意多边形: 形状 5"/>
            <p:cNvSpPr/>
            <p:nvPr>
              <p:custDataLst>
                <p:tags r:id="rId8"/>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矩形 33"/>
            <p:cNvSpPr/>
            <p:nvPr>
              <p:custDataLst>
                <p:tags r:id="rId9"/>
              </p:custDataLst>
            </p:nvPr>
          </p:nvSpPr>
          <p:spPr>
            <a:xfrm>
              <a:off x="3015010" y="2338445"/>
              <a:ext cx="156464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7" name="图片 36"/>
            <p:cNvPicPr>
              <a:picLocks noChangeAspect="1"/>
            </p:cNvPicPr>
            <p:nvPr>
              <p:custDataLst>
                <p:tags r:id="rId10"/>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38" name="矩形 37"/>
          <p:cNvSpPr/>
          <p:nvPr>
            <p:custDataLst>
              <p:tags r:id="rId11"/>
            </p:custDataLst>
          </p:nvPr>
        </p:nvSpPr>
        <p:spPr>
          <a:xfrm>
            <a:off x="4615815" y="4801235"/>
            <a:ext cx="3008630" cy="1312545"/>
          </a:xfrm>
          <a:prstGeom prst="rect">
            <a:avLst/>
          </a:prstGeom>
        </p:spPr>
        <p:txBody>
          <a:bodyPr wrap="square">
            <a:noAutofit/>
          </a:bodyPr>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生成四元式中间代码，格式为 (op, arg1, arg2, res)，支持算术运算、控制流、函数调用等操作。</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39" name="组合 38"/>
          <p:cNvGrpSpPr/>
          <p:nvPr/>
        </p:nvGrpSpPr>
        <p:grpSpPr>
          <a:xfrm>
            <a:off x="4660990" y="4131387"/>
            <a:ext cx="3008539" cy="590651"/>
            <a:chOff x="1929221" y="2315922"/>
            <a:chExt cx="3008539" cy="590651"/>
          </a:xfrm>
        </p:grpSpPr>
        <p:sp>
          <p:nvSpPr>
            <p:cNvPr id="40" name="任意多边形: 形状 20"/>
            <p:cNvSpPr/>
            <p:nvPr>
              <p:custDataLst>
                <p:tags r:id="rId12"/>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ln>
                  <a:solidFill>
                    <a:sysClr val="windowText" lastClr="000000"/>
                  </a:solidFill>
                </a:ln>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矩形 40"/>
            <p:cNvSpPr/>
            <p:nvPr>
              <p:custDataLst>
                <p:tags r:id="rId13"/>
              </p:custDataLst>
            </p:nvPr>
          </p:nvSpPr>
          <p:spPr>
            <a:xfrm>
              <a:off x="3028345" y="2337810"/>
              <a:ext cx="167767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2" name="图片 41"/>
            <p:cNvPicPr>
              <a:picLocks noChangeAspect="1"/>
            </p:cNvPicPr>
            <p:nvPr>
              <p:custDataLst>
                <p:tags r:id="rId14"/>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43" name="矩形 42"/>
          <p:cNvSpPr/>
          <p:nvPr>
            <p:custDataLst>
              <p:tags r:id="rId15"/>
            </p:custDataLst>
          </p:nvPr>
        </p:nvSpPr>
        <p:spPr>
          <a:xfrm>
            <a:off x="7824470" y="4815205"/>
            <a:ext cx="3324225" cy="1163955"/>
          </a:xfrm>
          <a:prstGeom prst="rect">
            <a:avLst/>
          </a:prstGeom>
        </p:spPr>
        <p:txBody>
          <a:bodyPr wrap="square">
            <a:noAutofit/>
          </a:bodyPr>
          <a:p>
            <a:pPr lvl="0" algn="l">
              <a:lnSpc>
                <a:spcPct val="150000"/>
              </a:lnSpc>
              <a:buClrTx/>
              <a:buSzTx/>
              <a:buFontTx/>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仿照成熟的编译器错误处理，构造全局的错误处理器</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ErrorReporter</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，在编译的各个阶段收集各种类型错误，并在终端彩色输出。</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44" name="组合 43"/>
          <p:cNvGrpSpPr/>
          <p:nvPr/>
        </p:nvGrpSpPr>
        <p:grpSpPr>
          <a:xfrm>
            <a:off x="7929971" y="4152342"/>
            <a:ext cx="3008539" cy="590651"/>
            <a:chOff x="1929221" y="2315922"/>
            <a:chExt cx="3008539" cy="590651"/>
          </a:xfrm>
        </p:grpSpPr>
        <p:sp>
          <p:nvSpPr>
            <p:cNvPr id="45" name="任意多边形: 形状 25"/>
            <p:cNvSpPr/>
            <p:nvPr>
              <p:custDataLst>
                <p:tags r:id="rId16"/>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solidFill>
                  <a:srgbClr val="911F2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矩形 45"/>
            <p:cNvSpPr/>
            <p:nvPr>
              <p:custDataLst>
                <p:tags r:id="rId17"/>
              </p:custDataLst>
            </p:nvPr>
          </p:nvSpPr>
          <p:spPr>
            <a:xfrm>
              <a:off x="2957860" y="2338445"/>
              <a:ext cx="167894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7" name="图片 46"/>
            <p:cNvPicPr>
              <a:picLocks noChangeAspect="1"/>
            </p:cNvPicPr>
            <p:nvPr>
              <p:custDataLst>
                <p:tags r:id="rId18"/>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4790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参考文献与</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资料</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7" name="矩形 6"/>
          <p:cNvSpPr/>
          <p:nvPr>
            <p:custDataLst>
              <p:tags r:id="rId4"/>
            </p:custDataLst>
          </p:nvPr>
        </p:nvSpPr>
        <p:spPr>
          <a:xfrm>
            <a:off x="1196340" y="1470660"/>
            <a:ext cx="4318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网站类资料</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5"/>
            </p:custDataLst>
          </p:nvPr>
        </p:nvSpPr>
        <p:spPr>
          <a:xfrm>
            <a:off x="6841490" y="1470660"/>
            <a:ext cx="4572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书籍类资料</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5" name="图片 4"/>
          <p:cNvPicPr>
            <a:picLocks noChangeAspect="1"/>
          </p:cNvPicPr>
          <p:nvPr/>
        </p:nvPicPr>
        <p:blipFill>
          <a:blip r:embed="rId6"/>
          <a:stretch>
            <a:fillRect/>
          </a:stretch>
        </p:blipFill>
        <p:spPr>
          <a:xfrm>
            <a:off x="880745" y="2255520"/>
            <a:ext cx="4698365" cy="1120140"/>
          </a:xfrm>
          <a:prstGeom prst="rect">
            <a:avLst/>
          </a:prstGeom>
        </p:spPr>
      </p:pic>
      <p:pic>
        <p:nvPicPr>
          <p:cNvPr id="6" name="图片 5"/>
          <p:cNvPicPr>
            <a:picLocks noChangeAspect="1"/>
          </p:cNvPicPr>
          <p:nvPr/>
        </p:nvPicPr>
        <p:blipFill>
          <a:blip r:embed="rId7"/>
          <a:stretch>
            <a:fillRect/>
          </a:stretch>
        </p:blipFill>
        <p:spPr>
          <a:xfrm>
            <a:off x="881380" y="3375660"/>
            <a:ext cx="4632960" cy="1610995"/>
          </a:xfrm>
          <a:prstGeom prst="rect">
            <a:avLst/>
          </a:prstGeom>
        </p:spPr>
      </p:pic>
      <p:pic>
        <p:nvPicPr>
          <p:cNvPr id="11" name="图片 10"/>
          <p:cNvPicPr>
            <a:picLocks noChangeAspect="1"/>
          </p:cNvPicPr>
          <p:nvPr/>
        </p:nvPicPr>
        <p:blipFill>
          <a:blip r:embed="rId8"/>
          <a:stretch>
            <a:fillRect/>
          </a:stretch>
        </p:blipFill>
        <p:spPr>
          <a:xfrm>
            <a:off x="5960745" y="2568575"/>
            <a:ext cx="5662930" cy="21113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01729"/>
            <a:ext cx="12192000" cy="2961151"/>
          </a:xfrm>
          <a:prstGeom prst="rect">
            <a:avLst/>
          </a:prstGeom>
          <a:solidFill>
            <a:srgbClr val="005A8A"/>
          </a:solidFill>
          <a:ln>
            <a:solidFill>
              <a:srgbClr val="005A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文本框 4"/>
          <p:cNvSpPr txBox="1"/>
          <p:nvPr/>
        </p:nvSpPr>
        <p:spPr>
          <a:xfrm>
            <a:off x="3200400" y="2851280"/>
            <a:ext cx="6256834" cy="1861185"/>
          </a:xfrm>
          <a:prstGeom prst="rect">
            <a:avLst/>
          </a:prstGeom>
          <a:noFill/>
        </p:spPr>
        <p:txBody>
          <a:bodyPr wrap="square" rtlCol="0">
            <a:spAutoFit/>
          </a:bodyPr>
          <a:lstStyle/>
          <a:p>
            <a:pPr algn="dist"/>
            <a:r>
              <a:rPr lang="zh-CN" altLang="en-US" sz="115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感谢！</a:t>
            </a:r>
            <a:endParaRPr lang="zh-CN" altLang="en-US" sz="115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7335" y="1586524"/>
            <a:ext cx="2017330" cy="69624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09" y="441810"/>
            <a:ext cx="983182" cy="9831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2901" y="569481"/>
            <a:ext cx="618131" cy="618131"/>
          </a:xfrm>
          <a:prstGeom prst="rect">
            <a:avLst/>
          </a:prstGeom>
        </p:spPr>
      </p:pic>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10" name="任意多边形: 形状 1"/>
          <p:cNvSpPr/>
          <p:nvPr>
            <p:custDataLst>
              <p:tags r:id="rId3"/>
            </p:custDataLst>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1" name="图片 10"/>
          <p:cNvPicPr>
            <a:picLocks noChangeAspect="1"/>
          </p:cNvPicPr>
          <p:nvPr>
            <p:custDataLst>
              <p:tags r:id="rId4"/>
            </p:custDataLst>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12" name="矩形 11"/>
          <p:cNvSpPr/>
          <p:nvPr>
            <p:custDataLst>
              <p:tags r:id="rId5"/>
            </p:custDataLst>
          </p:nvPr>
        </p:nvSpPr>
        <p:spPr>
          <a:xfrm>
            <a:off x="135900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使用方法</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custDataLst>
              <p:tags r:id="rId6"/>
            </p:custDataLst>
          </p:nvPr>
        </p:nvPicPr>
        <p:blipFill>
          <a:blip r:embed="rId7"/>
          <a:stretch>
            <a:fillRect/>
          </a:stretch>
        </p:blipFill>
        <p:spPr>
          <a:xfrm>
            <a:off x="2753995" y="1442720"/>
            <a:ext cx="6684645" cy="51498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p:nvPr/>
        </p:nvGrpSpPr>
        <p:grpSpPr bwMode="auto">
          <a:xfrm>
            <a:off x="5040638" y="0"/>
            <a:ext cx="7151370" cy="6858000"/>
            <a:chOff x="0" y="0"/>
            <a:chExt cx="5959248" cy="5143500"/>
          </a:xfrm>
        </p:grpSpPr>
        <p:sp>
          <p:nvSpPr>
            <p:cNvPr id="9219" name="平行四边形 54"/>
            <p:cNvSpPr>
              <a:spLocks noChangeArrowheads="1"/>
            </p:cNvSpPr>
            <p:nvPr/>
          </p:nvSpPr>
          <p:spPr bwMode="auto">
            <a:xfrm>
              <a:off x="0" y="0"/>
              <a:ext cx="2009775" cy="5143500"/>
            </a:xfrm>
            <a:prstGeom prst="parallelogram">
              <a:avLst>
                <a:gd name="adj" fmla="val 50588"/>
              </a:avLst>
            </a:prstGeom>
            <a:solidFill>
              <a:schemeClr val="accent1">
                <a:lumMod val="20000"/>
                <a:lumOff val="8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0" name="流程图: 手动输入 28"/>
            <p:cNvSpPr>
              <a:spLocks noChangeArrowheads="1"/>
            </p:cNvSpPr>
            <p:nvPr/>
          </p:nvSpPr>
          <p:spPr bwMode="auto">
            <a:xfrm rot="16200000" flipH="1">
              <a:off x="906235" y="90487"/>
              <a:ext cx="5143500" cy="4962526"/>
            </a:xfrm>
            <a:prstGeom prst="flowChartManualInput">
              <a:avLst/>
            </a:prstGeom>
            <a:solidFill>
              <a:schemeClr val="accent1">
                <a:lumMod val="60000"/>
                <a:lumOff val="4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1" name="平行四边形 11"/>
            <p:cNvSpPr>
              <a:spLocks noChangeArrowheads="1"/>
            </p:cNvSpPr>
            <p:nvPr/>
          </p:nvSpPr>
          <p:spPr bwMode="auto">
            <a:xfrm>
              <a:off x="973590" y="0"/>
              <a:ext cx="2009775" cy="5143500"/>
            </a:xfrm>
            <a:prstGeom prst="parallelogram">
              <a:avLst>
                <a:gd name="adj" fmla="val 50588"/>
              </a:avLst>
            </a:prstGeom>
            <a:solidFill>
              <a:srgbClr val="005A8A"/>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9222" name="Group 6"/>
          <p:cNvGrpSpPr/>
          <p:nvPr/>
        </p:nvGrpSpPr>
        <p:grpSpPr bwMode="auto">
          <a:xfrm>
            <a:off x="2670572" y="1951581"/>
            <a:ext cx="4455083" cy="1998133"/>
            <a:chOff x="0" y="0"/>
            <a:chExt cx="3712094" cy="1497581"/>
          </a:xfrm>
          <a:solidFill>
            <a:srgbClr val="005A8A"/>
          </a:solidFill>
        </p:grpSpPr>
        <p:sp>
          <p:nvSpPr>
            <p:cNvPr id="9223" name="右箭头 30"/>
            <p:cNvSpPr>
              <a:spLocks noChangeArrowheads="1"/>
            </p:cNvSpPr>
            <p:nvPr/>
          </p:nvSpPr>
          <p:spPr bwMode="auto">
            <a:xfrm rot="660000" flipH="1" flipV="1">
              <a:off x="0" y="0"/>
              <a:ext cx="3519038" cy="1497581"/>
            </a:xfrm>
            <a:prstGeom prst="rightArrow">
              <a:avLst>
                <a:gd name="adj1" fmla="val 62704"/>
                <a:gd name="adj2" fmla="val 3083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4" name="矩形 9"/>
            <p:cNvSpPr>
              <a:spLocks noChangeArrowheads="1"/>
            </p:cNvSpPr>
            <p:nvPr/>
          </p:nvSpPr>
          <p:spPr bwMode="auto">
            <a:xfrm rot="660000">
              <a:off x="883169" y="555737"/>
              <a:ext cx="2828925" cy="4835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Aft>
                  <a:spcPts val="600"/>
                </a:spcAft>
              </a:pP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模块化编程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9225" name="Group 9"/>
          <p:cNvGrpSpPr/>
          <p:nvPr/>
        </p:nvGrpSpPr>
        <p:grpSpPr bwMode="auto">
          <a:xfrm>
            <a:off x="6561557" y="3977557"/>
            <a:ext cx="4223386" cy="1996018"/>
            <a:chOff x="0" y="0"/>
            <a:chExt cx="3519038" cy="1497581"/>
          </a:xfrm>
          <a:solidFill>
            <a:schemeClr val="accent1">
              <a:lumMod val="20000"/>
              <a:lumOff val="80000"/>
            </a:schemeClr>
          </a:solidFill>
        </p:grpSpPr>
        <p:sp>
          <p:nvSpPr>
            <p:cNvPr id="9226" name="右箭头 52"/>
            <p:cNvSpPr>
              <a:spLocks noChangeArrowheads="1"/>
            </p:cNvSpPr>
            <p:nvPr/>
          </p:nvSpPr>
          <p:spPr bwMode="auto">
            <a:xfrm rot="660000">
              <a:off x="0" y="0"/>
              <a:ext cx="3519038" cy="1497581"/>
            </a:xfrm>
            <a:prstGeom prst="rightArrow">
              <a:avLst>
                <a:gd name="adj1" fmla="val 62704"/>
                <a:gd name="adj2" fmla="val 3083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7" name="矩形 53"/>
            <p:cNvSpPr>
              <a:spLocks noChangeArrowheads="1"/>
            </p:cNvSpPr>
            <p:nvPr/>
          </p:nvSpPr>
          <p:spPr bwMode="auto">
            <a:xfrm rot="619144">
              <a:off x="558973" y="466014"/>
              <a:ext cx="2494989" cy="4840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Aft>
                  <a:spcPts val="600"/>
                </a:spcAft>
              </a:pPr>
              <a:r>
                <a:rPr lang="zh-CN" altLang="en-US" sz="24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持续集成</a:t>
              </a:r>
              <a:endParaRPr lang="zh-CN" altLang="en-US" sz="24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247240" y="65787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团队合作</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300355" y="2708275"/>
            <a:ext cx="2635885" cy="720725"/>
          </a:xfrm>
          <a:prstGeom prst="rect">
            <a:avLst/>
          </a:prstGeom>
        </p:spPr>
        <p:txBody>
          <a:bodyPr wrap="square">
            <a:noAutofit/>
          </a:bodyPr>
          <a:lstStyle/>
          <a:p>
            <a:pPr>
              <a:lnSpc>
                <a:spcPct val="150000"/>
              </a:lnSpc>
              <a:spcAft>
                <a:spcPts val="600"/>
              </a:spcAft>
            </a:pP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合理分工，通过</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git</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进行模块化编程，总计</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5</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个分支</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2</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个</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tag207</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次提交。（图片记得更新）</a:t>
            </a:r>
            <a:endPar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22" name="矩形 21"/>
          <p:cNvSpPr/>
          <p:nvPr/>
        </p:nvSpPr>
        <p:spPr>
          <a:xfrm>
            <a:off x="8521202" y="1904893"/>
            <a:ext cx="3352672" cy="2091690"/>
          </a:xfrm>
          <a:prstGeom prst="rect">
            <a:avLst/>
          </a:prstGeom>
        </p:spPr>
        <p:txBody>
          <a:bodyPr wrap="square">
            <a:spAutoFit/>
          </a:bodyPr>
          <a:lstStyle/>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使用clang-format和 .editorconfig统一代码风格；</a:t>
            </a:r>
            <a:endPar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利用clang-tidy进行静态代码分析；</a:t>
            </a:r>
            <a:endPar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通过git hooks实现提交前自动格式化与编译检查。</a:t>
            </a:r>
            <a:endPar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pic>
        <p:nvPicPr>
          <p:cNvPr id="3" name="Picture 2"/>
          <p:cNvPicPr>
            <a:picLocks noChangeAspect="1"/>
          </p:cNvPicPr>
          <p:nvPr/>
        </p:nvPicPr>
        <p:blipFill>
          <a:blip r:embed="rId3"/>
          <a:stretch>
            <a:fillRect/>
          </a:stretch>
        </p:blipFill>
        <p:spPr>
          <a:xfrm>
            <a:off x="338455" y="3861435"/>
            <a:ext cx="4531360" cy="28809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247240" y="65787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小组分工</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 name="文本框 5"/>
          <p:cNvSpPr txBox="1"/>
          <p:nvPr>
            <p:custDataLst>
              <p:tags r:id="rId3"/>
            </p:custDataLst>
          </p:nvPr>
        </p:nvSpPr>
        <p:spPr>
          <a:xfrm>
            <a:off x="1547495" y="2080895"/>
            <a:ext cx="9074785" cy="2696845"/>
          </a:xfrm>
          <a:prstGeom prst="rect">
            <a:avLst/>
          </a:prstGeom>
          <a:noFill/>
        </p:spPr>
        <p:txBody>
          <a:bodyPr wrap="square" rtlCol="0">
            <a:noAutofit/>
            <a:scene3d>
              <a:camera prst="orthographicFront"/>
              <a:lightRig rig="threePt" dir="t"/>
            </a:scene3d>
          </a:bodyPr>
          <a:p>
            <a:pPr marL="457200" indent="-457200" algn="l" eaLnBrk="1" hangingPunct="1">
              <a:buFont typeface="Wingdings" panose="05000000000000000000" charset="0"/>
              <a:buChar char="Ø"/>
            </a:pPr>
            <a:r>
              <a:rPr lang="en-US" alt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2251881 </a:t>
            </a: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徐</a:t>
            </a:r>
            <a:r>
              <a:rPr lang="en-US" alt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  </a:t>
            </a: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宏：负责代码框架搭建，方法调研，全链条参与全过程，包括文件流、词法语法分析、AST、语义检查、中间代码生成和错误处理。</a:t>
            </a: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2253299 戚澍闻：负责词法和语法分析部分模块，实现AST可视化、语义检查，</a:t>
            </a:r>
            <a:r>
              <a:rPr lang="zh-CN" altLang="en-US" sz="2000" b="1" dirty="0">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参与文档和 ppt 撰写。</a:t>
            </a:r>
            <a:endParaRPr 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2253691 陈书煊：负责词法和语法分析部分模块，实现错误处理部分模块，参与文档和 ppt 撰写。</a:t>
            </a:r>
            <a:endParaRPr 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2.</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词法分析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499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1408430" y="1667510"/>
            <a:ext cx="2976245" cy="156464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数据结构设计</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作为词法分析单元，数据成员有</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`type`,`value`,`pos`</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2" name="图片 11"/>
          <p:cNvPicPr>
            <a:picLocks noChangeAspect="1"/>
          </p:cNvPicPr>
          <p:nvPr/>
        </p:nvPicPr>
        <p:blipFill>
          <a:blip r:embed="rId4"/>
          <a:stretch>
            <a:fillRect/>
          </a:stretch>
        </p:blipFill>
        <p:spPr>
          <a:xfrm>
            <a:off x="5208905" y="1324610"/>
            <a:ext cx="4201795" cy="911225"/>
          </a:xfrm>
          <a:prstGeom prst="rect">
            <a:avLst/>
          </a:prstGeom>
        </p:spPr>
      </p:pic>
      <p:sp>
        <p:nvSpPr>
          <p:cNvPr id="15" name="矩形 14"/>
          <p:cNvSpPr/>
          <p:nvPr>
            <p:custDataLst>
              <p:tags r:id="rId5"/>
            </p:custDataLst>
          </p:nvPr>
        </p:nvSpPr>
        <p:spPr>
          <a:xfrm>
            <a:off x="1442720" y="3429000"/>
            <a:ext cx="3169920" cy="156464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类型定义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Rust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语言涉及的符号和关键字，构造枚举类</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进行区分。</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0" name="图片 99"/>
          <p:cNvPicPr/>
          <p:nvPr/>
        </p:nvPicPr>
        <p:blipFill>
          <a:blip r:embed="rId6"/>
          <a:stretch>
            <a:fillRect/>
          </a:stretch>
        </p:blipFill>
        <p:spPr>
          <a:xfrm>
            <a:off x="4961890" y="2315210"/>
            <a:ext cx="2620010" cy="2298700"/>
          </a:xfrm>
          <a:prstGeom prst="rect">
            <a:avLst/>
          </a:prstGeom>
          <a:noFill/>
          <a:ln w="9525">
            <a:noFill/>
          </a:ln>
        </p:spPr>
      </p:pic>
      <p:pic>
        <p:nvPicPr>
          <p:cNvPr id="101" name="图片 100"/>
          <p:cNvPicPr/>
          <p:nvPr/>
        </p:nvPicPr>
        <p:blipFill>
          <a:blip r:embed="rId7"/>
          <a:stretch>
            <a:fillRect/>
          </a:stretch>
        </p:blipFill>
        <p:spPr>
          <a:xfrm>
            <a:off x="7930515" y="2406015"/>
            <a:ext cx="1764030" cy="2207895"/>
          </a:xfrm>
          <a:prstGeom prst="rect">
            <a:avLst/>
          </a:prstGeom>
          <a:noFill/>
          <a:ln w="9525">
            <a:noFill/>
          </a:ln>
        </p:spPr>
      </p:pic>
      <p:pic>
        <p:nvPicPr>
          <p:cNvPr id="102" name="图片 101"/>
          <p:cNvPicPr/>
          <p:nvPr/>
        </p:nvPicPr>
        <p:blipFill>
          <a:blip r:embed="rId8"/>
          <a:srcRect r="-1270" b="53674"/>
          <a:stretch>
            <a:fillRect/>
          </a:stretch>
        </p:blipFill>
        <p:spPr>
          <a:xfrm>
            <a:off x="5299710" y="4693285"/>
            <a:ext cx="2025650" cy="1897380"/>
          </a:xfrm>
          <a:prstGeom prst="rect">
            <a:avLst/>
          </a:prstGeom>
          <a:noFill/>
          <a:ln w="9525">
            <a:noFill/>
          </a:ln>
        </p:spPr>
      </p:pic>
      <p:pic>
        <p:nvPicPr>
          <p:cNvPr id="16" name="图片 15"/>
          <p:cNvPicPr/>
          <p:nvPr>
            <p:custDataLst>
              <p:tags r:id="rId9"/>
            </p:custDataLst>
          </p:nvPr>
        </p:nvPicPr>
        <p:blipFill>
          <a:blip r:embed="rId8"/>
          <a:srcRect t="49364" r="5302"/>
          <a:stretch>
            <a:fillRect/>
          </a:stretch>
        </p:blipFill>
        <p:spPr>
          <a:xfrm>
            <a:off x="7800340" y="4626610"/>
            <a:ext cx="1894205" cy="20739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ISPRING_PRESENTATION_TITLE" val="PowerPoint 演示文稿"/>
  <p:tag name="ISPRING_FIRST_PUBLISH" val="1"/>
  <p:tag name="commondata" val="eyJoZGlkIjoiZWM3OWUzNTFjZjE5MDRlOTU0YjZmNjg5NDUxYWRlMjA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46A49B"/>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7036</Words>
  <Application>WPS 演示</Application>
  <PresentationFormat>宽屏</PresentationFormat>
  <Paragraphs>442</Paragraphs>
  <Slides>41</Slides>
  <Notes>24</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41</vt:i4>
      </vt:variant>
    </vt:vector>
  </HeadingPairs>
  <TitlesOfParts>
    <vt:vector size="58" baseType="lpstr">
      <vt:lpstr>Arial</vt:lpstr>
      <vt:lpstr>宋体</vt:lpstr>
      <vt:lpstr>Wingdings</vt:lpstr>
      <vt:lpstr>字魂105号-简雅黑</vt:lpstr>
      <vt:lpstr>仿宋</vt:lpstr>
      <vt:lpstr>黑体</vt:lpstr>
      <vt:lpstr>等线</vt:lpstr>
      <vt:lpstr>华文中宋</vt:lpstr>
      <vt:lpstr>Wingdings</vt:lpstr>
      <vt:lpstr>微软雅黑</vt:lpstr>
      <vt:lpstr>Arial Unicode MS</vt:lpstr>
      <vt:lpstr>等线 Light</vt:lpstr>
      <vt:lpstr>Calibri</vt:lpstr>
      <vt:lpstr>华文仿宋</vt:lpstr>
      <vt:lpstr>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cby</dc:creator>
  <cp:lastModifiedBy>chensx</cp:lastModifiedBy>
  <cp:revision>363</cp:revision>
  <dcterms:created xsi:type="dcterms:W3CDTF">2025-05-11T14:17:00Z</dcterms:created>
  <dcterms:modified xsi:type="dcterms:W3CDTF">2025-06-11T11:48:59Z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1B909B5C864B4569B946D88701895727_12</vt:lpwstr>
  </property>
  <property fmtid="{D5CDD505-2E9C-101B-9397-08002B2CF9AE}" pid="3" name="KSOProductBuildVer">
    <vt:lpwstr>2052-12.1.0.15712</vt:lpwstr>
  </property>
</Properties>
</file>