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5" r:id="rId4"/>
  </p:sldMasterIdLst>
  <p:notesMasterIdLst>
    <p:notesMasterId r:id="rId6"/>
  </p:notesMasterIdLst>
  <p:sldIdLst>
    <p:sldId id="346" r:id="rId5"/>
    <p:sldId id="348" r:id="rId7"/>
    <p:sldId id="347" r:id="rId8"/>
    <p:sldId id="400" r:id="rId9"/>
    <p:sldId id="405" r:id="rId10"/>
    <p:sldId id="399" r:id="rId11"/>
    <p:sldId id="403" r:id="rId12"/>
    <p:sldId id="350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6" r:id="rId21"/>
    <p:sldId id="419" r:id="rId22"/>
    <p:sldId id="420" r:id="rId23"/>
    <p:sldId id="443" r:id="rId24"/>
    <p:sldId id="444" r:id="rId25"/>
    <p:sldId id="445" r:id="rId26"/>
    <p:sldId id="446" r:id="rId27"/>
    <p:sldId id="447" r:id="rId28"/>
    <p:sldId id="413" r:id="rId29"/>
    <p:sldId id="422" r:id="rId30"/>
    <p:sldId id="414" r:id="rId31"/>
    <p:sldId id="441" r:id="rId32"/>
    <p:sldId id="415" r:id="rId33"/>
    <p:sldId id="448" r:id="rId34"/>
    <p:sldId id="449" r:id="rId35"/>
    <p:sldId id="369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A"/>
    <a:srgbClr val="006171"/>
    <a:srgbClr val="EEECE1"/>
    <a:srgbClr val="006097"/>
    <a:srgbClr val="911F22"/>
    <a:srgbClr val="C92B2F"/>
    <a:srgbClr val="0097B0"/>
    <a:srgbClr val="6FD57F"/>
    <a:srgbClr val="8100FF"/>
    <a:srgbClr val="D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0" Type="http://schemas.openxmlformats.org/officeDocument/2006/relationships/tags" Target="tags/tag53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A44A-4D38-48A7-9D7C-ECFC6DB519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6645" indent="0">
              <a:buNone/>
              <a:defRPr sz="1200"/>
            </a:lvl3pPr>
            <a:lvl4pPr marL="1645285" indent="0">
              <a:buNone/>
              <a:defRPr sz="1080"/>
            </a:lvl4pPr>
            <a:lvl5pPr marL="2193925" indent="0">
              <a:buNone/>
              <a:defRPr sz="1080"/>
            </a:lvl5pPr>
            <a:lvl6pPr marL="2742565" indent="0">
              <a:buNone/>
              <a:defRPr sz="1080"/>
            </a:lvl6pPr>
            <a:lvl7pPr marL="3290570" indent="0">
              <a:buNone/>
              <a:defRPr sz="1080"/>
            </a:lvl7pPr>
            <a:lvl8pPr marL="3839210" indent="0">
              <a:buNone/>
              <a:defRPr sz="1080"/>
            </a:lvl8pPr>
            <a:lvl9pPr marL="438785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6645" indent="0">
              <a:buNone/>
              <a:defRPr sz="2880"/>
            </a:lvl3pPr>
            <a:lvl4pPr marL="1645285" indent="0">
              <a:buNone/>
              <a:defRPr sz="2400"/>
            </a:lvl4pPr>
            <a:lvl5pPr marL="2193925" indent="0">
              <a:buNone/>
              <a:defRPr sz="2400"/>
            </a:lvl5pPr>
            <a:lvl6pPr marL="2742565" indent="0">
              <a:buNone/>
              <a:defRPr sz="2400"/>
            </a:lvl6pPr>
            <a:lvl7pPr marL="3290570" indent="0">
              <a:buNone/>
              <a:defRPr sz="2400"/>
            </a:lvl7pPr>
            <a:lvl8pPr marL="3839210" indent="0">
              <a:buNone/>
              <a:defRPr sz="2400"/>
            </a:lvl8pPr>
            <a:lvl9pPr marL="438785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6645" indent="0">
              <a:buNone/>
              <a:defRPr sz="1200"/>
            </a:lvl3pPr>
            <a:lvl4pPr marL="1645285" indent="0">
              <a:buNone/>
              <a:defRPr sz="1080"/>
            </a:lvl4pPr>
            <a:lvl5pPr marL="2193925" indent="0">
              <a:buNone/>
              <a:defRPr sz="1080"/>
            </a:lvl5pPr>
            <a:lvl6pPr marL="2742565" indent="0">
              <a:buNone/>
              <a:defRPr sz="1080"/>
            </a:lvl6pPr>
            <a:lvl7pPr marL="3290570" indent="0">
              <a:buNone/>
              <a:defRPr sz="1080"/>
            </a:lvl7pPr>
            <a:lvl8pPr marL="3839210" indent="0">
              <a:buNone/>
              <a:defRPr sz="1080"/>
            </a:lvl8pPr>
            <a:lvl9pPr marL="438785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95926-3990-4CDE-B4DE-934157FCAB66}" type="slidenum">
              <a:rPr lang="en-US" smtClean="0">
                <a:solidFill>
                  <a:srgbClr val="FFFFFF">
                    <a:lumMod val="75000"/>
                    <a:alpha val="85000"/>
                  </a:srgbClr>
                </a:solidFill>
              </a:rPr>
            </a:fld>
            <a:endParaRPr lang="en-US" dirty="0">
              <a:solidFill>
                <a:srgbClr val="FFFFFF">
                  <a:lumMod val="75000"/>
                  <a:alpha val="8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6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D21E796-F371-46FE-9DFB-C441527A35E0}" type="datetime1">
              <a:rPr lang="zh-CN" altLang="en-US"/>
            </a:fld>
            <a:endParaRPr lang="zh-CN" altLang="en-US" sz="168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6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6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3F6F2044-B2A5-4D81-A2D6-A754D1FE24D3}" type="slidenum">
              <a:rPr lang="zh-CN" altLang="en-US"/>
            </a:fld>
            <a:endParaRPr lang="zh-CN" altLang="en-US" sz="168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66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2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392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5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0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392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785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6645" indent="0">
              <a:buNone/>
              <a:defRPr sz="2160" b="1"/>
            </a:lvl3pPr>
            <a:lvl4pPr marL="1645285" indent="0">
              <a:buNone/>
              <a:defRPr sz="1920" b="1"/>
            </a:lvl4pPr>
            <a:lvl5pPr marL="2193925" indent="0">
              <a:buNone/>
              <a:defRPr sz="1920" b="1"/>
            </a:lvl5pPr>
            <a:lvl6pPr marL="2742565" indent="0">
              <a:buNone/>
              <a:defRPr sz="1920" b="1"/>
            </a:lvl6pPr>
            <a:lvl7pPr marL="3290570" indent="0">
              <a:buNone/>
              <a:defRPr sz="1920" b="1"/>
            </a:lvl7pPr>
            <a:lvl8pPr marL="3839210" indent="0">
              <a:buNone/>
              <a:defRPr sz="1920" b="1"/>
            </a:lvl8pPr>
            <a:lvl9pPr marL="438785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9" y="1535117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6645" indent="0">
              <a:buNone/>
              <a:defRPr sz="2160" b="1"/>
            </a:lvl3pPr>
            <a:lvl4pPr marL="1645285" indent="0">
              <a:buNone/>
              <a:defRPr sz="1920" b="1"/>
            </a:lvl4pPr>
            <a:lvl5pPr marL="2193925" indent="0">
              <a:buNone/>
              <a:defRPr sz="1920" b="1"/>
            </a:lvl5pPr>
            <a:lvl6pPr marL="2742565" indent="0">
              <a:buNone/>
              <a:defRPr sz="1920" b="1"/>
            </a:lvl6pPr>
            <a:lvl7pPr marL="3290570" indent="0">
              <a:buNone/>
              <a:defRPr sz="1920" b="1"/>
            </a:lvl7pPr>
            <a:lvl8pPr marL="3839210" indent="0">
              <a:buNone/>
              <a:defRPr sz="1920" b="1"/>
            </a:lvl8pPr>
            <a:lvl9pPr marL="438785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11" tIns="45704" rIns="91411" bIns="4570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11" tIns="45704" rIns="91411" bIns="4570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ctr" defTabSz="1096645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6645" rtl="0" eaLnBrk="1" latinLnBrk="0" hangingPunct="1">
        <a:spcBef>
          <a:spcPct val="20000"/>
        </a:spcBef>
        <a:buFont typeface="Arial" panose="0208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6645" rtl="0" eaLnBrk="1" latinLnBrk="0" hangingPunct="1">
        <a:spcBef>
          <a:spcPct val="20000"/>
        </a:spcBef>
        <a:buFont typeface="Arial" panose="0208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5" indent="-274320" algn="l" defTabSz="1096645" rtl="0" eaLnBrk="1" latinLnBrk="0" hangingPunct="1">
        <a:spcBef>
          <a:spcPct val="200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19605" indent="-274320" algn="l" defTabSz="1096645" rtl="0" eaLnBrk="1" latinLnBrk="0" hangingPunct="1">
        <a:spcBef>
          <a:spcPct val="20000"/>
        </a:spcBef>
        <a:buFont typeface="Arial" panose="0208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245" indent="-274320" algn="l" defTabSz="1096645" rtl="0" eaLnBrk="1" latinLnBrk="0" hangingPunct="1">
        <a:spcBef>
          <a:spcPct val="20000"/>
        </a:spcBef>
        <a:buFont typeface="Arial" panose="0208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250" indent="-274320" algn="l" defTabSz="1096645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90" indent="-274320" algn="l" defTabSz="1096645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530" indent="-274320" algn="l" defTabSz="1096645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170" indent="-274320" algn="l" defTabSz="1096645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664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28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392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56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057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1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785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93BF-772A-4C92-B1DC-E6EFAA9B7E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9130-EB6A-4866-830C-2DB68EFB30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16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5.png"/><Relationship Id="rId3" Type="http://schemas.openxmlformats.org/officeDocument/2006/relationships/tags" Target="../tags/tag18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6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tags" Target="../tags/tag44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tags" Target="../tags/tag4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image" Target="../media/image40.png"/><Relationship Id="rId7" Type="http://schemas.openxmlformats.org/officeDocument/2006/relationships/tags" Target="../tags/tag49.xml"/><Relationship Id="rId6" Type="http://schemas.openxmlformats.org/officeDocument/2006/relationships/image" Target="../media/image39.png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7.xml"/><Relationship Id="rId7" Type="http://schemas.openxmlformats.org/officeDocument/2006/relationships/image" Target="../media/image7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15.xml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40000"/>
            <a:ext cx="12192000" cy="306070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2B2F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525" y="3027885"/>
            <a:ext cx="9886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err="1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类</a:t>
            </a:r>
            <a:r>
              <a:rPr lang="en-US" altLang="zh-CN" sz="5400" dirty="0" err="1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Rust</a:t>
            </a:r>
            <a:r>
              <a:rPr lang="zh-CN" altLang="en-US" sz="5400" dirty="0" err="1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ea"/>
              </a:rPr>
              <a:t>语言的词法和语法分析器</a:t>
            </a:r>
            <a:endParaRPr lang="zh-CN" altLang="en-US" sz="5400" b="1" spc="-300" dirty="0" err="1" smtClean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780" y="4339590"/>
            <a:ext cx="2758440" cy="978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eaLnBrk="1" hangingPunct="1"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2251881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徐</a:t>
            </a: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宏</a:t>
            </a: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ctr" eaLnBrk="1" hangingPunct="1"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2253299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戚澍闻</a:t>
            </a: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ctr" eaLnBrk="1" hangingPunct="1"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2253691 </a:t>
            </a:r>
            <a:r>
              <a:rPr lang="zh-CN" altLang="en-US" sz="20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陈书煊</a:t>
            </a: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ctr" eaLnBrk="1" hangingPunct="1">
              <a:buFont typeface="Wingdings" panose="05000000000000000000" pitchFamily="2" charset="2"/>
            </a:pPr>
            <a:endParaRPr lang="zh-CN" altLang="en-US" sz="2000" b="1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5" y="1586524"/>
            <a:ext cx="2017330" cy="6962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9" y="441810"/>
            <a:ext cx="983182" cy="983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3.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语法分析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文法定义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66115" y="3702050"/>
            <a:ext cx="5289550" cy="2685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196340" y="1659890"/>
            <a:ext cx="4318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核心产生式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产生式的核心部分，从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Program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结构开始，向下拆解函数头，代码块，语句等信息，不同的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Stmt(Statement)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是语法分析中重要的子单元。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808470" y="1424940"/>
            <a:ext cx="4550410" cy="20224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表达式相关产生式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Expr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表达式是文法比较难处理的部分。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一方面，采用优先级向下解析多算符表达式；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另一方面，当处理解引用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数组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元组时，可赋值元素的内容更丰富了，需要整合原先的表达式。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7"/>
          <a:stretch>
            <a:fillRect/>
          </a:stretch>
        </p:blipFill>
        <p:spPr>
          <a:xfrm>
            <a:off x="5955665" y="3841750"/>
            <a:ext cx="6071870" cy="2545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6440" y="647713"/>
            <a:ext cx="34010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-Token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流管理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532255" y="1522095"/>
            <a:ext cx="445008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数据成员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采用</a:t>
            </a:r>
            <a:r>
              <a:rPr lang="zh-CN" altLang="en-US" sz="1600" b="1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三明治模型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管理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流：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current 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表示当前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lookahead 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表示预读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nextTokenFunc 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接收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lexer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的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nextToken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方法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reporter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是与分析过程无关的错误机制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6692900" y="1424940"/>
            <a:ext cx="4550410" cy="20224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主要方法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主要方法有`advance`, `match`, `check`, `checkAhead`, `expect`，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`check`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`checkAhead`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实现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LL(2)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效果，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`advance`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`expect`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用于接收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650" y="4147820"/>
            <a:ext cx="6499860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6440" y="647713"/>
            <a:ext cx="32486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-Parser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实现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762250" y="1311910"/>
            <a:ext cx="6666865" cy="74041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由于不采用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分析而是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LL(2)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方法，因此自上而下解析每一个非终结符，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Parser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都有对应的解析函数。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960" y="1953260"/>
            <a:ext cx="5989320" cy="474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6440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函数示例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1602740" y="17805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260600" y="1423670"/>
            <a:ext cx="7671435" cy="119443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Parser</a:t>
            </a: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的每个解析函数都是根据产生式严格执行：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分析非终结符，调用对应解析函数；分析终结符，采用</a:t>
            </a:r>
            <a:r>
              <a:rPr lang="en-US" altLang="zh-CN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expect</a:t>
            </a: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进行</a:t>
            </a:r>
            <a:r>
              <a:rPr lang="en-US" altLang="zh-CN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的匹配。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下示函数头部分解析：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FuncHeaderDecl -&gt; "fn" "\&lt;ID\&gt;" "(" (arg ("," arg)*)? ")" ("-&gt;" VarType)?</a:t>
            </a:r>
            <a:endParaRPr lang="zh-CN" altLang="en-US" sz="14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2670810" y="2630805"/>
            <a:ext cx="6850380" cy="4069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34004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4.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抽象语法树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0937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节点设计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198370" y="1234440"/>
            <a:ext cx="77952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每类语法成分均对应一个派生自抽象基类 `Stmt` 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或 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`Expr` 的具体节点结构，并通过智能指针统一管理节点生命周期，便于后续分析与可视化处理。根据实际实现的产生式，对不同类型节点予以定义，各节点通过重写 `NodeType type() const` 方法实现运行时类型识别，并支持向下转型操作，以支持语法结构分析与转换。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260" y="2534285"/>
            <a:ext cx="3312795" cy="3904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105" y="2568575"/>
            <a:ext cx="3627120" cy="364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4815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构建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198370" y="1356995"/>
            <a:ext cx="77952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整个 AST 结构通过智能指针组织为`一棵具有层级关系的树`，能够完整表达源代码的语法与语义结构。下面是 AST 中基础与关键结构体的定义的示例：</a:t>
            </a:r>
            <a:endParaRPr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155065" y="2044065"/>
            <a:ext cx="267208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基础节点类型定义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496175" y="4123690"/>
            <a:ext cx="267208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函数头声明节点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155065" y="4140200"/>
            <a:ext cx="406273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声明节点基类（举例</a:t>
            </a: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VarType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）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7496175" y="1982470"/>
            <a:ext cx="2672080" cy="60007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程序入口节点定义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9"/>
          <a:stretch>
            <a:fillRect/>
          </a:stretch>
        </p:blipFill>
        <p:spPr>
          <a:xfrm>
            <a:off x="955040" y="2747010"/>
            <a:ext cx="3813810" cy="1290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10"/>
          <a:stretch>
            <a:fillRect/>
          </a:stretch>
        </p:blipFill>
        <p:spPr>
          <a:xfrm>
            <a:off x="6614795" y="2582545"/>
            <a:ext cx="4495800" cy="143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2730" y="4651375"/>
            <a:ext cx="5290820" cy="16751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415" y="4740275"/>
            <a:ext cx="5127625" cy="189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64590" y="1323975"/>
            <a:ext cx="77952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为了实现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的可视化展示，设计了统一的导出接口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`ast2Dot`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，用于遍历整个语法树并输出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图格式内容</a:t>
            </a:r>
            <a:endParaRPr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685" y="1907540"/>
            <a:ext cx="5829300" cy="4591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6250" y="3066415"/>
            <a:ext cx="5228590" cy="1980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此函数中核心流程：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创建根节点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Prog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遍历每个函数声明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FuncDecl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调用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funcDecl2Dot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将其转为节点描述与边描述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4.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最终统一输出所有节点与边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99110" y="1401445"/>
            <a:ext cx="55473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在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可视化过程中，我们需要将抽象语法树中的每个语法结点转换为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图的结点，以便后续图形化展示。为此，定义了一个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`DotNodeDecl`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结构体用于表示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语言中的图结点，其设计如下所示：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495" y="5310505"/>
            <a:ext cx="5228590" cy="1169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这个结构体作为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图生成的基础，支撑了整个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向图形结构的映射过程，是可视化模块的重要组成部分。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0" y="2582545"/>
            <a:ext cx="5006340" cy="26854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84950" y="158591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indent="457200" algn="l">
              <a:lnSpc>
                <a:spcPct val="10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为了简化结点的构造过程，我们进一步封装了如下函数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`str2NodeDecl`：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2582545"/>
            <a:ext cx="4425950" cy="14179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84950" y="4266248"/>
            <a:ext cx="5080000" cy="1565910"/>
          </a:xfrm>
          <a:prstGeom prst="rect">
            <a:avLst/>
          </a:prstGeom>
        </p:spPr>
        <p:txBody>
          <a:bodyPr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这个函数实现的关键在于通过`全局计数器 cnt `自动为结点名称添加编号后缀，从而确保 DOT 图中每个结点名称的唯一性。同时，它统一封装了 DOT 标签的构造逻辑，返回标准的 DotNodeDecl 对象，方便在遍历 AST 过程中直接调用使用。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4680659" cy="685800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90327" y="187443"/>
            <a:ext cx="306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5A8A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A8A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90327" y="1023895"/>
            <a:ext cx="2286729" cy="584775"/>
            <a:chOff x="6588037" y="2227220"/>
            <a:chExt cx="2286729" cy="584775"/>
          </a:xfrm>
        </p:grpSpPr>
        <p:grpSp>
          <p:nvGrpSpPr>
            <p:cNvPr id="10" name="组合 9"/>
            <p:cNvGrpSpPr/>
            <p:nvPr/>
          </p:nvGrpSpPr>
          <p:grpSpPr>
            <a:xfrm>
              <a:off x="6588037" y="2227220"/>
              <a:ext cx="2286729" cy="584775"/>
              <a:chOff x="6588037" y="2227220"/>
              <a:chExt cx="2286729" cy="58477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467606" y="2278143"/>
                <a:ext cx="1407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项目概览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290327" y="1878134"/>
            <a:ext cx="2286729" cy="584775"/>
            <a:chOff x="6588037" y="2227220"/>
            <a:chExt cx="2286729" cy="584775"/>
          </a:xfrm>
        </p:grpSpPr>
        <p:grpSp>
          <p:nvGrpSpPr>
            <p:cNvPr id="22" name="组合 21"/>
            <p:cNvGrpSpPr/>
            <p:nvPr/>
          </p:nvGrpSpPr>
          <p:grpSpPr>
            <a:xfrm>
              <a:off x="6588037" y="2227220"/>
              <a:ext cx="2286729" cy="584775"/>
              <a:chOff x="6588037" y="2227220"/>
              <a:chExt cx="2286729" cy="584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467606" y="2278143"/>
                <a:ext cx="1407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词法分析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290327" y="2711109"/>
            <a:ext cx="2286729" cy="584775"/>
            <a:chOff x="6588037" y="2227220"/>
            <a:chExt cx="2286729" cy="584775"/>
          </a:xfrm>
        </p:grpSpPr>
        <p:grpSp>
          <p:nvGrpSpPr>
            <p:cNvPr id="27" name="组合 26"/>
            <p:cNvGrpSpPr/>
            <p:nvPr/>
          </p:nvGrpSpPr>
          <p:grpSpPr>
            <a:xfrm>
              <a:off x="6588037" y="2227220"/>
              <a:ext cx="2286729" cy="584775"/>
              <a:chOff x="6588037" y="2227220"/>
              <a:chExt cx="2286729" cy="584775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467606" y="2278143"/>
                <a:ext cx="1407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语法分析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290327" y="3544084"/>
            <a:ext cx="2592799" cy="584775"/>
            <a:chOff x="6588037" y="2227220"/>
            <a:chExt cx="2592799" cy="584775"/>
          </a:xfrm>
        </p:grpSpPr>
        <p:grpSp>
          <p:nvGrpSpPr>
            <p:cNvPr id="32" name="组合 31"/>
            <p:cNvGrpSpPr/>
            <p:nvPr/>
          </p:nvGrpSpPr>
          <p:grpSpPr>
            <a:xfrm>
              <a:off x="6588037" y="2227220"/>
              <a:ext cx="2592799" cy="584775"/>
              <a:chOff x="6588037" y="2227220"/>
              <a:chExt cx="2592799" cy="584775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04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467606" y="2278143"/>
                <a:ext cx="171323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抽象语法树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308177" y="4377059"/>
            <a:ext cx="2286729" cy="584775"/>
            <a:chOff x="6588037" y="2227220"/>
            <a:chExt cx="2286729" cy="584775"/>
          </a:xfrm>
        </p:grpSpPr>
        <p:grpSp>
          <p:nvGrpSpPr>
            <p:cNvPr id="45" name="组合 44"/>
            <p:cNvGrpSpPr/>
            <p:nvPr/>
          </p:nvGrpSpPr>
          <p:grpSpPr>
            <a:xfrm>
              <a:off x="6588037" y="2227220"/>
              <a:ext cx="2286729" cy="584775"/>
              <a:chOff x="6588037" y="2227220"/>
              <a:chExt cx="2286729" cy="584775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05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467606" y="2278143"/>
                <a:ext cx="1407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错误处理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5" y="2928431"/>
            <a:ext cx="1905000" cy="1905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0" y="1865557"/>
            <a:ext cx="2017330" cy="6962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04" y="720843"/>
            <a:ext cx="983182" cy="98318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323417" y="5205099"/>
            <a:ext cx="2592799" cy="583565"/>
            <a:chOff x="6588037" y="2227220"/>
            <a:chExt cx="2592799" cy="583565"/>
          </a:xfrm>
        </p:grpSpPr>
        <p:grpSp>
          <p:nvGrpSpPr>
            <p:cNvPr id="14" name="组合 13"/>
            <p:cNvGrpSpPr/>
            <p:nvPr/>
          </p:nvGrpSpPr>
          <p:grpSpPr>
            <a:xfrm>
              <a:off x="6588037" y="2227220"/>
              <a:ext cx="2592799" cy="583565"/>
              <a:chOff x="6588037" y="2227220"/>
              <a:chExt cx="2592799" cy="583565"/>
            </a:xfrm>
          </p:grpSpPr>
          <p:sp>
            <p:nvSpPr>
              <p:cNvPr id="15" name="文本框 1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88037" y="2227220"/>
                <a:ext cx="1020724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06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5"/>
                </p:custDataLst>
              </p:nvPr>
            </p:nvSpPr>
            <p:spPr>
              <a:xfrm>
                <a:off x="7467606" y="2278143"/>
                <a:ext cx="171323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总结与展望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7" name="直接连接符 16"/>
            <p:cNvCxnSpPr/>
            <p:nvPr>
              <p:custDataLst>
                <p:tags r:id="rId6"/>
              </p:custDataLst>
            </p:nvPr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2"/>
          <p:cNvGrpSpPr/>
          <p:nvPr/>
        </p:nvGrpSpPr>
        <p:grpSpPr>
          <a:xfrm>
            <a:off x="6323417" y="6009644"/>
            <a:ext cx="3196049" cy="583565"/>
            <a:chOff x="6588037" y="2227220"/>
            <a:chExt cx="3196049" cy="583565"/>
          </a:xfrm>
        </p:grpSpPr>
        <p:grpSp>
          <p:nvGrpSpPr>
            <p:cNvPr id="5" name="组合 13"/>
            <p:cNvGrpSpPr/>
            <p:nvPr/>
          </p:nvGrpSpPr>
          <p:grpSpPr>
            <a:xfrm>
              <a:off x="6588037" y="2227220"/>
              <a:ext cx="3196049" cy="583565"/>
              <a:chOff x="6588037" y="2227220"/>
              <a:chExt cx="3196049" cy="583565"/>
            </a:xfrm>
          </p:grpSpPr>
          <p:sp>
            <p:nvSpPr>
              <p:cNvPr id="6" name="文本框 1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588037" y="2227220"/>
                <a:ext cx="1020724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A8A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07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5A8A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1" name="矩形 15"/>
              <p:cNvSpPr/>
              <p:nvPr>
                <p:custDataLst>
                  <p:tags r:id="rId8"/>
                </p:custDataLst>
              </p:nvPr>
            </p:nvSpPr>
            <p:spPr>
              <a:xfrm>
                <a:off x="7467606" y="2278143"/>
                <a:ext cx="231648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参考文献与资料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2" name="直接连接符 16"/>
            <p:cNvCxnSpPr/>
            <p:nvPr>
              <p:custDataLst>
                <p:tags r:id="rId9"/>
              </p:custDataLst>
            </p:nvPr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99110" y="1401445"/>
            <a:ext cx="55473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在完成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向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DotNodeDecl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的转换后，为便于构造完整的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图文件，还需要将结点与边统一转化为符合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语法的字符串。为此，设计了如下辅助函数：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90" y="4197985"/>
            <a:ext cx="5228590" cy="1169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这个函数支持变长参数，允许传入多个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DotNodeDecl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类型的结点，并在编译期进行类型检查，保证类型安全。输出格式符合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图的结点声明规范。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3650" y="4442143"/>
            <a:ext cx="5080000" cy="681355"/>
          </a:xfrm>
          <a:prstGeom prst="rect">
            <a:avLst/>
          </a:prstGeom>
        </p:spPr>
        <p:txBody>
          <a:bodyPr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这个函数用于生成单条边的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表达式，形式为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 -&gt; B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，符合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语言的语义连接规范。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5" y="2651760"/>
            <a:ext cx="4780280" cy="1471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470" y="2294890"/>
            <a:ext cx="5750560" cy="184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99110" y="1401445"/>
            <a:ext cx="11222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0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下面展示如何将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AST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中的结点及其子结构转换为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DOT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图的格式。以下选取了两个典型的转换函数：通用语句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Stmt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结点和函数头声明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FuncHeaderDecl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结点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为例。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9465" y="2538095"/>
            <a:ext cx="9117330" cy="3860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语句结构复杂多样，统一使用分发函数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stmt2Dot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进行处理，根据语句类型选择具体转换逻辑：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330" y="202692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通用语句</a:t>
            </a: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Stmt 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转换</a:t>
            </a:r>
            <a:endParaRPr lang="zh-CN" altLang="en-US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05" y="3097530"/>
            <a:ext cx="4236720" cy="1112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295" y="3097530"/>
            <a:ext cx="3363595" cy="3498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89685" y="5024120"/>
            <a:ext cx="4220845" cy="68135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根据语句类型,ExprStmt、RetStmt、AssignStmt 等,调用对应的转换函数。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9920" y="1733550"/>
            <a:ext cx="9117330" cy="3860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函数头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FuncHeaderDecl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包含关键字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fn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、函数名、参数列表（括号包裹）和返回值类型。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9920" y="125349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函数头</a:t>
            </a: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FuncHeaderDecl 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转换</a:t>
            </a:r>
            <a:endParaRPr lang="zh-CN" altLang="en-US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5445" y="2342515"/>
            <a:ext cx="7533005" cy="392557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转换过程如下：</a:t>
            </a:r>
            <a:endParaRPr lang="en-US" altLang="zh-CN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根节点创建：使用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str2NodeDecl("FuncHeaderDecl")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生成根结点；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基础元素转节点：依次为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fn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关键字、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ID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标识符及其名称、左括号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(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生成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结点，并与根结点建立边；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处理参数列表：遍历参数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argv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，调用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arg2Dot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分别转换为子树；所有子树的根结点与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FuncHeaderDecl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结点连接；如果参数非末尾，插入逗号结点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,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与根结点相连；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补充右括号结点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)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；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处理返回值类型（若存在）：生成箭头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-&gt;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结点；调用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varType2Dot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将返回类型转换为子树，并连接至根结点。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endParaRPr lang="en-US" altLang="zh-CN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这个函数最终返回一个三元组：根结点、所有结点声明字符串和所有边声明字符串，供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DOT 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图构建使用。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" y="2119630"/>
            <a:ext cx="3089275" cy="2619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5" y="4739005"/>
            <a:ext cx="3111500" cy="173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787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语法树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-AST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可视化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9920" y="1485900"/>
            <a:ext cx="9117330" cy="38608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在对所有节点分析结束后，会生成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output.dot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，下面给出简单的示例：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3126105"/>
            <a:ext cx="1873885" cy="779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720" y="2171065"/>
            <a:ext cx="2533015" cy="3324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735" y="2191385"/>
            <a:ext cx="2329815" cy="330454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2222500" y="3512185"/>
            <a:ext cx="744220" cy="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5" idx="1"/>
          </p:cNvCxnSpPr>
          <p:nvPr/>
        </p:nvCxnSpPr>
        <p:spPr>
          <a:xfrm>
            <a:off x="7829550" y="3843655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350" y="2374265"/>
            <a:ext cx="3724910" cy="29387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48615" y="4027170"/>
            <a:ext cx="176403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input.rs</a:t>
            </a:r>
            <a:endParaRPr lang="zh-CN" altLang="en-US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45000" y="5501640"/>
            <a:ext cx="176403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output.dot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53830" y="5425440"/>
            <a:ext cx="176403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output.png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4545" y="5815330"/>
            <a:ext cx="9741535" cy="975995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这就是所得到的AST可视化结果，可以看到所有节点名称与边信息，将所有树中的叶节点串起来，可以验证与源代码一致。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基础规则的示例类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Rust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代码与分析结果和完整实现语法树图，会在文件夹</a:t>
            </a:r>
            <a:r>
              <a:rPr lang="en-US" altLang="zh-CN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`test_basic_example`</a:t>
            </a:r>
            <a:r>
              <a:rPr lang="zh-CN" altLang="en-US" sz="1600" b="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中给出</a:t>
            </a:r>
            <a:endParaRPr lang="zh-CN" altLang="en-US" sz="1600" b="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5.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错误处理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0" y="503555"/>
            <a:ext cx="421894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326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展示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196340" y="1470660"/>
            <a:ext cx="4318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词法分析错误处理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在我们的设计中，词法分析只有识别到未知 token 错误。在实现上，会在分析完代码后，统一报告 UnknownToken 错误。</a:t>
            </a: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效果如图：</a:t>
            </a: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3620" y="3875405"/>
            <a:ext cx="5285105" cy="238188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841490" y="1470660"/>
            <a:ext cx="4572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语法分析错误处理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当前语法分析错误处理暂未完善，而是使用了 `C++` 的标准异常处理机制，即使用 `throw` 抛出 `std::runtime_error` 的方式来进行。因此语法错误会导致程序异常退出。</a:t>
            </a: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490" y="4566920"/>
            <a:ext cx="5024120" cy="766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34004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6.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总结与展望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líďe"/>
          <p:cNvSpPr/>
          <p:nvPr/>
        </p:nvSpPr>
        <p:spPr bwMode="auto">
          <a:xfrm>
            <a:off x="8293100" y="1143496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9139" y="3009820"/>
            <a:ext cx="595950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01000" y="4734000"/>
            <a:ext cx="5773420" cy="95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48840" y="657873"/>
            <a:ext cx="2326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总结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项目成果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8931" y="1492891"/>
            <a:ext cx="5878110" cy="13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词法和语法分析器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能够正确将源程序分割为一系列 Token，基于抽象语法树（AST）构建原理，将 Token 序列还原为语法结构，支持函数声明、变量定义、表达式、条件语句、循环语句等语法形式，构建出具有语义层次的中间表示结构。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39165" y="3131185"/>
            <a:ext cx="5809615" cy="13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AST 可视化模块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支持将语法结构以 Graphviz DOT 格式输出，使抽象语法树具象为图形，提升调试可读性。通过一系列 `xxx2Dot` 函数，项目实现了 AST 结点到 DOT 图元素的转换，生成的 `.dot` 文件可直接转为图像展示。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6625" y="4841875"/>
            <a:ext cx="5962015" cy="127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命令行工具链</a:t>
            </a:r>
            <a:endParaRPr lang="en-US" altLang="zh-CN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通过统一的参数接口，允许用户按需输出 Token 列表和 AST 图，并支持设置输入输出文件路径，方便灵活集成测试脚本和多种输入源。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ṧlíďe"/>
          <p:cNvSpPr/>
          <p:nvPr/>
        </p:nvSpPr>
        <p:spPr bwMode="auto">
          <a:xfrm>
            <a:off x="8293100" y="1143496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9139" y="2872660"/>
            <a:ext cx="595950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01000" y="4734000"/>
            <a:ext cx="5773420" cy="95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348840" y="657873"/>
            <a:ext cx="2326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展望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后续计划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8931" y="1616081"/>
            <a:ext cx="5878110" cy="127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charset="0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面向后续语法扩展的 DOT 生成支持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当前 AST 到 DOT 的转换函数覆盖了基础语句和表达式，但对于拓展规则，需要后续逐步补全。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8845" y="2990215"/>
            <a:ext cx="5809615" cy="164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错误处理机制的完善</a:t>
            </a:r>
            <a:endParaRPr lang="zh-CN" altLang="en-US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目前词法分析只有识别到未知 token 错误，会在分析完代码后，报告 UnknownToken 错误。语法分析阶段缺乏对异常输入的鲁棒性支持，后续会加入详细的错误信息提示与定位能力。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6625" y="4841875"/>
            <a:ext cx="5962015" cy="164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符号表的设计与实现</a:t>
            </a:r>
            <a:endParaRPr lang="en-US" altLang="zh-CN" sz="16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目前项目未涉及语义分析层面的符号表管理，未来在支持类型检查、作用域分析和变量绑定等语义处理功能时，符号表将成为必不可少的关键组件。</a:t>
            </a:r>
            <a:endParaRPr lang="zh-CN" altLang="en-US" sz="16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6780" y="3271730"/>
            <a:ext cx="43186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7.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参考文献与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资料</a:t>
            </a:r>
            <a:endParaRPr lang="zh-CN" altLang="en-US" sz="3600" b="1" dirty="0">
              <a:solidFill>
                <a:prstClr val="black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</a:t>
            </a: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0" y="503555"/>
            <a:ext cx="421894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24790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参考文献与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资料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2222500" y="1424940"/>
            <a:ext cx="6737350" cy="74612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196340" y="1470660"/>
            <a:ext cx="4318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网站类资料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841490" y="1470660"/>
            <a:ext cx="4572000" cy="204216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书籍类资料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45" y="2255520"/>
            <a:ext cx="4698365" cy="112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380" y="3375660"/>
            <a:ext cx="4632960" cy="1610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745" y="2568575"/>
            <a:ext cx="5662930" cy="211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01729"/>
            <a:ext cx="12192000" cy="2961151"/>
          </a:xfrm>
          <a:prstGeom prst="rect">
            <a:avLst/>
          </a:prstGeom>
          <a:solidFill>
            <a:srgbClr val="005A8A"/>
          </a:solidFill>
          <a:ln>
            <a:solidFill>
              <a:srgbClr val="005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0400" y="2851280"/>
            <a:ext cx="625683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5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感谢！</a:t>
            </a:r>
            <a:endParaRPr lang="zh-CN" altLang="en-US" sz="115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5" y="1586524"/>
            <a:ext cx="2017330" cy="6962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9" y="441810"/>
            <a:ext cx="983182" cy="983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" y="569481"/>
            <a:ext cx="618131" cy="61813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34870" y="2981960"/>
            <a:ext cx="2780030" cy="9759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对输入程序进行词法分析，采用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`&lt;type: , value: &gt;@pos` 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的格式展示词法分析后的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序列。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20661" y="2204162"/>
            <a:ext cx="3008539" cy="590651"/>
            <a:chOff x="1929221" y="2315922"/>
            <a:chExt cx="3008539" cy="590651"/>
          </a:xfrm>
        </p:grpSpPr>
        <p:sp>
          <p:nvSpPr>
            <p:cNvPr id="6" name="任意多边形: 形状 5"/>
            <p:cNvSpPr/>
            <p:nvPr/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15010" y="2338445"/>
              <a:ext cx="156464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词法分析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7302500" y="2986405"/>
            <a:ext cx="288798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根据词法分析后的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序列进行语法分析，改写文法无左递归，用递归下降方式来实现</a:t>
            </a:r>
            <a:r>
              <a:rPr lang="en-US" altLang="zh-CN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LL(2)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文法。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181940" y="2204162"/>
            <a:ext cx="3008539" cy="590651"/>
            <a:chOff x="1929221" y="2315922"/>
            <a:chExt cx="3008539" cy="590651"/>
          </a:xfrm>
        </p:grpSpPr>
        <p:sp>
          <p:nvSpPr>
            <p:cNvPr id="21" name="任意多边形: 形状 20"/>
            <p:cNvSpPr/>
            <p:nvPr/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15010" y="2338445"/>
              <a:ext cx="156464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语法分析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1949450" y="5054600"/>
            <a:ext cx="3324225" cy="1163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在语法分析过程中构建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AST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结点，每类语法成分均对应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一个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具体节点结构，将抽象语法树转为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dot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格式，并输出文件。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20661" y="4276802"/>
            <a:ext cx="3008539" cy="590651"/>
            <a:chOff x="1929221" y="2315922"/>
            <a:chExt cx="3008539" cy="590651"/>
          </a:xfrm>
        </p:grpSpPr>
        <p:sp>
          <p:nvSpPr>
            <p:cNvPr id="26" name="任意多边形: 形状 25"/>
            <p:cNvSpPr/>
            <p:nvPr/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solidFill>
                  <a:srgbClr val="911F2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57860" y="2338445"/>
              <a:ext cx="167894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抽象语法树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29" name="矩形 28"/>
          <p:cNvSpPr/>
          <p:nvPr/>
        </p:nvSpPr>
        <p:spPr>
          <a:xfrm>
            <a:off x="7038975" y="5059045"/>
            <a:ext cx="3750310" cy="850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实现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错误报告和处理机制，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目前还比较简陋，能够识别部分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词法分析错误且不中断分析过程</a:t>
            </a:r>
            <a:r>
              <a:rPr lang="zh-CN" altLang="en-US" sz="1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。</a:t>
            </a:r>
            <a:endParaRPr lang="zh-CN" alt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81940" y="4276802"/>
            <a:ext cx="3008539" cy="590651"/>
            <a:chOff x="1929221" y="2315922"/>
            <a:chExt cx="3008539" cy="590651"/>
          </a:xfrm>
        </p:grpSpPr>
        <p:sp>
          <p:nvSpPr>
            <p:cNvPr id="31" name="任意多边形: 形状 30"/>
            <p:cNvSpPr/>
            <p:nvPr/>
          </p:nvSpPr>
          <p:spPr>
            <a:xfrm>
              <a:off x="1929221" y="2342401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005A8A"/>
            </a:solidFill>
            <a:ln w="38100">
              <a:solidFill>
                <a:srgbClr val="005A8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15010" y="2338445"/>
              <a:ext cx="1564640" cy="506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错误处理</a:t>
              </a:r>
              <a:r>
                <a:rPr lang="en-US" altLang="zh-CN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    </a:t>
              </a:r>
              <a:endPara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1046480" y="1600199"/>
            <a:ext cx="10099040" cy="4708638"/>
          </a:xfrm>
          <a:prstGeom prst="rect">
            <a:avLst/>
          </a:prstGeom>
          <a:noFill/>
          <a:ln w="3175">
            <a:solidFill>
              <a:srgbClr val="911F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93215" y="1664335"/>
            <a:ext cx="7355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本项目使用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C++ 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实现了一个类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1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的词法和语法分析器，基本功能如下：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sp>
        <p:nvSpPr>
          <p:cNvPr id="10" name="任意多边形: 形状 1"/>
          <p:cNvSpPr/>
          <p:nvPr>
            <p:custDataLst>
              <p:tags r:id="rId4"/>
            </p:custDataLst>
          </p:nvPr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359000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功能介绍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" y="569481"/>
            <a:ext cx="618131" cy="61813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10" name="任意多边形: 形状 1"/>
          <p:cNvSpPr/>
          <p:nvPr>
            <p:custDataLst>
              <p:tags r:id="rId3"/>
            </p:custDataLst>
          </p:nvPr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359000" y="64771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使用方法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53995" y="1442720"/>
            <a:ext cx="6684645" cy="514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5040638" y="0"/>
            <a:ext cx="7151370" cy="6858000"/>
            <a:chOff x="0" y="0"/>
            <a:chExt cx="5959248" cy="5143500"/>
          </a:xfrm>
        </p:grpSpPr>
        <p:sp>
          <p:nvSpPr>
            <p:cNvPr id="9219" name="平行四边形 54"/>
            <p:cNvSpPr>
              <a:spLocks noChangeArrowheads="1"/>
            </p:cNvSpPr>
            <p:nvPr/>
          </p:nvSpPr>
          <p:spPr bwMode="auto">
            <a:xfrm>
              <a:off x="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0" name="流程图: 手动输入 28"/>
            <p:cNvSpPr>
              <a:spLocks noChangeArrowheads="1"/>
            </p:cNvSpPr>
            <p:nvPr/>
          </p:nvSpPr>
          <p:spPr bwMode="auto">
            <a:xfrm rot="16200000" flipH="1">
              <a:off x="906235" y="90487"/>
              <a:ext cx="5143500" cy="4962526"/>
            </a:xfrm>
            <a:prstGeom prst="flowChartManualIn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1" name="平行四边形 11"/>
            <p:cNvSpPr>
              <a:spLocks noChangeArrowheads="1"/>
            </p:cNvSpPr>
            <p:nvPr/>
          </p:nvSpPr>
          <p:spPr bwMode="auto">
            <a:xfrm>
              <a:off x="973590" y="0"/>
              <a:ext cx="2009775" cy="5143500"/>
            </a:xfrm>
            <a:prstGeom prst="parallelogram">
              <a:avLst>
                <a:gd name="adj" fmla="val 50588"/>
              </a:avLst>
            </a:prstGeom>
            <a:solidFill>
              <a:srgbClr val="005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9222" name="Group 6"/>
          <p:cNvGrpSpPr/>
          <p:nvPr/>
        </p:nvGrpSpPr>
        <p:grpSpPr bwMode="auto">
          <a:xfrm>
            <a:off x="2670572" y="1951581"/>
            <a:ext cx="4455083" cy="1998133"/>
            <a:chOff x="0" y="0"/>
            <a:chExt cx="3712094" cy="1497581"/>
          </a:xfrm>
          <a:solidFill>
            <a:srgbClr val="005A8A"/>
          </a:solidFill>
        </p:grpSpPr>
        <p:sp>
          <p:nvSpPr>
            <p:cNvPr id="9223" name="右箭头 30"/>
            <p:cNvSpPr>
              <a:spLocks noChangeArrowheads="1"/>
            </p:cNvSpPr>
            <p:nvPr/>
          </p:nvSpPr>
          <p:spPr bwMode="auto">
            <a:xfrm rot="660000" flipH="1" flipV="1">
              <a:off x="0" y="0"/>
              <a:ext cx="3519038" cy="1497581"/>
            </a:xfrm>
            <a:prstGeom prst="rightArrow">
              <a:avLst>
                <a:gd name="adj1" fmla="val 62704"/>
                <a:gd name="adj2" fmla="val 308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4" name="矩形 9"/>
            <p:cNvSpPr>
              <a:spLocks noChangeArrowheads="1"/>
            </p:cNvSpPr>
            <p:nvPr/>
          </p:nvSpPr>
          <p:spPr bwMode="auto">
            <a:xfrm rot="660000">
              <a:off x="883169" y="555737"/>
              <a:ext cx="2828925" cy="4835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模块化编程</a:t>
              </a:r>
              <a:endPara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9225" name="Group 9"/>
          <p:cNvGrpSpPr/>
          <p:nvPr/>
        </p:nvGrpSpPr>
        <p:grpSpPr bwMode="auto">
          <a:xfrm>
            <a:off x="6561557" y="3977557"/>
            <a:ext cx="4223386" cy="1996018"/>
            <a:chOff x="0" y="0"/>
            <a:chExt cx="3519038" cy="1497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226" name="右箭头 52"/>
            <p:cNvSpPr>
              <a:spLocks noChangeArrowheads="1"/>
            </p:cNvSpPr>
            <p:nvPr/>
          </p:nvSpPr>
          <p:spPr bwMode="auto">
            <a:xfrm rot="660000">
              <a:off x="0" y="0"/>
              <a:ext cx="3519038" cy="1497581"/>
            </a:xfrm>
            <a:prstGeom prst="rightArrow">
              <a:avLst>
                <a:gd name="adj1" fmla="val 62704"/>
                <a:gd name="adj2" fmla="val 3083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defTabSz="1096645"/>
              <a:endParaRPr lang="zh-CN" altLang="zh-CN" sz="2160">
                <a:solidFill>
                  <a:srgbClr val="FFFFFF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9227" name="矩形 53"/>
            <p:cNvSpPr>
              <a:spLocks noChangeArrowheads="1"/>
            </p:cNvSpPr>
            <p:nvPr/>
          </p:nvSpPr>
          <p:spPr bwMode="auto">
            <a:xfrm rot="619144">
              <a:off x="558973" y="466014"/>
              <a:ext cx="2494989" cy="4840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rgbClr val="005A8A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团队规范明确</a:t>
              </a:r>
              <a:endParaRPr lang="zh-CN" altLang="en-US" sz="24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8" name="任意多边形: 形状 17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47240" y="657873"/>
            <a:ext cx="29387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项目概览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团队合作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875" y="3068320"/>
            <a:ext cx="2635885" cy="7207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合理分工，通过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git</a:t>
            </a:r>
            <a:r>
              <a: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进行模块化编程，总计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5</a:t>
            </a:r>
            <a:r>
              <a: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个分支</a:t>
            </a:r>
            <a:r>
              <a:rPr lang="en-US" altLang="zh-CN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153</a:t>
            </a:r>
            <a:r>
              <a:rPr lang="zh-CN" altLang="en-US" sz="14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次提交。</a:t>
            </a:r>
            <a:endParaRPr lang="zh-CN" altLang="en-US" sz="1400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21202" y="2939943"/>
            <a:ext cx="335267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团队规范明确，总共开会或集体编程</a:t>
            </a:r>
            <a:r>
              <a:rPr lang="en-US" altLang="zh-CN" sz="16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次，有严格的编码风格规范和文件组织规范。</a:t>
            </a:r>
            <a:endParaRPr lang="zh-CN" altLang="en-US" sz="16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" y="3861435"/>
            <a:ext cx="4531360" cy="288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rgbClr val="005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5A8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3690" y="3271730"/>
            <a:ext cx="29413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2.</a:t>
            </a: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词法分析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30" y="754120"/>
            <a:ext cx="1308810" cy="130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20" y="968390"/>
            <a:ext cx="2434110" cy="84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0949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-Token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设计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1408430" y="1667510"/>
            <a:ext cx="2976245" cy="156464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数据结构设计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作为词法分析单元，数据成员有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`type`,`value`,`pos`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。</a:t>
            </a:r>
            <a:endParaRPr lang="zh-CN" altLang="en-US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05" y="1324610"/>
            <a:ext cx="4201795" cy="911225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442720" y="3429000"/>
            <a:ext cx="3169920" cy="156464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Token</a:t>
            </a:r>
            <a:r>
              <a:rPr lang="zh-CN" altLang="en-US" sz="2000" b="1" dirty="0">
                <a:solidFill>
                  <a:srgbClr val="005A8A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类型定义</a:t>
            </a:r>
            <a:endParaRPr lang="en-US" altLang="zh-CN" sz="2000" b="1" dirty="0">
              <a:solidFill>
                <a:srgbClr val="005A8A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根据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Rust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语言涉及的符号和关键字，构造枚举类</a:t>
            </a:r>
            <a:r>
              <a:rPr lang="en-US" altLang="zh-CN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Type</a:t>
            </a:r>
            <a:r>
              <a:rPr lang="zh-CN" altLang="en-US" sz="1600" dirty="0" smtClean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进行区分。</a:t>
            </a:r>
            <a:endParaRPr lang="en-US" altLang="zh-CN" sz="1600" dirty="0" smtClean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4961890" y="2315210"/>
            <a:ext cx="2620010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7930515" y="2406015"/>
            <a:ext cx="1764030" cy="2207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8"/>
          <a:srcRect r="-1270" b="53674"/>
          <a:stretch>
            <a:fillRect/>
          </a:stretch>
        </p:blipFill>
        <p:spPr>
          <a:xfrm>
            <a:off x="5299710" y="4693285"/>
            <a:ext cx="2025650" cy="1897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>
            <p:custDataLst>
              <p:tags r:id="rId9"/>
            </p:custDataLst>
          </p:nvPr>
        </p:nvPicPr>
        <p:blipFill>
          <a:blip r:embed="rId8"/>
          <a:srcRect t="49364" r="5302"/>
          <a:stretch>
            <a:fillRect/>
          </a:stretch>
        </p:blipFill>
        <p:spPr>
          <a:xfrm>
            <a:off x="7800340" y="4626610"/>
            <a:ext cx="1894205" cy="2073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005A8A"/>
          </a:solidFill>
          <a:ln w="38100">
            <a:solidFill>
              <a:srgbClr val="005A8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785" y="647713"/>
            <a:ext cx="30949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词法分析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-Lexer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实现</a:t>
            </a:r>
            <a:endParaRPr lang="zh-CN" altLang="en-US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49" y="6387542"/>
            <a:ext cx="938700" cy="312900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"/>
            </p:custDataLst>
          </p:nvPr>
        </p:nvSpPr>
        <p:spPr>
          <a:xfrm>
            <a:off x="750570" y="2037080"/>
            <a:ext cx="3634105" cy="320357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词法分析器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Lexer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的本质是一个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DFA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：</a:t>
            </a: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我们首先使用正则表达式匹配数字和字母，也就是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Type::INT 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和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 Type::ID,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若检测到了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Type::ID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，再在其中搜寻是否能匹配关键字。</a:t>
            </a: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上述过程结束后，按照</a:t>
            </a:r>
            <a:r>
              <a:rPr lang="en-US" altLang="zh-CN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DFA</a:t>
            </a:r>
            <a:r>
              <a:rPr lang="zh-CN" altLang="en-US" sz="1600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字魂105号-简雅黑" panose="00000500000000000000" pitchFamily="2" charset="-122"/>
              </a:rPr>
              <a:t>的设计尝试匹配其他符号。</a:t>
            </a:r>
            <a:endParaRPr lang="zh-CN" altLang="en-US" sz="1600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 descr="lexer_DFA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675" y="1334135"/>
            <a:ext cx="3641725" cy="4464685"/>
          </a:xfrm>
          <a:prstGeom prst="rect">
            <a:avLst/>
          </a:prstGeom>
        </p:spPr>
      </p:pic>
      <p:pic>
        <p:nvPicPr>
          <p:cNvPr id="7" name="图片 6" descr="lexer_DFA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125" y="1253490"/>
            <a:ext cx="3310255" cy="4787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ISPRING_PRESENTATION_TITLE" val="PowerPoint 演示文稿"/>
  <p:tag name="ISPRING_FIRST_PUBLISH" val="1"/>
  <p:tag name="commondata" val="eyJoZGlkIjoiZWM3OWUzNTFjZjE5MDRlOTU0YjZmNjg5NDUxYWRlMj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6A49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4010</Words>
  <Application>WPS Presentation</Application>
  <PresentationFormat>宽屏</PresentationFormat>
  <Paragraphs>255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SimSun</vt:lpstr>
      <vt:lpstr>Wingdings</vt:lpstr>
      <vt:lpstr>DejaVu Sans</vt:lpstr>
      <vt:lpstr>字魂105号-简雅黑</vt:lpstr>
      <vt:lpstr>仿宋</vt:lpstr>
      <vt:lpstr>文泉驿微米黑</vt:lpstr>
      <vt:lpstr>微软雅黑</vt:lpstr>
      <vt:lpstr>等线</vt:lpstr>
      <vt:lpstr>华文中宋</vt:lpstr>
      <vt:lpstr>Arial Unicode MS</vt:lpstr>
      <vt:lpstr>等线 Light</vt:lpstr>
      <vt:lpstr>C059</vt:lpstr>
      <vt:lpstr>SimSun</vt:lpstr>
      <vt:lpstr>STFangsong</vt:lpstr>
      <vt:lpstr>Wingdings</vt:lpstr>
      <vt:lpstr>Office 主题​​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cby</dc:creator>
  <cp:lastModifiedBy>傲寒</cp:lastModifiedBy>
  <cp:revision>347</cp:revision>
  <dcterms:created xsi:type="dcterms:W3CDTF">2025-05-11T14:17:40Z</dcterms:created>
  <dcterms:modified xsi:type="dcterms:W3CDTF">2025-05-11T14:17:40Z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1B909B5C864B4569B946D88701895727_12</vt:lpwstr>
  </property>
  <property fmtid="{D5CDD505-2E9C-101B-9397-08002B2CF9AE}" pid="3" name="KSOProductBuildVer">
    <vt:lpwstr>1033-12.1.0.17900</vt:lpwstr>
  </property>
</Properties>
</file>