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 id="2147483665" r:id="rId4"/>
  </p:sldMasterIdLst>
  <p:notesMasterIdLst>
    <p:notesMasterId r:id="rId6"/>
  </p:notesMasterIdLst>
  <p:sldIdLst>
    <p:sldId id="346" r:id="rId5"/>
    <p:sldId id="348" r:id="rId7"/>
    <p:sldId id="347" r:id="rId8"/>
    <p:sldId id="400" r:id="rId9"/>
    <p:sldId id="405" r:id="rId10"/>
    <p:sldId id="399" r:id="rId11"/>
    <p:sldId id="458" r:id="rId12"/>
    <p:sldId id="403" r:id="rId13"/>
    <p:sldId id="350" r:id="rId14"/>
    <p:sldId id="406" r:id="rId15"/>
    <p:sldId id="407" r:id="rId16"/>
    <p:sldId id="408" r:id="rId17"/>
    <p:sldId id="409" r:id="rId18"/>
    <p:sldId id="410" r:id="rId19"/>
    <p:sldId id="411" r:id="rId20"/>
    <p:sldId id="416" r:id="rId21"/>
    <p:sldId id="420" r:id="rId22"/>
    <p:sldId id="446" r:id="rId23"/>
    <p:sldId id="447" r:id="rId24"/>
    <p:sldId id="412" r:id="rId25"/>
    <p:sldId id="491" r:id="rId26"/>
    <p:sldId id="492" r:id="rId27"/>
    <p:sldId id="490" r:id="rId28"/>
    <p:sldId id="493" r:id="rId29"/>
    <p:sldId id="413" r:id="rId30"/>
    <p:sldId id="508" r:id="rId31"/>
    <p:sldId id="509" r:id="rId32"/>
    <p:sldId id="507" r:id="rId33"/>
    <p:sldId id="510" r:id="rId34"/>
    <p:sldId id="414" r:id="rId35"/>
    <p:sldId id="422" r:id="rId36"/>
    <p:sldId id="488" r:id="rId37"/>
    <p:sldId id="457" r:id="rId38"/>
    <p:sldId id="441" r:id="rId39"/>
    <p:sldId id="415" r:id="rId40"/>
    <p:sldId id="448" r:id="rId41"/>
    <p:sldId id="449" r:id="rId42"/>
    <p:sldId id="369" r:id="rId43"/>
  </p:sldIdLst>
  <p:sldSz cx="12192000" cy="6858000"/>
  <p:notesSz cx="6858000" cy="9144000"/>
  <p:custDataLst>
    <p:tags r:id="rId4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A8A"/>
    <a:srgbClr val="006171"/>
    <a:srgbClr val="EEECE1"/>
    <a:srgbClr val="006097"/>
    <a:srgbClr val="911F22"/>
    <a:srgbClr val="C92B2F"/>
    <a:srgbClr val="0097B0"/>
    <a:srgbClr val="6FD57F"/>
    <a:srgbClr val="8100FF"/>
    <a:srgbClr val="D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1" d="100"/>
          <a:sy n="71" d="100"/>
        </p:scale>
        <p:origin x="84" y="444"/>
      </p:cViewPr>
      <p:guideLst/>
    </p:cSldViewPr>
  </p:slideViewPr>
  <p:notesTextViewPr>
    <p:cViewPr>
      <p:scale>
        <a:sx n="1" d="1"/>
        <a:sy n="1" d="1"/>
      </p:scale>
      <p:origin x="0" y="0"/>
    </p:cViewPr>
  </p:notesTextViewPr>
  <p:sorterViewPr>
    <p:cViewPr>
      <p:scale>
        <a:sx n="100" d="100"/>
        <a:sy n="100" d="100"/>
      </p:scale>
      <p:origin x="0" y="-555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7" Type="http://schemas.openxmlformats.org/officeDocument/2006/relationships/tags" Target="tags/tag80.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70A44A-4D38-48A7-9D7C-ECFC6DB5196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D9C11C-D04B-4B83-A5E8-D873315BDD3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ECE054B-68E7-45EF-8070-F21E5616883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DD9C11C-D04B-4B83-A5E8-D873315BDD3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EAA93BF-772A-4C92-B1DC-E6EFAA9B7E2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77F9130-EB6A-4866-830C-2DB68EFB30B4}"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1"/>
            <a:ext cx="4011084" cy="1162051"/>
          </a:xfrm>
        </p:spPr>
        <p:txBody>
          <a:bodyPr anchor="b"/>
          <a:lstStyle>
            <a:lvl1pPr algn="l">
              <a:defRPr sz="24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4"/>
            <a:ext cx="6815667" cy="5853113"/>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3" y="1435104"/>
            <a:ext cx="4011084" cy="4691063"/>
          </a:xfrm>
        </p:spPr>
        <p:txBody>
          <a:bodyPr/>
          <a:lstStyle>
            <a:lvl1pPr marL="0" indent="0">
              <a:buNone/>
              <a:defRPr sz="1680"/>
            </a:lvl1pPr>
            <a:lvl2pPr marL="548640" indent="0">
              <a:buNone/>
              <a:defRPr sz="1440"/>
            </a:lvl2pPr>
            <a:lvl3pPr marL="1096645" indent="0">
              <a:buNone/>
              <a:defRPr sz="1200"/>
            </a:lvl3pPr>
            <a:lvl4pPr marL="1645285" indent="0">
              <a:buNone/>
              <a:defRPr sz="1080"/>
            </a:lvl4pPr>
            <a:lvl5pPr marL="2193925" indent="0">
              <a:buNone/>
              <a:defRPr sz="1080"/>
            </a:lvl5pPr>
            <a:lvl6pPr marL="2742565" indent="0">
              <a:buNone/>
              <a:defRPr sz="1080"/>
            </a:lvl6pPr>
            <a:lvl7pPr marL="3290570" indent="0">
              <a:buNone/>
              <a:defRPr sz="1080"/>
            </a:lvl7pPr>
            <a:lvl8pPr marL="3839210" indent="0">
              <a:buNone/>
              <a:defRPr sz="1080"/>
            </a:lvl8pPr>
            <a:lvl9pPr marL="4387850" indent="0">
              <a:buNone/>
              <a:defRPr sz="108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4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840"/>
            </a:lvl1pPr>
            <a:lvl2pPr marL="548640" indent="0">
              <a:buNone/>
              <a:defRPr sz="3360"/>
            </a:lvl2pPr>
            <a:lvl3pPr marL="1096645" indent="0">
              <a:buNone/>
              <a:defRPr sz="2880"/>
            </a:lvl3pPr>
            <a:lvl4pPr marL="1645285" indent="0">
              <a:buNone/>
              <a:defRPr sz="2400"/>
            </a:lvl4pPr>
            <a:lvl5pPr marL="2193925" indent="0">
              <a:buNone/>
              <a:defRPr sz="2400"/>
            </a:lvl5pPr>
            <a:lvl6pPr marL="2742565" indent="0">
              <a:buNone/>
              <a:defRPr sz="2400"/>
            </a:lvl6pPr>
            <a:lvl7pPr marL="3290570" indent="0">
              <a:buNone/>
              <a:defRPr sz="2400"/>
            </a:lvl7pPr>
            <a:lvl8pPr marL="3839210" indent="0">
              <a:buNone/>
              <a:defRPr sz="2400"/>
            </a:lvl8pPr>
            <a:lvl9pPr marL="4387850" indent="0">
              <a:buNone/>
              <a:defRPr sz="24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680"/>
            </a:lvl1pPr>
            <a:lvl2pPr marL="548640" indent="0">
              <a:buNone/>
              <a:defRPr sz="1440"/>
            </a:lvl2pPr>
            <a:lvl3pPr marL="1096645" indent="0">
              <a:buNone/>
              <a:defRPr sz="1200"/>
            </a:lvl3pPr>
            <a:lvl4pPr marL="1645285" indent="0">
              <a:buNone/>
              <a:defRPr sz="1080"/>
            </a:lvl4pPr>
            <a:lvl5pPr marL="2193925" indent="0">
              <a:buNone/>
              <a:defRPr sz="1080"/>
            </a:lvl5pPr>
            <a:lvl6pPr marL="2742565" indent="0">
              <a:buNone/>
              <a:defRPr sz="1080"/>
            </a:lvl6pPr>
            <a:lvl7pPr marL="3290570" indent="0">
              <a:buNone/>
              <a:defRPr sz="1080"/>
            </a:lvl7pPr>
            <a:lvl8pPr marL="3839210" indent="0">
              <a:buNone/>
              <a:defRPr sz="1080"/>
            </a:lvl8pPr>
            <a:lvl9pPr marL="4387850" indent="0">
              <a:buNone/>
              <a:defRPr sz="108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4"/>
            <a:ext cx="27432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44"/>
            <a:ext cx="80264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EC295926-3990-4CDE-B4DE-934157FCAB66}" type="slidenum">
              <a:rPr lang="en-US" smtClean="0">
                <a:solidFill>
                  <a:srgbClr val="FFFFFF">
                    <a:lumMod val="75000"/>
                    <a:alpha val="85000"/>
                  </a:srgbClr>
                </a:solidFill>
              </a:rPr>
            </a:fld>
            <a:endParaRPr lang="en-US" dirty="0">
              <a:solidFill>
                <a:srgbClr val="FFFFFF">
                  <a:lumMod val="75000"/>
                  <a:alpha val="85000"/>
                </a:srgbClr>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60"/>
            <a:ext cx="2743200" cy="365125"/>
          </a:xfrm>
        </p:spPr>
        <p:txBody>
          <a:bodyPr/>
          <a:lstStyle>
            <a:lvl1pPr>
              <a:defRPr/>
            </a:lvl1pPr>
          </a:lstStyle>
          <a:p>
            <a:fld id="{CD21E796-F371-46FE-9DFB-C441527A35E0}" type="datetime1">
              <a:rPr lang="zh-CN" altLang="en-US"/>
            </a:fld>
            <a:endParaRPr lang="zh-CN" altLang="en-US" sz="1680">
              <a:solidFill>
                <a:schemeClr val="tx1"/>
              </a:solidFill>
            </a:endParaRPr>
          </a:p>
        </p:txBody>
      </p:sp>
      <p:sp>
        <p:nvSpPr>
          <p:cNvPr id="4" name="页脚占位符 3"/>
          <p:cNvSpPr>
            <a:spLocks noGrp="1"/>
          </p:cNvSpPr>
          <p:nvPr>
            <p:ph type="ftr" sz="quarter" idx="11"/>
          </p:nvPr>
        </p:nvSpPr>
        <p:spPr>
          <a:xfrm>
            <a:off x="4038600" y="6356360"/>
            <a:ext cx="4114800" cy="365125"/>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8610600" y="6356360"/>
            <a:ext cx="2743200" cy="365125"/>
          </a:xfrm>
        </p:spPr>
        <p:txBody>
          <a:bodyPr/>
          <a:lstStyle>
            <a:lvl1pPr>
              <a:defRPr/>
            </a:lvl1pPr>
          </a:lstStyle>
          <a:p>
            <a:fld id="{3F6F2044-B2A5-4D81-A2D6-A754D1FE24D3}" type="slidenum">
              <a:rPr lang="zh-CN" altLang="en-US"/>
            </a:fld>
            <a:endParaRPr lang="zh-CN" altLang="en-US" sz="1680">
              <a:solidFill>
                <a:schemeClr val="tx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EAA93BF-772A-4C92-B1DC-E6EFAA9B7E2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77F9130-EB6A-4866-830C-2DB68EFB30B4}"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EAA93BF-772A-4C92-B1DC-E6EFAA9B7E2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7F9130-EB6A-4866-830C-2DB68EFB30B4}"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EAA93BF-772A-4C92-B1DC-E6EFAA9B7E2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7F9130-EB6A-4866-830C-2DB68EFB30B4}"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44"/>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548640" indent="0" algn="ctr">
              <a:buNone/>
              <a:defRPr>
                <a:solidFill>
                  <a:schemeClr val="tx1">
                    <a:tint val="75000"/>
                  </a:schemeClr>
                </a:solidFill>
              </a:defRPr>
            </a:lvl2pPr>
            <a:lvl3pPr marL="1096645" indent="0" algn="ctr">
              <a:buNone/>
              <a:defRPr>
                <a:solidFill>
                  <a:schemeClr val="tx1">
                    <a:tint val="75000"/>
                  </a:schemeClr>
                </a:solidFill>
              </a:defRPr>
            </a:lvl3pPr>
            <a:lvl4pPr marL="1645285" indent="0" algn="ctr">
              <a:buNone/>
              <a:defRPr>
                <a:solidFill>
                  <a:schemeClr val="tx1">
                    <a:tint val="75000"/>
                  </a:schemeClr>
                </a:solidFill>
              </a:defRPr>
            </a:lvl4pPr>
            <a:lvl5pPr marL="2193925" indent="0" algn="ctr">
              <a:buNone/>
              <a:defRPr>
                <a:solidFill>
                  <a:schemeClr val="tx1">
                    <a:tint val="75000"/>
                  </a:schemeClr>
                </a:solidFill>
              </a:defRPr>
            </a:lvl5pPr>
            <a:lvl6pPr marL="2742565" indent="0" algn="ctr">
              <a:buNone/>
              <a:defRPr>
                <a:solidFill>
                  <a:schemeClr val="tx1">
                    <a:tint val="75000"/>
                  </a:schemeClr>
                </a:solidFill>
              </a:defRPr>
            </a:lvl6pPr>
            <a:lvl7pPr marL="3290570" indent="0" algn="ctr">
              <a:buNone/>
              <a:defRPr>
                <a:solidFill>
                  <a:schemeClr val="tx1">
                    <a:tint val="75000"/>
                  </a:schemeClr>
                </a:solidFill>
              </a:defRPr>
            </a:lvl7pPr>
            <a:lvl8pPr marL="3839210" indent="0" algn="ctr">
              <a:buNone/>
              <a:defRPr>
                <a:solidFill>
                  <a:schemeClr val="tx1">
                    <a:tint val="75000"/>
                  </a:schemeClr>
                </a:solidFill>
              </a:defRPr>
            </a:lvl8pPr>
            <a:lvl9pPr marL="438785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9"/>
            <a:ext cx="10363200" cy="1362076"/>
          </a:xfrm>
        </p:spPr>
        <p:txBody>
          <a:bodyPr anchor="t"/>
          <a:lstStyle>
            <a:lvl1pPr algn="l">
              <a:defRPr sz="48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400">
                <a:solidFill>
                  <a:schemeClr val="tx1">
                    <a:tint val="75000"/>
                  </a:schemeClr>
                </a:solidFill>
              </a:defRPr>
            </a:lvl1pPr>
            <a:lvl2pPr marL="548640" indent="0">
              <a:buNone/>
              <a:defRPr sz="2160">
                <a:solidFill>
                  <a:schemeClr val="tx1">
                    <a:tint val="75000"/>
                  </a:schemeClr>
                </a:solidFill>
              </a:defRPr>
            </a:lvl2pPr>
            <a:lvl3pPr marL="1096645" indent="0">
              <a:buNone/>
              <a:defRPr sz="1920">
                <a:solidFill>
                  <a:schemeClr val="tx1">
                    <a:tint val="75000"/>
                  </a:schemeClr>
                </a:solidFill>
              </a:defRPr>
            </a:lvl3pPr>
            <a:lvl4pPr marL="1645285" indent="0">
              <a:buNone/>
              <a:defRPr sz="1680">
                <a:solidFill>
                  <a:schemeClr val="tx1">
                    <a:tint val="75000"/>
                  </a:schemeClr>
                </a:solidFill>
              </a:defRPr>
            </a:lvl4pPr>
            <a:lvl5pPr marL="2193925" indent="0">
              <a:buNone/>
              <a:defRPr sz="1680">
                <a:solidFill>
                  <a:schemeClr val="tx1">
                    <a:tint val="75000"/>
                  </a:schemeClr>
                </a:solidFill>
              </a:defRPr>
            </a:lvl5pPr>
            <a:lvl6pPr marL="2742565" indent="0">
              <a:buNone/>
              <a:defRPr sz="1680">
                <a:solidFill>
                  <a:schemeClr val="tx1">
                    <a:tint val="75000"/>
                  </a:schemeClr>
                </a:solidFill>
              </a:defRPr>
            </a:lvl6pPr>
            <a:lvl7pPr marL="3290570" indent="0">
              <a:buNone/>
              <a:defRPr sz="1680">
                <a:solidFill>
                  <a:schemeClr val="tx1">
                    <a:tint val="75000"/>
                  </a:schemeClr>
                </a:solidFill>
              </a:defRPr>
            </a:lvl7pPr>
            <a:lvl8pPr marL="3839210" indent="0">
              <a:buNone/>
              <a:defRPr sz="1680">
                <a:solidFill>
                  <a:schemeClr val="tx1">
                    <a:tint val="75000"/>
                  </a:schemeClr>
                </a:solidFill>
              </a:defRPr>
            </a:lvl8pPr>
            <a:lvl9pPr marL="4387850" indent="0">
              <a:buNone/>
              <a:defRPr sz="168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0"/>
            <a:ext cx="5384800" cy="4525963"/>
          </a:xfr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00200"/>
            <a:ext cx="5384800" cy="4525963"/>
          </a:xfrm>
        </p:spPr>
        <p:txBody>
          <a:bodyPr/>
          <a:lstStyle>
            <a:lvl1pPr>
              <a:defRPr sz="3360"/>
            </a:lvl1pPr>
            <a:lvl2pPr>
              <a:defRPr sz="2880"/>
            </a:lvl2pPr>
            <a:lvl3pPr>
              <a:defRPr sz="2400"/>
            </a:lvl3pPr>
            <a:lvl4pPr>
              <a:defRPr sz="2160"/>
            </a:lvl4pPr>
            <a:lvl5pPr>
              <a:defRPr sz="2160"/>
            </a:lvl5pPr>
            <a:lvl6pPr>
              <a:defRPr sz="2160"/>
            </a:lvl6pPr>
            <a:lvl7pPr>
              <a:defRPr sz="2160"/>
            </a:lvl7pPr>
            <a:lvl8pPr>
              <a:defRPr sz="2160"/>
            </a:lvl8pPr>
            <a:lvl9pPr>
              <a:defRPr sz="216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7"/>
            <a:ext cx="5386917" cy="639763"/>
          </a:xfrm>
        </p:spPr>
        <p:txBody>
          <a:bodyPr anchor="b"/>
          <a:lstStyle>
            <a:lvl1pPr marL="0" indent="0">
              <a:buNone/>
              <a:defRPr sz="2880" b="1"/>
            </a:lvl1pPr>
            <a:lvl2pPr marL="548640" indent="0">
              <a:buNone/>
              <a:defRPr sz="2400" b="1"/>
            </a:lvl2pPr>
            <a:lvl3pPr marL="1096645" indent="0">
              <a:buNone/>
              <a:defRPr sz="2160" b="1"/>
            </a:lvl3pPr>
            <a:lvl4pPr marL="1645285" indent="0">
              <a:buNone/>
              <a:defRPr sz="1920" b="1"/>
            </a:lvl4pPr>
            <a:lvl5pPr marL="2193925" indent="0">
              <a:buNone/>
              <a:defRPr sz="1920" b="1"/>
            </a:lvl5pPr>
            <a:lvl6pPr marL="2742565" indent="0">
              <a:buNone/>
              <a:defRPr sz="1920" b="1"/>
            </a:lvl6pPr>
            <a:lvl7pPr marL="3290570" indent="0">
              <a:buNone/>
              <a:defRPr sz="1920" b="1"/>
            </a:lvl7pPr>
            <a:lvl8pPr marL="3839210" indent="0">
              <a:buNone/>
              <a:defRPr sz="1920" b="1"/>
            </a:lvl8pPr>
            <a:lvl9pPr marL="4387850" indent="0">
              <a:buNone/>
              <a:defRPr sz="192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89" y="1535117"/>
            <a:ext cx="5389033" cy="639763"/>
          </a:xfrm>
        </p:spPr>
        <p:txBody>
          <a:bodyPr anchor="b"/>
          <a:lstStyle>
            <a:lvl1pPr marL="0" indent="0">
              <a:buNone/>
              <a:defRPr sz="2880" b="1"/>
            </a:lvl1pPr>
            <a:lvl2pPr marL="548640" indent="0">
              <a:buNone/>
              <a:defRPr sz="2400" b="1"/>
            </a:lvl2pPr>
            <a:lvl3pPr marL="1096645" indent="0">
              <a:buNone/>
              <a:defRPr sz="2160" b="1"/>
            </a:lvl3pPr>
            <a:lvl4pPr marL="1645285" indent="0">
              <a:buNone/>
              <a:defRPr sz="1920" b="1"/>
            </a:lvl4pPr>
            <a:lvl5pPr marL="2193925" indent="0">
              <a:buNone/>
              <a:defRPr sz="1920" b="1"/>
            </a:lvl5pPr>
            <a:lvl6pPr marL="2742565" indent="0">
              <a:buNone/>
              <a:defRPr sz="1920" b="1"/>
            </a:lvl6pPr>
            <a:lvl7pPr marL="3290570" indent="0">
              <a:buNone/>
              <a:defRPr sz="1920" b="1"/>
            </a:lvl7pPr>
            <a:lvl8pPr marL="3839210" indent="0">
              <a:buNone/>
              <a:defRPr sz="1920" b="1"/>
            </a:lvl8pPr>
            <a:lvl9pPr marL="4387850" indent="0">
              <a:buNone/>
              <a:defRPr sz="192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89" y="2174875"/>
            <a:ext cx="5389033" cy="3951288"/>
          </a:xfrm>
        </p:spPr>
        <p:txBody>
          <a:bodyPr/>
          <a:lstStyle>
            <a:lvl1pPr>
              <a:defRPr sz="2880"/>
            </a:lvl1pPr>
            <a:lvl2pPr>
              <a:defRPr sz="2400"/>
            </a:lvl2pPr>
            <a:lvl3pPr>
              <a:defRPr sz="2160"/>
            </a:lvl3pPr>
            <a:lvl4pPr>
              <a:defRPr sz="1920"/>
            </a:lvl4pPr>
            <a:lvl5pPr>
              <a:defRPr sz="1920"/>
            </a:lvl5pPr>
            <a:lvl6pPr>
              <a:defRPr sz="1920"/>
            </a:lvl6pPr>
            <a:lvl7pPr>
              <a:defRPr sz="1920"/>
            </a:lvl7pPr>
            <a:lvl8pPr>
              <a:defRPr sz="1920"/>
            </a:lvl8pPr>
            <a:lvl9pPr>
              <a:defRPr sz="192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1.xml"/><Relationship Id="rId8" Type="http://schemas.openxmlformats.org/officeDocument/2006/relationships/slideLayout" Target="../slideLayouts/slideLayout10.xml"/><Relationship Id="rId7" Type="http://schemas.openxmlformats.org/officeDocument/2006/relationships/slideLayout" Target="../slideLayouts/slideLayout9.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3" Type="http://schemas.openxmlformats.org/officeDocument/2006/relationships/slideLayout" Target="../slideLayouts/slideLayout5.xml"/><Relationship Id="rId2" Type="http://schemas.openxmlformats.org/officeDocument/2006/relationships/slideLayout" Target="../slideLayouts/slideLayout4.xml"/><Relationship Id="rId14" Type="http://schemas.openxmlformats.org/officeDocument/2006/relationships/theme" Target="../theme/theme2.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AA93BF-772A-4C92-B1DC-E6EFAA9B7E2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7F9130-EB6A-4866-830C-2DB68EFB30B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7"/>
            <a:ext cx="10972800" cy="1143000"/>
          </a:xfrm>
          <a:prstGeom prst="rect">
            <a:avLst/>
          </a:prstGeom>
        </p:spPr>
        <p:txBody>
          <a:bodyPr vert="horz" lIns="91411" tIns="45704" rIns="91411" bIns="45704"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0"/>
            <a:ext cx="10972800" cy="4525963"/>
          </a:xfrm>
          <a:prstGeom prst="rect">
            <a:avLst/>
          </a:prstGeom>
        </p:spPr>
        <p:txBody>
          <a:bodyPr vert="horz" lIns="91411" tIns="45704" rIns="91411" bIns="45704"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65"/>
            <a:ext cx="2844800" cy="365125"/>
          </a:xfrm>
          <a:prstGeom prst="rect">
            <a:avLst/>
          </a:prstGeom>
        </p:spPr>
        <p:txBody>
          <a:bodyPr vert="horz" lIns="91411" tIns="45704" rIns="91411" bIns="45704" rtlCol="0" anchor="ctr"/>
          <a:lstStyle>
            <a:lvl1pPr algn="l">
              <a:defRPr sz="144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4165600" y="6356365"/>
            <a:ext cx="3860800" cy="365125"/>
          </a:xfrm>
          <a:prstGeom prst="rect">
            <a:avLst/>
          </a:prstGeom>
        </p:spPr>
        <p:txBody>
          <a:bodyPr vert="horz" lIns="91411" tIns="45704" rIns="91411" bIns="45704" rtlCol="0" anchor="ctr"/>
          <a:lstStyle>
            <a:lvl1pPr algn="ctr">
              <a:defRPr sz="144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65"/>
            <a:ext cx="2844800" cy="365125"/>
          </a:xfrm>
          <a:prstGeom prst="rect">
            <a:avLst/>
          </a:prstGeom>
        </p:spPr>
        <p:txBody>
          <a:bodyPr vert="horz" lIns="91411" tIns="45704" rIns="91411" bIns="45704" rtlCol="0" anchor="ctr"/>
          <a:lstStyle>
            <a:lvl1pPr algn="r">
              <a:defRPr sz="144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xStyles>
    <p:titleStyle>
      <a:lvl1pPr algn="ctr" defTabSz="1096645" rtl="0" eaLnBrk="1" latinLnBrk="0" hangingPunct="1">
        <a:spcBef>
          <a:spcPct val="0"/>
        </a:spcBef>
        <a:buNone/>
        <a:defRPr sz="5280" kern="1200">
          <a:solidFill>
            <a:schemeClr val="tx1"/>
          </a:solidFill>
          <a:latin typeface="+mj-lt"/>
          <a:ea typeface="+mj-ea"/>
          <a:cs typeface="+mj-cs"/>
        </a:defRPr>
      </a:lvl1pPr>
    </p:titleStyle>
    <p:bodyStyle>
      <a:lvl1pPr marL="411480" indent="-411480" algn="l" defTabSz="1096645"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6645"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0965" indent="-274320" algn="l" defTabSz="1096645"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19605"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245"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6250"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4890"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3530"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2170" indent="-274320" algn="l" defTabSz="109664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96645" rtl="0" eaLnBrk="1" latinLnBrk="0" hangingPunct="1">
        <a:defRPr sz="2160" kern="1200">
          <a:solidFill>
            <a:schemeClr val="tx1"/>
          </a:solidFill>
          <a:latin typeface="+mn-lt"/>
          <a:ea typeface="+mn-ea"/>
          <a:cs typeface="+mn-cs"/>
        </a:defRPr>
      </a:lvl1pPr>
      <a:lvl2pPr marL="548640" algn="l" defTabSz="1096645" rtl="0" eaLnBrk="1" latinLnBrk="0" hangingPunct="1">
        <a:defRPr sz="2160" kern="1200">
          <a:solidFill>
            <a:schemeClr val="tx1"/>
          </a:solidFill>
          <a:latin typeface="+mn-lt"/>
          <a:ea typeface="+mn-ea"/>
          <a:cs typeface="+mn-cs"/>
        </a:defRPr>
      </a:lvl2pPr>
      <a:lvl3pPr marL="1096645" algn="l" defTabSz="1096645" rtl="0" eaLnBrk="1" latinLnBrk="0" hangingPunct="1">
        <a:defRPr sz="2160" kern="1200">
          <a:solidFill>
            <a:schemeClr val="tx1"/>
          </a:solidFill>
          <a:latin typeface="+mn-lt"/>
          <a:ea typeface="+mn-ea"/>
          <a:cs typeface="+mn-cs"/>
        </a:defRPr>
      </a:lvl3pPr>
      <a:lvl4pPr marL="1645285" algn="l" defTabSz="1096645" rtl="0" eaLnBrk="1" latinLnBrk="0" hangingPunct="1">
        <a:defRPr sz="2160" kern="1200">
          <a:solidFill>
            <a:schemeClr val="tx1"/>
          </a:solidFill>
          <a:latin typeface="+mn-lt"/>
          <a:ea typeface="+mn-ea"/>
          <a:cs typeface="+mn-cs"/>
        </a:defRPr>
      </a:lvl4pPr>
      <a:lvl5pPr marL="2193925" algn="l" defTabSz="1096645" rtl="0" eaLnBrk="1" latinLnBrk="0" hangingPunct="1">
        <a:defRPr sz="2160" kern="1200">
          <a:solidFill>
            <a:schemeClr val="tx1"/>
          </a:solidFill>
          <a:latin typeface="+mn-lt"/>
          <a:ea typeface="+mn-ea"/>
          <a:cs typeface="+mn-cs"/>
        </a:defRPr>
      </a:lvl5pPr>
      <a:lvl6pPr marL="2742565" algn="l" defTabSz="1096645" rtl="0" eaLnBrk="1" latinLnBrk="0" hangingPunct="1">
        <a:defRPr sz="2160" kern="1200">
          <a:solidFill>
            <a:schemeClr val="tx1"/>
          </a:solidFill>
          <a:latin typeface="+mn-lt"/>
          <a:ea typeface="+mn-ea"/>
          <a:cs typeface="+mn-cs"/>
        </a:defRPr>
      </a:lvl6pPr>
      <a:lvl7pPr marL="3290570" algn="l" defTabSz="1096645" rtl="0" eaLnBrk="1" latinLnBrk="0" hangingPunct="1">
        <a:defRPr sz="2160" kern="1200">
          <a:solidFill>
            <a:schemeClr val="tx1"/>
          </a:solidFill>
          <a:latin typeface="+mn-lt"/>
          <a:ea typeface="+mn-ea"/>
          <a:cs typeface="+mn-cs"/>
        </a:defRPr>
      </a:lvl7pPr>
      <a:lvl8pPr marL="3839210" algn="l" defTabSz="1096645" rtl="0" eaLnBrk="1" latinLnBrk="0" hangingPunct="1">
        <a:defRPr sz="2160" kern="1200">
          <a:solidFill>
            <a:schemeClr val="tx1"/>
          </a:solidFill>
          <a:latin typeface="+mn-lt"/>
          <a:ea typeface="+mn-ea"/>
          <a:cs typeface="+mn-cs"/>
        </a:defRPr>
      </a:lvl8pPr>
      <a:lvl9pPr marL="4387850" algn="l" defTabSz="1096645" rtl="0" eaLnBrk="1" latinLnBrk="0" hangingPunct="1">
        <a:defRPr sz="216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AA93BF-772A-4C92-B1DC-E6EFAA9B7E2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7F9130-EB6A-4866-830C-2DB68EFB30B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Lst>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6.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tags" Target="../tags/tag36.xml"/><Relationship Id="rId2" Type="http://schemas.openxmlformats.org/officeDocument/2006/relationships/image" Target="../media/image6.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6.xml"/><Relationship Id="rId2" Type="http://schemas.openxmlformats.org/officeDocument/2006/relationships/image" Target="../media/image1.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16.xml"/><Relationship Id="rId7" Type="http://schemas.openxmlformats.org/officeDocument/2006/relationships/image" Target="../media/image16.png"/><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image" Target="../media/image15.png"/><Relationship Id="rId3" Type="http://schemas.openxmlformats.org/officeDocument/2006/relationships/tags" Target="../tags/tag37.xml"/><Relationship Id="rId2" Type="http://schemas.openxmlformats.org/officeDocument/2006/relationships/image" Target="../media/image6.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16.xml"/><Relationship Id="rId6" Type="http://schemas.openxmlformats.org/officeDocument/2006/relationships/image" Target="../media/image17.png"/><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image" Target="../media/image6.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16.xml"/><Relationship Id="rId5" Type="http://schemas.openxmlformats.org/officeDocument/2006/relationships/image" Target="../media/image18.png"/><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image" Target="../media/image6.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16.xml"/><Relationship Id="rId5" Type="http://schemas.openxmlformats.org/officeDocument/2006/relationships/image" Target="../media/image19.png"/><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image" Target="../media/image6.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16.xml"/><Relationship Id="rId8" Type="http://schemas.openxmlformats.org/officeDocument/2006/relationships/tags" Target="../tags/tag49.xml"/><Relationship Id="rId7" Type="http://schemas.openxmlformats.org/officeDocument/2006/relationships/image" Target="../media/image22.png"/><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image" Target="../media/image6.png"/><Relationship Id="rId10" Type="http://schemas.openxmlformats.org/officeDocument/2006/relationships/notesSlide" Target="../notesSlides/notesSlide16.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9" Type="http://schemas.openxmlformats.org/officeDocument/2006/relationships/notesSlide" Target="../notesSlides/notesSlide17.xml"/><Relationship Id="rId8" Type="http://schemas.openxmlformats.org/officeDocument/2006/relationships/slideLayout" Target="../slideLayouts/slideLayout16.xml"/><Relationship Id="rId7" Type="http://schemas.openxmlformats.org/officeDocument/2006/relationships/image" Target="../media/image24.png"/><Relationship Id="rId6" Type="http://schemas.openxmlformats.org/officeDocument/2006/relationships/image" Target="../media/image23.png"/><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image" Target="../media/image6.png"/><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tags" Target="../tags/tag53.xml"/><Relationship Id="rId2" Type="http://schemas.openxmlformats.org/officeDocument/2006/relationships/image" Target="../media/image6.png"/><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9" Type="http://schemas.openxmlformats.org/officeDocument/2006/relationships/notesSlide" Target="../notesSlides/notesSlide19.xml"/><Relationship Id="rId8" Type="http://schemas.openxmlformats.org/officeDocument/2006/relationships/slideLayout" Target="../slideLayouts/slideLayout1.xml"/><Relationship Id="rId7" Type="http://schemas.openxmlformats.org/officeDocument/2006/relationships/image" Target="../media/image30.png"/><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tags" Target="../tags/tag54.xml"/><Relationship Id="rId2" Type="http://schemas.openxmlformats.org/officeDocument/2006/relationships/image" Target="../media/image6.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ags" Target="../tags/tag1.xml"/><Relationship Id="rId3" Type="http://schemas.openxmlformats.org/officeDocument/2006/relationships/image" Target="../media/image2.png"/><Relationship Id="rId2" Type="http://schemas.openxmlformats.org/officeDocument/2006/relationships/image" Target="../media/image1.png"/><Relationship Id="rId17" Type="http://schemas.openxmlformats.org/officeDocument/2006/relationships/notesSlide" Target="../notesSlides/notesSlide2.xml"/><Relationship Id="rId16" Type="http://schemas.openxmlformats.org/officeDocument/2006/relationships/slideLayout" Target="../slideLayouts/slideLayout1.xml"/><Relationship Id="rId15" Type="http://schemas.openxmlformats.org/officeDocument/2006/relationships/tags" Target="../tags/tag12.xml"/><Relationship Id="rId14" Type="http://schemas.openxmlformats.org/officeDocument/2006/relationships/tags" Target="../tags/tag11.xml"/><Relationship Id="rId13" Type="http://schemas.openxmlformats.org/officeDocument/2006/relationships/tags" Target="../tags/tag10.xml"/><Relationship Id="rId12" Type="http://schemas.openxmlformats.org/officeDocument/2006/relationships/tags" Target="../tags/tag9.xml"/><Relationship Id="rId11" Type="http://schemas.openxmlformats.org/officeDocument/2006/relationships/tags" Target="../tags/tag8.xml"/><Relationship Id="rId10" Type="http://schemas.openxmlformats.org/officeDocument/2006/relationships/tags" Target="../tags/tag7.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6.xml"/><Relationship Id="rId2" Type="http://schemas.openxmlformats.org/officeDocument/2006/relationships/image" Target="../media/image1.pn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21.xml"/><Relationship Id="rId7"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image" Target="../media/image6.png"/><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8" Type="http://schemas.openxmlformats.org/officeDocument/2006/relationships/notesSlide" Target="../notesSlides/notesSlide22.xml"/><Relationship Id="rId7"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image" Target="../media/image6.png"/><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1.xml"/><Relationship Id="rId4" Type="http://schemas.openxmlformats.org/officeDocument/2006/relationships/image" Target="../media/image35.png"/><Relationship Id="rId3" Type="http://schemas.openxmlformats.org/officeDocument/2006/relationships/tags" Target="../tags/tag59.xml"/><Relationship Id="rId2" Type="http://schemas.openxmlformats.org/officeDocument/2006/relationships/image" Target="../media/image6.png"/><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1.xml"/><Relationship Id="rId3" Type="http://schemas.openxmlformats.org/officeDocument/2006/relationships/tags" Target="../tags/tag60.xml"/><Relationship Id="rId2" Type="http://schemas.openxmlformats.org/officeDocument/2006/relationships/image" Target="../media/image6.png"/><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6.xml"/><Relationship Id="rId2" Type="http://schemas.openxmlformats.org/officeDocument/2006/relationships/image" Target="../media/image1.png"/><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26.xml"/><Relationship Id="rId6" Type="http://schemas.openxmlformats.org/officeDocument/2006/relationships/slideLayout" Target="../slideLayouts/slideLayout1.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image" Target="../media/image6.png"/><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27.xml"/><Relationship Id="rId7"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image" Target="../media/image6.png"/><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8" Type="http://schemas.openxmlformats.org/officeDocument/2006/relationships/notesSlide" Target="../notesSlides/notesSlide28.xml"/><Relationship Id="rId7" Type="http://schemas.openxmlformats.org/officeDocument/2006/relationships/slideLayout" Target="../slideLayouts/slideLayout1.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image" Target="../media/image6.png"/><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8" Type="http://schemas.openxmlformats.org/officeDocument/2006/relationships/notesSlide" Target="../notesSlides/notesSlide29.xml"/><Relationship Id="rId7"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4.png"/><Relationship Id="rId3" Type="http://schemas.openxmlformats.org/officeDocument/2006/relationships/tags" Target="../tags/tag70.xml"/><Relationship Id="rId2" Type="http://schemas.openxmlformats.org/officeDocument/2006/relationships/image" Target="../media/image6.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16.xml"/><Relationship Id="rId2" Type="http://schemas.openxmlformats.org/officeDocument/2006/relationships/image" Target="../media/image1.png"/><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7" Type="http://schemas.openxmlformats.org/officeDocument/2006/relationships/notesSlide" Target="../notesSlides/notesSlide31.xml"/><Relationship Id="rId6" Type="http://schemas.openxmlformats.org/officeDocument/2006/relationships/slideLayout" Target="../slideLayouts/slideLayout16.xml"/><Relationship Id="rId5" Type="http://schemas.openxmlformats.org/officeDocument/2006/relationships/tags" Target="../tags/tag72.xml"/><Relationship Id="rId4" Type="http://schemas.openxmlformats.org/officeDocument/2006/relationships/image" Target="../media/image40.png"/><Relationship Id="rId3" Type="http://schemas.openxmlformats.org/officeDocument/2006/relationships/tags" Target="../tags/tag71.xml"/><Relationship Id="rId2" Type="http://schemas.openxmlformats.org/officeDocument/2006/relationships/image" Target="../media/image6.png"/><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42.png"/><Relationship Id="rId7" Type="http://schemas.openxmlformats.org/officeDocument/2006/relationships/tags" Target="../tags/tag76.xml"/><Relationship Id="rId6" Type="http://schemas.openxmlformats.org/officeDocument/2006/relationships/image" Target="../media/image41.png"/><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image" Target="../media/image6.png"/><Relationship Id="rId10" Type="http://schemas.openxmlformats.org/officeDocument/2006/relationships/notesSlide" Target="../notesSlides/notesSlide32.xml"/><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7.xml"/><Relationship Id="rId1" Type="http://schemas.openxmlformats.org/officeDocument/2006/relationships/image" Target="../media/image4.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45.png"/><Relationship Id="rId7" Type="http://schemas.openxmlformats.org/officeDocument/2006/relationships/image" Target="../media/image44.png"/><Relationship Id="rId6" Type="http://schemas.openxmlformats.org/officeDocument/2006/relationships/image" Target="../media/image43.png"/><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tags" Target="../tags/tag77.xml"/><Relationship Id="rId2" Type="http://schemas.openxmlformats.org/officeDocument/2006/relationships/image" Target="../media/image6.png"/><Relationship Id="rId10" Type="http://schemas.openxmlformats.org/officeDocument/2006/relationships/notesSlide" Target="../notesSlides/notesSlide37.xml"/><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image" Target="../media/image6.png"/><Relationship Id="rId20" Type="http://schemas.openxmlformats.org/officeDocument/2006/relationships/notesSlide" Target="../notesSlides/notesSlide4.xml"/><Relationship Id="rId2" Type="http://schemas.openxmlformats.org/officeDocument/2006/relationships/image" Target="../media/image5.png"/><Relationship Id="rId19" Type="http://schemas.openxmlformats.org/officeDocument/2006/relationships/slideLayout" Target="../slideLayouts/slideLayout17.xml"/><Relationship Id="rId18" Type="http://schemas.openxmlformats.org/officeDocument/2006/relationships/tags" Target="../tags/tag27.xml"/><Relationship Id="rId17" Type="http://schemas.openxmlformats.org/officeDocument/2006/relationships/tags" Target="../tags/tag26.xml"/><Relationship Id="rId16" Type="http://schemas.openxmlformats.org/officeDocument/2006/relationships/tags" Target="../tags/tag25.xml"/><Relationship Id="rId15" Type="http://schemas.openxmlformats.org/officeDocument/2006/relationships/tags" Target="../tags/tag24.xml"/><Relationship Id="rId14" Type="http://schemas.openxmlformats.org/officeDocument/2006/relationships/tags" Target="../tags/tag23.xml"/><Relationship Id="rId13" Type="http://schemas.openxmlformats.org/officeDocument/2006/relationships/tags" Target="../tags/tag22.xml"/><Relationship Id="rId12" Type="http://schemas.openxmlformats.org/officeDocument/2006/relationships/tags" Target="../tags/tag21.xml"/><Relationship Id="rId11" Type="http://schemas.openxmlformats.org/officeDocument/2006/relationships/tags" Target="../tags/tag20.xml"/><Relationship Id="rId10" Type="http://schemas.openxmlformats.org/officeDocument/2006/relationships/tags" Target="../tags/tag19.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17.xml"/><Relationship Id="rId7" Type="http://schemas.openxmlformats.org/officeDocument/2006/relationships/image" Target="../media/image7.png"/><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image" Target="../media/image6.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5.xml"/><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5.xml"/><Relationship Id="rId3" Type="http://schemas.openxmlformats.org/officeDocument/2006/relationships/tags" Target="../tags/tag32.xml"/><Relationship Id="rId2" Type="http://schemas.openxmlformats.org/officeDocument/2006/relationships/image" Target="../media/image6.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6.xml"/><Relationship Id="rId2" Type="http://schemas.openxmlformats.org/officeDocument/2006/relationships/image" Target="../media/image1.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tags" Target="../tags/tag34.xml"/><Relationship Id="rId4" Type="http://schemas.openxmlformats.org/officeDocument/2006/relationships/image" Target="../media/image9.png"/><Relationship Id="rId3" Type="http://schemas.openxmlformats.org/officeDocument/2006/relationships/tags" Target="../tags/tag33.xml"/><Relationship Id="rId2" Type="http://schemas.openxmlformats.org/officeDocument/2006/relationships/image" Target="../media/image6.png"/><Relationship Id="rId11" Type="http://schemas.openxmlformats.org/officeDocument/2006/relationships/notesSlide" Target="../notesSlides/notesSlide9.xml"/><Relationship Id="rId10" Type="http://schemas.openxmlformats.org/officeDocument/2006/relationships/slideLayout" Target="../slideLayouts/slideLayout1.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540000"/>
            <a:ext cx="12192000" cy="3060700"/>
          </a:xfrm>
          <a:prstGeom prst="rect">
            <a:avLst/>
          </a:prstGeom>
          <a:solidFill>
            <a:srgbClr val="005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92B2F"/>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 name="文本框 4"/>
          <p:cNvSpPr txBox="1"/>
          <p:nvPr/>
        </p:nvSpPr>
        <p:spPr>
          <a:xfrm>
            <a:off x="1152525" y="3027885"/>
            <a:ext cx="9886950" cy="922020"/>
          </a:xfrm>
          <a:prstGeom prst="rect">
            <a:avLst/>
          </a:prstGeom>
          <a:noFill/>
        </p:spPr>
        <p:txBody>
          <a:bodyPr wrap="square" rtlCol="0">
            <a:spAutoFit/>
          </a:bodyPr>
          <a:lstStyle/>
          <a:p>
            <a:pPr algn="ctr"/>
            <a:r>
              <a:rPr lang="en-US" altLang="zh-CN" sz="5400" dirty="0" err="1" smtClean="0">
                <a:solidFill>
                  <a:schemeClr val="bg1"/>
                </a:solidFill>
                <a:latin typeface="仿宋" panose="02010609060101010101" charset="-122"/>
                <a:ea typeface="仿宋" panose="02010609060101010101" charset="-122"/>
                <a:cs typeface="+mn-ea"/>
                <a:sym typeface="+mn-ea"/>
              </a:rPr>
              <a:t>C++</a:t>
            </a:r>
            <a:r>
              <a:rPr lang="zh-CN" altLang="en-US" sz="5400" dirty="0" err="1" smtClean="0">
                <a:solidFill>
                  <a:schemeClr val="bg1"/>
                </a:solidFill>
                <a:latin typeface="仿宋" panose="02010609060101010101" charset="-122"/>
                <a:ea typeface="仿宋" panose="02010609060101010101" charset="-122"/>
                <a:cs typeface="+mn-ea"/>
                <a:sym typeface="+mn-ea"/>
              </a:rPr>
              <a:t>实现类</a:t>
            </a:r>
            <a:r>
              <a:rPr lang="en-US" altLang="zh-CN" sz="5400" dirty="0" err="1" smtClean="0">
                <a:solidFill>
                  <a:schemeClr val="bg1"/>
                </a:solidFill>
                <a:latin typeface="仿宋" panose="02010609060101010101" charset="-122"/>
                <a:ea typeface="仿宋" panose="02010609060101010101" charset="-122"/>
                <a:cs typeface="+mn-ea"/>
                <a:sym typeface="+mn-ea"/>
              </a:rPr>
              <a:t>Rust</a:t>
            </a:r>
            <a:r>
              <a:rPr lang="zh-CN" altLang="en-US" sz="5400" dirty="0" err="1" smtClean="0">
                <a:solidFill>
                  <a:schemeClr val="bg1"/>
                </a:solidFill>
                <a:latin typeface="仿宋" panose="02010609060101010101" charset="-122"/>
                <a:ea typeface="仿宋" panose="02010609060101010101" charset="-122"/>
                <a:cs typeface="+mn-ea"/>
                <a:sym typeface="+mn-ea"/>
              </a:rPr>
              <a:t>语言的编译器</a:t>
            </a:r>
            <a:endParaRPr lang="zh-CN" altLang="en-US" sz="5400" b="1" spc="-300" dirty="0" err="1" smtClean="0">
              <a:solidFill>
                <a:schemeClr val="bg1"/>
              </a:solidFill>
              <a:latin typeface="仿宋" panose="02010609060101010101" charset="-122"/>
              <a:ea typeface="仿宋" panose="02010609060101010101" charset="-122"/>
              <a:cs typeface="+mn-ea"/>
              <a:sym typeface="+mn-ea"/>
            </a:endParaRPr>
          </a:p>
        </p:txBody>
      </p:sp>
      <p:sp>
        <p:nvSpPr>
          <p:cNvPr id="6" name="文本框 5"/>
          <p:cNvSpPr txBox="1"/>
          <p:nvPr/>
        </p:nvSpPr>
        <p:spPr>
          <a:xfrm>
            <a:off x="4716780" y="4339590"/>
            <a:ext cx="2758440" cy="978535"/>
          </a:xfrm>
          <a:prstGeom prst="rect">
            <a:avLst/>
          </a:prstGeom>
          <a:noFill/>
        </p:spPr>
        <p:txBody>
          <a:bodyPr wrap="square" rtlCol="0">
            <a:noAutofit/>
          </a:bodyPr>
          <a:lstStyle/>
          <a:p>
            <a:pPr algn="ctr" eaLnBrk="1" hangingPunct="1">
              <a:buFont typeface="Wingdings" panose="05000000000000000000" pitchFamily="2" charset="2"/>
            </a:pPr>
            <a:r>
              <a:rPr lang="en-US" altLang="zh-CN" sz="2000" b="1" dirty="0">
                <a:solidFill>
                  <a:schemeClr val="bg1"/>
                </a:solidFill>
                <a:latin typeface="仿宋" panose="02010609060101010101" charset="-122"/>
                <a:ea typeface="仿宋" panose="02010609060101010101" charset="-122"/>
                <a:cs typeface="仿宋" panose="02010609060101010101" charset="-122"/>
                <a:sym typeface="+mn-lt"/>
              </a:rPr>
              <a:t>2251881 </a:t>
            </a:r>
            <a:r>
              <a:rPr lang="zh-CN" altLang="en-US" sz="2000" b="1" dirty="0">
                <a:solidFill>
                  <a:schemeClr val="bg1"/>
                </a:solidFill>
                <a:latin typeface="仿宋" panose="02010609060101010101" charset="-122"/>
                <a:ea typeface="仿宋" panose="02010609060101010101" charset="-122"/>
                <a:cs typeface="仿宋" panose="02010609060101010101" charset="-122"/>
                <a:sym typeface="+mn-lt"/>
              </a:rPr>
              <a:t>徐</a:t>
            </a:r>
            <a:r>
              <a:rPr lang="en-US" altLang="zh-CN" sz="2000" b="1" dirty="0">
                <a:solidFill>
                  <a:schemeClr val="bg1"/>
                </a:solidFill>
                <a:latin typeface="仿宋" panose="02010609060101010101" charset="-122"/>
                <a:ea typeface="仿宋" panose="02010609060101010101" charset="-122"/>
                <a:cs typeface="仿宋" panose="02010609060101010101" charset="-122"/>
                <a:sym typeface="+mn-lt"/>
              </a:rPr>
              <a:t>  </a:t>
            </a:r>
            <a:r>
              <a:rPr lang="zh-CN" altLang="en-US" sz="2000" b="1" dirty="0">
                <a:solidFill>
                  <a:schemeClr val="bg1"/>
                </a:solidFill>
                <a:latin typeface="仿宋" panose="02010609060101010101" charset="-122"/>
                <a:ea typeface="仿宋" panose="02010609060101010101" charset="-122"/>
                <a:cs typeface="仿宋" panose="02010609060101010101" charset="-122"/>
                <a:sym typeface="+mn-lt"/>
              </a:rPr>
              <a:t>宏</a:t>
            </a:r>
            <a:endParaRPr lang="zh-CN" altLang="en-US" sz="2000" b="1" dirty="0">
              <a:solidFill>
                <a:schemeClr val="bg1"/>
              </a:solidFill>
              <a:latin typeface="仿宋" panose="02010609060101010101" charset="-122"/>
              <a:ea typeface="仿宋" panose="02010609060101010101" charset="-122"/>
              <a:cs typeface="仿宋" panose="02010609060101010101" charset="-122"/>
              <a:sym typeface="+mn-lt"/>
            </a:endParaRPr>
          </a:p>
          <a:p>
            <a:pPr algn="ctr" eaLnBrk="1" hangingPunct="1">
              <a:buFont typeface="Wingdings" panose="05000000000000000000" pitchFamily="2" charset="2"/>
            </a:pPr>
            <a:r>
              <a:rPr lang="en-US" altLang="zh-CN" sz="2000" b="1" dirty="0">
                <a:solidFill>
                  <a:schemeClr val="bg1"/>
                </a:solidFill>
                <a:latin typeface="仿宋" panose="02010609060101010101" charset="-122"/>
                <a:ea typeface="仿宋" panose="02010609060101010101" charset="-122"/>
                <a:cs typeface="仿宋" panose="02010609060101010101" charset="-122"/>
                <a:sym typeface="+mn-lt"/>
              </a:rPr>
              <a:t>2253299 </a:t>
            </a:r>
            <a:r>
              <a:rPr lang="zh-CN" altLang="en-US" sz="2000" b="1" dirty="0">
                <a:solidFill>
                  <a:schemeClr val="bg1"/>
                </a:solidFill>
                <a:latin typeface="仿宋" panose="02010609060101010101" charset="-122"/>
                <a:ea typeface="仿宋" panose="02010609060101010101" charset="-122"/>
                <a:cs typeface="仿宋" panose="02010609060101010101" charset="-122"/>
                <a:sym typeface="+mn-lt"/>
              </a:rPr>
              <a:t>戚澍闻</a:t>
            </a:r>
            <a:endParaRPr lang="zh-CN" altLang="en-US" sz="2000" b="1" dirty="0">
              <a:solidFill>
                <a:schemeClr val="bg1"/>
              </a:solidFill>
              <a:latin typeface="仿宋" panose="02010609060101010101" charset="-122"/>
              <a:ea typeface="仿宋" panose="02010609060101010101" charset="-122"/>
              <a:cs typeface="仿宋" panose="02010609060101010101" charset="-122"/>
              <a:sym typeface="+mn-lt"/>
            </a:endParaRPr>
          </a:p>
          <a:p>
            <a:pPr algn="ctr" eaLnBrk="1" hangingPunct="1">
              <a:buFont typeface="Wingdings" panose="05000000000000000000" pitchFamily="2" charset="2"/>
            </a:pPr>
            <a:r>
              <a:rPr lang="en-US" altLang="zh-CN" sz="2000" b="1" dirty="0">
                <a:solidFill>
                  <a:schemeClr val="bg1"/>
                </a:solidFill>
                <a:latin typeface="仿宋" panose="02010609060101010101" charset="-122"/>
                <a:ea typeface="仿宋" panose="02010609060101010101" charset="-122"/>
                <a:cs typeface="仿宋" panose="02010609060101010101" charset="-122"/>
                <a:sym typeface="+mn-lt"/>
              </a:rPr>
              <a:t>2253691 </a:t>
            </a:r>
            <a:r>
              <a:rPr lang="zh-CN" altLang="en-US" sz="2000" b="1" dirty="0">
                <a:solidFill>
                  <a:schemeClr val="bg1"/>
                </a:solidFill>
                <a:latin typeface="仿宋" panose="02010609060101010101" charset="-122"/>
                <a:ea typeface="仿宋" panose="02010609060101010101" charset="-122"/>
                <a:cs typeface="仿宋" panose="02010609060101010101" charset="-122"/>
                <a:sym typeface="+mn-lt"/>
              </a:rPr>
              <a:t>陈书煊</a:t>
            </a:r>
            <a:endParaRPr lang="zh-CN" altLang="en-US" sz="2000" b="1" dirty="0">
              <a:solidFill>
                <a:schemeClr val="bg1"/>
              </a:solidFill>
              <a:latin typeface="仿宋" panose="02010609060101010101" charset="-122"/>
              <a:ea typeface="仿宋" panose="02010609060101010101" charset="-122"/>
              <a:cs typeface="仿宋" panose="02010609060101010101" charset="-122"/>
              <a:sym typeface="+mn-lt"/>
            </a:endParaRPr>
          </a:p>
          <a:p>
            <a:pPr algn="ctr" eaLnBrk="1" hangingPunct="1">
              <a:buFont typeface="Wingdings" panose="05000000000000000000" pitchFamily="2" charset="2"/>
            </a:pPr>
            <a:endParaRPr lang="zh-CN" altLang="en-US" sz="2000" b="1" dirty="0">
              <a:solidFill>
                <a:schemeClr val="bg1"/>
              </a:solidFill>
              <a:latin typeface="仿宋" panose="02010609060101010101" charset="-122"/>
              <a:ea typeface="仿宋" panose="02010609060101010101" charset="-122"/>
              <a:cs typeface="仿宋" panose="02010609060101010101" charset="-122"/>
              <a:sym typeface="+mn-lt"/>
            </a:endParaRPr>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87335" y="1586524"/>
            <a:ext cx="2017330" cy="696246"/>
          </a:xfrm>
          <a:prstGeom prst="rect">
            <a:avLst/>
          </a:prstGeom>
        </p:spPr>
      </p:pic>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4409" y="441810"/>
            <a:ext cx="983182" cy="983182"/>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309499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词法分析</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-Lexer</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实现</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750570" y="2037080"/>
            <a:ext cx="3634105" cy="3203575"/>
          </a:xfrm>
          <a:prstGeom prst="rect">
            <a:avLst/>
          </a:prstGeom>
        </p:spPr>
        <p:txBody>
          <a:bodyPr wrap="square">
            <a:noAutofit/>
          </a:bodyPr>
          <a:p>
            <a:pPr indent="0">
              <a:lnSpc>
                <a:spcPct val="150000"/>
              </a:lnSpc>
              <a:spcAft>
                <a:spcPts val="600"/>
              </a:spcAft>
              <a:buFont typeface="Wingdings" panose="05000000000000000000" pitchFamily="2" charset="2"/>
              <a:buNone/>
            </a:pP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词法分析器</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Lexer</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的本质是一个</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DFA</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a:t>
            </a: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indent="0">
              <a:lnSpc>
                <a:spcPct val="150000"/>
              </a:lnSpc>
              <a:spcAft>
                <a:spcPts val="600"/>
              </a:spcAft>
              <a:buFont typeface="Wingdings" panose="05000000000000000000" pitchFamily="2" charset="2"/>
              <a:buNone/>
            </a:pP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我们首先使用正则表达式匹配数字和字母，也就是</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Type::INT </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和</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Type::ID,</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若检测到了</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Type::ID</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，再在其中搜寻是否能匹配关键字。</a:t>
            </a: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indent="0">
              <a:lnSpc>
                <a:spcPct val="150000"/>
              </a:lnSpc>
              <a:spcAft>
                <a:spcPts val="600"/>
              </a:spcAft>
              <a:buFont typeface="Wingdings" panose="05000000000000000000" pitchFamily="2" charset="2"/>
              <a:buNone/>
            </a:pP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上述过程结束后，按照</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DFA</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的设计尝试匹配其他符号。</a:t>
            </a: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pic>
        <p:nvPicPr>
          <p:cNvPr id="6" name="图片 5" descr="lexer_DFA_1"/>
          <p:cNvPicPr>
            <a:picLocks noChangeAspect="1"/>
          </p:cNvPicPr>
          <p:nvPr/>
        </p:nvPicPr>
        <p:blipFill>
          <a:blip r:embed="rId4"/>
          <a:stretch>
            <a:fillRect/>
          </a:stretch>
        </p:blipFill>
        <p:spPr>
          <a:xfrm>
            <a:off x="4384675" y="1334135"/>
            <a:ext cx="3641725" cy="4464685"/>
          </a:xfrm>
          <a:prstGeom prst="rect">
            <a:avLst/>
          </a:prstGeom>
        </p:spPr>
      </p:pic>
      <p:pic>
        <p:nvPicPr>
          <p:cNvPr id="7" name="图片 6" descr="lexer_DFA_2"/>
          <p:cNvPicPr>
            <a:picLocks noChangeAspect="1"/>
          </p:cNvPicPr>
          <p:nvPr/>
        </p:nvPicPr>
        <p:blipFill>
          <a:blip r:embed="rId5"/>
          <a:stretch>
            <a:fillRect/>
          </a:stretch>
        </p:blipFill>
        <p:spPr>
          <a:xfrm>
            <a:off x="8112125" y="1253490"/>
            <a:ext cx="3310255" cy="478726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934" y="0"/>
            <a:ext cx="12214934" cy="3616960"/>
          </a:xfrm>
          <a:prstGeom prst="rect">
            <a:avLst/>
          </a:prstGeom>
          <a:solidFill>
            <a:srgbClr val="005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3" name="任意多边形: 形状 12"/>
          <p:cNvSpPr/>
          <p:nvPr/>
        </p:nvSpPr>
        <p:spPr>
          <a:xfrm>
            <a:off x="2965173" y="2922324"/>
            <a:ext cx="6261654" cy="134863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chemeClr val="bg1"/>
          </a:solidFill>
          <a:ln w="38100">
            <a:solidFill>
              <a:srgbClr val="005A8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 name="矩形 8"/>
          <p:cNvSpPr/>
          <p:nvPr/>
        </p:nvSpPr>
        <p:spPr>
          <a:xfrm>
            <a:off x="4613690" y="3271730"/>
            <a:ext cx="3630930" cy="64516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600" b="1" dirty="0">
                <a:solidFill>
                  <a:prstClr val="black"/>
                </a:solidFill>
                <a:latin typeface="字魂105号-简雅黑" panose="00000500000000000000" pitchFamily="2" charset="-122"/>
                <a:ea typeface="字魂105号-简雅黑" panose="00000500000000000000" pitchFamily="2" charset="-122"/>
                <a:sym typeface="字魂105号-简雅黑" panose="00000500000000000000" pitchFamily="2" charset="-122"/>
              </a:rPr>
              <a:t>3.</a:t>
            </a:r>
            <a:r>
              <a:rPr lang="zh-CN" altLang="en-US" sz="3600" b="1" dirty="0">
                <a:solidFill>
                  <a:prstClr val="black"/>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语法分析与</a:t>
            </a:r>
            <a:r>
              <a:rPr lang="en-US" altLang="zh-CN" sz="3600" b="1" dirty="0">
                <a:solidFill>
                  <a:prstClr val="black"/>
                </a:solidFill>
                <a:latin typeface="字魂105号-简雅黑" panose="00000500000000000000" pitchFamily="2" charset="-122"/>
                <a:ea typeface="字魂105号-简雅黑" panose="00000500000000000000" pitchFamily="2" charset="-122"/>
                <a:sym typeface="字魂105号-简雅黑" panose="00000500000000000000" pitchFamily="2" charset="-122"/>
              </a:rPr>
              <a:t>AST</a:t>
            </a:r>
            <a:endParaRPr kumimoji="0" lang="en-US" altLang="zh-CN" sz="3600" b="1"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6" name="图片 5"/>
          <p:cNvPicPr>
            <a:picLocks noChangeAspect="1"/>
          </p:cNvPicPr>
          <p:nvPr/>
        </p:nvPicPr>
        <p:blipFill>
          <a:blip r:embed="rId1">
            <a:biLevel thresh="25000"/>
            <a:extLst>
              <a:ext uri="{28A0092B-C50C-407E-A947-70E740481C1C}">
                <a14:useLocalDpi xmlns:a14="http://schemas.microsoft.com/office/drawing/2010/main" val="0"/>
              </a:ext>
            </a:extLst>
          </a:blip>
          <a:stretch>
            <a:fillRect/>
          </a:stretch>
        </p:blipFill>
        <p:spPr>
          <a:xfrm>
            <a:off x="4142030" y="754120"/>
            <a:ext cx="1308810" cy="1308810"/>
          </a:xfrm>
          <a:prstGeom prst="rect">
            <a:avLst/>
          </a:prstGeom>
        </p:spPr>
      </p:pic>
      <p:pic>
        <p:nvPicPr>
          <p:cNvPr id="7" name="图片 6"/>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5677420" y="968390"/>
            <a:ext cx="2434110" cy="84009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293878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语法分析</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文法定义</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42494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pic>
        <p:nvPicPr>
          <p:cNvPr id="103" name="图片 102"/>
          <p:cNvPicPr/>
          <p:nvPr/>
        </p:nvPicPr>
        <p:blipFill>
          <a:blip r:embed="rId4"/>
          <a:stretch>
            <a:fillRect/>
          </a:stretch>
        </p:blipFill>
        <p:spPr>
          <a:xfrm>
            <a:off x="666115" y="3702050"/>
            <a:ext cx="5289550" cy="2685415"/>
          </a:xfrm>
          <a:prstGeom prst="rect">
            <a:avLst/>
          </a:prstGeom>
          <a:noFill/>
          <a:ln w="9525">
            <a:noFill/>
          </a:ln>
        </p:spPr>
      </p:pic>
      <p:sp>
        <p:nvSpPr>
          <p:cNvPr id="15" name="矩形 14"/>
          <p:cNvSpPr/>
          <p:nvPr>
            <p:custDataLst>
              <p:tags r:id="rId5"/>
            </p:custDataLst>
          </p:nvPr>
        </p:nvSpPr>
        <p:spPr>
          <a:xfrm>
            <a:off x="1196340" y="1659890"/>
            <a:ext cx="4318000" cy="2042160"/>
          </a:xfrm>
          <a:prstGeom prst="rect">
            <a:avLst/>
          </a:prstGeom>
        </p:spPr>
        <p:txBody>
          <a:bodyPr wrap="square">
            <a:noAutofit/>
          </a:bodyPr>
          <a:p>
            <a:pPr marL="285750" indent="-285750">
              <a:lnSpc>
                <a:spcPct val="150000"/>
              </a:lnSpc>
              <a:spcAft>
                <a:spcPts val="600"/>
              </a:spcAft>
              <a:buFont typeface="Wingdings" panose="05000000000000000000" pitchFamily="2" charset="2"/>
              <a:buChar char="l"/>
            </a:pP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核心产生式</a:t>
            </a:r>
            <a:endParaRPr lang="en-US" altLang="zh-CN"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产生式的核心部分，从</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Program</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结构开始，向下拆解函数头，代码块，语句等信息，不同的</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Stmt(Statement)</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是语法分析中重要的子单元。</a:t>
            </a:r>
            <a:endPar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5" name="矩形 4"/>
          <p:cNvSpPr/>
          <p:nvPr>
            <p:custDataLst>
              <p:tags r:id="rId6"/>
            </p:custDataLst>
          </p:nvPr>
        </p:nvSpPr>
        <p:spPr>
          <a:xfrm>
            <a:off x="6808470" y="1424940"/>
            <a:ext cx="4550410" cy="2022475"/>
          </a:xfrm>
          <a:prstGeom prst="rect">
            <a:avLst/>
          </a:prstGeom>
        </p:spPr>
        <p:txBody>
          <a:bodyPr wrap="square">
            <a:noAutofit/>
          </a:bodyPr>
          <a:p>
            <a:pPr marL="285750" indent="-285750">
              <a:lnSpc>
                <a:spcPct val="150000"/>
              </a:lnSpc>
              <a:spcAft>
                <a:spcPts val="600"/>
              </a:spcAft>
              <a:buFont typeface="Wingdings" panose="05000000000000000000" pitchFamily="2" charset="2"/>
              <a:buChar char="l"/>
            </a:pP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表达式相关产生式</a:t>
            </a:r>
            <a:endParaRPr lang="en-US" altLang="zh-CN"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Expr</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表达式是文法比较难处理的部分。</a:t>
            </a: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a:lnSpc>
                <a:spcPct val="150000"/>
              </a:lnSpc>
            </a:pP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一方面，采用优先级向下解析多算符表达式；</a:t>
            </a: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a:lnSpc>
                <a:spcPct val="150000"/>
              </a:lnSpc>
            </a:pP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另一方面，当处理解引用</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or</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数组</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or</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元组时，可赋值元素的内容更丰富了，需要整合原先的表达式。</a:t>
            </a:r>
            <a:endPar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pic>
        <p:nvPicPr>
          <p:cNvPr id="104" name="图片 103"/>
          <p:cNvPicPr/>
          <p:nvPr/>
        </p:nvPicPr>
        <p:blipFill>
          <a:blip r:embed="rId7"/>
          <a:stretch>
            <a:fillRect/>
          </a:stretch>
        </p:blipFill>
        <p:spPr>
          <a:xfrm>
            <a:off x="5955665" y="3841750"/>
            <a:ext cx="6071870" cy="2545715"/>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196440" y="647713"/>
            <a:ext cx="340106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语法分析</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-Token</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流管理</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42494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15" name="矩形 14"/>
          <p:cNvSpPr/>
          <p:nvPr>
            <p:custDataLst>
              <p:tags r:id="rId4"/>
            </p:custDataLst>
          </p:nvPr>
        </p:nvSpPr>
        <p:spPr>
          <a:xfrm>
            <a:off x="1196975" y="1522095"/>
            <a:ext cx="4785360" cy="2042160"/>
          </a:xfrm>
          <a:prstGeom prst="rect">
            <a:avLst/>
          </a:prstGeom>
        </p:spPr>
        <p:txBody>
          <a:bodyPr wrap="square">
            <a:noAutofit/>
          </a:bodyPr>
          <a:p>
            <a:pPr marL="285750" indent="-285750">
              <a:lnSpc>
                <a:spcPct val="150000"/>
              </a:lnSpc>
              <a:spcAft>
                <a:spcPts val="600"/>
              </a:spcAft>
              <a:buFont typeface="Wingdings" panose="05000000000000000000" pitchFamily="2" charset="2"/>
              <a:buChar char="l"/>
            </a:pP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数据成员</a:t>
            </a:r>
            <a:endParaRPr lang="en-US" altLang="zh-CN"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采用</a:t>
            </a:r>
            <a:r>
              <a:rPr lang="zh-CN" altLang="en-US" sz="1600" b="1"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三明治模型</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管理</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Token</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流：</a:t>
            </a: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marL="285750" indent="-285750">
              <a:lnSpc>
                <a:spcPct val="150000"/>
              </a:lnSpc>
              <a:buFont typeface="Wingdings" panose="05000000000000000000" charset="0"/>
              <a:buChar char="Ø"/>
            </a:pP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current </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表示当前</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token</a:t>
            </a:r>
            <a:endPar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marL="285750" indent="-285750">
              <a:lnSpc>
                <a:spcPct val="150000"/>
              </a:lnSpc>
              <a:buFont typeface="Wingdings" panose="05000000000000000000" charset="0"/>
              <a:buChar char="Ø"/>
            </a:pP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lookahead </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表示预读</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token</a:t>
            </a:r>
            <a:endPar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marL="285750" indent="-285750">
              <a:lnSpc>
                <a:spcPct val="150000"/>
              </a:lnSpc>
              <a:buFont typeface="Wingdings" panose="05000000000000000000" charset="0"/>
              <a:buChar char="Ø"/>
            </a:pP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nextTokenFunc </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接收</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lexer</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的</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nextToken</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方法</a:t>
            </a: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marL="285750" indent="-285750">
              <a:lnSpc>
                <a:spcPct val="150000"/>
              </a:lnSpc>
              <a:buFont typeface="Wingdings" panose="05000000000000000000" charset="0"/>
              <a:buChar char="Ø"/>
            </a:pP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reporter</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是与分析过程无关的错误机制</a:t>
            </a: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5" name="矩形 4"/>
          <p:cNvSpPr/>
          <p:nvPr>
            <p:custDataLst>
              <p:tags r:id="rId5"/>
            </p:custDataLst>
          </p:nvPr>
        </p:nvSpPr>
        <p:spPr>
          <a:xfrm>
            <a:off x="6692900" y="1424940"/>
            <a:ext cx="4550410" cy="2022475"/>
          </a:xfrm>
          <a:prstGeom prst="rect">
            <a:avLst/>
          </a:prstGeom>
        </p:spPr>
        <p:txBody>
          <a:bodyPr wrap="square">
            <a:noAutofit/>
          </a:bodyPr>
          <a:p>
            <a:pPr marL="285750" indent="-285750">
              <a:lnSpc>
                <a:spcPct val="150000"/>
              </a:lnSpc>
              <a:spcAft>
                <a:spcPts val="600"/>
              </a:spcAft>
              <a:buFont typeface="Wingdings" panose="05000000000000000000" pitchFamily="2" charset="2"/>
              <a:buChar char="l"/>
            </a:pP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主要方法</a:t>
            </a:r>
            <a:endParaRPr lang="en-US" altLang="zh-CN"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主要方法有`advance`, `match`, `check`, `checkAhead`, `expect`，</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`check`</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和</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`checkAhead`</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实现</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LL(2)</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效果，</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`advance`</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和</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`expect`</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用于接收</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Token</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a:t>
            </a: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pic>
        <p:nvPicPr>
          <p:cNvPr id="6" name="图片 5"/>
          <p:cNvPicPr>
            <a:picLocks noChangeAspect="1"/>
          </p:cNvPicPr>
          <p:nvPr/>
        </p:nvPicPr>
        <p:blipFill>
          <a:blip r:embed="rId6"/>
          <a:stretch>
            <a:fillRect/>
          </a:stretch>
        </p:blipFill>
        <p:spPr>
          <a:xfrm>
            <a:off x="3295650" y="4147820"/>
            <a:ext cx="6499860" cy="25527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196440" y="647713"/>
            <a:ext cx="324866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语法分析</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-Parser</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实现</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42494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15" name="矩形 14"/>
          <p:cNvSpPr/>
          <p:nvPr>
            <p:custDataLst>
              <p:tags r:id="rId4"/>
            </p:custDataLst>
          </p:nvPr>
        </p:nvSpPr>
        <p:spPr>
          <a:xfrm>
            <a:off x="2762250" y="1311910"/>
            <a:ext cx="6666865" cy="740410"/>
          </a:xfrm>
          <a:prstGeom prst="rect">
            <a:avLst/>
          </a:prstGeom>
        </p:spPr>
        <p:txBody>
          <a:bodyPr wrap="square">
            <a:noAutofit/>
          </a:bodyPr>
          <a:p>
            <a:pPr indent="457200">
              <a:lnSpc>
                <a:spcPct val="100000"/>
              </a:lnSpc>
              <a:spcAft>
                <a:spcPts val="600"/>
              </a:spcAft>
              <a:buFont typeface="Wingdings" panose="05000000000000000000" pitchFamily="2" charset="2"/>
              <a:buNone/>
            </a:pP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由于不采用</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LR</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分析而是</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LL(2)</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方法，因此自上而下解析每一个非终结符，</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Parser</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都有对应的解析函数。</a:t>
            </a: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pic>
        <p:nvPicPr>
          <p:cNvPr id="7" name="图片 6"/>
          <p:cNvPicPr>
            <a:picLocks noChangeAspect="1"/>
          </p:cNvPicPr>
          <p:nvPr/>
        </p:nvPicPr>
        <p:blipFill>
          <a:blip r:embed="rId5"/>
          <a:stretch>
            <a:fillRect/>
          </a:stretch>
        </p:blipFill>
        <p:spPr>
          <a:xfrm>
            <a:off x="3235960" y="1953260"/>
            <a:ext cx="5989320" cy="474726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196440" y="647713"/>
            <a:ext cx="293878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语法分析</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函数示例</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1602740" y="178054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15" name="矩形 14"/>
          <p:cNvSpPr/>
          <p:nvPr>
            <p:custDataLst>
              <p:tags r:id="rId4"/>
            </p:custDataLst>
          </p:nvPr>
        </p:nvSpPr>
        <p:spPr>
          <a:xfrm>
            <a:off x="2260600" y="1344930"/>
            <a:ext cx="7671435" cy="1194435"/>
          </a:xfrm>
          <a:prstGeom prst="rect">
            <a:avLst/>
          </a:prstGeom>
        </p:spPr>
        <p:txBody>
          <a:bodyPr wrap="square">
            <a:noAutofit/>
          </a:bodyPr>
          <a:p>
            <a:pPr indent="457200" algn="l">
              <a:lnSpc>
                <a:spcPct val="100000"/>
              </a:lnSpc>
              <a:buClrTx/>
              <a:buSzTx/>
              <a:buFontTx/>
              <a:buNone/>
            </a:pPr>
            <a:r>
              <a:rPr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Parser的每个解析函数都是根据产生式严格执行：</a:t>
            </a:r>
            <a:endParaRPr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indent="457200" algn="l">
              <a:lnSpc>
                <a:spcPct val="100000"/>
              </a:lnSpc>
              <a:buClrTx/>
              <a:buSzTx/>
              <a:buFontTx/>
              <a:buNone/>
            </a:pPr>
            <a:r>
              <a:rPr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分析非终结符，调用对应解析函数；分析终结符，采用expect进行token的匹配。</a:t>
            </a:r>
            <a:endParaRPr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indent="457200" algn="l">
              <a:lnSpc>
                <a:spcPct val="100000"/>
              </a:lnSpc>
              <a:buClrTx/>
              <a:buSzTx/>
              <a:buFontTx/>
              <a:buNone/>
            </a:pPr>
            <a:r>
              <a:rPr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下示函数头部分解析：</a:t>
            </a:r>
            <a:endParaRPr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indent="457200" algn="l">
              <a:lnSpc>
                <a:spcPct val="100000"/>
              </a:lnSpc>
              <a:buClrTx/>
              <a:buSzTx/>
              <a:buFontTx/>
              <a:buNone/>
            </a:pPr>
            <a:r>
              <a:rPr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FuncHeaderDecl -&gt; "fn" "\&lt;ID\&gt;" "(" (arg ("," arg)*)? ")" ("-&gt;" VarType)?</a:t>
            </a:r>
            <a:endParaRPr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pic>
        <p:nvPicPr>
          <p:cNvPr id="105" name="图片 104"/>
          <p:cNvPicPr/>
          <p:nvPr/>
        </p:nvPicPr>
        <p:blipFill>
          <a:blip r:embed="rId5"/>
          <a:stretch>
            <a:fillRect/>
          </a:stretch>
        </p:blipFill>
        <p:spPr>
          <a:xfrm>
            <a:off x="2670810" y="2630805"/>
            <a:ext cx="6850380" cy="4069715"/>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309372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语法树</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-AST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节点设计</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42494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6" name="文本框 5"/>
          <p:cNvSpPr txBox="1"/>
          <p:nvPr>
            <p:custDataLst>
              <p:tags r:id="rId4"/>
            </p:custDataLst>
          </p:nvPr>
        </p:nvSpPr>
        <p:spPr>
          <a:xfrm>
            <a:off x="83820" y="1424940"/>
            <a:ext cx="7795260" cy="583565"/>
          </a:xfrm>
          <a:prstGeom prst="rect">
            <a:avLst/>
          </a:prstGeom>
          <a:noFill/>
        </p:spPr>
        <p:txBody>
          <a:bodyPr wrap="square" rtlCol="0" anchor="t">
            <a:spAutoFit/>
          </a:bodyPr>
          <a:p>
            <a:pPr indent="457200">
              <a:lnSpc>
                <a:spcPct val="100000"/>
              </a:lnSpc>
            </a:pP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每类语法成分均对应一个派生自抽象基类 `Stmt` </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或 </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`Expr` 的具体节点结构，并通过智能指针统一管理节点生命周期，便于后续分析与可视化处理。</a:t>
            </a:r>
            <a:endPar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pic>
        <p:nvPicPr>
          <p:cNvPr id="7" name="图片 6"/>
          <p:cNvPicPr>
            <a:picLocks noChangeAspect="1"/>
          </p:cNvPicPr>
          <p:nvPr/>
        </p:nvPicPr>
        <p:blipFill>
          <a:blip r:embed="rId5"/>
          <a:stretch>
            <a:fillRect/>
          </a:stretch>
        </p:blipFill>
        <p:spPr>
          <a:xfrm>
            <a:off x="270510" y="2179955"/>
            <a:ext cx="3312795" cy="3904615"/>
          </a:xfrm>
          <a:prstGeom prst="rect">
            <a:avLst/>
          </a:prstGeom>
        </p:spPr>
      </p:pic>
      <p:pic>
        <p:nvPicPr>
          <p:cNvPr id="8" name="图片 7"/>
          <p:cNvPicPr>
            <a:picLocks noChangeAspect="1"/>
          </p:cNvPicPr>
          <p:nvPr/>
        </p:nvPicPr>
        <p:blipFill>
          <a:blip r:embed="rId6"/>
          <a:stretch>
            <a:fillRect/>
          </a:stretch>
        </p:blipFill>
        <p:spPr>
          <a:xfrm>
            <a:off x="3521710" y="2179955"/>
            <a:ext cx="3627120" cy="3642360"/>
          </a:xfrm>
          <a:prstGeom prst="rect">
            <a:avLst/>
          </a:prstGeom>
        </p:spPr>
      </p:pic>
      <p:sp>
        <p:nvSpPr>
          <p:cNvPr id="5" name="文本框 4"/>
          <p:cNvSpPr txBox="1"/>
          <p:nvPr/>
        </p:nvSpPr>
        <p:spPr>
          <a:xfrm>
            <a:off x="7647940" y="4704080"/>
            <a:ext cx="3994785" cy="1009015"/>
          </a:xfrm>
          <a:prstGeom prst="rect">
            <a:avLst/>
          </a:prstGeom>
          <a:noFill/>
        </p:spPr>
        <p:txBody>
          <a:bodyPr wrap="square" rtlCol="0" anchor="t">
            <a:noAutofit/>
          </a:bodyPr>
          <a:p>
            <a:r>
              <a:rPr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整个 AST 结构通过智能指针组织为`</a:t>
            </a:r>
            <a:r>
              <a:rPr sz="1600" dirty="0">
                <a:solidFill>
                  <a:schemeClr val="accent1"/>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一棵具有层级关系的树</a:t>
            </a:r>
            <a:r>
              <a:rPr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`，能够完整表达源代码的语法与语义结构。</a:t>
            </a:r>
            <a:endPar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pic>
        <p:nvPicPr>
          <p:cNvPr id="9" name="图片 8"/>
          <p:cNvPicPr>
            <a:picLocks noChangeAspect="1"/>
          </p:cNvPicPr>
          <p:nvPr/>
        </p:nvPicPr>
        <p:blipFill>
          <a:blip r:embed="rId7"/>
          <a:stretch>
            <a:fillRect/>
          </a:stretch>
        </p:blipFill>
        <p:spPr>
          <a:xfrm>
            <a:off x="7559675" y="2901950"/>
            <a:ext cx="4539615" cy="1680210"/>
          </a:xfrm>
          <a:prstGeom prst="rect">
            <a:avLst/>
          </a:prstGeom>
        </p:spPr>
      </p:pic>
      <p:sp>
        <p:nvSpPr>
          <p:cNvPr id="15" name="矩形 14"/>
          <p:cNvSpPr/>
          <p:nvPr>
            <p:custDataLst>
              <p:tags r:id="rId8"/>
            </p:custDataLst>
          </p:nvPr>
        </p:nvSpPr>
        <p:spPr>
          <a:xfrm>
            <a:off x="7559675" y="2179955"/>
            <a:ext cx="2672080" cy="600075"/>
          </a:xfrm>
          <a:prstGeom prst="rect">
            <a:avLst/>
          </a:prstGeom>
        </p:spPr>
        <p:txBody>
          <a:bodyPr wrap="square">
            <a:noAutofit/>
          </a:bodyPr>
          <a:p>
            <a:pPr marL="285750" indent="-285750">
              <a:lnSpc>
                <a:spcPct val="150000"/>
              </a:lnSpc>
              <a:spcAft>
                <a:spcPts val="600"/>
              </a:spcAft>
              <a:buFont typeface="Wingdings" panose="05000000000000000000" pitchFamily="2" charset="2"/>
              <a:buChar char="l"/>
            </a:pP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基础节点类型定义</a:t>
            </a:r>
            <a:endParaRPr lang="en-US" altLang="zh-CN"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endParaRPr lang="en-US" alt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278765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语法树</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-AST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可视化</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42494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6" name="文本框 5"/>
          <p:cNvSpPr txBox="1"/>
          <p:nvPr>
            <p:custDataLst>
              <p:tags r:id="rId4"/>
            </p:custDataLst>
          </p:nvPr>
        </p:nvSpPr>
        <p:spPr>
          <a:xfrm>
            <a:off x="120015" y="1323975"/>
            <a:ext cx="5975985" cy="1568450"/>
          </a:xfrm>
          <a:prstGeom prst="rect">
            <a:avLst/>
          </a:prstGeom>
          <a:noFill/>
        </p:spPr>
        <p:txBody>
          <a:bodyPr wrap="square" rtlCol="0" anchor="t">
            <a:spAutoFit/>
          </a:bodyPr>
          <a:p>
            <a:pPr indent="457200">
              <a:lnSpc>
                <a:spcPct val="100000"/>
              </a:lnSpc>
            </a:pP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为了实现</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AST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的可视化展示，设计了统一的导出接口，用于遍历整个语法树并输出</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DOT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图格式内容。</a:t>
            </a:r>
            <a:endPar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indent="457200">
              <a:lnSpc>
                <a:spcPct val="100000"/>
              </a:lnSpc>
            </a:pP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我们需要将抽象语法树中的每个语法结点转换为</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DOT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图的结点，以便后续图形化展示。为此，定义了一个</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`DotNodeDecl`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结构体用于表示</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DOT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语言中的图结点，其设计如下所示：</a:t>
            </a:r>
            <a:endPar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indent="457200">
              <a:lnSpc>
                <a:spcPct val="100000"/>
              </a:lnSpc>
            </a:pPr>
            <a:endParaRPr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8" name="文本框 7"/>
          <p:cNvSpPr txBox="1"/>
          <p:nvPr>
            <p:custDataLst>
              <p:tags r:id="rId5"/>
            </p:custDataLst>
          </p:nvPr>
        </p:nvSpPr>
        <p:spPr>
          <a:xfrm>
            <a:off x="6096000" y="1506220"/>
            <a:ext cx="5547360" cy="1076325"/>
          </a:xfrm>
          <a:prstGeom prst="rect">
            <a:avLst/>
          </a:prstGeom>
          <a:noFill/>
        </p:spPr>
        <p:txBody>
          <a:bodyPr wrap="square" rtlCol="0" anchor="t">
            <a:spAutoFit/>
          </a:bodyPr>
          <a:p>
            <a:pPr indent="457200">
              <a:lnSpc>
                <a:spcPct val="100000"/>
              </a:lnSpc>
            </a:pP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AST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中的所有结点类型都不相同，因此每个结点均需要一个函数来转化为</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DOT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图的格式，命名为</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**2Dot</a:t>
            </a:r>
            <a:endPar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indent="457200">
              <a:lnSpc>
                <a:spcPct val="100000"/>
              </a:lnSpc>
            </a:pP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比如</a:t>
            </a:r>
            <a:r>
              <a:rPr lang="zh-CN" altLang="en-US" sz="1600" dirty="0">
                <a:solidFill>
                  <a:schemeClr val="accent1"/>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表达式语句</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，根据类型分发调用相应的转化</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函数：</a:t>
            </a:r>
            <a:endPar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indent="457200">
              <a:lnSpc>
                <a:spcPct val="100000"/>
              </a:lnSpc>
            </a:pPr>
            <a:endPar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9" name="文本框 8"/>
          <p:cNvSpPr txBox="1"/>
          <p:nvPr/>
        </p:nvSpPr>
        <p:spPr>
          <a:xfrm>
            <a:off x="194310" y="5499735"/>
            <a:ext cx="5827395" cy="725170"/>
          </a:xfrm>
          <a:prstGeom prst="rect">
            <a:avLst/>
          </a:prstGeom>
          <a:noFill/>
        </p:spPr>
        <p:txBody>
          <a:bodyPr wrap="square" rtlCol="0" anchor="t">
            <a:noAutofit/>
          </a:bodyPr>
          <a:p>
            <a:pPr lvl="0" indent="457200" algn="l">
              <a:lnSpc>
                <a:spcPct val="120000"/>
              </a:lnSpc>
              <a:buClrTx/>
              <a:buSzTx/>
              <a:buFontTx/>
            </a:pPr>
            <a:r>
              <a:rPr lang="zh-CN" altLang="en-US" sz="1600" dirty="0">
                <a:latin typeface="华文中宋" panose="02010600040101010101" charset="-122"/>
                <a:ea typeface="华文中宋" panose="02010600040101010101" charset="-122"/>
                <a:cs typeface="华文中宋" panose="02010600040101010101" charset="-122"/>
                <a:sym typeface="+mn-ea"/>
              </a:rPr>
              <a:t>这个结构体作为</a:t>
            </a:r>
            <a:r>
              <a:rPr lang="en-US" altLang="zh-CN" sz="1600" dirty="0">
                <a:latin typeface="华文中宋" panose="02010600040101010101" charset="-122"/>
                <a:ea typeface="华文中宋" panose="02010600040101010101" charset="-122"/>
                <a:cs typeface="华文中宋" panose="02010600040101010101" charset="-122"/>
                <a:sym typeface="+mn-ea"/>
              </a:rPr>
              <a:t> DOT </a:t>
            </a:r>
            <a:r>
              <a:rPr lang="zh-CN" altLang="en-US" sz="1600" dirty="0">
                <a:latin typeface="华文中宋" panose="02010600040101010101" charset="-122"/>
                <a:ea typeface="华文中宋" panose="02010600040101010101" charset="-122"/>
                <a:cs typeface="华文中宋" panose="02010600040101010101" charset="-122"/>
                <a:sym typeface="+mn-ea"/>
              </a:rPr>
              <a:t>图生成的基础，支撑了整个</a:t>
            </a:r>
            <a:r>
              <a:rPr lang="en-US" altLang="zh-CN" sz="1600" dirty="0">
                <a:latin typeface="华文中宋" panose="02010600040101010101" charset="-122"/>
                <a:ea typeface="华文中宋" panose="02010600040101010101" charset="-122"/>
                <a:cs typeface="华文中宋" panose="02010600040101010101" charset="-122"/>
                <a:sym typeface="+mn-ea"/>
              </a:rPr>
              <a:t> AST </a:t>
            </a:r>
            <a:r>
              <a:rPr lang="zh-CN" altLang="en-US" sz="1600" dirty="0">
                <a:latin typeface="华文中宋" panose="02010600040101010101" charset="-122"/>
                <a:ea typeface="华文中宋" panose="02010600040101010101" charset="-122"/>
                <a:cs typeface="华文中宋" panose="02010600040101010101" charset="-122"/>
                <a:sym typeface="+mn-ea"/>
              </a:rPr>
              <a:t>向图形结构的映射过程，是可视化模块的重要组成部分。</a:t>
            </a:r>
            <a:endParaRPr lang="zh-CN" altLang="en-US" sz="1600" dirty="0">
              <a:latin typeface="华文中宋" panose="02010600040101010101" charset="-122"/>
              <a:ea typeface="华文中宋" panose="02010600040101010101" charset="-122"/>
              <a:cs typeface="华文中宋" panose="02010600040101010101" charset="-122"/>
              <a:sym typeface="+mn-ea"/>
            </a:endParaRPr>
          </a:p>
        </p:txBody>
      </p:sp>
      <p:pic>
        <p:nvPicPr>
          <p:cNvPr id="10" name="图片 9"/>
          <p:cNvPicPr>
            <a:picLocks noChangeAspect="1"/>
          </p:cNvPicPr>
          <p:nvPr/>
        </p:nvPicPr>
        <p:blipFill>
          <a:blip r:embed="rId6"/>
          <a:stretch>
            <a:fillRect/>
          </a:stretch>
        </p:blipFill>
        <p:spPr>
          <a:xfrm>
            <a:off x="340360" y="2757805"/>
            <a:ext cx="5006340" cy="2685415"/>
          </a:xfrm>
          <a:prstGeom prst="rect">
            <a:avLst/>
          </a:prstGeom>
        </p:spPr>
      </p:pic>
      <p:pic>
        <p:nvPicPr>
          <p:cNvPr id="11" name="图片 10"/>
          <p:cNvPicPr>
            <a:picLocks noChangeAspect="1"/>
          </p:cNvPicPr>
          <p:nvPr/>
        </p:nvPicPr>
        <p:blipFill>
          <a:blip r:embed="rId7"/>
          <a:stretch>
            <a:fillRect/>
          </a:stretch>
        </p:blipFill>
        <p:spPr>
          <a:xfrm>
            <a:off x="7130415" y="2520950"/>
            <a:ext cx="3583940" cy="37274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278765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语法树</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-AST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可视化</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42494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11" name="文本框 10"/>
          <p:cNvSpPr txBox="1"/>
          <p:nvPr/>
        </p:nvSpPr>
        <p:spPr>
          <a:xfrm>
            <a:off x="629920" y="1733550"/>
            <a:ext cx="9117330" cy="386080"/>
          </a:xfrm>
          <a:prstGeom prst="rect">
            <a:avLst/>
          </a:prstGeom>
        </p:spPr>
        <p:txBody>
          <a:bodyPr wrap="square">
            <a:spAutoFit/>
          </a:bodyPr>
          <a:p>
            <a:pPr indent="457200" algn="l">
              <a:lnSpc>
                <a:spcPct val="120000"/>
              </a:lnSpc>
              <a:buClrTx/>
              <a:buSzTx/>
              <a:buFontTx/>
            </a:pPr>
            <a:r>
              <a:rPr lang="zh-CN" altLang="en-US" sz="1600" b="0" dirty="0">
                <a:latin typeface="华文中宋" panose="02010600040101010101" charset="-122"/>
                <a:ea typeface="华文中宋" panose="02010600040101010101" charset="-122"/>
                <a:cs typeface="华文中宋" panose="02010600040101010101" charset="-122"/>
              </a:rPr>
              <a:t>函数头</a:t>
            </a:r>
            <a:r>
              <a:rPr lang="en-US" altLang="zh-CN" sz="1600" b="0" dirty="0">
                <a:latin typeface="华文中宋" panose="02010600040101010101" charset="-122"/>
                <a:ea typeface="华文中宋" panose="02010600040101010101" charset="-122"/>
                <a:cs typeface="华文中宋" panose="02010600040101010101" charset="-122"/>
              </a:rPr>
              <a:t> FuncHeaderDecl </a:t>
            </a:r>
            <a:r>
              <a:rPr lang="zh-CN" altLang="en-US" sz="1600" b="0" dirty="0">
                <a:latin typeface="华文中宋" panose="02010600040101010101" charset="-122"/>
                <a:ea typeface="华文中宋" panose="02010600040101010101" charset="-122"/>
                <a:cs typeface="华文中宋" panose="02010600040101010101" charset="-122"/>
              </a:rPr>
              <a:t>包含关键字</a:t>
            </a:r>
            <a:r>
              <a:rPr lang="en-US" altLang="zh-CN" sz="1600" b="0" dirty="0">
                <a:latin typeface="华文中宋" panose="02010600040101010101" charset="-122"/>
                <a:ea typeface="华文中宋" panose="02010600040101010101" charset="-122"/>
                <a:cs typeface="华文中宋" panose="02010600040101010101" charset="-122"/>
              </a:rPr>
              <a:t> fn</a:t>
            </a:r>
            <a:r>
              <a:rPr lang="zh-CN" altLang="en-US" sz="1600" b="0" dirty="0">
                <a:latin typeface="华文中宋" panose="02010600040101010101" charset="-122"/>
                <a:ea typeface="华文中宋" panose="02010600040101010101" charset="-122"/>
                <a:cs typeface="华文中宋" panose="02010600040101010101" charset="-122"/>
              </a:rPr>
              <a:t>、函数名、参数列表（括号包裹）和返回值类型。</a:t>
            </a:r>
            <a:endParaRPr lang="zh-CN" altLang="en-US" sz="1600" b="0" dirty="0">
              <a:latin typeface="华文中宋" panose="02010600040101010101" charset="-122"/>
              <a:ea typeface="华文中宋" panose="02010600040101010101" charset="-122"/>
              <a:cs typeface="华文中宋" panose="02010600040101010101" charset="-122"/>
            </a:endParaRPr>
          </a:p>
        </p:txBody>
      </p:sp>
      <p:sp>
        <p:nvSpPr>
          <p:cNvPr id="8" name="文本框 7"/>
          <p:cNvSpPr txBox="1"/>
          <p:nvPr/>
        </p:nvSpPr>
        <p:spPr>
          <a:xfrm>
            <a:off x="629920" y="1253490"/>
            <a:ext cx="6096000" cy="553085"/>
          </a:xfrm>
          <a:prstGeom prst="rect">
            <a:avLst/>
          </a:prstGeom>
          <a:noFill/>
        </p:spPr>
        <p:txBody>
          <a:bodyPr wrap="square" rtlCol="0" anchor="t">
            <a:spAutoFit/>
          </a:bodyPr>
          <a:p>
            <a:pPr marL="285750" indent="-285750">
              <a:lnSpc>
                <a:spcPct val="150000"/>
              </a:lnSpc>
              <a:spcAft>
                <a:spcPts val="600"/>
              </a:spcAft>
              <a:buFont typeface="Wingdings" panose="05000000000000000000" pitchFamily="2" charset="2"/>
              <a:buChar char="l"/>
            </a:pP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转化函数</a:t>
            </a: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示例：函数头</a:t>
            </a:r>
            <a:r>
              <a:rPr lang="en-US" altLang="zh-CN"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 FuncHeaderDecl </a:t>
            </a: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转换</a:t>
            </a:r>
            <a:endPar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3" name="文本框 12"/>
          <p:cNvSpPr txBox="1"/>
          <p:nvPr/>
        </p:nvSpPr>
        <p:spPr>
          <a:xfrm>
            <a:off x="4195445" y="2342515"/>
            <a:ext cx="7533005" cy="3925570"/>
          </a:xfrm>
          <a:prstGeom prst="rect">
            <a:avLst/>
          </a:prstGeom>
        </p:spPr>
        <p:txBody>
          <a:bodyPr wrap="square">
            <a:spAutoFit/>
          </a:bodyPr>
          <a:p>
            <a:pPr indent="457200" algn="l">
              <a:lnSpc>
                <a:spcPct val="120000"/>
              </a:lnSpc>
              <a:buClrTx/>
              <a:buSzTx/>
              <a:buFontTx/>
            </a:pPr>
            <a:r>
              <a:rPr lang="zh-CN" altLang="en-US" sz="1600" b="0" dirty="0">
                <a:latin typeface="华文中宋" panose="02010600040101010101" charset="-122"/>
                <a:ea typeface="华文中宋" panose="02010600040101010101" charset="-122"/>
                <a:cs typeface="华文中宋" panose="02010600040101010101" charset="-122"/>
              </a:rPr>
              <a:t>转换过程如下：</a:t>
            </a:r>
            <a:endParaRPr lang="en-US" altLang="zh-CN" sz="1600" b="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Tx/>
            </a:pPr>
            <a:r>
              <a:rPr lang="en-US" altLang="zh-CN" sz="1600" b="0" dirty="0">
                <a:latin typeface="华文中宋" panose="02010600040101010101" charset="-122"/>
                <a:ea typeface="华文中宋" panose="02010600040101010101" charset="-122"/>
                <a:cs typeface="华文中宋" panose="02010600040101010101" charset="-122"/>
              </a:rPr>
              <a:t>1. </a:t>
            </a:r>
            <a:r>
              <a:rPr lang="zh-CN" altLang="en-US" sz="1600" b="0" dirty="0">
                <a:latin typeface="华文中宋" panose="02010600040101010101" charset="-122"/>
                <a:ea typeface="华文中宋" panose="02010600040101010101" charset="-122"/>
                <a:cs typeface="华文中宋" panose="02010600040101010101" charset="-122"/>
              </a:rPr>
              <a:t>根节点创建：使用</a:t>
            </a:r>
            <a:r>
              <a:rPr lang="en-US" altLang="zh-CN" sz="1600" b="0" dirty="0">
                <a:latin typeface="华文中宋" panose="02010600040101010101" charset="-122"/>
                <a:ea typeface="华文中宋" panose="02010600040101010101" charset="-122"/>
                <a:cs typeface="华文中宋" panose="02010600040101010101" charset="-122"/>
              </a:rPr>
              <a:t> str2NodeDecl("FuncHeaderDecl") </a:t>
            </a:r>
            <a:r>
              <a:rPr lang="zh-CN" altLang="en-US" sz="1600" b="0" dirty="0">
                <a:latin typeface="华文中宋" panose="02010600040101010101" charset="-122"/>
                <a:ea typeface="华文中宋" panose="02010600040101010101" charset="-122"/>
                <a:cs typeface="华文中宋" panose="02010600040101010101" charset="-122"/>
              </a:rPr>
              <a:t>生成根结点；</a:t>
            </a:r>
            <a:endParaRPr lang="zh-CN" altLang="en-US" sz="1600" b="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Tx/>
            </a:pPr>
            <a:r>
              <a:rPr lang="en-US" altLang="zh-CN" sz="1600" b="0" dirty="0">
                <a:latin typeface="华文中宋" panose="02010600040101010101" charset="-122"/>
                <a:ea typeface="华文中宋" panose="02010600040101010101" charset="-122"/>
                <a:cs typeface="华文中宋" panose="02010600040101010101" charset="-122"/>
              </a:rPr>
              <a:t>2. </a:t>
            </a:r>
            <a:r>
              <a:rPr lang="zh-CN" altLang="en-US" sz="1600" b="0" dirty="0">
                <a:latin typeface="华文中宋" panose="02010600040101010101" charset="-122"/>
                <a:ea typeface="华文中宋" panose="02010600040101010101" charset="-122"/>
                <a:cs typeface="华文中宋" panose="02010600040101010101" charset="-122"/>
              </a:rPr>
              <a:t>基础元素转节点：依次为</a:t>
            </a:r>
            <a:r>
              <a:rPr lang="en-US" altLang="zh-CN" sz="1600" b="0" dirty="0">
                <a:latin typeface="华文中宋" panose="02010600040101010101" charset="-122"/>
                <a:ea typeface="华文中宋" panose="02010600040101010101" charset="-122"/>
                <a:cs typeface="华文中宋" panose="02010600040101010101" charset="-122"/>
              </a:rPr>
              <a:t> fn </a:t>
            </a:r>
            <a:r>
              <a:rPr lang="zh-CN" altLang="en-US" sz="1600" b="0" dirty="0">
                <a:latin typeface="华文中宋" panose="02010600040101010101" charset="-122"/>
                <a:ea typeface="华文中宋" panose="02010600040101010101" charset="-122"/>
                <a:cs typeface="华文中宋" panose="02010600040101010101" charset="-122"/>
              </a:rPr>
              <a:t>关键字、</a:t>
            </a:r>
            <a:r>
              <a:rPr lang="en-US" altLang="zh-CN" sz="1600" b="0" dirty="0">
                <a:latin typeface="华文中宋" panose="02010600040101010101" charset="-122"/>
                <a:ea typeface="华文中宋" panose="02010600040101010101" charset="-122"/>
                <a:cs typeface="华文中宋" panose="02010600040101010101" charset="-122"/>
              </a:rPr>
              <a:t>ID </a:t>
            </a:r>
            <a:r>
              <a:rPr lang="zh-CN" altLang="en-US" sz="1600" b="0" dirty="0">
                <a:latin typeface="华文中宋" panose="02010600040101010101" charset="-122"/>
                <a:ea typeface="华文中宋" panose="02010600040101010101" charset="-122"/>
                <a:cs typeface="华文中宋" panose="02010600040101010101" charset="-122"/>
              </a:rPr>
              <a:t>标识符及其名称、左括号</a:t>
            </a:r>
            <a:r>
              <a:rPr lang="en-US" altLang="zh-CN" sz="1600" b="0" dirty="0">
                <a:latin typeface="华文中宋" panose="02010600040101010101" charset="-122"/>
                <a:ea typeface="华文中宋" panose="02010600040101010101" charset="-122"/>
                <a:cs typeface="华文中宋" panose="02010600040101010101" charset="-122"/>
              </a:rPr>
              <a:t> ( </a:t>
            </a:r>
            <a:r>
              <a:rPr lang="zh-CN" altLang="en-US" sz="1600" b="0" dirty="0">
                <a:latin typeface="华文中宋" panose="02010600040101010101" charset="-122"/>
                <a:ea typeface="华文中宋" panose="02010600040101010101" charset="-122"/>
                <a:cs typeface="华文中宋" panose="02010600040101010101" charset="-122"/>
              </a:rPr>
              <a:t>生成</a:t>
            </a:r>
            <a:r>
              <a:rPr lang="en-US" altLang="zh-CN" sz="1600" b="0" dirty="0">
                <a:latin typeface="华文中宋" panose="02010600040101010101" charset="-122"/>
                <a:ea typeface="华文中宋" panose="02010600040101010101" charset="-122"/>
                <a:cs typeface="华文中宋" panose="02010600040101010101" charset="-122"/>
              </a:rPr>
              <a:t> DOT </a:t>
            </a:r>
            <a:r>
              <a:rPr lang="zh-CN" altLang="en-US" sz="1600" b="0" dirty="0">
                <a:latin typeface="华文中宋" panose="02010600040101010101" charset="-122"/>
                <a:ea typeface="华文中宋" panose="02010600040101010101" charset="-122"/>
                <a:cs typeface="华文中宋" panose="02010600040101010101" charset="-122"/>
              </a:rPr>
              <a:t>结点，并与根结点建立边；</a:t>
            </a:r>
            <a:endParaRPr lang="zh-CN" altLang="en-US" sz="1600" b="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Tx/>
            </a:pPr>
            <a:r>
              <a:rPr lang="en-US" altLang="zh-CN" sz="1600" b="0" dirty="0">
                <a:latin typeface="华文中宋" panose="02010600040101010101" charset="-122"/>
                <a:ea typeface="华文中宋" panose="02010600040101010101" charset="-122"/>
                <a:cs typeface="华文中宋" panose="02010600040101010101" charset="-122"/>
              </a:rPr>
              <a:t>3. </a:t>
            </a:r>
            <a:r>
              <a:rPr lang="zh-CN" altLang="en-US" sz="1600" b="0" dirty="0">
                <a:latin typeface="华文中宋" panose="02010600040101010101" charset="-122"/>
                <a:ea typeface="华文中宋" panose="02010600040101010101" charset="-122"/>
                <a:cs typeface="华文中宋" panose="02010600040101010101" charset="-122"/>
              </a:rPr>
              <a:t>处理参数列表：遍历参数</a:t>
            </a:r>
            <a:r>
              <a:rPr lang="en-US" altLang="zh-CN" sz="1600" b="0" dirty="0">
                <a:latin typeface="华文中宋" panose="02010600040101010101" charset="-122"/>
                <a:ea typeface="华文中宋" panose="02010600040101010101" charset="-122"/>
                <a:cs typeface="华文中宋" panose="02010600040101010101" charset="-122"/>
              </a:rPr>
              <a:t> argv</a:t>
            </a:r>
            <a:r>
              <a:rPr lang="zh-CN" altLang="en-US" sz="1600" b="0" dirty="0">
                <a:latin typeface="华文中宋" panose="02010600040101010101" charset="-122"/>
                <a:ea typeface="华文中宋" panose="02010600040101010101" charset="-122"/>
                <a:cs typeface="华文中宋" panose="02010600040101010101" charset="-122"/>
              </a:rPr>
              <a:t>，调用</a:t>
            </a:r>
            <a:r>
              <a:rPr lang="en-US" altLang="zh-CN" sz="1600" b="0" dirty="0">
                <a:latin typeface="华文中宋" panose="02010600040101010101" charset="-122"/>
                <a:ea typeface="华文中宋" panose="02010600040101010101" charset="-122"/>
                <a:cs typeface="华文中宋" panose="02010600040101010101" charset="-122"/>
              </a:rPr>
              <a:t> arg2Dot </a:t>
            </a:r>
            <a:r>
              <a:rPr lang="zh-CN" altLang="en-US" sz="1600" b="0" dirty="0">
                <a:latin typeface="华文中宋" panose="02010600040101010101" charset="-122"/>
                <a:ea typeface="华文中宋" panose="02010600040101010101" charset="-122"/>
                <a:cs typeface="华文中宋" panose="02010600040101010101" charset="-122"/>
              </a:rPr>
              <a:t>分别转换为子树；所有子树的根结点与</a:t>
            </a:r>
            <a:r>
              <a:rPr lang="en-US" altLang="zh-CN" sz="1600" b="0" dirty="0">
                <a:latin typeface="华文中宋" panose="02010600040101010101" charset="-122"/>
                <a:ea typeface="华文中宋" panose="02010600040101010101" charset="-122"/>
                <a:cs typeface="华文中宋" panose="02010600040101010101" charset="-122"/>
              </a:rPr>
              <a:t> FuncHeaderDecl </a:t>
            </a:r>
            <a:r>
              <a:rPr lang="zh-CN" altLang="en-US" sz="1600" b="0" dirty="0">
                <a:latin typeface="华文中宋" panose="02010600040101010101" charset="-122"/>
                <a:ea typeface="华文中宋" panose="02010600040101010101" charset="-122"/>
                <a:cs typeface="华文中宋" panose="02010600040101010101" charset="-122"/>
              </a:rPr>
              <a:t>结点连接；如果参数非末尾，插入逗号结点</a:t>
            </a:r>
            <a:r>
              <a:rPr lang="en-US" altLang="zh-CN" sz="1600" b="0" dirty="0">
                <a:latin typeface="华文中宋" panose="02010600040101010101" charset="-122"/>
                <a:ea typeface="华文中宋" panose="02010600040101010101" charset="-122"/>
                <a:cs typeface="华文中宋" panose="02010600040101010101" charset="-122"/>
              </a:rPr>
              <a:t> , </a:t>
            </a:r>
            <a:r>
              <a:rPr lang="zh-CN" altLang="en-US" sz="1600" b="0" dirty="0">
                <a:latin typeface="华文中宋" panose="02010600040101010101" charset="-122"/>
                <a:ea typeface="华文中宋" panose="02010600040101010101" charset="-122"/>
                <a:cs typeface="华文中宋" panose="02010600040101010101" charset="-122"/>
              </a:rPr>
              <a:t>与根结点相连；</a:t>
            </a:r>
            <a:endParaRPr lang="zh-CN" altLang="en-US" sz="1600" b="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Tx/>
            </a:pPr>
            <a:r>
              <a:rPr lang="en-US" altLang="zh-CN" sz="1600" b="0" dirty="0">
                <a:latin typeface="华文中宋" panose="02010600040101010101" charset="-122"/>
                <a:ea typeface="华文中宋" panose="02010600040101010101" charset="-122"/>
                <a:cs typeface="华文中宋" panose="02010600040101010101" charset="-122"/>
              </a:rPr>
              <a:t>4. </a:t>
            </a:r>
            <a:r>
              <a:rPr lang="zh-CN" altLang="en-US" sz="1600" b="0" dirty="0">
                <a:latin typeface="华文中宋" panose="02010600040101010101" charset="-122"/>
                <a:ea typeface="华文中宋" panose="02010600040101010101" charset="-122"/>
                <a:cs typeface="华文中宋" panose="02010600040101010101" charset="-122"/>
              </a:rPr>
              <a:t>补充右括号结点</a:t>
            </a:r>
            <a:r>
              <a:rPr lang="en-US" altLang="zh-CN" sz="1600" b="0" dirty="0">
                <a:latin typeface="华文中宋" panose="02010600040101010101" charset="-122"/>
                <a:ea typeface="华文中宋" panose="02010600040101010101" charset="-122"/>
                <a:cs typeface="华文中宋" panose="02010600040101010101" charset="-122"/>
              </a:rPr>
              <a:t> )</a:t>
            </a:r>
            <a:r>
              <a:rPr lang="zh-CN" altLang="en-US" sz="1600" b="0" dirty="0">
                <a:latin typeface="华文中宋" panose="02010600040101010101" charset="-122"/>
                <a:ea typeface="华文中宋" panose="02010600040101010101" charset="-122"/>
                <a:cs typeface="华文中宋" panose="02010600040101010101" charset="-122"/>
              </a:rPr>
              <a:t>；</a:t>
            </a:r>
            <a:endParaRPr lang="zh-CN" altLang="en-US" sz="1600" b="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Tx/>
            </a:pPr>
            <a:r>
              <a:rPr lang="en-US" altLang="zh-CN" sz="1600" b="0" dirty="0">
                <a:latin typeface="华文中宋" panose="02010600040101010101" charset="-122"/>
                <a:ea typeface="华文中宋" panose="02010600040101010101" charset="-122"/>
                <a:cs typeface="华文中宋" panose="02010600040101010101" charset="-122"/>
              </a:rPr>
              <a:t>5. </a:t>
            </a:r>
            <a:r>
              <a:rPr lang="zh-CN" altLang="en-US" sz="1600" b="0" dirty="0">
                <a:latin typeface="华文中宋" panose="02010600040101010101" charset="-122"/>
                <a:ea typeface="华文中宋" panose="02010600040101010101" charset="-122"/>
                <a:cs typeface="华文中宋" panose="02010600040101010101" charset="-122"/>
              </a:rPr>
              <a:t>处理返回值类型（若存在）：生成箭头</a:t>
            </a:r>
            <a:r>
              <a:rPr lang="en-US" altLang="zh-CN" sz="1600" b="0" dirty="0">
                <a:latin typeface="华文中宋" panose="02010600040101010101" charset="-122"/>
                <a:ea typeface="华文中宋" panose="02010600040101010101" charset="-122"/>
                <a:cs typeface="华文中宋" panose="02010600040101010101" charset="-122"/>
              </a:rPr>
              <a:t> -&gt; </a:t>
            </a:r>
            <a:r>
              <a:rPr lang="zh-CN" altLang="en-US" sz="1600" b="0" dirty="0">
                <a:latin typeface="华文中宋" panose="02010600040101010101" charset="-122"/>
                <a:ea typeface="华文中宋" panose="02010600040101010101" charset="-122"/>
                <a:cs typeface="华文中宋" panose="02010600040101010101" charset="-122"/>
              </a:rPr>
              <a:t>结点；调用</a:t>
            </a:r>
            <a:r>
              <a:rPr lang="en-US" altLang="zh-CN" sz="1600" b="0" dirty="0">
                <a:latin typeface="华文中宋" panose="02010600040101010101" charset="-122"/>
                <a:ea typeface="华文中宋" panose="02010600040101010101" charset="-122"/>
                <a:cs typeface="华文中宋" panose="02010600040101010101" charset="-122"/>
              </a:rPr>
              <a:t> varType2Dot </a:t>
            </a:r>
            <a:r>
              <a:rPr lang="zh-CN" altLang="en-US" sz="1600" b="0" dirty="0">
                <a:latin typeface="华文中宋" panose="02010600040101010101" charset="-122"/>
                <a:ea typeface="华文中宋" panose="02010600040101010101" charset="-122"/>
                <a:cs typeface="华文中宋" panose="02010600040101010101" charset="-122"/>
              </a:rPr>
              <a:t>将返回类型转换为子树，并连接至根结点。</a:t>
            </a:r>
            <a:endParaRPr lang="zh-CN" altLang="en-US" sz="1600" b="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Tx/>
            </a:pPr>
            <a:endParaRPr lang="en-US" altLang="zh-CN" sz="1600" b="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Tx/>
            </a:pPr>
            <a:r>
              <a:rPr lang="zh-CN" altLang="en-US" sz="1600" b="0" dirty="0">
                <a:latin typeface="华文中宋" panose="02010600040101010101" charset="-122"/>
                <a:ea typeface="华文中宋" panose="02010600040101010101" charset="-122"/>
                <a:cs typeface="华文中宋" panose="02010600040101010101" charset="-122"/>
              </a:rPr>
              <a:t>这个函数最终返回一个三元组：根结点、所有结点声明字符串和所有边声明字符串，供</a:t>
            </a:r>
            <a:r>
              <a:rPr lang="en-US" altLang="zh-CN" sz="1600" b="0" dirty="0">
                <a:latin typeface="华文中宋" panose="02010600040101010101" charset="-122"/>
                <a:ea typeface="华文中宋" panose="02010600040101010101" charset="-122"/>
                <a:cs typeface="华文中宋" panose="02010600040101010101" charset="-122"/>
              </a:rPr>
              <a:t> DOT </a:t>
            </a:r>
            <a:r>
              <a:rPr lang="zh-CN" altLang="en-US" sz="1600" b="0" dirty="0">
                <a:latin typeface="华文中宋" panose="02010600040101010101" charset="-122"/>
                <a:ea typeface="华文中宋" panose="02010600040101010101" charset="-122"/>
                <a:cs typeface="华文中宋" panose="02010600040101010101" charset="-122"/>
              </a:rPr>
              <a:t>图构建使用。</a:t>
            </a:r>
            <a:endParaRPr lang="zh-CN" altLang="en-US" sz="1600" b="0" dirty="0">
              <a:latin typeface="华文中宋" panose="02010600040101010101" charset="-122"/>
              <a:ea typeface="华文中宋" panose="02010600040101010101" charset="-122"/>
              <a:cs typeface="华文中宋" panose="02010600040101010101" charset="-122"/>
            </a:endParaRPr>
          </a:p>
        </p:txBody>
      </p:sp>
      <p:pic>
        <p:nvPicPr>
          <p:cNvPr id="5" name="图片 4"/>
          <p:cNvPicPr>
            <a:picLocks noChangeAspect="1"/>
          </p:cNvPicPr>
          <p:nvPr/>
        </p:nvPicPr>
        <p:blipFill>
          <a:blip r:embed="rId4"/>
          <a:stretch>
            <a:fillRect/>
          </a:stretch>
        </p:blipFill>
        <p:spPr>
          <a:xfrm>
            <a:off x="481965" y="2119630"/>
            <a:ext cx="3089275" cy="2619375"/>
          </a:xfrm>
          <a:prstGeom prst="rect">
            <a:avLst/>
          </a:prstGeom>
        </p:spPr>
      </p:pic>
      <p:pic>
        <p:nvPicPr>
          <p:cNvPr id="7" name="图片 6"/>
          <p:cNvPicPr>
            <a:picLocks noChangeAspect="1"/>
          </p:cNvPicPr>
          <p:nvPr/>
        </p:nvPicPr>
        <p:blipFill>
          <a:blip r:embed="rId5"/>
          <a:stretch>
            <a:fillRect/>
          </a:stretch>
        </p:blipFill>
        <p:spPr>
          <a:xfrm>
            <a:off x="481965" y="4739005"/>
            <a:ext cx="3111500" cy="173228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278765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语法树</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-AST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可视化</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42494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11" name="文本框 10"/>
          <p:cNvSpPr txBox="1"/>
          <p:nvPr/>
        </p:nvSpPr>
        <p:spPr>
          <a:xfrm>
            <a:off x="629920" y="1485900"/>
            <a:ext cx="9117330" cy="386080"/>
          </a:xfrm>
          <a:prstGeom prst="rect">
            <a:avLst/>
          </a:prstGeom>
        </p:spPr>
        <p:txBody>
          <a:bodyPr wrap="square">
            <a:spAutoFit/>
          </a:bodyPr>
          <a:p>
            <a:pPr indent="457200" algn="l">
              <a:lnSpc>
                <a:spcPct val="120000"/>
              </a:lnSpc>
              <a:buClrTx/>
              <a:buSzTx/>
              <a:buFontTx/>
            </a:pPr>
            <a:r>
              <a:rPr lang="zh-CN" altLang="en-US" sz="1600" b="0" dirty="0">
                <a:latin typeface="华文中宋" panose="02010600040101010101" charset="-122"/>
                <a:ea typeface="华文中宋" panose="02010600040101010101" charset="-122"/>
                <a:cs typeface="华文中宋" panose="02010600040101010101" charset="-122"/>
              </a:rPr>
              <a:t>在对所有节点分析结束后，会生成</a:t>
            </a:r>
            <a:r>
              <a:rPr lang="en-US" altLang="zh-CN" sz="1600" b="0" dirty="0">
                <a:latin typeface="华文中宋" panose="02010600040101010101" charset="-122"/>
                <a:ea typeface="华文中宋" panose="02010600040101010101" charset="-122"/>
                <a:cs typeface="华文中宋" panose="02010600040101010101" charset="-122"/>
              </a:rPr>
              <a:t>output.dot</a:t>
            </a:r>
            <a:r>
              <a:rPr lang="zh-CN" altLang="en-US" sz="1600" b="0" dirty="0">
                <a:latin typeface="华文中宋" panose="02010600040101010101" charset="-122"/>
                <a:ea typeface="华文中宋" panose="02010600040101010101" charset="-122"/>
                <a:cs typeface="华文中宋" panose="02010600040101010101" charset="-122"/>
              </a:rPr>
              <a:t>，下面给出简单的示例：</a:t>
            </a:r>
            <a:endParaRPr lang="zh-CN" altLang="en-US" sz="1600" b="0" dirty="0">
              <a:latin typeface="华文中宋" panose="02010600040101010101" charset="-122"/>
              <a:ea typeface="华文中宋" panose="02010600040101010101" charset="-122"/>
              <a:cs typeface="华文中宋" panose="02010600040101010101" charset="-122"/>
            </a:endParaRPr>
          </a:p>
        </p:txBody>
      </p:sp>
      <p:pic>
        <p:nvPicPr>
          <p:cNvPr id="6" name="图片 5"/>
          <p:cNvPicPr>
            <a:picLocks noChangeAspect="1"/>
          </p:cNvPicPr>
          <p:nvPr/>
        </p:nvPicPr>
        <p:blipFill>
          <a:blip r:embed="rId4"/>
          <a:stretch>
            <a:fillRect/>
          </a:stretch>
        </p:blipFill>
        <p:spPr>
          <a:xfrm>
            <a:off x="348615" y="3126105"/>
            <a:ext cx="1873885" cy="779780"/>
          </a:xfrm>
          <a:prstGeom prst="rect">
            <a:avLst/>
          </a:prstGeom>
        </p:spPr>
      </p:pic>
      <p:pic>
        <p:nvPicPr>
          <p:cNvPr id="9" name="图片 8"/>
          <p:cNvPicPr>
            <a:picLocks noChangeAspect="1"/>
          </p:cNvPicPr>
          <p:nvPr/>
        </p:nvPicPr>
        <p:blipFill>
          <a:blip r:embed="rId5"/>
          <a:stretch>
            <a:fillRect/>
          </a:stretch>
        </p:blipFill>
        <p:spPr>
          <a:xfrm>
            <a:off x="2966720" y="2171065"/>
            <a:ext cx="2533015" cy="3324860"/>
          </a:xfrm>
          <a:prstGeom prst="rect">
            <a:avLst/>
          </a:prstGeom>
        </p:spPr>
      </p:pic>
      <p:pic>
        <p:nvPicPr>
          <p:cNvPr id="10" name="图片 9"/>
          <p:cNvPicPr>
            <a:picLocks noChangeAspect="1"/>
          </p:cNvPicPr>
          <p:nvPr/>
        </p:nvPicPr>
        <p:blipFill>
          <a:blip r:embed="rId6"/>
          <a:stretch>
            <a:fillRect/>
          </a:stretch>
        </p:blipFill>
        <p:spPr>
          <a:xfrm>
            <a:off x="5499735" y="2191385"/>
            <a:ext cx="2329815" cy="3304540"/>
          </a:xfrm>
          <a:prstGeom prst="rect">
            <a:avLst/>
          </a:prstGeom>
        </p:spPr>
      </p:pic>
      <p:cxnSp>
        <p:nvCxnSpPr>
          <p:cNvPr id="12" name="直接箭头连接符 11"/>
          <p:cNvCxnSpPr>
            <a:stCxn id="6" idx="3"/>
          </p:cNvCxnSpPr>
          <p:nvPr/>
        </p:nvCxnSpPr>
        <p:spPr>
          <a:xfrm flipV="1">
            <a:off x="2222500" y="3512185"/>
            <a:ext cx="744220" cy="381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4" name="直接箭头连接符 13"/>
          <p:cNvCxnSpPr>
            <a:stCxn id="10" idx="3"/>
            <a:endCxn id="15" idx="1"/>
          </p:cNvCxnSpPr>
          <p:nvPr/>
        </p:nvCxnSpPr>
        <p:spPr>
          <a:xfrm>
            <a:off x="7829550" y="3843655"/>
            <a:ext cx="558800"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pic>
        <p:nvPicPr>
          <p:cNvPr id="15" name="图片 14"/>
          <p:cNvPicPr>
            <a:picLocks noChangeAspect="1"/>
          </p:cNvPicPr>
          <p:nvPr/>
        </p:nvPicPr>
        <p:blipFill>
          <a:blip r:embed="rId7"/>
          <a:stretch>
            <a:fillRect/>
          </a:stretch>
        </p:blipFill>
        <p:spPr>
          <a:xfrm>
            <a:off x="8388350" y="2374265"/>
            <a:ext cx="3724910" cy="2938780"/>
          </a:xfrm>
          <a:prstGeom prst="rect">
            <a:avLst/>
          </a:prstGeom>
        </p:spPr>
      </p:pic>
      <p:sp>
        <p:nvSpPr>
          <p:cNvPr id="16" name="文本框 15"/>
          <p:cNvSpPr txBox="1"/>
          <p:nvPr/>
        </p:nvSpPr>
        <p:spPr>
          <a:xfrm>
            <a:off x="348615" y="4027170"/>
            <a:ext cx="1764030" cy="386080"/>
          </a:xfrm>
          <a:prstGeom prst="rect">
            <a:avLst/>
          </a:prstGeom>
          <a:noFill/>
        </p:spPr>
        <p:txBody>
          <a:bodyPr wrap="square" rtlCol="0">
            <a:spAutoFit/>
          </a:bodyPr>
          <a:p>
            <a:pPr indent="457200" algn="l">
              <a:lnSpc>
                <a:spcPct val="120000"/>
              </a:lnSpc>
              <a:buClrTx/>
              <a:buSzTx/>
              <a:buFontTx/>
            </a:pPr>
            <a:r>
              <a:rPr lang="zh-CN" altLang="en-US" sz="1600" dirty="0">
                <a:latin typeface="华文中宋" panose="02010600040101010101" charset="-122"/>
                <a:ea typeface="华文中宋" panose="02010600040101010101" charset="-122"/>
                <a:cs typeface="华文中宋" panose="02010600040101010101" charset="-122"/>
              </a:rPr>
              <a:t>input.rs</a:t>
            </a:r>
            <a:endParaRPr lang="zh-CN" altLang="en-US" sz="1600" dirty="0">
              <a:latin typeface="华文中宋" panose="02010600040101010101" charset="-122"/>
              <a:ea typeface="华文中宋" panose="02010600040101010101" charset="-122"/>
              <a:cs typeface="华文中宋" panose="02010600040101010101" charset="-122"/>
            </a:endParaRPr>
          </a:p>
        </p:txBody>
      </p:sp>
      <p:sp>
        <p:nvSpPr>
          <p:cNvPr id="17" name="文本框 16"/>
          <p:cNvSpPr txBox="1"/>
          <p:nvPr/>
        </p:nvSpPr>
        <p:spPr>
          <a:xfrm>
            <a:off x="4445000" y="5501640"/>
            <a:ext cx="1764030" cy="386080"/>
          </a:xfrm>
          <a:prstGeom prst="rect">
            <a:avLst/>
          </a:prstGeom>
          <a:noFill/>
        </p:spPr>
        <p:txBody>
          <a:bodyPr wrap="square" rtlCol="0">
            <a:spAutoFit/>
          </a:bodyPr>
          <a:p>
            <a:pPr indent="457200" algn="l">
              <a:lnSpc>
                <a:spcPct val="120000"/>
              </a:lnSpc>
              <a:buClrTx/>
              <a:buSzTx/>
              <a:buFontTx/>
            </a:pPr>
            <a:r>
              <a:rPr lang="en-US" altLang="zh-CN" sz="1600" dirty="0">
                <a:latin typeface="华文中宋" panose="02010600040101010101" charset="-122"/>
                <a:ea typeface="华文中宋" panose="02010600040101010101" charset="-122"/>
                <a:cs typeface="华文中宋" panose="02010600040101010101" charset="-122"/>
              </a:rPr>
              <a:t>output.dot</a:t>
            </a:r>
            <a:endParaRPr lang="en-US" altLang="zh-CN" sz="1600" dirty="0">
              <a:latin typeface="华文中宋" panose="02010600040101010101" charset="-122"/>
              <a:ea typeface="华文中宋" panose="02010600040101010101" charset="-122"/>
              <a:cs typeface="华文中宋" panose="02010600040101010101" charset="-122"/>
            </a:endParaRPr>
          </a:p>
        </p:txBody>
      </p:sp>
      <p:sp>
        <p:nvSpPr>
          <p:cNvPr id="18" name="文本框 17"/>
          <p:cNvSpPr txBox="1"/>
          <p:nvPr/>
        </p:nvSpPr>
        <p:spPr>
          <a:xfrm>
            <a:off x="9053830" y="5425440"/>
            <a:ext cx="1764030" cy="386080"/>
          </a:xfrm>
          <a:prstGeom prst="rect">
            <a:avLst/>
          </a:prstGeom>
          <a:noFill/>
        </p:spPr>
        <p:txBody>
          <a:bodyPr wrap="square" rtlCol="0">
            <a:spAutoFit/>
          </a:bodyPr>
          <a:p>
            <a:pPr indent="457200" algn="l">
              <a:lnSpc>
                <a:spcPct val="120000"/>
              </a:lnSpc>
              <a:buClrTx/>
              <a:buSzTx/>
              <a:buFontTx/>
            </a:pPr>
            <a:r>
              <a:rPr lang="en-US" altLang="zh-CN" sz="1600" dirty="0">
                <a:latin typeface="华文中宋" panose="02010600040101010101" charset="-122"/>
                <a:ea typeface="华文中宋" panose="02010600040101010101" charset="-122"/>
                <a:cs typeface="华文中宋" panose="02010600040101010101" charset="-122"/>
              </a:rPr>
              <a:t>output.png</a:t>
            </a:r>
            <a:endParaRPr lang="en-US" altLang="zh-CN" sz="1600" dirty="0">
              <a:latin typeface="华文中宋" panose="02010600040101010101" charset="-122"/>
              <a:ea typeface="华文中宋" panose="02010600040101010101" charset="-122"/>
              <a:cs typeface="华文中宋" panose="02010600040101010101" charset="-122"/>
            </a:endParaRPr>
          </a:p>
        </p:txBody>
      </p:sp>
      <p:sp>
        <p:nvSpPr>
          <p:cNvPr id="19" name="文本框 18"/>
          <p:cNvSpPr txBox="1"/>
          <p:nvPr/>
        </p:nvSpPr>
        <p:spPr>
          <a:xfrm>
            <a:off x="349250" y="5887720"/>
            <a:ext cx="11525250" cy="386080"/>
          </a:xfrm>
          <a:prstGeom prst="rect">
            <a:avLst/>
          </a:prstGeom>
        </p:spPr>
        <p:txBody>
          <a:bodyPr wrap="square">
            <a:spAutoFit/>
          </a:bodyPr>
          <a:p>
            <a:pPr indent="457200" algn="l">
              <a:lnSpc>
                <a:spcPct val="120000"/>
              </a:lnSpc>
              <a:buClrTx/>
              <a:buSzTx/>
              <a:buFontTx/>
            </a:pPr>
            <a:r>
              <a:rPr lang="en-US" altLang="zh-CN" sz="1600" b="0" dirty="0">
                <a:latin typeface="华文中宋" panose="02010600040101010101" charset="-122"/>
                <a:ea typeface="华文中宋" panose="02010600040101010101" charset="-122"/>
                <a:cs typeface="华文中宋" panose="02010600040101010101" charset="-122"/>
              </a:rPr>
              <a:t>这就是所得到的AST可视化结果，可以看到所有节点名称与边信息，将</a:t>
            </a:r>
            <a:r>
              <a:rPr lang="en-US" altLang="zh-CN" sz="1600" b="0" dirty="0">
                <a:solidFill>
                  <a:schemeClr val="accent1"/>
                </a:solidFill>
                <a:latin typeface="华文中宋" panose="02010600040101010101" charset="-122"/>
                <a:ea typeface="华文中宋" panose="02010600040101010101" charset="-122"/>
                <a:cs typeface="华文中宋" panose="02010600040101010101" charset="-122"/>
              </a:rPr>
              <a:t>所有树中的叶节点串起来，可以验证与源代码一致</a:t>
            </a:r>
            <a:r>
              <a:rPr lang="en-US" altLang="zh-CN" sz="1600" b="0" dirty="0">
                <a:latin typeface="华文中宋" panose="02010600040101010101" charset="-122"/>
                <a:ea typeface="华文中宋" panose="02010600040101010101" charset="-122"/>
                <a:cs typeface="华文中宋" panose="02010600040101010101" charset="-122"/>
              </a:rPr>
              <a:t>。</a:t>
            </a:r>
            <a:endParaRPr lang="zh-CN" altLang="en-US" sz="1600" b="0" dirty="0">
              <a:latin typeface="华文中宋" panose="02010600040101010101" charset="-122"/>
              <a:ea typeface="华文中宋" panose="02010600040101010101" charset="-122"/>
              <a:cs typeface="华文中宋" panose="0201060004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934" y="0"/>
            <a:ext cx="4680659" cy="6858000"/>
          </a:xfrm>
          <a:prstGeom prst="rect">
            <a:avLst/>
          </a:prstGeom>
          <a:solidFill>
            <a:srgbClr val="005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7" name="文本框 6"/>
          <p:cNvSpPr txBox="1"/>
          <p:nvPr/>
        </p:nvSpPr>
        <p:spPr>
          <a:xfrm>
            <a:off x="6856112" y="916423"/>
            <a:ext cx="306202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600" b="1" noProof="0"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C</a:t>
            </a:r>
            <a:r>
              <a:rPr kumimoji="0" lang="en-US" altLang="zh-CN" sz="3600" b="1" i="0" u="none" strike="noStrike" kern="1200" cap="none" spc="0" normalizeH="0" baseline="0" noProof="0" dirty="0">
                <a:ln>
                  <a:noFill/>
                </a:ln>
                <a:solidFill>
                  <a:srgbClr val="005A8A"/>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ONTENTS</a:t>
            </a:r>
            <a:endParaRPr kumimoji="0" lang="zh-CN" altLang="en-US" sz="3600" b="1" i="0" u="none" strike="noStrike" kern="1200" cap="none" spc="0" normalizeH="0" baseline="0" noProof="0" dirty="0">
              <a:ln>
                <a:noFill/>
              </a:ln>
              <a:solidFill>
                <a:srgbClr val="005A8A"/>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nvGrpSpPr>
          <p:cNvPr id="20" name="组合 19"/>
          <p:cNvGrpSpPr/>
          <p:nvPr/>
        </p:nvGrpSpPr>
        <p:grpSpPr>
          <a:xfrm>
            <a:off x="5389897" y="1850665"/>
            <a:ext cx="2286729" cy="584775"/>
            <a:chOff x="6588037" y="2227220"/>
            <a:chExt cx="2286729" cy="584775"/>
          </a:xfrm>
        </p:grpSpPr>
        <p:grpSp>
          <p:nvGrpSpPr>
            <p:cNvPr id="10" name="组合 9"/>
            <p:cNvGrpSpPr/>
            <p:nvPr/>
          </p:nvGrpSpPr>
          <p:grpSpPr>
            <a:xfrm>
              <a:off x="6588037" y="2227220"/>
              <a:ext cx="2286729" cy="584775"/>
              <a:chOff x="6588037" y="2227220"/>
              <a:chExt cx="2286729" cy="584775"/>
            </a:xfrm>
          </p:grpSpPr>
          <p:sp>
            <p:nvSpPr>
              <p:cNvPr id="8" name="文本框 7"/>
              <p:cNvSpPr txBox="1"/>
              <p:nvPr/>
            </p:nvSpPr>
            <p:spPr>
              <a:xfrm>
                <a:off x="6588037" y="2227220"/>
                <a:ext cx="102072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005A8A"/>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01</a:t>
                </a:r>
                <a:endParaRPr kumimoji="0" lang="zh-CN" altLang="en-US" sz="3200" b="1" i="0" u="none" strike="noStrike" kern="1200" cap="none" spc="0" normalizeH="0" baseline="0" noProof="0" dirty="0">
                  <a:ln>
                    <a:noFill/>
                  </a:ln>
                  <a:solidFill>
                    <a:srgbClr val="005A8A"/>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 name="矩形 8"/>
              <p:cNvSpPr/>
              <p:nvPr/>
            </p:nvSpPr>
            <p:spPr>
              <a:xfrm>
                <a:off x="7467606" y="2278143"/>
                <a:ext cx="1407160"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项目概览</a:t>
                </a:r>
                <a:endParaRPr kumimoji="0" lang="zh-CN" altLang="en-US" sz="2400" b="0"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cxnSp>
          <p:nvCxnSpPr>
            <p:cNvPr id="18" name="直接连接符 17"/>
            <p:cNvCxnSpPr/>
            <p:nvPr/>
          </p:nvCxnSpPr>
          <p:spPr>
            <a:xfrm>
              <a:off x="7446341" y="2310042"/>
              <a:ext cx="0" cy="396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5389897" y="2704904"/>
            <a:ext cx="2286729" cy="584775"/>
            <a:chOff x="6588037" y="2227220"/>
            <a:chExt cx="2286729" cy="584775"/>
          </a:xfrm>
        </p:grpSpPr>
        <p:grpSp>
          <p:nvGrpSpPr>
            <p:cNvPr id="22" name="组合 21"/>
            <p:cNvGrpSpPr/>
            <p:nvPr/>
          </p:nvGrpSpPr>
          <p:grpSpPr>
            <a:xfrm>
              <a:off x="6588037" y="2227220"/>
              <a:ext cx="2286729" cy="584775"/>
              <a:chOff x="6588037" y="2227220"/>
              <a:chExt cx="2286729" cy="584775"/>
            </a:xfrm>
          </p:grpSpPr>
          <p:sp>
            <p:nvSpPr>
              <p:cNvPr id="24" name="文本框 23"/>
              <p:cNvSpPr txBox="1"/>
              <p:nvPr/>
            </p:nvSpPr>
            <p:spPr>
              <a:xfrm>
                <a:off x="6588037" y="2227220"/>
                <a:ext cx="102072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005A8A"/>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02</a:t>
                </a:r>
                <a:endParaRPr kumimoji="0" lang="zh-CN" altLang="en-US" sz="3200" b="1" i="0" u="none" strike="noStrike" kern="1200" cap="none" spc="0" normalizeH="0" baseline="0" noProof="0" dirty="0">
                  <a:ln>
                    <a:noFill/>
                  </a:ln>
                  <a:solidFill>
                    <a:srgbClr val="005A8A"/>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5" name="矩形 24"/>
              <p:cNvSpPr/>
              <p:nvPr/>
            </p:nvSpPr>
            <p:spPr>
              <a:xfrm>
                <a:off x="7467606" y="2278143"/>
                <a:ext cx="1407160"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词法分析</a:t>
                </a:r>
                <a:endParaRPr kumimoji="0" lang="zh-CN" altLang="en-US" sz="2400" b="0"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cxnSp>
          <p:nvCxnSpPr>
            <p:cNvPr id="23" name="直接连接符 22"/>
            <p:cNvCxnSpPr/>
            <p:nvPr/>
          </p:nvCxnSpPr>
          <p:spPr>
            <a:xfrm>
              <a:off x="7446341" y="2310042"/>
              <a:ext cx="0" cy="396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5389897" y="3537879"/>
            <a:ext cx="3053809" cy="584775"/>
            <a:chOff x="6588037" y="2227220"/>
            <a:chExt cx="3053809" cy="584775"/>
          </a:xfrm>
        </p:grpSpPr>
        <p:grpSp>
          <p:nvGrpSpPr>
            <p:cNvPr id="27" name="组合 26"/>
            <p:cNvGrpSpPr/>
            <p:nvPr/>
          </p:nvGrpSpPr>
          <p:grpSpPr>
            <a:xfrm>
              <a:off x="6588037" y="2227220"/>
              <a:ext cx="3053809" cy="584775"/>
              <a:chOff x="6588037" y="2227220"/>
              <a:chExt cx="3053809" cy="584775"/>
            </a:xfrm>
          </p:grpSpPr>
          <p:sp>
            <p:nvSpPr>
              <p:cNvPr id="29" name="文本框 28"/>
              <p:cNvSpPr txBox="1"/>
              <p:nvPr/>
            </p:nvSpPr>
            <p:spPr>
              <a:xfrm>
                <a:off x="6588037" y="2227220"/>
                <a:ext cx="102072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005A8A"/>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03</a:t>
                </a:r>
                <a:endParaRPr kumimoji="0" lang="zh-CN" altLang="en-US" sz="3200" b="1" i="0" u="none" strike="noStrike" kern="1200" cap="none" spc="0" normalizeH="0" baseline="0" noProof="0" dirty="0">
                  <a:ln>
                    <a:noFill/>
                  </a:ln>
                  <a:solidFill>
                    <a:srgbClr val="005A8A"/>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0" name="矩形 29"/>
              <p:cNvSpPr/>
              <p:nvPr/>
            </p:nvSpPr>
            <p:spPr>
              <a:xfrm>
                <a:off x="7467606" y="2278143"/>
                <a:ext cx="2174240"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语法分析与</a:t>
                </a:r>
                <a:r>
                  <a:rPr kumimoji="0" lang="en-US" altLang="zh-CN" sz="2400" b="1"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AST</a:t>
                </a:r>
                <a:endParaRPr kumimoji="0" lang="en-US" altLang="zh-CN" sz="2400" b="1"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cxnSp>
          <p:nvCxnSpPr>
            <p:cNvPr id="28" name="直接连接符 27"/>
            <p:cNvCxnSpPr/>
            <p:nvPr/>
          </p:nvCxnSpPr>
          <p:spPr>
            <a:xfrm>
              <a:off x="7446341" y="2310042"/>
              <a:ext cx="0" cy="396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5389897" y="4370854"/>
            <a:ext cx="2286729" cy="584775"/>
            <a:chOff x="6588037" y="2227220"/>
            <a:chExt cx="2286729" cy="584775"/>
          </a:xfrm>
        </p:grpSpPr>
        <p:grpSp>
          <p:nvGrpSpPr>
            <p:cNvPr id="32" name="组合 31"/>
            <p:cNvGrpSpPr/>
            <p:nvPr/>
          </p:nvGrpSpPr>
          <p:grpSpPr>
            <a:xfrm>
              <a:off x="6588037" y="2227220"/>
              <a:ext cx="2286729" cy="584775"/>
              <a:chOff x="6588037" y="2227220"/>
              <a:chExt cx="2286729" cy="584775"/>
            </a:xfrm>
          </p:grpSpPr>
          <p:sp>
            <p:nvSpPr>
              <p:cNvPr id="34" name="文本框 33"/>
              <p:cNvSpPr txBox="1"/>
              <p:nvPr/>
            </p:nvSpPr>
            <p:spPr>
              <a:xfrm>
                <a:off x="6588037" y="2227220"/>
                <a:ext cx="102072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005A8A"/>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04</a:t>
                </a:r>
                <a:endParaRPr kumimoji="0" lang="zh-CN" altLang="en-US" sz="3200" b="1" i="0" u="none" strike="noStrike" kern="1200" cap="none" spc="0" normalizeH="0" baseline="0" noProof="0" dirty="0">
                  <a:ln>
                    <a:noFill/>
                  </a:ln>
                  <a:solidFill>
                    <a:srgbClr val="005A8A"/>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5" name="矩形 34"/>
              <p:cNvSpPr/>
              <p:nvPr/>
            </p:nvSpPr>
            <p:spPr>
              <a:xfrm>
                <a:off x="7467606" y="2278143"/>
                <a:ext cx="1407160"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语义分析</a:t>
                </a:r>
                <a:endParaRPr kumimoji="0" lang="zh-CN" altLang="en-US" sz="2400" b="0"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cxnSp>
          <p:nvCxnSpPr>
            <p:cNvPr id="33" name="直接连接符 32"/>
            <p:cNvCxnSpPr/>
            <p:nvPr/>
          </p:nvCxnSpPr>
          <p:spPr>
            <a:xfrm>
              <a:off x="7446341" y="2310042"/>
              <a:ext cx="0" cy="396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64895" y="2928431"/>
            <a:ext cx="1905000" cy="1905000"/>
          </a:xfrm>
          <a:prstGeom prst="rect">
            <a:avLst/>
          </a:prstGeom>
        </p:spPr>
      </p:pic>
      <p:pic>
        <p:nvPicPr>
          <p:cNvPr id="36" name="图片 35"/>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1308730" y="1865557"/>
            <a:ext cx="2017330" cy="696246"/>
          </a:xfrm>
          <a:prstGeom prst="rect">
            <a:avLst/>
          </a:prstGeom>
        </p:spPr>
      </p:pic>
      <p:pic>
        <p:nvPicPr>
          <p:cNvPr id="37" name="图片 36"/>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1825804" y="720843"/>
            <a:ext cx="983182" cy="983182"/>
          </a:xfrm>
          <a:prstGeom prst="rect">
            <a:avLst/>
          </a:prstGeom>
        </p:spPr>
      </p:pic>
      <p:grpSp>
        <p:nvGrpSpPr>
          <p:cNvPr id="62" name="组合 61"/>
          <p:cNvGrpSpPr/>
          <p:nvPr/>
        </p:nvGrpSpPr>
        <p:grpSpPr>
          <a:xfrm>
            <a:off x="8544577" y="1855745"/>
            <a:ext cx="2898869" cy="583565"/>
            <a:chOff x="6588037" y="2227220"/>
            <a:chExt cx="2898869" cy="583565"/>
          </a:xfrm>
        </p:grpSpPr>
        <p:grpSp>
          <p:nvGrpSpPr>
            <p:cNvPr id="63" name="组合 62"/>
            <p:cNvGrpSpPr/>
            <p:nvPr/>
          </p:nvGrpSpPr>
          <p:grpSpPr>
            <a:xfrm>
              <a:off x="6588037" y="2227220"/>
              <a:ext cx="2898869" cy="583565"/>
              <a:chOff x="6588037" y="2227220"/>
              <a:chExt cx="2898869" cy="583565"/>
            </a:xfrm>
          </p:grpSpPr>
          <p:sp>
            <p:nvSpPr>
              <p:cNvPr id="64" name="文本框 63"/>
              <p:cNvSpPr txBox="1"/>
              <p:nvPr>
                <p:custDataLst>
                  <p:tags r:id="rId4"/>
                </p:custDataLst>
              </p:nvPr>
            </p:nvSpPr>
            <p:spPr>
              <a:xfrm>
                <a:off x="6588037" y="2227220"/>
                <a:ext cx="1020724" cy="583565"/>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005A8A"/>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05</a:t>
                </a:r>
                <a:endParaRPr kumimoji="0" lang="zh-CN" altLang="en-US" sz="3200" b="1" i="0" u="none" strike="noStrike" kern="1200" cap="none" spc="0" normalizeH="0" baseline="0" noProof="0" dirty="0">
                  <a:ln>
                    <a:noFill/>
                  </a:ln>
                  <a:solidFill>
                    <a:srgbClr val="005A8A"/>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5" name="矩形 64"/>
              <p:cNvSpPr/>
              <p:nvPr>
                <p:custDataLst>
                  <p:tags r:id="rId5"/>
                </p:custDataLst>
              </p:nvPr>
            </p:nvSpPr>
            <p:spPr>
              <a:xfrm>
                <a:off x="7467606" y="2278143"/>
                <a:ext cx="2019300" cy="460375"/>
              </a:xfrm>
              <a:prstGeom prst="rect">
                <a:avLst/>
              </a:prstGeom>
            </p:spPr>
            <p:txBody>
              <a:bodyPr wrap="non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中间代码生成</a:t>
                </a:r>
                <a:endParaRPr kumimoji="0" lang="zh-CN" altLang="en-US" sz="2400" b="0"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cxnSp>
          <p:nvCxnSpPr>
            <p:cNvPr id="66" name="直接连接符 65"/>
            <p:cNvCxnSpPr/>
            <p:nvPr>
              <p:custDataLst>
                <p:tags r:id="rId6"/>
              </p:custDataLst>
            </p:nvPr>
          </p:nvCxnSpPr>
          <p:spPr>
            <a:xfrm>
              <a:off x="7446341" y="2310042"/>
              <a:ext cx="0" cy="396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67" name="组合 66"/>
          <p:cNvGrpSpPr/>
          <p:nvPr/>
        </p:nvGrpSpPr>
        <p:grpSpPr>
          <a:xfrm>
            <a:off x="8544577" y="2709984"/>
            <a:ext cx="2592799" cy="583565"/>
            <a:chOff x="6588037" y="2227220"/>
            <a:chExt cx="2592799" cy="583565"/>
          </a:xfrm>
        </p:grpSpPr>
        <p:grpSp>
          <p:nvGrpSpPr>
            <p:cNvPr id="68" name="组合 67"/>
            <p:cNvGrpSpPr/>
            <p:nvPr/>
          </p:nvGrpSpPr>
          <p:grpSpPr>
            <a:xfrm>
              <a:off x="6588037" y="2227220"/>
              <a:ext cx="2592799" cy="583565"/>
              <a:chOff x="6588037" y="2227220"/>
              <a:chExt cx="2592799" cy="583565"/>
            </a:xfrm>
          </p:grpSpPr>
          <p:sp>
            <p:nvSpPr>
              <p:cNvPr id="69" name="文本框 68"/>
              <p:cNvSpPr txBox="1"/>
              <p:nvPr>
                <p:custDataLst>
                  <p:tags r:id="rId7"/>
                </p:custDataLst>
              </p:nvPr>
            </p:nvSpPr>
            <p:spPr>
              <a:xfrm>
                <a:off x="6588037" y="2227220"/>
                <a:ext cx="1020724" cy="583565"/>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005A8A"/>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06</a:t>
                </a:r>
                <a:endParaRPr kumimoji="0" lang="zh-CN" altLang="en-US" sz="3200" b="1" i="0" u="none" strike="noStrike" kern="1200" cap="none" spc="0" normalizeH="0" baseline="0" noProof="0" dirty="0">
                  <a:ln>
                    <a:noFill/>
                  </a:ln>
                  <a:solidFill>
                    <a:srgbClr val="005A8A"/>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70" name="矩形 69"/>
              <p:cNvSpPr/>
              <p:nvPr>
                <p:custDataLst>
                  <p:tags r:id="rId8"/>
                </p:custDataLst>
              </p:nvPr>
            </p:nvSpPr>
            <p:spPr>
              <a:xfrm>
                <a:off x="7467606" y="2278143"/>
                <a:ext cx="1713230" cy="460375"/>
              </a:xfrm>
              <a:prstGeom prst="rect">
                <a:avLst/>
              </a:prstGeom>
            </p:spPr>
            <p:txBody>
              <a:bodyPr wrap="non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错误处理器</a:t>
                </a:r>
                <a:endParaRPr kumimoji="0" lang="zh-CN" altLang="en-US" sz="2400" b="0"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cxnSp>
          <p:nvCxnSpPr>
            <p:cNvPr id="71" name="直接连接符 70"/>
            <p:cNvCxnSpPr/>
            <p:nvPr>
              <p:custDataLst>
                <p:tags r:id="rId9"/>
              </p:custDataLst>
            </p:nvPr>
          </p:nvCxnSpPr>
          <p:spPr>
            <a:xfrm>
              <a:off x="7446341" y="2310042"/>
              <a:ext cx="0" cy="396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72" name="组合 71"/>
          <p:cNvGrpSpPr/>
          <p:nvPr/>
        </p:nvGrpSpPr>
        <p:grpSpPr>
          <a:xfrm>
            <a:off x="8544577" y="3542959"/>
            <a:ext cx="2592799" cy="583565"/>
            <a:chOff x="6588037" y="2227220"/>
            <a:chExt cx="2592799" cy="583565"/>
          </a:xfrm>
        </p:grpSpPr>
        <p:grpSp>
          <p:nvGrpSpPr>
            <p:cNvPr id="73" name="组合 72"/>
            <p:cNvGrpSpPr/>
            <p:nvPr/>
          </p:nvGrpSpPr>
          <p:grpSpPr>
            <a:xfrm>
              <a:off x="6588037" y="2227220"/>
              <a:ext cx="2592799" cy="583565"/>
              <a:chOff x="6588037" y="2227220"/>
              <a:chExt cx="2592799" cy="583565"/>
            </a:xfrm>
          </p:grpSpPr>
          <p:sp>
            <p:nvSpPr>
              <p:cNvPr id="74" name="文本框 73"/>
              <p:cNvSpPr txBox="1"/>
              <p:nvPr>
                <p:custDataLst>
                  <p:tags r:id="rId10"/>
                </p:custDataLst>
              </p:nvPr>
            </p:nvSpPr>
            <p:spPr>
              <a:xfrm>
                <a:off x="6588037" y="2227220"/>
                <a:ext cx="1020724" cy="583565"/>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005A8A"/>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07</a:t>
                </a:r>
                <a:endParaRPr kumimoji="0" lang="zh-CN" altLang="en-US" sz="3200" b="1" i="0" u="none" strike="noStrike" kern="1200" cap="none" spc="0" normalizeH="0" baseline="0" noProof="0" dirty="0">
                  <a:ln>
                    <a:noFill/>
                  </a:ln>
                  <a:solidFill>
                    <a:srgbClr val="005A8A"/>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75" name="矩形 74"/>
              <p:cNvSpPr/>
              <p:nvPr>
                <p:custDataLst>
                  <p:tags r:id="rId11"/>
                </p:custDataLst>
              </p:nvPr>
            </p:nvSpPr>
            <p:spPr>
              <a:xfrm>
                <a:off x="7467606" y="2278143"/>
                <a:ext cx="1713230" cy="460375"/>
              </a:xfrm>
              <a:prstGeom prst="rect">
                <a:avLst/>
              </a:prstGeom>
            </p:spPr>
            <p:txBody>
              <a:bodyPr wrap="non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总结与展望</a:t>
                </a:r>
                <a:endParaRPr kumimoji="0" lang="en-US" altLang="zh-CN" sz="2400" b="1"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cxnSp>
          <p:nvCxnSpPr>
            <p:cNvPr id="76" name="直接连接符 75"/>
            <p:cNvCxnSpPr/>
            <p:nvPr>
              <p:custDataLst>
                <p:tags r:id="rId12"/>
              </p:custDataLst>
            </p:nvPr>
          </p:nvCxnSpPr>
          <p:spPr>
            <a:xfrm>
              <a:off x="7446341" y="2310042"/>
              <a:ext cx="0" cy="396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77" name="组合 76"/>
          <p:cNvGrpSpPr/>
          <p:nvPr/>
        </p:nvGrpSpPr>
        <p:grpSpPr>
          <a:xfrm>
            <a:off x="8544577" y="4375934"/>
            <a:ext cx="3204939" cy="583565"/>
            <a:chOff x="6588037" y="2227220"/>
            <a:chExt cx="3204939" cy="583565"/>
          </a:xfrm>
        </p:grpSpPr>
        <p:grpSp>
          <p:nvGrpSpPr>
            <p:cNvPr id="78" name="组合 77"/>
            <p:cNvGrpSpPr/>
            <p:nvPr/>
          </p:nvGrpSpPr>
          <p:grpSpPr>
            <a:xfrm>
              <a:off x="6588037" y="2227220"/>
              <a:ext cx="3204939" cy="583565"/>
              <a:chOff x="6588037" y="2227220"/>
              <a:chExt cx="3204939" cy="583565"/>
            </a:xfrm>
          </p:grpSpPr>
          <p:sp>
            <p:nvSpPr>
              <p:cNvPr id="79" name="文本框 78"/>
              <p:cNvSpPr txBox="1"/>
              <p:nvPr>
                <p:custDataLst>
                  <p:tags r:id="rId13"/>
                </p:custDataLst>
              </p:nvPr>
            </p:nvSpPr>
            <p:spPr>
              <a:xfrm>
                <a:off x="6588037" y="2227220"/>
                <a:ext cx="1020724" cy="583565"/>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005A8A"/>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08</a:t>
                </a:r>
                <a:endParaRPr kumimoji="0" lang="zh-CN" altLang="en-US" sz="3200" b="1" i="0" u="none" strike="noStrike" kern="1200" cap="none" spc="0" normalizeH="0" baseline="0" noProof="0" dirty="0">
                  <a:ln>
                    <a:noFill/>
                  </a:ln>
                  <a:solidFill>
                    <a:srgbClr val="005A8A"/>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80" name="矩形 79"/>
              <p:cNvSpPr/>
              <p:nvPr>
                <p:custDataLst>
                  <p:tags r:id="rId14"/>
                </p:custDataLst>
              </p:nvPr>
            </p:nvSpPr>
            <p:spPr>
              <a:xfrm>
                <a:off x="7467606" y="2278143"/>
                <a:ext cx="2325370" cy="460375"/>
              </a:xfrm>
              <a:prstGeom prst="rect">
                <a:avLst/>
              </a:prstGeom>
            </p:spPr>
            <p:txBody>
              <a:bodyPr wrap="non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参考文献与资料</a:t>
                </a:r>
                <a:endParaRPr kumimoji="0" lang="zh-CN" altLang="en-US" sz="2400" b="0"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cxnSp>
          <p:nvCxnSpPr>
            <p:cNvPr id="81" name="直接连接符 80"/>
            <p:cNvCxnSpPr/>
            <p:nvPr>
              <p:custDataLst>
                <p:tags r:id="rId15"/>
              </p:custDataLst>
            </p:nvPr>
          </p:nvCxnSpPr>
          <p:spPr>
            <a:xfrm>
              <a:off x="7446341" y="2310042"/>
              <a:ext cx="0" cy="396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up)">
                                      <p:cBhvr>
                                        <p:cTn id="11" dur="500"/>
                                        <p:tgtEl>
                                          <p:spTgt spid="20"/>
                                        </p:tgtEl>
                                      </p:cBhvr>
                                    </p:animEffect>
                                  </p:childTnLst>
                                </p:cTn>
                              </p:par>
                              <p:par>
                                <p:cTn id="12" presetID="22" presetClass="entr" presetSubtype="1" fill="hold"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wipe(up)">
                                      <p:cBhvr>
                                        <p:cTn id="14" dur="500"/>
                                        <p:tgtEl>
                                          <p:spTgt spid="21"/>
                                        </p:tgtEl>
                                      </p:cBhvr>
                                    </p:animEffect>
                                  </p:childTnLst>
                                </p:cTn>
                              </p:par>
                              <p:par>
                                <p:cTn id="15" presetID="22" presetClass="entr" presetSubtype="1"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up)">
                                      <p:cBhvr>
                                        <p:cTn id="17" dur="500"/>
                                        <p:tgtEl>
                                          <p:spTgt spid="26"/>
                                        </p:tgtEl>
                                      </p:cBhvr>
                                    </p:animEffect>
                                  </p:childTnLst>
                                </p:cTn>
                              </p:par>
                              <p:par>
                                <p:cTn id="18" presetID="22" presetClass="entr" presetSubtype="1" fill="hold" nodeType="with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wipe(up)">
                                      <p:cBhvr>
                                        <p:cTn id="20" dur="500"/>
                                        <p:tgtEl>
                                          <p:spTgt spid="31"/>
                                        </p:tgtEl>
                                      </p:cBhvr>
                                    </p:animEffec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62"/>
                                        </p:tgtEl>
                                        <p:attrNameLst>
                                          <p:attrName>style.visibility</p:attrName>
                                        </p:attrNameLst>
                                      </p:cBhvr>
                                      <p:to>
                                        <p:strVal val="visible"/>
                                      </p:to>
                                    </p:set>
                                    <p:animEffect transition="in" filter="wipe(up)">
                                      <p:cBhvr>
                                        <p:cTn id="24" dur="500"/>
                                        <p:tgtEl>
                                          <p:spTgt spid="62"/>
                                        </p:tgtEl>
                                      </p:cBhvr>
                                    </p:animEffect>
                                  </p:childTnLst>
                                </p:cTn>
                              </p:par>
                              <p:par>
                                <p:cTn id="25" presetID="22" presetClass="entr" presetSubtype="1" fill="hold" nodeType="with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wipe(up)">
                                      <p:cBhvr>
                                        <p:cTn id="27" dur="500"/>
                                        <p:tgtEl>
                                          <p:spTgt spid="67"/>
                                        </p:tgtEl>
                                      </p:cBhvr>
                                    </p:animEffect>
                                  </p:childTnLst>
                                </p:cTn>
                              </p:par>
                              <p:par>
                                <p:cTn id="28" presetID="22" presetClass="entr" presetSubtype="1" fill="hold"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wipe(up)">
                                      <p:cBhvr>
                                        <p:cTn id="30" dur="500"/>
                                        <p:tgtEl>
                                          <p:spTgt spid="72"/>
                                        </p:tgtEl>
                                      </p:cBhvr>
                                    </p:animEffect>
                                  </p:childTnLst>
                                </p:cTn>
                              </p:par>
                              <p:par>
                                <p:cTn id="31" presetID="22" presetClass="entr" presetSubtype="1" fill="hold" nodeType="withEffect">
                                  <p:stCondLst>
                                    <p:cond delay="0"/>
                                  </p:stCondLst>
                                  <p:childTnLst>
                                    <p:set>
                                      <p:cBhvr>
                                        <p:cTn id="32" dur="1" fill="hold">
                                          <p:stCondLst>
                                            <p:cond delay="0"/>
                                          </p:stCondLst>
                                        </p:cTn>
                                        <p:tgtEl>
                                          <p:spTgt spid="77"/>
                                        </p:tgtEl>
                                        <p:attrNameLst>
                                          <p:attrName>style.visibility</p:attrName>
                                        </p:attrNameLst>
                                      </p:cBhvr>
                                      <p:to>
                                        <p:strVal val="visible"/>
                                      </p:to>
                                    </p:set>
                                    <p:animEffect transition="in" filter="wipe(up)">
                                      <p:cBhvr>
                                        <p:cTn id="33"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934" y="0"/>
            <a:ext cx="12214934" cy="3616960"/>
          </a:xfrm>
          <a:prstGeom prst="rect">
            <a:avLst/>
          </a:prstGeom>
          <a:solidFill>
            <a:srgbClr val="005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3" name="任意多边形: 形状 12"/>
          <p:cNvSpPr/>
          <p:nvPr/>
        </p:nvSpPr>
        <p:spPr>
          <a:xfrm>
            <a:off x="2965173" y="2922324"/>
            <a:ext cx="6261654" cy="134863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chemeClr val="bg1"/>
          </a:solidFill>
          <a:ln w="38100">
            <a:solidFill>
              <a:srgbClr val="005A8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 name="矩形 8"/>
          <p:cNvSpPr/>
          <p:nvPr/>
        </p:nvSpPr>
        <p:spPr>
          <a:xfrm>
            <a:off x="4613690" y="3271730"/>
            <a:ext cx="2941320" cy="64516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600" b="1" dirty="0">
                <a:solidFill>
                  <a:prstClr val="black"/>
                </a:solidFill>
                <a:latin typeface="字魂105号-简雅黑" panose="00000500000000000000" pitchFamily="2" charset="-122"/>
                <a:ea typeface="字魂105号-简雅黑" panose="00000500000000000000" pitchFamily="2" charset="-122"/>
                <a:sym typeface="字魂105号-简雅黑" panose="00000500000000000000" pitchFamily="2" charset="-122"/>
              </a:rPr>
              <a:t>4.</a:t>
            </a:r>
            <a:r>
              <a:rPr lang="zh-CN" altLang="en-US" sz="3600" b="1" dirty="0">
                <a:solidFill>
                  <a:prstClr val="black"/>
                </a:solidFill>
                <a:latin typeface="字魂105号-简雅黑" panose="00000500000000000000" pitchFamily="2" charset="-122"/>
                <a:ea typeface="字魂105号-简雅黑" panose="00000500000000000000" pitchFamily="2" charset="-122"/>
                <a:sym typeface="字魂105号-简雅黑" panose="00000500000000000000" pitchFamily="2" charset="-122"/>
              </a:rPr>
              <a:t>  语义分析</a:t>
            </a:r>
            <a:endParaRPr kumimoji="0" lang="zh-CN" altLang="en-US" sz="3600" b="0"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6" name="图片 5"/>
          <p:cNvPicPr>
            <a:picLocks noChangeAspect="1"/>
          </p:cNvPicPr>
          <p:nvPr/>
        </p:nvPicPr>
        <p:blipFill>
          <a:blip r:embed="rId1">
            <a:biLevel thresh="25000"/>
            <a:extLst>
              <a:ext uri="{28A0092B-C50C-407E-A947-70E740481C1C}">
                <a14:useLocalDpi xmlns:a14="http://schemas.microsoft.com/office/drawing/2010/main" val="0"/>
              </a:ext>
            </a:extLst>
          </a:blip>
          <a:stretch>
            <a:fillRect/>
          </a:stretch>
        </p:blipFill>
        <p:spPr>
          <a:xfrm>
            <a:off x="4142030" y="754120"/>
            <a:ext cx="1308810" cy="1308810"/>
          </a:xfrm>
          <a:prstGeom prst="rect">
            <a:avLst/>
          </a:prstGeom>
        </p:spPr>
      </p:pic>
      <p:pic>
        <p:nvPicPr>
          <p:cNvPr id="7" name="图片 6"/>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5677420" y="968390"/>
            <a:ext cx="2434110" cy="84009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2632710" cy="460375"/>
          </a:xfrm>
          <a:prstGeom prst="rect">
            <a:avLst/>
          </a:prstGeom>
        </p:spPr>
        <p:txBody>
          <a:bodyPr wrap="none">
            <a:spAutoFit/>
          </a:bodyPr>
          <a:lstStyle/>
          <a:p>
            <a:pPr algn="l"/>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语义分析</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符号表</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42494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6" name="文本框 5"/>
          <p:cNvSpPr txBox="1"/>
          <p:nvPr>
            <p:custDataLst>
              <p:tags r:id="rId4"/>
            </p:custDataLst>
          </p:nvPr>
        </p:nvSpPr>
        <p:spPr>
          <a:xfrm>
            <a:off x="499110" y="1401445"/>
            <a:ext cx="6484620" cy="2256155"/>
          </a:xfrm>
          <a:prstGeom prst="rect">
            <a:avLst/>
          </a:prstGeom>
          <a:noFill/>
        </p:spPr>
        <p:txBody>
          <a:bodyPr wrap="square" rtlCol="0" anchor="t">
            <a:spAutoFit/>
          </a:bodyPr>
          <a:p>
            <a:pPr indent="457200">
              <a:lnSpc>
                <a:spcPct val="110000"/>
              </a:lnSpc>
            </a:pP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语义检查的实现依赖于</a:t>
            </a:r>
            <a:r>
              <a:rPr lang="zh-CN" altLang="en-US" sz="1600" b="1" dirty="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符号表（</a:t>
            </a:r>
            <a:r>
              <a:rPr lang="en-US" altLang="zh-CN" sz="1600" b="1" dirty="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Symbol Table</a:t>
            </a:r>
            <a:r>
              <a:rPr lang="zh-CN" altLang="en-US" sz="1600" b="1" dirty="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维护程序中的变量、函数等标识符的信息，并通过遍历抽象语法树逐个检查各类语句与表达式是否满足语言的语义规则。</a:t>
            </a:r>
            <a:endPar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indent="457200">
              <a:lnSpc>
                <a:spcPct val="110000"/>
              </a:lnSpc>
            </a:pP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本模块与前期的语法分析器相衔接，作为后续中间代码生成和优化的前置保障，其准确性和鲁棒性直接影响整个编译流程的可靠性。</a:t>
            </a:r>
            <a:endPar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indent="457200">
              <a:lnSpc>
                <a:spcPct val="110000"/>
              </a:lnSpc>
            </a:pP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本项目中的符号表模块由命名空间</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a:t>
            </a:r>
            <a:r>
              <a:rPr lang="en-US" altLang="zh-CN" sz="1600" b="1" dirty="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symbol</a:t>
            </a:r>
            <a:r>
              <a:rPr lang="en-US" altLang="zh-CN" sz="1600" dirty="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下的多个结构体与类构成，主要包括</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a:t>
            </a:r>
            <a:r>
              <a:rPr lang="en-US" altLang="zh-CN" sz="1600" b="1" dirty="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Symbol</a:t>
            </a:r>
            <a:r>
              <a:rPr lang="zh-CN" altLang="en-US" sz="1600" b="1" dirty="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a:t>
            </a:r>
            <a:r>
              <a:rPr lang="en-US" altLang="zh-CN" sz="1600" b="1" dirty="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Variable</a:t>
            </a:r>
            <a:r>
              <a:rPr lang="zh-CN" altLang="en-US" sz="1600" b="1" dirty="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a:t>
            </a:r>
            <a:r>
              <a:rPr lang="en-US" altLang="zh-CN" sz="1600" b="1" dirty="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Function</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以及核心管理类</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a:t>
            </a:r>
            <a:r>
              <a:rPr lang="en-US" altLang="zh-CN" sz="1600" b="1" dirty="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SymbolTable</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，实现了对变量与函数的统一管理和作用域支持。</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a:t>
            </a:r>
            <a:endPar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pic>
        <p:nvPicPr>
          <p:cNvPr id="8" name="图片 7"/>
          <p:cNvPicPr>
            <a:picLocks noChangeAspect="1"/>
          </p:cNvPicPr>
          <p:nvPr/>
        </p:nvPicPr>
        <p:blipFill>
          <a:blip r:embed="rId5"/>
          <a:stretch>
            <a:fillRect/>
          </a:stretch>
        </p:blipFill>
        <p:spPr>
          <a:xfrm>
            <a:off x="770890" y="3839845"/>
            <a:ext cx="5426710" cy="2000885"/>
          </a:xfrm>
          <a:prstGeom prst="rect">
            <a:avLst/>
          </a:prstGeom>
        </p:spPr>
      </p:pic>
      <p:pic>
        <p:nvPicPr>
          <p:cNvPr id="9" name="图片 8"/>
          <p:cNvPicPr>
            <a:picLocks noChangeAspect="1"/>
          </p:cNvPicPr>
          <p:nvPr/>
        </p:nvPicPr>
        <p:blipFill>
          <a:blip r:embed="rId6"/>
          <a:stretch>
            <a:fillRect/>
          </a:stretch>
        </p:blipFill>
        <p:spPr>
          <a:xfrm>
            <a:off x="7158990" y="850265"/>
            <a:ext cx="3867785" cy="526288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2632710" cy="460375"/>
          </a:xfrm>
          <a:prstGeom prst="rect">
            <a:avLst/>
          </a:prstGeom>
        </p:spPr>
        <p:txBody>
          <a:bodyPr wrap="none">
            <a:spAutoFit/>
          </a:bodyPr>
          <a:lstStyle/>
          <a:p>
            <a:pPr algn="l"/>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语义分析</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符号表</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42494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6" name="文本框 5"/>
          <p:cNvSpPr txBox="1"/>
          <p:nvPr>
            <p:custDataLst>
              <p:tags r:id="rId4"/>
            </p:custDataLst>
          </p:nvPr>
        </p:nvSpPr>
        <p:spPr>
          <a:xfrm>
            <a:off x="499110" y="1253490"/>
            <a:ext cx="10725785" cy="1173480"/>
          </a:xfrm>
          <a:prstGeom prst="rect">
            <a:avLst/>
          </a:prstGeom>
          <a:noFill/>
        </p:spPr>
        <p:txBody>
          <a:bodyPr wrap="square" rtlCol="0" anchor="t">
            <a:spAutoFit/>
          </a:bodyPr>
          <a:p>
            <a:pPr indent="457200">
              <a:lnSpc>
                <a:spcPct val="110000"/>
              </a:lnSpc>
            </a:pP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SymbolTable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类采用</a:t>
            </a:r>
            <a:r>
              <a:rPr lang="zh-CN" altLang="en-US" sz="1600" b="1" dirty="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嵌套作用域</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管理的方式设计，使用</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`std::unordered_map&lt;std::string, ScopePtr&gt;`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存储多个作用域（</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Scope</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），每个作用域本质上是一个从变量名到变量指针的哈希表。作用域通过名称</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a:t>
            </a:r>
            <a:r>
              <a:rPr lang="en-US" altLang="zh-CN" sz="1600" b="1" dirty="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cscope_name</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进行区分，进入或退出作用域时会修改当前作用域指针</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`p_cscope`</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。这种设计允许灵活支持</a:t>
            </a:r>
            <a:r>
              <a:rPr lang="zh-CN" altLang="en-US" sz="1600" b="1" dirty="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局部变量与变量屏蔽机制。</a:t>
            </a:r>
            <a:endParaRPr lang="zh-CN" altLang="en-US" sz="1600" b="1" dirty="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indent="457200">
              <a:lnSpc>
                <a:spcPct val="110000"/>
              </a:lnSpc>
            </a:pPr>
            <a:r>
              <a:rPr lang="zh-CN" altLang="en-US" sz="1600" dirty="0">
                <a:solidFill>
                  <a:schemeClr val="tx1"/>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同时为了支持变量与函数同名，</a:t>
            </a:r>
            <a:r>
              <a:rPr lang="en-US" altLang="zh-CN" sz="1600" dirty="0">
                <a:solidFill>
                  <a:schemeClr val="tx1"/>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SymbolTable </a:t>
            </a:r>
            <a:r>
              <a:rPr lang="zh-CN" altLang="en-US" sz="1600" dirty="0">
                <a:solidFill>
                  <a:schemeClr val="tx1"/>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分别对</a:t>
            </a:r>
            <a:r>
              <a:rPr lang="zh-CN" altLang="en-US" sz="1600" dirty="0">
                <a:solidFill>
                  <a:schemeClr val="accent1"/>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变量与函数使用不同哈希表</a:t>
            </a:r>
            <a:r>
              <a:rPr lang="zh-CN" altLang="en-US" sz="1600" dirty="0">
                <a:solidFill>
                  <a:schemeClr val="tx1"/>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管理：</a:t>
            </a:r>
            <a:endParaRPr lang="zh-CN" altLang="en-US" sz="1600" dirty="0">
              <a:solidFill>
                <a:schemeClr val="tx1"/>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pic>
        <p:nvPicPr>
          <p:cNvPr id="5" name="图片 4"/>
          <p:cNvPicPr>
            <a:picLocks noChangeAspect="1"/>
          </p:cNvPicPr>
          <p:nvPr/>
        </p:nvPicPr>
        <p:blipFill>
          <a:blip r:embed="rId5"/>
          <a:stretch>
            <a:fillRect/>
          </a:stretch>
        </p:blipFill>
        <p:spPr>
          <a:xfrm>
            <a:off x="5072380" y="2621280"/>
            <a:ext cx="6857365" cy="3085465"/>
          </a:xfrm>
          <a:prstGeom prst="rect">
            <a:avLst/>
          </a:prstGeom>
        </p:spPr>
      </p:pic>
      <p:pic>
        <p:nvPicPr>
          <p:cNvPr id="7" name="图片 6"/>
          <p:cNvPicPr>
            <a:picLocks noChangeAspect="1"/>
          </p:cNvPicPr>
          <p:nvPr/>
        </p:nvPicPr>
        <p:blipFill>
          <a:blip r:embed="rId6"/>
          <a:stretch>
            <a:fillRect/>
          </a:stretch>
        </p:blipFill>
        <p:spPr>
          <a:xfrm>
            <a:off x="285750" y="2426970"/>
            <a:ext cx="2453005" cy="4338955"/>
          </a:xfrm>
          <a:prstGeom prst="rect">
            <a:avLst/>
          </a:prstGeom>
        </p:spPr>
      </p:pic>
      <p:cxnSp>
        <p:nvCxnSpPr>
          <p:cNvPr id="12" name="直接箭头连接符 11"/>
          <p:cNvCxnSpPr>
            <a:endCxn id="5" idx="1"/>
          </p:cNvCxnSpPr>
          <p:nvPr/>
        </p:nvCxnSpPr>
        <p:spPr>
          <a:xfrm>
            <a:off x="2707640" y="4157980"/>
            <a:ext cx="2364740" cy="635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0" name="文本框 9"/>
          <p:cNvSpPr txBox="1"/>
          <p:nvPr/>
        </p:nvSpPr>
        <p:spPr>
          <a:xfrm>
            <a:off x="2352675" y="3802380"/>
            <a:ext cx="2627630" cy="361950"/>
          </a:xfrm>
          <a:prstGeom prst="rect">
            <a:avLst/>
          </a:prstGeom>
          <a:noFill/>
        </p:spPr>
        <p:txBody>
          <a:bodyPr wrap="square" rtlCol="0" anchor="t">
            <a:spAutoFit/>
          </a:bodyPr>
          <a:p>
            <a:pPr indent="457200" algn="l">
              <a:lnSpc>
                <a:spcPct val="110000"/>
              </a:lnSpc>
              <a:buClrTx/>
              <a:buSzTx/>
              <a:buFontTx/>
            </a:pPr>
            <a:r>
              <a:rPr lang="zh-CN" altLang="en-US" sz="1600" dirty="0">
                <a:latin typeface="华文中宋" panose="02010600040101010101" charset="-122"/>
                <a:ea typeface="华文中宋" panose="02010600040101010101" charset="-122"/>
                <a:cs typeface="华文中宋" panose="02010600040101010101" charset="-122"/>
              </a:rPr>
              <a:t>bat output.symbol</a:t>
            </a:r>
            <a:endParaRPr lang="zh-CN" altLang="en-US" sz="1600" dirty="0">
              <a:latin typeface="华文中宋" panose="02010600040101010101" charset="-122"/>
              <a:ea typeface="华文中宋" panose="02010600040101010101" charset="-122"/>
              <a:cs typeface="华文中宋" panose="0201060004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293878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语义分析</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语义</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检查</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42494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11" name="文本框 10"/>
          <p:cNvSpPr txBox="1"/>
          <p:nvPr/>
        </p:nvSpPr>
        <p:spPr>
          <a:xfrm>
            <a:off x="629920" y="1485900"/>
            <a:ext cx="9117330" cy="681355"/>
          </a:xfrm>
          <a:prstGeom prst="rect">
            <a:avLst/>
          </a:prstGeom>
        </p:spPr>
        <p:txBody>
          <a:bodyPr wrap="square">
            <a:spAutoFit/>
          </a:bodyPr>
          <a:p>
            <a:pPr indent="457200" algn="l">
              <a:lnSpc>
                <a:spcPct val="120000"/>
              </a:lnSpc>
              <a:buClrTx/>
              <a:buSzTx/>
              <a:buFontTx/>
            </a:pPr>
            <a:r>
              <a:rPr lang="zh-CN" altLang="en-US" sz="1600" b="0" dirty="0">
                <a:latin typeface="华文中宋" panose="02010600040101010101" charset="-122"/>
                <a:ea typeface="华文中宋" panose="02010600040101010101" charset="-122"/>
                <a:cs typeface="华文中宋" panose="02010600040101010101" charset="-122"/>
              </a:rPr>
              <a:t>语义检查的核心实现集中在</a:t>
            </a:r>
            <a:r>
              <a:rPr lang="en-US" altLang="zh-CN" sz="1600" b="0" dirty="0">
                <a:latin typeface="华文中宋" panose="02010600040101010101" charset="-122"/>
                <a:ea typeface="华文中宋" panose="02010600040101010101" charset="-122"/>
                <a:cs typeface="华文中宋" panose="02010600040101010101" charset="-122"/>
              </a:rPr>
              <a:t> `</a:t>
            </a:r>
            <a:r>
              <a:rPr lang="en-US" altLang="zh-CN" sz="1600" b="1" dirty="0">
                <a:solidFill>
                  <a:srgbClr val="FF0000"/>
                </a:solidFill>
                <a:latin typeface="华文中宋" panose="02010600040101010101" charset="-122"/>
                <a:ea typeface="华文中宋" panose="02010600040101010101" charset="-122"/>
                <a:cs typeface="华文中宋" panose="02010600040101010101" charset="-122"/>
              </a:rPr>
              <a:t>SemanticChecker</a:t>
            </a:r>
            <a:r>
              <a:rPr lang="en-US" altLang="zh-CN" sz="1600" b="0" dirty="0">
                <a:latin typeface="华文中宋" panose="02010600040101010101" charset="-122"/>
                <a:ea typeface="华文中宋" panose="02010600040101010101" charset="-122"/>
                <a:cs typeface="华文中宋" panose="02010600040101010101" charset="-122"/>
              </a:rPr>
              <a:t>` </a:t>
            </a:r>
            <a:r>
              <a:rPr lang="zh-CN" altLang="en-US" sz="1600" b="0" dirty="0">
                <a:latin typeface="华文中宋" panose="02010600040101010101" charset="-122"/>
                <a:ea typeface="华文中宋" panose="02010600040101010101" charset="-122"/>
                <a:cs typeface="华文中宋" panose="02010600040101010101" charset="-122"/>
              </a:rPr>
              <a:t>类中，这是本项目中负责整个语义分析流程的核心类，提供了统一的入口与多个私有子程序，用于检查</a:t>
            </a:r>
            <a:r>
              <a:rPr lang="zh-CN" altLang="en-US" sz="1600" b="0" dirty="0">
                <a:latin typeface="华文中宋" panose="02010600040101010101" charset="-122"/>
                <a:ea typeface="华文中宋" panose="02010600040101010101" charset="-122"/>
                <a:cs typeface="华文中宋" panose="02010600040101010101" charset="-122"/>
              </a:rPr>
              <a:t>所有不同类型的语句与表达式：</a:t>
            </a:r>
            <a:endParaRPr lang="zh-CN" altLang="en-US" sz="1600" b="0" dirty="0">
              <a:latin typeface="华文中宋" panose="02010600040101010101" charset="-122"/>
              <a:ea typeface="华文中宋" panose="02010600040101010101" charset="-122"/>
              <a:cs typeface="华文中宋" panose="02010600040101010101" charset="-122"/>
            </a:endParaRPr>
          </a:p>
        </p:txBody>
      </p:sp>
      <p:sp>
        <p:nvSpPr>
          <p:cNvPr id="19" name="文本框 18"/>
          <p:cNvSpPr txBox="1"/>
          <p:nvPr/>
        </p:nvSpPr>
        <p:spPr>
          <a:xfrm>
            <a:off x="526415" y="2342515"/>
            <a:ext cx="6403340" cy="4118610"/>
          </a:xfrm>
          <a:prstGeom prst="rect">
            <a:avLst/>
          </a:prstGeom>
        </p:spPr>
        <p:txBody>
          <a:bodyPr wrap="square">
            <a:noAutofit/>
          </a:bodyPr>
          <a:p>
            <a:pPr indent="457200" algn="l">
              <a:lnSpc>
                <a:spcPct val="120000"/>
              </a:lnSpc>
              <a:buClrTx/>
              <a:buSzTx/>
              <a:buFontTx/>
            </a:pPr>
            <a:r>
              <a:rPr lang="zh-CN" altLang="en-US" sz="1600" b="0" dirty="0">
                <a:latin typeface="华文中宋" panose="02010600040101010101" charset="-122"/>
                <a:ea typeface="华文中宋" panose="02010600040101010101" charset="-122"/>
                <a:cs typeface="华文中宋" panose="02010600040101010101" charset="-122"/>
              </a:rPr>
              <a:t>语义检查的</a:t>
            </a:r>
            <a:r>
              <a:rPr lang="zh-CN" altLang="en-US" sz="1600" b="0" dirty="0">
                <a:solidFill>
                  <a:schemeClr val="accent1"/>
                </a:solidFill>
                <a:latin typeface="华文中宋" panose="02010600040101010101" charset="-122"/>
                <a:ea typeface="华文中宋" panose="02010600040101010101" charset="-122"/>
                <a:cs typeface="华文中宋" panose="02010600040101010101" charset="-122"/>
              </a:rPr>
              <a:t>设计原则</a:t>
            </a:r>
            <a:r>
              <a:rPr lang="zh-CN" altLang="en-US" sz="1600" b="0" dirty="0">
                <a:latin typeface="华文中宋" panose="02010600040101010101" charset="-122"/>
                <a:ea typeface="华文中宋" panose="02010600040101010101" charset="-122"/>
                <a:cs typeface="华文中宋" panose="02010600040101010101" charset="-122"/>
              </a:rPr>
              <a:t>：</a:t>
            </a:r>
            <a:endParaRPr lang="zh-CN" altLang="en-US" sz="1600" b="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Tx/>
            </a:pPr>
            <a:endParaRPr lang="en-US" altLang="zh-CN" sz="1600" b="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Tx/>
            </a:pPr>
            <a:r>
              <a:rPr lang="en-US" altLang="zh-CN" sz="1600" b="0" dirty="0">
                <a:latin typeface="华文中宋" panose="02010600040101010101" charset="-122"/>
                <a:ea typeface="华文中宋" panose="02010600040101010101" charset="-122"/>
                <a:cs typeface="华文中宋" panose="02010600040101010101" charset="-122"/>
              </a:rPr>
              <a:t>- </a:t>
            </a:r>
            <a:r>
              <a:rPr lang="zh-CN" altLang="en-US" sz="1600" b="0" dirty="0">
                <a:latin typeface="华文中宋" panose="02010600040101010101" charset="-122"/>
                <a:ea typeface="华文中宋" panose="02010600040101010101" charset="-122"/>
                <a:cs typeface="华文中宋" panose="02010600040101010101" charset="-122"/>
              </a:rPr>
              <a:t>确保变量作用域正确，避免使用未声明变量</a:t>
            </a:r>
            <a:endParaRPr lang="zh-CN" altLang="en-US" sz="1600" b="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Tx/>
            </a:pPr>
            <a:endParaRPr lang="en-US" altLang="zh-CN" sz="1600" b="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Tx/>
            </a:pPr>
            <a:r>
              <a:rPr lang="en-US" altLang="zh-CN" sz="1600" b="0" dirty="0">
                <a:latin typeface="华文中宋" panose="02010600040101010101" charset="-122"/>
                <a:ea typeface="华文中宋" panose="02010600040101010101" charset="-122"/>
                <a:cs typeface="华文中宋" panose="02010600040101010101" charset="-122"/>
              </a:rPr>
              <a:t>- </a:t>
            </a:r>
            <a:r>
              <a:rPr lang="zh-CN" altLang="en-US" sz="1600" b="0" dirty="0">
                <a:latin typeface="华文中宋" panose="02010600040101010101" charset="-122"/>
                <a:ea typeface="华文中宋" panose="02010600040101010101" charset="-122"/>
                <a:cs typeface="华文中宋" panose="02010600040101010101" charset="-122"/>
              </a:rPr>
              <a:t>检查变量是否初始化后使用</a:t>
            </a:r>
            <a:endParaRPr lang="zh-CN" altLang="en-US" sz="1600" b="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Tx/>
            </a:pPr>
            <a:endParaRPr lang="en-US" altLang="zh-CN" sz="1600" b="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Tx/>
            </a:pPr>
            <a:r>
              <a:rPr lang="en-US" altLang="zh-CN" sz="1600" b="0" dirty="0">
                <a:latin typeface="华文中宋" panose="02010600040101010101" charset="-122"/>
                <a:ea typeface="华文中宋" panose="02010600040101010101" charset="-122"/>
                <a:cs typeface="华文中宋" panose="02010600040101010101" charset="-122"/>
              </a:rPr>
              <a:t>- </a:t>
            </a:r>
            <a:r>
              <a:rPr lang="zh-CN" altLang="en-US" sz="1600" b="0" dirty="0">
                <a:latin typeface="华文中宋" panose="02010600040101010101" charset="-122"/>
                <a:ea typeface="华文中宋" panose="02010600040101010101" charset="-122"/>
                <a:cs typeface="华文中宋" panose="02010600040101010101" charset="-122"/>
              </a:rPr>
              <a:t>检查函数调用是否合法：是否存在，参数是否匹配</a:t>
            </a:r>
            <a:endParaRPr lang="zh-CN" altLang="en-US" sz="1600" b="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Tx/>
            </a:pPr>
            <a:endParaRPr lang="en-US" altLang="zh-CN" sz="1600" b="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Tx/>
            </a:pPr>
            <a:r>
              <a:rPr lang="en-US" altLang="zh-CN" sz="1600" b="0" dirty="0">
                <a:latin typeface="华文中宋" panose="02010600040101010101" charset="-122"/>
                <a:ea typeface="华文中宋" panose="02010600040101010101" charset="-122"/>
                <a:cs typeface="华文中宋" panose="02010600040101010101" charset="-122"/>
              </a:rPr>
              <a:t>- </a:t>
            </a:r>
            <a:r>
              <a:rPr lang="zh-CN" altLang="en-US" sz="1600" b="0" dirty="0">
                <a:latin typeface="华文中宋" panose="02010600040101010101" charset="-122"/>
                <a:ea typeface="华文中宋" panose="02010600040101010101" charset="-122"/>
                <a:cs typeface="华文中宋" panose="02010600040101010101" charset="-122"/>
              </a:rPr>
              <a:t>检查函数返回是否合法：是否有返回类型，是否有返回表达式</a:t>
            </a:r>
            <a:endParaRPr lang="zh-CN" altLang="en-US" sz="1600" b="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Tx/>
            </a:pPr>
            <a:endParaRPr lang="en-US" altLang="zh-CN" sz="1600" b="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Tx/>
            </a:pPr>
            <a:r>
              <a:rPr lang="en-US" altLang="zh-CN" sz="1600" b="0" dirty="0">
                <a:latin typeface="华文中宋" panose="02010600040101010101" charset="-122"/>
                <a:ea typeface="华文中宋" panose="02010600040101010101" charset="-122"/>
                <a:cs typeface="华文中宋" panose="02010600040101010101" charset="-122"/>
              </a:rPr>
              <a:t>- </a:t>
            </a:r>
            <a:r>
              <a:rPr lang="zh-CN" altLang="en-US" sz="1600" b="0" dirty="0">
                <a:latin typeface="华文中宋" panose="02010600040101010101" charset="-122"/>
                <a:ea typeface="华文中宋" panose="02010600040101010101" charset="-122"/>
                <a:cs typeface="华文中宋" panose="02010600040101010101" charset="-122"/>
              </a:rPr>
              <a:t>保证表达式类型一致性</a:t>
            </a:r>
            <a:endParaRPr lang="zh-CN" altLang="en-US" sz="1600" b="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Tx/>
            </a:pPr>
            <a:endParaRPr lang="en-US" altLang="zh-CN" sz="1600" b="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Tx/>
            </a:pPr>
            <a:r>
              <a:rPr lang="en-US" altLang="zh-CN" sz="1600" b="0" dirty="0">
                <a:latin typeface="华文中宋" panose="02010600040101010101" charset="-122"/>
                <a:ea typeface="华文中宋" panose="02010600040101010101" charset="-122"/>
                <a:cs typeface="华文中宋" panose="02010600040101010101" charset="-122"/>
              </a:rPr>
              <a:t>- </a:t>
            </a:r>
            <a:r>
              <a:rPr lang="zh-CN" altLang="en-US" sz="1600" b="0" dirty="0">
                <a:latin typeface="华文中宋" panose="02010600040101010101" charset="-122"/>
                <a:ea typeface="华文中宋" panose="02010600040101010101" charset="-122"/>
                <a:cs typeface="华文中宋" panose="02010600040101010101" charset="-122"/>
              </a:rPr>
              <a:t>支持作用域嵌套与遮蔽，以及</a:t>
            </a:r>
            <a:r>
              <a:rPr lang="en-US" altLang="zh-CN" sz="1600" b="0" dirty="0">
                <a:latin typeface="华文中宋" panose="02010600040101010101" charset="-122"/>
                <a:ea typeface="华文中宋" panose="02010600040101010101" charset="-122"/>
                <a:cs typeface="华文中宋" panose="02010600040101010101" charset="-122"/>
              </a:rPr>
              <a:t>`</a:t>
            </a:r>
            <a:r>
              <a:rPr lang="zh-CN" altLang="en-US" sz="1600" b="0" dirty="0">
                <a:solidFill>
                  <a:schemeClr val="accent1"/>
                </a:solidFill>
                <a:latin typeface="华文中宋" panose="02010600040101010101" charset="-122"/>
                <a:ea typeface="华文中宋" panose="02010600040101010101" charset="-122"/>
                <a:cs typeface="华文中宋" panose="02010600040101010101" charset="-122"/>
              </a:rPr>
              <a:t>变量重影</a:t>
            </a:r>
            <a:r>
              <a:rPr lang="en-US" altLang="zh-CN" sz="1600" b="0" dirty="0">
                <a:latin typeface="华文中宋" panose="02010600040101010101" charset="-122"/>
                <a:ea typeface="华文中宋" panose="02010600040101010101" charset="-122"/>
                <a:cs typeface="华文中宋" panose="02010600040101010101" charset="-122"/>
              </a:rPr>
              <a:t>`</a:t>
            </a:r>
            <a:endParaRPr lang="en-US" altLang="zh-CN" sz="1600" b="0" dirty="0">
              <a:latin typeface="华文中宋" panose="02010600040101010101" charset="-122"/>
              <a:ea typeface="华文中宋" panose="02010600040101010101" charset="-122"/>
              <a:cs typeface="华文中宋" panose="02010600040101010101" charset="-122"/>
            </a:endParaRPr>
          </a:p>
        </p:txBody>
      </p:sp>
      <p:pic>
        <p:nvPicPr>
          <p:cNvPr id="5" name="图片 4"/>
          <p:cNvPicPr>
            <a:picLocks noChangeAspect="1"/>
          </p:cNvPicPr>
          <p:nvPr/>
        </p:nvPicPr>
        <p:blipFill>
          <a:blip r:embed="rId4"/>
          <a:stretch>
            <a:fillRect/>
          </a:stretch>
        </p:blipFill>
        <p:spPr>
          <a:xfrm>
            <a:off x="7259320" y="2342515"/>
            <a:ext cx="4352925" cy="406781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293878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语义分析</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检查</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流程</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18110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19" name="文本框 18"/>
          <p:cNvSpPr txBox="1"/>
          <p:nvPr/>
        </p:nvSpPr>
        <p:spPr>
          <a:xfrm>
            <a:off x="1289685" y="1253490"/>
            <a:ext cx="2175510" cy="601345"/>
          </a:xfrm>
          <a:prstGeom prst="rect">
            <a:avLst/>
          </a:prstGeom>
        </p:spPr>
        <p:txBody>
          <a:bodyPr wrap="square">
            <a:noAutofit/>
          </a:bodyPr>
          <a:p>
            <a:pPr indent="457200" algn="l">
              <a:lnSpc>
                <a:spcPct val="120000"/>
              </a:lnSpc>
              <a:buClrTx/>
              <a:buSzTx/>
              <a:buFontTx/>
            </a:pPr>
            <a:r>
              <a:rPr lang="zh-CN" altLang="en-US" sz="1600" b="0" dirty="0">
                <a:latin typeface="华文中宋" panose="02010600040101010101" charset="-122"/>
                <a:ea typeface="华文中宋" panose="02010600040101010101" charset="-122"/>
                <a:cs typeface="华文中宋" panose="02010600040101010101" charset="-122"/>
              </a:rPr>
              <a:t>程序级检查</a:t>
            </a:r>
            <a:endParaRPr lang="zh-CN" altLang="en-US" sz="1600" b="0" dirty="0">
              <a:latin typeface="华文中宋" panose="02010600040101010101" charset="-122"/>
              <a:ea typeface="华文中宋" panose="02010600040101010101" charset="-122"/>
              <a:cs typeface="华文中宋" panose="02010600040101010101" charset="-122"/>
            </a:endParaRPr>
          </a:p>
        </p:txBody>
      </p:sp>
      <p:sp>
        <p:nvSpPr>
          <p:cNvPr id="6" name="文本框 5"/>
          <p:cNvSpPr txBox="1"/>
          <p:nvPr/>
        </p:nvSpPr>
        <p:spPr>
          <a:xfrm>
            <a:off x="3329305" y="1245870"/>
            <a:ext cx="6037580" cy="681355"/>
          </a:xfrm>
          <a:prstGeom prst="rect">
            <a:avLst/>
          </a:prstGeom>
        </p:spPr>
        <p:txBody>
          <a:bodyPr wrap="square">
            <a:spAutoFit/>
          </a:bodyPr>
          <a:p>
            <a:pPr indent="457200" algn="l">
              <a:lnSpc>
                <a:spcPct val="120000"/>
              </a:lnSpc>
              <a:buClrTx/>
              <a:buSzTx/>
              <a:buFontTx/>
            </a:pPr>
            <a:r>
              <a:rPr lang="zh-CN" altLang="en-US" sz="1600" b="0" dirty="0">
                <a:latin typeface="华文中宋" panose="02010600040101010101" charset="-122"/>
                <a:ea typeface="华文中宋" panose="02010600040101010101" charset="-122"/>
                <a:cs typeface="华文中宋" panose="02010600040101010101" charset="-122"/>
              </a:rPr>
              <a:t>作为整个语义分析的入口，</a:t>
            </a:r>
            <a:r>
              <a:rPr lang="zh-CN" altLang="en-US" sz="1600" b="1" dirty="0">
                <a:solidFill>
                  <a:srgbClr val="FF0000"/>
                </a:solidFill>
                <a:latin typeface="华文中宋" panose="02010600040101010101" charset="-122"/>
                <a:ea typeface="华文中宋" panose="02010600040101010101" charset="-122"/>
                <a:cs typeface="华文中宋" panose="02010600040101010101" charset="-122"/>
              </a:rPr>
              <a:t>checkProg</a:t>
            </a:r>
            <a:r>
              <a:rPr lang="zh-CN" altLang="en-US" sz="1600" b="0" dirty="0">
                <a:latin typeface="华文中宋" panose="02010600040101010101" charset="-122"/>
                <a:ea typeface="华文中宋" panose="02010600040101010101" charset="-122"/>
                <a:cs typeface="华文中宋" panose="02010600040101010101" charset="-122"/>
              </a:rPr>
              <a:t> 接收语法分析生成的程序树，依次遍历所有函数定义与语句块，进行全面检查。</a:t>
            </a:r>
            <a:endParaRPr lang="zh-CN" altLang="en-US" sz="1600" b="0" dirty="0">
              <a:latin typeface="华文中宋" panose="02010600040101010101" charset="-122"/>
              <a:ea typeface="华文中宋" panose="02010600040101010101" charset="-122"/>
              <a:cs typeface="华文中宋" panose="02010600040101010101" charset="-122"/>
            </a:endParaRPr>
          </a:p>
        </p:txBody>
      </p:sp>
      <p:sp>
        <p:nvSpPr>
          <p:cNvPr id="7" name="文本框 6"/>
          <p:cNvSpPr txBox="1"/>
          <p:nvPr/>
        </p:nvSpPr>
        <p:spPr>
          <a:xfrm>
            <a:off x="1196340" y="1927225"/>
            <a:ext cx="2174240" cy="386080"/>
          </a:xfrm>
          <a:prstGeom prst="rect">
            <a:avLst/>
          </a:prstGeom>
        </p:spPr>
        <p:txBody>
          <a:bodyPr wrap="square">
            <a:spAutoFit/>
          </a:bodyPr>
          <a:p>
            <a:pPr indent="457200" algn="l">
              <a:lnSpc>
                <a:spcPct val="120000"/>
              </a:lnSpc>
              <a:buClrTx/>
              <a:buSzTx/>
              <a:buFontTx/>
            </a:pPr>
            <a:r>
              <a:rPr lang="zh-CN" altLang="en-US" sz="1600" dirty="0">
                <a:latin typeface="华文中宋" panose="02010600040101010101" charset="-122"/>
                <a:ea typeface="华文中宋" panose="02010600040101010101" charset="-122"/>
                <a:cs typeface="华文中宋" panose="02010600040101010101" charset="-122"/>
              </a:rPr>
              <a:t>函数与作用域</a:t>
            </a:r>
            <a:endParaRPr lang="zh-CN" altLang="en-US" sz="1600" dirty="0">
              <a:latin typeface="华文中宋" panose="02010600040101010101" charset="-122"/>
              <a:ea typeface="华文中宋" panose="02010600040101010101" charset="-122"/>
              <a:cs typeface="华文中宋" panose="02010600040101010101" charset="-122"/>
            </a:endParaRPr>
          </a:p>
        </p:txBody>
      </p:sp>
      <p:sp>
        <p:nvSpPr>
          <p:cNvPr id="8" name="文本框 7"/>
          <p:cNvSpPr txBox="1"/>
          <p:nvPr/>
        </p:nvSpPr>
        <p:spPr>
          <a:xfrm>
            <a:off x="828040" y="2751455"/>
            <a:ext cx="4064000" cy="386080"/>
          </a:xfrm>
          <a:prstGeom prst="rect">
            <a:avLst/>
          </a:prstGeom>
          <a:noFill/>
        </p:spPr>
        <p:txBody>
          <a:bodyPr wrap="square" rtlCol="0">
            <a:spAutoFit/>
          </a:bodyPr>
          <a:p>
            <a:pPr indent="457200" algn="l">
              <a:lnSpc>
                <a:spcPct val="120000"/>
              </a:lnSpc>
              <a:buClrTx/>
              <a:buSzTx/>
              <a:buFontTx/>
            </a:pPr>
            <a:r>
              <a:rPr lang="zh-CN" altLang="en-US" sz="1600" dirty="0">
                <a:latin typeface="华文中宋" panose="02010600040101010101" charset="-122"/>
                <a:ea typeface="华文中宋" panose="02010600040101010101" charset="-122"/>
                <a:cs typeface="华文中宋" panose="02010600040101010101" charset="-122"/>
              </a:rPr>
              <a:t>逐个检查每个语句块，</a:t>
            </a:r>
            <a:r>
              <a:rPr lang="zh-CN" altLang="en-US" sz="1600" dirty="0">
                <a:latin typeface="华文中宋" panose="02010600040101010101" charset="-122"/>
                <a:ea typeface="华文中宋" panose="02010600040101010101" charset="-122"/>
                <a:cs typeface="华文中宋" panose="02010600040101010101" charset="-122"/>
                <a:sym typeface="+mn-ea"/>
              </a:rPr>
              <a:t>分发语句类型</a:t>
            </a:r>
            <a:endParaRPr lang="zh-CN" altLang="en-US" sz="1600" dirty="0">
              <a:latin typeface="华文中宋" panose="02010600040101010101" charset="-122"/>
              <a:ea typeface="华文中宋" panose="02010600040101010101" charset="-122"/>
              <a:cs typeface="华文中宋" panose="02010600040101010101" charset="-122"/>
            </a:endParaRPr>
          </a:p>
        </p:txBody>
      </p:sp>
      <p:sp>
        <p:nvSpPr>
          <p:cNvPr id="9" name="文本框 8"/>
          <p:cNvSpPr txBox="1"/>
          <p:nvPr/>
        </p:nvSpPr>
        <p:spPr>
          <a:xfrm>
            <a:off x="2915285" y="1957388"/>
            <a:ext cx="5080000" cy="386080"/>
          </a:xfrm>
          <a:prstGeom prst="rect">
            <a:avLst/>
          </a:prstGeom>
        </p:spPr>
        <p:txBody>
          <a:bodyPr>
            <a:spAutoFit/>
          </a:bodyPr>
          <a:p>
            <a:pPr indent="457200" algn="l">
              <a:lnSpc>
                <a:spcPct val="120000"/>
              </a:lnSpc>
              <a:buClrTx/>
              <a:buSzTx/>
              <a:buFontTx/>
            </a:pPr>
            <a:r>
              <a:rPr lang="zh-CN" altLang="en-US" sz="1600" b="0" dirty="0">
                <a:latin typeface="华文中宋" panose="02010600040101010101" charset="-122"/>
                <a:ea typeface="华文中宋" panose="02010600040101010101" charset="-122"/>
                <a:cs typeface="华文中宋" panose="02010600040101010101" charset="-122"/>
              </a:rPr>
              <a:t>声明函数头并注册到符号表</a:t>
            </a:r>
            <a:endParaRPr lang="zh-CN" altLang="en-US" sz="1600" b="0" dirty="0">
              <a:latin typeface="华文中宋" panose="02010600040101010101" charset="-122"/>
              <a:ea typeface="华文中宋" panose="02010600040101010101" charset="-122"/>
              <a:cs typeface="华文中宋" panose="02010600040101010101" charset="-122"/>
            </a:endParaRPr>
          </a:p>
        </p:txBody>
      </p:sp>
      <p:sp>
        <p:nvSpPr>
          <p:cNvPr id="10" name="文本框 9"/>
          <p:cNvSpPr txBox="1"/>
          <p:nvPr/>
        </p:nvSpPr>
        <p:spPr>
          <a:xfrm>
            <a:off x="224155" y="3272790"/>
            <a:ext cx="2503170" cy="386080"/>
          </a:xfrm>
          <a:prstGeom prst="rect">
            <a:avLst/>
          </a:prstGeom>
        </p:spPr>
        <p:txBody>
          <a:bodyPr wrap="square">
            <a:spAutoFit/>
          </a:bodyPr>
          <a:p>
            <a:pPr indent="457200" algn="l">
              <a:lnSpc>
                <a:spcPct val="120000"/>
              </a:lnSpc>
              <a:buClrTx/>
              <a:buSzTx/>
              <a:buFontTx/>
            </a:pPr>
            <a:r>
              <a:rPr lang="zh-CN" altLang="en-US" sz="1600" dirty="0">
                <a:latin typeface="华文中宋" panose="02010600040101010101" charset="-122"/>
                <a:ea typeface="华文中宋" panose="02010600040101010101" charset="-122"/>
                <a:cs typeface="华文中宋" panose="02010600040101010101" charset="-122"/>
              </a:rPr>
              <a:t>变量与表达式检查</a:t>
            </a:r>
            <a:endParaRPr lang="zh-CN" altLang="en-US" sz="1600" dirty="0">
              <a:latin typeface="华文中宋" panose="02010600040101010101" charset="-122"/>
              <a:ea typeface="华文中宋" panose="02010600040101010101" charset="-122"/>
              <a:cs typeface="华文中宋" panose="02010600040101010101" charset="-122"/>
            </a:endParaRPr>
          </a:p>
        </p:txBody>
      </p:sp>
      <p:sp>
        <p:nvSpPr>
          <p:cNvPr id="12" name="文本框 11"/>
          <p:cNvSpPr txBox="1"/>
          <p:nvPr/>
        </p:nvSpPr>
        <p:spPr>
          <a:xfrm>
            <a:off x="4785995" y="3272790"/>
            <a:ext cx="2532380" cy="386080"/>
          </a:xfrm>
          <a:prstGeom prst="rect">
            <a:avLst/>
          </a:prstGeom>
        </p:spPr>
        <p:txBody>
          <a:bodyPr wrap="square">
            <a:spAutoFit/>
          </a:bodyPr>
          <a:p>
            <a:pPr indent="457200" algn="l">
              <a:lnSpc>
                <a:spcPct val="120000"/>
              </a:lnSpc>
              <a:buClrTx/>
              <a:buSzTx/>
              <a:buFontTx/>
            </a:pPr>
            <a:r>
              <a:rPr lang="zh-CN" altLang="en-US" sz="1600" dirty="0">
                <a:latin typeface="华文中宋" panose="02010600040101010101" charset="-122"/>
                <a:ea typeface="华文中宋" panose="02010600040101010101" charset="-122"/>
                <a:cs typeface="华文中宋" panose="02010600040101010101" charset="-122"/>
              </a:rPr>
              <a:t>函数调用与返回检查</a:t>
            </a:r>
            <a:endParaRPr lang="zh-CN" altLang="en-US" sz="1600" dirty="0">
              <a:latin typeface="华文中宋" panose="02010600040101010101" charset="-122"/>
              <a:ea typeface="华文中宋" panose="02010600040101010101" charset="-122"/>
              <a:cs typeface="华文中宋" panose="02010600040101010101" charset="-122"/>
            </a:endParaRPr>
          </a:p>
        </p:txBody>
      </p:sp>
      <p:sp>
        <p:nvSpPr>
          <p:cNvPr id="13" name="文本框 12"/>
          <p:cNvSpPr txBox="1"/>
          <p:nvPr/>
        </p:nvSpPr>
        <p:spPr>
          <a:xfrm>
            <a:off x="8910320" y="3272790"/>
            <a:ext cx="2359660" cy="386080"/>
          </a:xfrm>
          <a:prstGeom prst="rect">
            <a:avLst/>
          </a:prstGeom>
        </p:spPr>
        <p:txBody>
          <a:bodyPr wrap="square">
            <a:spAutoFit/>
          </a:bodyPr>
          <a:p>
            <a:pPr indent="457200" algn="l">
              <a:lnSpc>
                <a:spcPct val="120000"/>
              </a:lnSpc>
              <a:buClrTx/>
              <a:buSzTx/>
              <a:buFontTx/>
            </a:pPr>
            <a:r>
              <a:rPr lang="zh-CN" altLang="en-US" sz="1600" dirty="0">
                <a:latin typeface="华文中宋" panose="02010600040101010101" charset="-122"/>
                <a:ea typeface="华文中宋" panose="02010600040101010101" charset="-122"/>
                <a:cs typeface="华文中宋" panose="02010600040101010101" charset="-122"/>
              </a:rPr>
              <a:t>选择循环语句检查</a:t>
            </a:r>
            <a:endParaRPr lang="zh-CN" altLang="en-US" sz="1600" dirty="0">
              <a:latin typeface="华文中宋" panose="02010600040101010101" charset="-122"/>
              <a:ea typeface="华文中宋" panose="02010600040101010101" charset="-122"/>
              <a:cs typeface="华文中宋" panose="02010600040101010101" charset="-122"/>
            </a:endParaRPr>
          </a:p>
        </p:txBody>
      </p:sp>
      <p:sp>
        <p:nvSpPr>
          <p:cNvPr id="14" name="右箭头 13"/>
          <p:cNvSpPr/>
          <p:nvPr/>
        </p:nvSpPr>
        <p:spPr>
          <a:xfrm rot="5400000">
            <a:off x="2188210" y="1651000"/>
            <a:ext cx="346710" cy="27813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 name="右箭头 14"/>
          <p:cNvSpPr/>
          <p:nvPr/>
        </p:nvSpPr>
        <p:spPr>
          <a:xfrm rot="5400000">
            <a:off x="2188210" y="2393315"/>
            <a:ext cx="346710" cy="27813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左大括号 15"/>
          <p:cNvSpPr/>
          <p:nvPr/>
        </p:nvSpPr>
        <p:spPr>
          <a:xfrm rot="5400000">
            <a:off x="5808345" y="-1416685"/>
            <a:ext cx="271780" cy="9307830"/>
          </a:xfrm>
          <a:prstGeom prst="leftBrace">
            <a:avLst>
              <a:gd name="adj1" fmla="val 8333"/>
              <a:gd name="adj2" fmla="val 82685"/>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7" name="文本框 16"/>
          <p:cNvSpPr txBox="1"/>
          <p:nvPr/>
        </p:nvSpPr>
        <p:spPr>
          <a:xfrm>
            <a:off x="0" y="3956685"/>
            <a:ext cx="4408805" cy="2158365"/>
          </a:xfrm>
          <a:prstGeom prst="rect">
            <a:avLst/>
          </a:prstGeom>
          <a:noFill/>
        </p:spPr>
        <p:txBody>
          <a:bodyPr wrap="square" rtlCol="0">
            <a:spAutoFit/>
          </a:bodyPr>
          <a:p>
            <a:pPr marL="285750" indent="-285750" algn="l">
              <a:lnSpc>
                <a:spcPct val="120000"/>
              </a:lnSpc>
              <a:buClrTx/>
              <a:buSzTx/>
              <a:buFont typeface="Arial" panose="020B0604020202020204" pitchFamily="34" charset="0"/>
              <a:buChar char="•"/>
            </a:pPr>
            <a:r>
              <a:rPr lang="zh-CN" altLang="en-US" sz="1400" dirty="0">
                <a:latin typeface="华文中宋" panose="02010600040101010101" charset="-122"/>
                <a:ea typeface="华文中宋" panose="02010600040101010101" charset="-122"/>
                <a:cs typeface="华文中宋" panose="02010600040101010101" charset="-122"/>
              </a:rPr>
              <a:t>在变量声明阶段，若未提供类型，则将类型标记为 Unknown，若在其作用域内没有自动类型推导，则会在退出作用域时报错</a:t>
            </a:r>
            <a:endParaRPr lang="zh-CN" altLang="en-US" sz="1400" dirty="0">
              <a:latin typeface="华文中宋" panose="02010600040101010101" charset="-122"/>
              <a:ea typeface="华文中宋" panose="02010600040101010101" charset="-122"/>
              <a:cs typeface="华文中宋" panose="02010600040101010101" charset="-122"/>
            </a:endParaRPr>
          </a:p>
          <a:p>
            <a:pPr marL="285750" indent="-285750" algn="l">
              <a:lnSpc>
                <a:spcPct val="120000"/>
              </a:lnSpc>
              <a:buClrTx/>
              <a:buSzTx/>
              <a:buFont typeface="Arial" panose="020B0604020202020204" pitchFamily="34" charset="0"/>
              <a:buChar char="•"/>
            </a:pPr>
            <a:r>
              <a:rPr lang="zh-CN" altLang="en-US" sz="1400" dirty="0">
                <a:latin typeface="华文中宋" panose="02010600040101010101" charset="-122"/>
                <a:ea typeface="华文中宋" panose="02010600040101010101" charset="-122"/>
                <a:cs typeface="华文中宋" panose="02010600040101010101" charset="-122"/>
              </a:rPr>
              <a:t>变量使用阶段，若变量未初始化即使用，则抛出语义错误。</a:t>
            </a:r>
            <a:endParaRPr lang="zh-CN" altLang="en-US" sz="1400" dirty="0">
              <a:latin typeface="华文中宋" panose="02010600040101010101" charset="-122"/>
              <a:ea typeface="华文中宋" panose="02010600040101010101" charset="-122"/>
              <a:cs typeface="华文中宋" panose="02010600040101010101" charset="-122"/>
            </a:endParaRPr>
          </a:p>
          <a:p>
            <a:pPr marL="285750" indent="-285750" algn="l">
              <a:lnSpc>
                <a:spcPct val="120000"/>
              </a:lnSpc>
              <a:buClrTx/>
              <a:buSzTx/>
              <a:buFont typeface="Arial" panose="020B0604020202020204" pitchFamily="34" charset="0"/>
              <a:buChar char="•"/>
            </a:pPr>
            <a:r>
              <a:rPr lang="zh-CN" altLang="en-US" sz="1400" dirty="0">
                <a:latin typeface="华文中宋" panose="02010600040101010101" charset="-122"/>
                <a:ea typeface="华文中宋" panose="02010600040101010101" charset="-122"/>
                <a:cs typeface="华文中宋" panose="02010600040101010101" charset="-122"/>
              </a:rPr>
              <a:t>表达式检查会递归分析子表达式，并返回类型用于后续推导判断。顶层函数会根据表达式类型进行分发。</a:t>
            </a:r>
            <a:endParaRPr lang="zh-CN" altLang="en-US" sz="1400" dirty="0">
              <a:latin typeface="华文中宋" panose="02010600040101010101" charset="-122"/>
              <a:ea typeface="华文中宋" panose="02010600040101010101" charset="-122"/>
              <a:cs typeface="华文中宋" panose="02010600040101010101" charset="-122"/>
            </a:endParaRPr>
          </a:p>
        </p:txBody>
      </p:sp>
      <p:sp>
        <p:nvSpPr>
          <p:cNvPr id="18" name="右箭头 17"/>
          <p:cNvSpPr/>
          <p:nvPr/>
        </p:nvSpPr>
        <p:spPr>
          <a:xfrm rot="5400000">
            <a:off x="1162050" y="3718560"/>
            <a:ext cx="346710" cy="27813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 name="文本框 19"/>
          <p:cNvSpPr txBox="1"/>
          <p:nvPr/>
        </p:nvSpPr>
        <p:spPr>
          <a:xfrm>
            <a:off x="4550410" y="3891280"/>
            <a:ext cx="4409440" cy="2416810"/>
          </a:xfrm>
          <a:prstGeom prst="rect">
            <a:avLst/>
          </a:prstGeom>
          <a:noFill/>
        </p:spPr>
        <p:txBody>
          <a:bodyPr wrap="square" rtlCol="0">
            <a:spAutoFit/>
          </a:bodyPr>
          <a:p>
            <a:pPr marL="285750" indent="-285750" algn="l">
              <a:lnSpc>
                <a:spcPct val="120000"/>
              </a:lnSpc>
              <a:buClrTx/>
              <a:buSzTx/>
              <a:buFont typeface="Arial" panose="020B0604020202020204" pitchFamily="34" charset="0"/>
              <a:buChar char="•"/>
            </a:pPr>
            <a:r>
              <a:rPr lang="zh-CN" altLang="en-US" sz="1400" dirty="0">
                <a:latin typeface="华文中宋" panose="02010600040101010101" charset="-122"/>
                <a:ea typeface="华文中宋" panose="02010600040101010101" charset="-122"/>
                <a:cs typeface="华文中宋" panose="02010600040101010101" charset="-122"/>
              </a:rPr>
              <a:t>函数调用依次检查函数是否定义，实参与形参的个数是否匹配，以及所有实参的表达式。</a:t>
            </a:r>
            <a:endParaRPr lang="zh-CN" altLang="en-US" sz="1400" dirty="0">
              <a:latin typeface="华文中宋" panose="02010600040101010101" charset="-122"/>
              <a:ea typeface="华文中宋" panose="02010600040101010101" charset="-122"/>
              <a:cs typeface="华文中宋" panose="02010600040101010101" charset="-122"/>
            </a:endParaRPr>
          </a:p>
          <a:p>
            <a:pPr marL="285750" indent="-285750" algn="l">
              <a:lnSpc>
                <a:spcPct val="120000"/>
              </a:lnSpc>
              <a:buClrTx/>
              <a:buSzTx/>
              <a:buFont typeface="Arial" panose="020B0604020202020204" pitchFamily="34" charset="0"/>
              <a:buChar char="•"/>
            </a:pPr>
            <a:r>
              <a:rPr lang="zh-CN" altLang="en-US" sz="1400" dirty="0">
                <a:latin typeface="华文中宋" panose="02010600040101010101" charset="-122"/>
                <a:ea typeface="华文中宋" panose="02010600040101010101" charset="-122"/>
                <a:cs typeface="华文中宋" panose="02010600040101010101" charset="-122"/>
              </a:rPr>
              <a:t>函数返回：</a:t>
            </a:r>
            <a:endParaRPr lang="zh-CN" altLang="en-US" sz="1400" dirty="0">
              <a:latin typeface="华文中宋" panose="02010600040101010101" charset="-122"/>
              <a:ea typeface="华文中宋" panose="02010600040101010101" charset="-122"/>
              <a:cs typeface="华文中宋" panose="02010600040101010101" charset="-122"/>
            </a:endParaRPr>
          </a:p>
          <a:p>
            <a:pPr marL="742950" lvl="1" indent="-285750" algn="l">
              <a:lnSpc>
                <a:spcPct val="120000"/>
              </a:lnSpc>
              <a:buClrTx/>
              <a:buSzTx/>
              <a:buFont typeface="Arial" panose="020B0604020202020204" pitchFamily="34" charset="0"/>
              <a:buChar char="•"/>
            </a:pPr>
            <a:r>
              <a:rPr lang="zh-CN" altLang="en-US" sz="1400" dirty="0">
                <a:latin typeface="华文中宋" panose="02010600040101010101" charset="-122"/>
                <a:ea typeface="华文中宋" panose="02010600040101010101" charset="-122"/>
                <a:cs typeface="华文中宋" panose="02010600040101010101" charset="-122"/>
              </a:rPr>
              <a:t>若 return 携带返回值，则进一步检查表达式类型，并与函数返回类型比对；</a:t>
            </a:r>
            <a:endParaRPr lang="zh-CN" altLang="en-US" sz="1400" dirty="0">
              <a:latin typeface="华文中宋" panose="02010600040101010101" charset="-122"/>
              <a:ea typeface="华文中宋" panose="02010600040101010101" charset="-122"/>
              <a:cs typeface="华文中宋" panose="02010600040101010101" charset="-122"/>
            </a:endParaRPr>
          </a:p>
          <a:p>
            <a:pPr marL="742950" lvl="1" indent="-285750" algn="l">
              <a:lnSpc>
                <a:spcPct val="120000"/>
              </a:lnSpc>
              <a:buClrTx/>
              <a:buSzTx/>
              <a:buFont typeface="Arial" panose="020B0604020202020204" pitchFamily="34" charset="0"/>
              <a:buChar char="•"/>
            </a:pPr>
            <a:r>
              <a:rPr lang="zh-CN" altLang="en-US" sz="1400" dirty="0">
                <a:latin typeface="华文中宋" panose="02010600040101010101" charset="-122"/>
                <a:ea typeface="华文中宋" panose="02010600040101010101" charset="-122"/>
                <a:cs typeface="华文中宋" panose="02010600040101010101" charset="-122"/>
              </a:rPr>
              <a:t>若 return 无返回值，则视函数是否应返回值判断合法性。</a:t>
            </a:r>
            <a:endParaRPr lang="zh-CN" altLang="en-US" sz="1400" dirty="0">
              <a:latin typeface="华文中宋" panose="02010600040101010101" charset="-122"/>
              <a:ea typeface="华文中宋" panose="02010600040101010101" charset="-122"/>
              <a:cs typeface="华文中宋" panose="02010600040101010101" charset="-122"/>
            </a:endParaRPr>
          </a:p>
          <a:p>
            <a:pPr marL="285750" indent="-285750" algn="l">
              <a:lnSpc>
                <a:spcPct val="120000"/>
              </a:lnSpc>
              <a:buClrTx/>
              <a:buSzTx/>
              <a:buFont typeface="Arial" panose="020B0604020202020204" pitchFamily="34" charset="0"/>
              <a:buChar char="•"/>
            </a:pPr>
            <a:r>
              <a:rPr lang="zh-CN" altLang="en-US" sz="1400" dirty="0">
                <a:latin typeface="华文中宋" panose="02010600040101010101" charset="-122"/>
                <a:ea typeface="华文中宋" panose="02010600040101010101" charset="-122"/>
                <a:cs typeface="华文中宋" panose="02010600040101010101" charset="-122"/>
              </a:rPr>
              <a:t>若函数没有返回语句，视为无返回值，同样需要判断是否匹配</a:t>
            </a:r>
            <a:endParaRPr lang="zh-CN" altLang="en-US" sz="1400" dirty="0">
              <a:latin typeface="华文中宋" panose="02010600040101010101" charset="-122"/>
              <a:ea typeface="华文中宋" panose="02010600040101010101" charset="-122"/>
              <a:cs typeface="华文中宋" panose="02010600040101010101" charset="-122"/>
            </a:endParaRPr>
          </a:p>
        </p:txBody>
      </p:sp>
      <p:sp>
        <p:nvSpPr>
          <p:cNvPr id="21" name="右箭头 20"/>
          <p:cNvSpPr/>
          <p:nvPr/>
        </p:nvSpPr>
        <p:spPr>
          <a:xfrm rot="5400000">
            <a:off x="5962650" y="3649345"/>
            <a:ext cx="346710" cy="27813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 name="文本框 21"/>
          <p:cNvSpPr txBox="1"/>
          <p:nvPr/>
        </p:nvSpPr>
        <p:spPr>
          <a:xfrm>
            <a:off x="9181465" y="3961765"/>
            <a:ext cx="2616835" cy="607695"/>
          </a:xfrm>
          <a:prstGeom prst="rect">
            <a:avLst/>
          </a:prstGeom>
          <a:noFill/>
        </p:spPr>
        <p:txBody>
          <a:bodyPr wrap="square" rtlCol="0">
            <a:spAutoFit/>
          </a:bodyPr>
          <a:p>
            <a:pPr indent="-285750" algn="l">
              <a:lnSpc>
                <a:spcPct val="120000"/>
              </a:lnSpc>
              <a:buClrTx/>
              <a:buSzTx/>
              <a:buFont typeface="Arial" panose="020B0604020202020204" pitchFamily="34" charset="0"/>
              <a:buChar char="•"/>
            </a:pPr>
            <a:r>
              <a:rPr lang="zh-CN" altLang="en-US" sz="1400" dirty="0">
                <a:latin typeface="华文中宋" panose="02010600040101010101" charset="-122"/>
                <a:ea typeface="华文中宋" panose="02010600040101010101" charset="-122"/>
                <a:cs typeface="华文中宋" panose="02010600040101010101" charset="-122"/>
              </a:rPr>
              <a:t>对判断表达式以及语句块进行合法性检查</a:t>
            </a:r>
            <a:endParaRPr lang="zh-CN" altLang="en-US" sz="1400" dirty="0">
              <a:latin typeface="华文中宋" panose="02010600040101010101" charset="-122"/>
              <a:ea typeface="华文中宋" panose="02010600040101010101" charset="-122"/>
              <a:cs typeface="华文中宋" panose="02010600040101010101" charset="-122"/>
            </a:endParaRPr>
          </a:p>
        </p:txBody>
      </p:sp>
      <p:sp>
        <p:nvSpPr>
          <p:cNvPr id="23" name="右箭头 22"/>
          <p:cNvSpPr/>
          <p:nvPr/>
        </p:nvSpPr>
        <p:spPr>
          <a:xfrm rot="5400000">
            <a:off x="10398760" y="3693160"/>
            <a:ext cx="346710" cy="27813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文本框 23"/>
          <p:cNvSpPr txBox="1"/>
          <p:nvPr/>
        </p:nvSpPr>
        <p:spPr>
          <a:xfrm>
            <a:off x="1336040" y="6387465"/>
            <a:ext cx="8993505" cy="386080"/>
          </a:xfrm>
          <a:prstGeom prst="rect">
            <a:avLst/>
          </a:prstGeom>
        </p:spPr>
        <p:txBody>
          <a:bodyPr wrap="square">
            <a:spAutoFit/>
          </a:bodyPr>
          <a:p>
            <a:pPr indent="457200" algn="l">
              <a:lnSpc>
                <a:spcPct val="120000"/>
              </a:lnSpc>
              <a:buClrTx/>
              <a:buSzTx/>
              <a:buFontTx/>
            </a:pPr>
            <a:r>
              <a:rPr lang="zh-CN" altLang="en-US" sz="1600" b="0" dirty="0">
                <a:solidFill>
                  <a:schemeClr val="accent1"/>
                </a:solidFill>
                <a:latin typeface="华文中宋" panose="02010600040101010101" charset="-122"/>
                <a:ea typeface="华文中宋" panose="02010600040101010101" charset="-122"/>
                <a:cs typeface="华文中宋" panose="02010600040101010101" charset="-122"/>
              </a:rPr>
              <a:t>语义分析阶段发现的错误，统一通过</a:t>
            </a:r>
            <a:r>
              <a:rPr lang="zh-CN" altLang="en-US" sz="1600" dirty="0">
                <a:solidFill>
                  <a:schemeClr val="accent1"/>
                </a:solidFill>
                <a:latin typeface="华文中宋" panose="02010600040101010101" charset="-122"/>
                <a:ea typeface="华文中宋" panose="02010600040101010101" charset="-122"/>
                <a:cs typeface="华文中宋" panose="02010600040101010101" charset="-122"/>
              </a:rPr>
              <a:t>错误处理器</a:t>
            </a:r>
            <a:r>
              <a:rPr lang="zh-CN" altLang="en-US" sz="1600" b="0" dirty="0">
                <a:solidFill>
                  <a:schemeClr val="accent1"/>
                </a:solidFill>
                <a:latin typeface="华文中宋" panose="02010600040101010101" charset="-122"/>
                <a:ea typeface="华文中宋" panose="02010600040101010101" charset="-122"/>
                <a:cs typeface="华文中宋" panose="02010600040101010101" charset="-122"/>
              </a:rPr>
              <a:t>报告，并结合当前作用域提供精确定位信息。</a:t>
            </a:r>
            <a:endParaRPr lang="zh-CN" altLang="en-US" sz="1600" b="0" dirty="0">
              <a:solidFill>
                <a:schemeClr val="accent1"/>
              </a:solidFill>
              <a:latin typeface="华文中宋" panose="02010600040101010101" charset="-122"/>
              <a:ea typeface="华文中宋" panose="02010600040101010101" charset="-122"/>
              <a:cs typeface="华文中宋" panose="02010600040101010101" charset="-122"/>
            </a:endParaRPr>
          </a:p>
        </p:txBody>
      </p:sp>
      <p:sp>
        <p:nvSpPr>
          <p:cNvPr id="25" name="右箭头 24"/>
          <p:cNvSpPr/>
          <p:nvPr/>
        </p:nvSpPr>
        <p:spPr>
          <a:xfrm>
            <a:off x="464820" y="6408420"/>
            <a:ext cx="1199515" cy="40195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934" y="0"/>
            <a:ext cx="12214934" cy="3616960"/>
          </a:xfrm>
          <a:prstGeom prst="rect">
            <a:avLst/>
          </a:prstGeom>
          <a:solidFill>
            <a:srgbClr val="005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3" name="任意多边形: 形状 12"/>
          <p:cNvSpPr/>
          <p:nvPr/>
        </p:nvSpPr>
        <p:spPr>
          <a:xfrm>
            <a:off x="2965173" y="2922324"/>
            <a:ext cx="6261654" cy="134863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chemeClr val="bg1"/>
          </a:solidFill>
          <a:ln w="38100">
            <a:solidFill>
              <a:srgbClr val="005A8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 name="矩形 8"/>
          <p:cNvSpPr/>
          <p:nvPr/>
        </p:nvSpPr>
        <p:spPr>
          <a:xfrm>
            <a:off x="4613690" y="3271730"/>
            <a:ext cx="3398520" cy="64516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600" b="1" dirty="0">
                <a:solidFill>
                  <a:prstClr val="black"/>
                </a:solidFill>
                <a:latin typeface="字魂105号-简雅黑" panose="00000500000000000000" pitchFamily="2" charset="-122"/>
                <a:ea typeface="字魂105号-简雅黑" panose="00000500000000000000" pitchFamily="2" charset="-122"/>
                <a:sym typeface="字魂105号-简雅黑" panose="00000500000000000000" pitchFamily="2" charset="-122"/>
              </a:rPr>
              <a:t>5.</a:t>
            </a:r>
            <a:r>
              <a:rPr lang="zh-CN" altLang="en-US" sz="3600" b="1" dirty="0">
                <a:solidFill>
                  <a:prstClr val="black"/>
                </a:solidFill>
                <a:latin typeface="字魂105号-简雅黑" panose="00000500000000000000" pitchFamily="2" charset="-122"/>
                <a:ea typeface="字魂105号-简雅黑" panose="00000500000000000000" pitchFamily="2" charset="-122"/>
                <a:sym typeface="字魂105号-简雅黑" panose="00000500000000000000" pitchFamily="2" charset="-122"/>
              </a:rPr>
              <a:t>中间代码生成</a:t>
            </a:r>
            <a:endParaRPr kumimoji="0" lang="zh-CN" altLang="en-US" sz="3600" b="0"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6" name="图片 5"/>
          <p:cNvPicPr>
            <a:picLocks noChangeAspect="1"/>
          </p:cNvPicPr>
          <p:nvPr/>
        </p:nvPicPr>
        <p:blipFill>
          <a:blip r:embed="rId1">
            <a:biLevel thresh="25000"/>
            <a:extLst>
              <a:ext uri="{28A0092B-C50C-407E-A947-70E740481C1C}">
                <a14:useLocalDpi xmlns:a14="http://schemas.microsoft.com/office/drawing/2010/main" val="0"/>
              </a:ext>
            </a:extLst>
          </a:blip>
          <a:stretch>
            <a:fillRect/>
          </a:stretch>
        </p:blipFill>
        <p:spPr>
          <a:xfrm>
            <a:off x="4142030" y="754120"/>
            <a:ext cx="1308810" cy="1308810"/>
          </a:xfrm>
          <a:prstGeom prst="rect">
            <a:avLst/>
          </a:prstGeom>
        </p:spPr>
      </p:pic>
      <p:pic>
        <p:nvPicPr>
          <p:cNvPr id="7" name="图片 6"/>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5677420" y="968390"/>
            <a:ext cx="2434110" cy="84009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3244850" cy="460375"/>
          </a:xfrm>
          <a:prstGeom prst="rect">
            <a:avLst/>
          </a:prstGeom>
        </p:spPr>
        <p:txBody>
          <a:bodyPr wrap="none">
            <a:spAutoFit/>
          </a:bodyPr>
          <a:lstStyle/>
          <a:p>
            <a:pPr algn="l"/>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中间代码</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四元式设计</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42494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9" name="矩形 8"/>
          <p:cNvSpPr/>
          <p:nvPr>
            <p:custDataLst>
              <p:tags r:id="rId4"/>
            </p:custDataLst>
          </p:nvPr>
        </p:nvSpPr>
        <p:spPr>
          <a:xfrm>
            <a:off x="577850" y="1734820"/>
            <a:ext cx="4450080" cy="3416935"/>
          </a:xfrm>
          <a:prstGeom prst="rect">
            <a:avLst/>
          </a:prstGeom>
        </p:spPr>
        <p:txBody>
          <a:bodyPr wrap="square">
            <a:noAutofit/>
          </a:bodyPr>
          <a:p>
            <a:pPr marL="285750" indent="-285750">
              <a:lnSpc>
                <a:spcPct val="150000"/>
              </a:lnSpc>
              <a:spcAft>
                <a:spcPts val="600"/>
              </a:spcAft>
              <a:buFont typeface="Wingdings" panose="05000000000000000000" pitchFamily="2" charset="2"/>
              <a:buChar char="l"/>
            </a:pP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操作符分类</a:t>
            </a:r>
            <a:endParaRPr lang="en-US" altLang="zh-CN"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定义枚举类</a:t>
            </a:r>
            <a:r>
              <a:rPr lang="en-US" sz="1600" b="1" dirty="0" smtClean="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`ir::OpCode`</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，记录四元式操作符。</a:t>
            </a: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marL="285750" indent="-285750">
              <a:lnSpc>
                <a:spcPct val="150000"/>
              </a:lnSpc>
              <a:buFont typeface="Arial" panose="020B0604020202020204" pitchFamily="34" charset="0"/>
              <a:buChar char="•"/>
            </a:pP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算数运算：Add, Sub, Mul, Div</a:t>
            </a: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marL="285750" indent="-285750">
              <a:lnSpc>
                <a:spcPct val="150000"/>
              </a:lnSpc>
              <a:buFont typeface="Arial" panose="020B0604020202020204" pitchFamily="34" charset="0"/>
              <a:buChar char="•"/>
            </a:pP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控制流：Jeq, Jne, Jge, Jgt, Jle, Jlt</a:t>
            </a: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marL="285750" indent="-285750">
              <a:lnSpc>
                <a:spcPct val="150000"/>
              </a:lnSpc>
              <a:buFont typeface="Arial" panose="020B0604020202020204" pitchFamily="34" charset="0"/>
              <a:buChar char="•"/>
            </a:pPr>
            <a:r>
              <a:rPr 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比较运算</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：Eq, Neq, Geq, Leq</a:t>
            </a: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marL="285750" indent="-285750">
              <a:lnSpc>
                <a:spcPct val="150000"/>
              </a:lnSpc>
              <a:buFont typeface="Arial" panose="020B0604020202020204" pitchFamily="34" charset="0"/>
              <a:buChar char="•"/>
            </a:pP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变量声明和赋值：</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Label, Goto</a:t>
            </a:r>
            <a:endPar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marL="285750" indent="-285750">
              <a:lnSpc>
                <a:spcPct val="150000"/>
              </a:lnSpc>
              <a:buFont typeface="Arial" panose="020B0604020202020204" pitchFamily="34" charset="0"/>
              <a:buChar char="•"/>
            </a:pP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标号声明和跳转：</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Push, Pop</a:t>
            </a:r>
            <a:endPar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marL="285750" indent="-285750">
              <a:lnSpc>
                <a:spcPct val="150000"/>
              </a:lnSpc>
              <a:buFont typeface="Arial" panose="020B0604020202020204" pitchFamily="34" charset="0"/>
              <a:buChar char="•"/>
            </a:pP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函数调用和返回：</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Call, Return</a:t>
            </a:r>
            <a:endPar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11" name="矩形 10"/>
          <p:cNvSpPr/>
          <p:nvPr>
            <p:custDataLst>
              <p:tags r:id="rId5"/>
            </p:custDataLst>
          </p:nvPr>
        </p:nvSpPr>
        <p:spPr>
          <a:xfrm>
            <a:off x="6307455" y="1734820"/>
            <a:ext cx="3616960" cy="1196975"/>
          </a:xfrm>
          <a:prstGeom prst="rect">
            <a:avLst/>
          </a:prstGeom>
        </p:spPr>
        <p:txBody>
          <a:bodyPr wrap="square">
            <a:noAutofit/>
          </a:bodyPr>
          <a:p>
            <a:pPr marL="285750" indent="-285750">
              <a:lnSpc>
                <a:spcPct val="150000"/>
              </a:lnSpc>
              <a:spcAft>
                <a:spcPts val="600"/>
              </a:spcAft>
              <a:buFont typeface="Wingdings" panose="05000000000000000000" pitchFamily="2" charset="2"/>
              <a:buChar char="l"/>
            </a:pP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数据结构</a:t>
            </a:r>
            <a:endParaRPr lang="en-US" altLang="zh-CN"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定义</a:t>
            </a:r>
            <a:r>
              <a:rPr lang="zh-CN" altLang="en-US" sz="1600" b="1" dirty="0" smtClean="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操作数</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和</a:t>
            </a:r>
            <a:r>
              <a:rPr lang="zh-CN" altLang="en-US" sz="1600" b="1" dirty="0" smtClean="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四元式</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结构：</a:t>
            </a: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a:lnSpc>
                <a:spcPct val="150000"/>
              </a:lnSpc>
            </a:pPr>
            <a:endPar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13" name="文本框 12"/>
          <p:cNvSpPr txBox="1"/>
          <p:nvPr/>
        </p:nvSpPr>
        <p:spPr>
          <a:xfrm>
            <a:off x="9037955" y="2844800"/>
            <a:ext cx="2353310" cy="2306955"/>
          </a:xfrm>
          <a:prstGeom prst="rect">
            <a:avLst/>
          </a:prstGeom>
          <a:noFill/>
        </p:spPr>
        <p:txBody>
          <a:bodyPr wrap="square" rtlCol="0" anchor="t">
            <a:spAutoFit/>
          </a:bodyPr>
          <a:p>
            <a:pPr>
              <a:lnSpc>
                <a:spcPct val="150000"/>
              </a:lnSpc>
            </a:pP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struct Quad {</a:t>
            </a:r>
            <a:endPar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a:lnSpc>
                <a:spcPct val="150000"/>
              </a:lnSpc>
            </a:pP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OpCode op;</a:t>
            </a:r>
            <a:endPar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a:lnSpc>
                <a:spcPct val="150000"/>
              </a:lnSpc>
            </a:pP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Operand arg1;</a:t>
            </a:r>
            <a:endPar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a:lnSpc>
                <a:spcPct val="150000"/>
              </a:lnSpc>
            </a:pP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Operand arg2;</a:t>
            </a:r>
            <a:endPar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a:lnSpc>
                <a:spcPct val="150000"/>
              </a:lnSpc>
            </a:pP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Operand res;</a:t>
            </a:r>
            <a:endPar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a:lnSpc>
                <a:spcPct val="150000"/>
              </a:lnSpc>
            </a:pP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a:t>
            </a:r>
            <a:endPar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14" name="文本框 13"/>
          <p:cNvSpPr txBox="1"/>
          <p:nvPr/>
        </p:nvSpPr>
        <p:spPr>
          <a:xfrm>
            <a:off x="5620385" y="2931795"/>
            <a:ext cx="3339465" cy="1753235"/>
          </a:xfrm>
          <a:prstGeom prst="rect">
            <a:avLst/>
          </a:prstGeom>
          <a:noFill/>
        </p:spPr>
        <p:txBody>
          <a:bodyPr wrap="square" rtlCol="0" anchor="t">
            <a:spAutoFit/>
          </a:bodyPr>
          <a:p>
            <a:r>
              <a:rPr lang="zh-CN" altLang="en-US"/>
              <a:t>struct Operand {</a:t>
            </a:r>
            <a:endParaRPr lang="zh-CN" altLang="en-US"/>
          </a:p>
          <a:p>
            <a:r>
              <a:rPr lang="zh-CN" altLang="en-US"/>
              <a:t>  std::string name;</a:t>
            </a:r>
            <a:endParaRPr lang="zh-CN" altLang="en-US"/>
          </a:p>
          <a:p>
            <a:endParaRPr lang="zh-CN" altLang="en-US"/>
          </a:p>
          <a:p>
            <a:r>
              <a:rPr lang="zh-CN" altLang="en-US"/>
              <a:t>  Operand() = default;</a:t>
            </a:r>
            <a:endParaRPr lang="zh-CN" altLang="en-US"/>
          </a:p>
          <a:p>
            <a:r>
              <a:rPr lang="zh-CN" altLang="en-US"/>
              <a:t>  Operand(std::string name)</a:t>
            </a:r>
            <a:r>
              <a:rPr lang="en-US" altLang="zh-CN"/>
              <a:t>;</a:t>
            </a:r>
            <a:endParaRPr lang="zh-CN" altLang="en-US"/>
          </a:p>
          <a:p>
            <a:r>
              <a:rPr lang="zh-CN" altLang="en-US"/>
              <a:t>};</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2632710" cy="460375"/>
          </a:xfrm>
          <a:prstGeom prst="rect">
            <a:avLst/>
          </a:prstGeom>
        </p:spPr>
        <p:txBody>
          <a:bodyPr wrap="none">
            <a:spAutoFit/>
          </a:bodyPr>
          <a:lstStyle/>
          <a:p>
            <a:pPr algn="l"/>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中间代码</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生成器</a:t>
            </a:r>
            <a:endPar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42494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9" name="矩形 8"/>
          <p:cNvSpPr/>
          <p:nvPr>
            <p:custDataLst>
              <p:tags r:id="rId4"/>
            </p:custDataLst>
          </p:nvPr>
        </p:nvSpPr>
        <p:spPr>
          <a:xfrm>
            <a:off x="415925" y="1734820"/>
            <a:ext cx="5511800" cy="4055745"/>
          </a:xfrm>
          <a:prstGeom prst="rect">
            <a:avLst/>
          </a:prstGeom>
        </p:spPr>
        <p:txBody>
          <a:bodyPr wrap="square">
            <a:noAutofit/>
          </a:bodyPr>
          <a:p>
            <a:pPr marL="285750" indent="-285750">
              <a:lnSpc>
                <a:spcPct val="150000"/>
              </a:lnSpc>
              <a:spcAft>
                <a:spcPts val="600"/>
              </a:spcAft>
              <a:buFont typeface="Wingdings" panose="05000000000000000000" pitchFamily="2" charset="2"/>
              <a:buChar char="l"/>
            </a:pP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生成器设计</a:t>
            </a:r>
            <a:endParaRPr lang="en-US" altLang="zh-CN"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中间代码生成器类中定义了一个四元式列表 </a:t>
            </a:r>
            <a:r>
              <a:rPr lang="zh-CN" altLang="en-US" sz="1600" b="1" dirty="0" smtClean="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`quads` </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存储顺序生成的所有四元式，定义了一个 </a:t>
            </a:r>
            <a:r>
              <a:rPr lang="zh-CN" altLang="en-US" sz="1600" b="1" dirty="0" smtClean="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`p_stable` </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指向全局共享的符号表。</a:t>
            </a: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a:lnSpc>
                <a:spcPct val="150000"/>
              </a:lnSpc>
            </a:pPr>
            <a:endPar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a:lnSpc>
                <a:spcPct val="150000"/>
              </a:lnSpc>
            </a:pP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以 </a:t>
            </a:r>
            <a:r>
              <a:rPr lang="zh-CN" altLang="en-US" sz="1600" b="1" dirty="0" smtClean="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`generate` </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开头的一组函数是整个中间代码生成器的核心，其以深度优先、从左到右的顺序遍历语法分析器生成的 AST，并根据语义规则生成中间代码。</a:t>
            </a:r>
            <a:endPar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a:lnSpc>
                <a:spcPct val="150000"/>
              </a:lnSpc>
            </a:pPr>
            <a:endPar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a:lnSpc>
                <a:spcPct val="150000"/>
              </a:lnSpc>
            </a:pP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该类主要向外部暴露了两个接口：</a:t>
            </a:r>
            <a:r>
              <a:rPr lang="zh-CN" altLang="en-US" sz="1600" b="1" dirty="0" smtClean="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`generateProg` </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和 </a:t>
            </a:r>
            <a:r>
              <a:rPr lang="zh-CN" altLang="en-US" sz="1600" b="1" dirty="0" smtClean="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`printQuads` </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分别用于生成四元式和打印已生成的四元式。</a:t>
            </a:r>
            <a:endPar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pic>
        <p:nvPicPr>
          <p:cNvPr id="5" name="图片 4"/>
          <p:cNvPicPr>
            <a:picLocks noChangeAspect="1"/>
          </p:cNvPicPr>
          <p:nvPr/>
        </p:nvPicPr>
        <p:blipFill>
          <a:blip r:embed="rId5"/>
          <a:stretch>
            <a:fillRect/>
          </a:stretch>
        </p:blipFill>
        <p:spPr>
          <a:xfrm>
            <a:off x="5927725" y="327660"/>
            <a:ext cx="5501640" cy="2941320"/>
          </a:xfrm>
          <a:prstGeom prst="rect">
            <a:avLst/>
          </a:prstGeom>
        </p:spPr>
      </p:pic>
      <p:pic>
        <p:nvPicPr>
          <p:cNvPr id="7" name="图片 6"/>
          <p:cNvPicPr>
            <a:picLocks noChangeAspect="1"/>
          </p:cNvPicPr>
          <p:nvPr/>
        </p:nvPicPr>
        <p:blipFill>
          <a:blip r:embed="rId6"/>
          <a:stretch>
            <a:fillRect/>
          </a:stretch>
        </p:blipFill>
        <p:spPr>
          <a:xfrm>
            <a:off x="5927725" y="3294380"/>
            <a:ext cx="4312920" cy="340614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2938780" cy="460375"/>
          </a:xfrm>
          <a:prstGeom prst="rect">
            <a:avLst/>
          </a:prstGeom>
        </p:spPr>
        <p:txBody>
          <a:bodyPr wrap="none">
            <a:spAutoFit/>
          </a:bodyPr>
          <a:lstStyle/>
          <a:p>
            <a:pPr algn="l"/>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中间代码</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生成</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流程</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18110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19" name="文本框 18"/>
          <p:cNvSpPr txBox="1"/>
          <p:nvPr/>
        </p:nvSpPr>
        <p:spPr>
          <a:xfrm>
            <a:off x="1289685" y="1253490"/>
            <a:ext cx="2175510" cy="601345"/>
          </a:xfrm>
          <a:prstGeom prst="rect">
            <a:avLst/>
          </a:prstGeom>
        </p:spPr>
        <p:txBody>
          <a:bodyPr wrap="square">
            <a:noAutofit/>
          </a:bodyPr>
          <a:p>
            <a:pPr indent="457200" algn="l">
              <a:lnSpc>
                <a:spcPct val="120000"/>
              </a:lnSpc>
              <a:buClrTx/>
              <a:buSzTx/>
              <a:buFontTx/>
            </a:pPr>
            <a:r>
              <a:rPr lang="zh-CN" altLang="en-US" sz="1600" b="0" dirty="0">
                <a:latin typeface="华文中宋" panose="02010600040101010101" charset="-122"/>
                <a:ea typeface="华文中宋" panose="02010600040101010101" charset="-122"/>
                <a:cs typeface="华文中宋" panose="02010600040101010101" charset="-122"/>
              </a:rPr>
              <a:t>程序级生成</a:t>
            </a:r>
            <a:endParaRPr lang="zh-CN" altLang="en-US" sz="1600" b="0" dirty="0">
              <a:latin typeface="华文中宋" panose="02010600040101010101" charset="-122"/>
              <a:ea typeface="华文中宋" panose="02010600040101010101" charset="-122"/>
              <a:cs typeface="华文中宋" panose="02010600040101010101" charset="-122"/>
            </a:endParaRPr>
          </a:p>
        </p:txBody>
      </p:sp>
      <p:sp>
        <p:nvSpPr>
          <p:cNvPr id="6" name="文本框 5"/>
          <p:cNvSpPr txBox="1"/>
          <p:nvPr/>
        </p:nvSpPr>
        <p:spPr>
          <a:xfrm>
            <a:off x="3329305" y="1245870"/>
            <a:ext cx="6037580" cy="681355"/>
          </a:xfrm>
          <a:prstGeom prst="rect">
            <a:avLst/>
          </a:prstGeom>
        </p:spPr>
        <p:txBody>
          <a:bodyPr wrap="square">
            <a:spAutoFit/>
          </a:bodyPr>
          <a:p>
            <a:pPr indent="457200" algn="l">
              <a:lnSpc>
                <a:spcPct val="120000"/>
              </a:lnSpc>
              <a:buClrTx/>
              <a:buSzTx/>
              <a:buFontTx/>
            </a:pPr>
            <a:r>
              <a:rPr lang="zh-CN" altLang="en-US" sz="1600" b="0" dirty="0">
                <a:latin typeface="华文中宋" panose="02010600040101010101" charset="-122"/>
                <a:ea typeface="华文中宋" panose="02010600040101010101" charset="-122"/>
                <a:cs typeface="华文中宋" panose="02010600040101010101" charset="-122"/>
              </a:rPr>
              <a:t>作为整个中间代码的入口，</a:t>
            </a:r>
            <a:r>
              <a:rPr lang="en-US" altLang="zh-CN" sz="1600" b="1" dirty="0">
                <a:solidFill>
                  <a:srgbClr val="FF0000"/>
                </a:solidFill>
                <a:latin typeface="华文中宋" panose="02010600040101010101" charset="-122"/>
                <a:ea typeface="华文中宋" panose="02010600040101010101" charset="-122"/>
                <a:cs typeface="华文中宋" panose="02010600040101010101" charset="-122"/>
              </a:rPr>
              <a:t>generate</a:t>
            </a:r>
            <a:r>
              <a:rPr lang="zh-CN" altLang="en-US" sz="1600" b="1" dirty="0">
                <a:solidFill>
                  <a:srgbClr val="FF0000"/>
                </a:solidFill>
                <a:latin typeface="华文中宋" panose="02010600040101010101" charset="-122"/>
                <a:ea typeface="华文中宋" panose="02010600040101010101" charset="-122"/>
                <a:cs typeface="华文中宋" panose="02010600040101010101" charset="-122"/>
              </a:rPr>
              <a:t>Prog</a:t>
            </a:r>
            <a:r>
              <a:rPr lang="zh-CN" altLang="en-US" sz="1600" b="0" dirty="0">
                <a:latin typeface="华文中宋" panose="02010600040101010101" charset="-122"/>
                <a:ea typeface="华文中宋" panose="02010600040101010101" charset="-122"/>
                <a:cs typeface="华文中宋" panose="02010600040101010101" charset="-122"/>
              </a:rPr>
              <a:t> 接收语法分析生成的程序树，依次遍历所有函数定义，生成对应中间代码。</a:t>
            </a:r>
            <a:endParaRPr lang="zh-CN" altLang="en-US" sz="1600" b="0" dirty="0">
              <a:latin typeface="华文中宋" panose="02010600040101010101" charset="-122"/>
              <a:ea typeface="华文中宋" panose="02010600040101010101" charset="-122"/>
              <a:cs typeface="华文中宋" panose="02010600040101010101" charset="-122"/>
            </a:endParaRPr>
          </a:p>
        </p:txBody>
      </p:sp>
      <p:sp>
        <p:nvSpPr>
          <p:cNvPr id="7" name="文本框 6"/>
          <p:cNvSpPr txBox="1"/>
          <p:nvPr/>
        </p:nvSpPr>
        <p:spPr>
          <a:xfrm>
            <a:off x="1414145" y="1927225"/>
            <a:ext cx="2174240" cy="386080"/>
          </a:xfrm>
          <a:prstGeom prst="rect">
            <a:avLst/>
          </a:prstGeom>
        </p:spPr>
        <p:txBody>
          <a:bodyPr wrap="square">
            <a:spAutoFit/>
          </a:bodyPr>
          <a:p>
            <a:pPr indent="457200" algn="l">
              <a:lnSpc>
                <a:spcPct val="120000"/>
              </a:lnSpc>
              <a:buClrTx/>
              <a:buSzTx/>
              <a:buFontTx/>
            </a:pPr>
            <a:r>
              <a:rPr lang="zh-CN" altLang="en-US" sz="1600" dirty="0">
                <a:latin typeface="华文中宋" panose="02010600040101010101" charset="-122"/>
                <a:ea typeface="华文中宋" panose="02010600040101010101" charset="-122"/>
                <a:cs typeface="华文中宋" panose="02010600040101010101" charset="-122"/>
              </a:rPr>
              <a:t>函数生成</a:t>
            </a:r>
            <a:endParaRPr lang="zh-CN" altLang="en-US" sz="1600" dirty="0">
              <a:latin typeface="华文中宋" panose="02010600040101010101" charset="-122"/>
              <a:ea typeface="华文中宋" panose="02010600040101010101" charset="-122"/>
              <a:cs typeface="华文中宋" panose="02010600040101010101" charset="-122"/>
            </a:endParaRPr>
          </a:p>
        </p:txBody>
      </p:sp>
      <p:sp>
        <p:nvSpPr>
          <p:cNvPr id="8" name="文本框 7"/>
          <p:cNvSpPr txBox="1"/>
          <p:nvPr/>
        </p:nvSpPr>
        <p:spPr>
          <a:xfrm>
            <a:off x="828040" y="2751455"/>
            <a:ext cx="6869430" cy="386080"/>
          </a:xfrm>
          <a:prstGeom prst="rect">
            <a:avLst/>
          </a:prstGeom>
          <a:noFill/>
        </p:spPr>
        <p:txBody>
          <a:bodyPr wrap="square" rtlCol="0">
            <a:spAutoFit/>
          </a:bodyPr>
          <a:p>
            <a:pPr indent="457200" algn="l">
              <a:lnSpc>
                <a:spcPct val="120000"/>
              </a:lnSpc>
              <a:buClrTx/>
              <a:buSzTx/>
              <a:buFontTx/>
            </a:pPr>
            <a:r>
              <a:rPr lang="zh-CN" altLang="en-US" sz="1600" dirty="0">
                <a:latin typeface="华文中宋" panose="02010600040101010101" charset="-122"/>
                <a:ea typeface="华文中宋" panose="02010600040101010101" charset="-122"/>
                <a:cs typeface="华文中宋" panose="02010600040101010101" charset="-122"/>
              </a:rPr>
              <a:t>语句块生成函数处理语句序列，根据语句类型分发到不同生成函数</a:t>
            </a:r>
            <a:endParaRPr lang="zh-CN" altLang="en-US" sz="1600" dirty="0">
              <a:latin typeface="华文中宋" panose="02010600040101010101" charset="-122"/>
              <a:ea typeface="华文中宋" panose="02010600040101010101" charset="-122"/>
              <a:cs typeface="华文中宋" panose="02010600040101010101" charset="-122"/>
            </a:endParaRPr>
          </a:p>
        </p:txBody>
      </p:sp>
      <p:sp>
        <p:nvSpPr>
          <p:cNvPr id="9" name="文本框 8"/>
          <p:cNvSpPr txBox="1"/>
          <p:nvPr/>
        </p:nvSpPr>
        <p:spPr>
          <a:xfrm>
            <a:off x="2915285" y="1957705"/>
            <a:ext cx="7311390" cy="386080"/>
          </a:xfrm>
          <a:prstGeom prst="rect">
            <a:avLst/>
          </a:prstGeom>
        </p:spPr>
        <p:txBody>
          <a:bodyPr wrap="square">
            <a:spAutoFit/>
          </a:bodyPr>
          <a:p>
            <a:pPr indent="457200" algn="l">
              <a:lnSpc>
                <a:spcPct val="120000"/>
              </a:lnSpc>
              <a:buClrTx/>
              <a:buSzTx/>
              <a:buFontTx/>
            </a:pPr>
            <a:r>
              <a:rPr lang="zh-CN" altLang="en-US" sz="1600" b="0" dirty="0">
                <a:latin typeface="华文中宋" panose="02010600040101010101" charset="-122"/>
                <a:ea typeface="华文中宋" panose="02010600040101010101" charset="-122"/>
                <a:cs typeface="华文中宋" panose="02010600040101010101" charset="-122"/>
              </a:rPr>
              <a:t>对于每个函数声明，先生成函数头部分，再生成函数体对应的中间代码。</a:t>
            </a:r>
            <a:endParaRPr lang="zh-CN" altLang="en-US" sz="1600" b="0" dirty="0">
              <a:latin typeface="华文中宋" panose="02010600040101010101" charset="-122"/>
              <a:ea typeface="华文中宋" panose="02010600040101010101" charset="-122"/>
              <a:cs typeface="华文中宋" panose="02010600040101010101" charset="-122"/>
            </a:endParaRPr>
          </a:p>
        </p:txBody>
      </p:sp>
      <p:sp>
        <p:nvSpPr>
          <p:cNvPr id="10" name="文本框 9"/>
          <p:cNvSpPr txBox="1"/>
          <p:nvPr/>
        </p:nvSpPr>
        <p:spPr>
          <a:xfrm>
            <a:off x="224155" y="3272790"/>
            <a:ext cx="2503170" cy="386080"/>
          </a:xfrm>
          <a:prstGeom prst="rect">
            <a:avLst/>
          </a:prstGeom>
        </p:spPr>
        <p:txBody>
          <a:bodyPr wrap="square">
            <a:spAutoFit/>
          </a:bodyPr>
          <a:p>
            <a:pPr indent="457200" algn="l">
              <a:lnSpc>
                <a:spcPct val="120000"/>
              </a:lnSpc>
              <a:buClrTx/>
              <a:buSzTx/>
              <a:buFontTx/>
            </a:pPr>
            <a:r>
              <a:rPr lang="zh-CN" altLang="en-US" sz="1600" dirty="0">
                <a:latin typeface="华文中宋" panose="02010600040101010101" charset="-122"/>
                <a:ea typeface="华文中宋" panose="02010600040101010101" charset="-122"/>
                <a:cs typeface="华文中宋" panose="02010600040101010101" charset="-122"/>
              </a:rPr>
              <a:t>表达式生成</a:t>
            </a:r>
            <a:endParaRPr lang="zh-CN" altLang="en-US" sz="1600" dirty="0">
              <a:latin typeface="华文中宋" panose="02010600040101010101" charset="-122"/>
              <a:ea typeface="华文中宋" panose="02010600040101010101" charset="-122"/>
              <a:cs typeface="华文中宋" panose="02010600040101010101" charset="-122"/>
            </a:endParaRPr>
          </a:p>
        </p:txBody>
      </p:sp>
      <p:sp>
        <p:nvSpPr>
          <p:cNvPr id="12" name="文本框 11"/>
          <p:cNvSpPr txBox="1"/>
          <p:nvPr/>
        </p:nvSpPr>
        <p:spPr>
          <a:xfrm>
            <a:off x="7139305" y="3326765"/>
            <a:ext cx="2532380" cy="386080"/>
          </a:xfrm>
          <a:prstGeom prst="rect">
            <a:avLst/>
          </a:prstGeom>
        </p:spPr>
        <p:txBody>
          <a:bodyPr wrap="square">
            <a:spAutoFit/>
          </a:bodyPr>
          <a:p>
            <a:pPr indent="457200" algn="l">
              <a:lnSpc>
                <a:spcPct val="120000"/>
              </a:lnSpc>
              <a:buClrTx/>
              <a:buSzTx/>
              <a:buFontTx/>
            </a:pPr>
            <a:r>
              <a:rPr lang="zh-CN" altLang="en-US" sz="1600" dirty="0">
                <a:latin typeface="华文中宋" panose="02010600040101010101" charset="-122"/>
                <a:ea typeface="华文中宋" panose="02010600040101010101" charset="-122"/>
                <a:cs typeface="华文中宋" panose="02010600040101010101" charset="-122"/>
              </a:rPr>
              <a:t>控制流生成</a:t>
            </a:r>
            <a:endParaRPr lang="zh-CN" altLang="en-US" sz="1600" dirty="0">
              <a:latin typeface="华文中宋" panose="02010600040101010101" charset="-122"/>
              <a:ea typeface="华文中宋" panose="02010600040101010101" charset="-122"/>
              <a:cs typeface="华文中宋" panose="02010600040101010101" charset="-122"/>
            </a:endParaRPr>
          </a:p>
        </p:txBody>
      </p:sp>
      <p:sp>
        <p:nvSpPr>
          <p:cNvPr id="13" name="文本框 12"/>
          <p:cNvSpPr txBox="1"/>
          <p:nvPr/>
        </p:nvSpPr>
        <p:spPr>
          <a:xfrm>
            <a:off x="3588385" y="3298190"/>
            <a:ext cx="2359660" cy="386080"/>
          </a:xfrm>
          <a:prstGeom prst="rect">
            <a:avLst/>
          </a:prstGeom>
        </p:spPr>
        <p:txBody>
          <a:bodyPr wrap="square">
            <a:spAutoFit/>
          </a:bodyPr>
          <a:p>
            <a:pPr indent="457200" algn="l">
              <a:lnSpc>
                <a:spcPct val="120000"/>
              </a:lnSpc>
              <a:buClrTx/>
              <a:buSzTx/>
              <a:buFontTx/>
            </a:pPr>
            <a:r>
              <a:rPr lang="zh-CN" altLang="en-US" sz="1600" dirty="0">
                <a:latin typeface="华文中宋" panose="02010600040101010101" charset="-122"/>
                <a:ea typeface="华文中宋" panose="02010600040101010101" charset="-122"/>
                <a:cs typeface="华文中宋" panose="02010600040101010101" charset="-122"/>
              </a:rPr>
              <a:t>函数调用生成</a:t>
            </a:r>
            <a:endParaRPr lang="zh-CN" altLang="en-US" sz="1600" dirty="0">
              <a:latin typeface="华文中宋" panose="02010600040101010101" charset="-122"/>
              <a:ea typeface="华文中宋" panose="02010600040101010101" charset="-122"/>
              <a:cs typeface="华文中宋" panose="02010600040101010101" charset="-122"/>
            </a:endParaRPr>
          </a:p>
        </p:txBody>
      </p:sp>
      <p:sp>
        <p:nvSpPr>
          <p:cNvPr id="14" name="右箭头 13"/>
          <p:cNvSpPr/>
          <p:nvPr/>
        </p:nvSpPr>
        <p:spPr>
          <a:xfrm rot="5400000">
            <a:off x="2188210" y="1651000"/>
            <a:ext cx="346710" cy="27813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 name="右箭头 14"/>
          <p:cNvSpPr/>
          <p:nvPr/>
        </p:nvSpPr>
        <p:spPr>
          <a:xfrm rot="5400000">
            <a:off x="2188210" y="2393315"/>
            <a:ext cx="346710" cy="27813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左大括号 15"/>
          <p:cNvSpPr/>
          <p:nvPr/>
        </p:nvSpPr>
        <p:spPr>
          <a:xfrm rot="5400000">
            <a:off x="6086475" y="-1693545"/>
            <a:ext cx="271780" cy="9862820"/>
          </a:xfrm>
          <a:prstGeom prst="leftBrace">
            <a:avLst>
              <a:gd name="adj1" fmla="val 0"/>
              <a:gd name="adj2" fmla="val 58173"/>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7" name="文本框 16"/>
          <p:cNvSpPr txBox="1"/>
          <p:nvPr/>
        </p:nvSpPr>
        <p:spPr>
          <a:xfrm>
            <a:off x="0" y="3956685"/>
            <a:ext cx="3902710" cy="2416810"/>
          </a:xfrm>
          <a:prstGeom prst="rect">
            <a:avLst/>
          </a:prstGeom>
          <a:noFill/>
        </p:spPr>
        <p:txBody>
          <a:bodyPr wrap="square" rtlCol="0">
            <a:spAutoFit/>
          </a:bodyPr>
          <a:p>
            <a:pPr marL="285750" indent="-285750" algn="l">
              <a:lnSpc>
                <a:spcPct val="120000"/>
              </a:lnSpc>
              <a:buClrTx/>
              <a:buSzTx/>
              <a:buFont typeface="Arial" panose="020B0604020202020204" pitchFamily="34" charset="0"/>
              <a:buChar char="•"/>
            </a:pPr>
            <a:r>
              <a:rPr lang="zh-CN" altLang="en-US" sz="1400" dirty="0">
                <a:latin typeface="华文中宋" panose="02010600040101010101" charset="-122"/>
                <a:ea typeface="华文中宋" panose="02010600040101010101" charset="-122"/>
                <a:cs typeface="华文中宋" panose="02010600040101010101" charset="-122"/>
              </a:rPr>
              <a:t>算术表达式：递归下降处理。</a:t>
            </a:r>
            <a:endParaRPr lang="zh-CN" altLang="en-US" sz="140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 typeface="Arial" panose="020B0604020202020204" pitchFamily="34" charset="0"/>
              <a:buNone/>
            </a:pPr>
            <a:r>
              <a:rPr lang="en-US" altLang="zh-CN" sz="1400" dirty="0">
                <a:latin typeface="华文中宋" panose="02010600040101010101" charset="-122"/>
                <a:ea typeface="华文中宋" panose="02010600040101010101" charset="-122"/>
                <a:cs typeface="华文中宋" panose="02010600040101010101" charset="-122"/>
              </a:rPr>
              <a:t>1.</a:t>
            </a:r>
            <a:r>
              <a:rPr lang="zh-CN" altLang="en-US" sz="1400" dirty="0">
                <a:latin typeface="华文中宋" panose="02010600040101010101" charset="-122"/>
                <a:ea typeface="华文中宋" panose="02010600040101010101" charset="-122"/>
                <a:cs typeface="华文中宋" panose="02010600040101010101" charset="-122"/>
              </a:rPr>
              <a:t>优先递归生成</a:t>
            </a:r>
            <a:r>
              <a:rPr lang="en-US" altLang="zh-CN" sz="1400" dirty="0">
                <a:latin typeface="华文中宋" panose="02010600040101010101" charset="-122"/>
                <a:ea typeface="华文中宋" panose="02010600040101010101" charset="-122"/>
                <a:cs typeface="华文中宋" panose="02010600040101010101" charset="-122"/>
              </a:rPr>
              <a:t>lhs</a:t>
            </a:r>
            <a:r>
              <a:rPr lang="zh-CN" altLang="en-US" sz="1400" dirty="0">
                <a:latin typeface="华文中宋" panose="02010600040101010101" charset="-122"/>
                <a:ea typeface="华文中宋" panose="02010600040101010101" charset="-122"/>
                <a:cs typeface="华文中宋" panose="02010600040101010101" charset="-122"/>
              </a:rPr>
              <a:t>和</a:t>
            </a:r>
            <a:r>
              <a:rPr lang="en-US" altLang="zh-CN" sz="1400" dirty="0">
                <a:latin typeface="华文中宋" panose="02010600040101010101" charset="-122"/>
                <a:ea typeface="华文中宋" panose="02010600040101010101" charset="-122"/>
                <a:cs typeface="华文中宋" panose="02010600040101010101" charset="-122"/>
              </a:rPr>
              <a:t>rhs</a:t>
            </a:r>
            <a:r>
              <a:rPr lang="zh-CN" altLang="en-US" sz="1400" dirty="0">
                <a:latin typeface="华文中宋" panose="02010600040101010101" charset="-122"/>
                <a:ea typeface="华文中宋" panose="02010600040101010101" charset="-122"/>
                <a:cs typeface="华文中宋" panose="02010600040101010101" charset="-122"/>
              </a:rPr>
              <a:t>的中间代码</a:t>
            </a:r>
            <a:endParaRPr lang="zh-CN" altLang="en-US" sz="140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 typeface="Arial" panose="020B0604020202020204" pitchFamily="34" charset="0"/>
              <a:buNone/>
            </a:pPr>
            <a:r>
              <a:rPr lang="en-US" altLang="zh-CN" sz="1400" dirty="0">
                <a:latin typeface="华文中宋" panose="02010600040101010101" charset="-122"/>
                <a:ea typeface="华文中宋" panose="02010600040101010101" charset="-122"/>
                <a:cs typeface="华文中宋" panose="02010600040101010101" charset="-122"/>
              </a:rPr>
              <a:t>2.</a:t>
            </a:r>
            <a:r>
              <a:rPr lang="zh-CN" altLang="en-US" sz="1400" dirty="0">
                <a:latin typeface="华文中宋" panose="02010600040101010101" charset="-122"/>
                <a:ea typeface="华文中宋" panose="02010600040101010101" charset="-122"/>
                <a:cs typeface="华文中宋" panose="02010600040101010101" charset="-122"/>
              </a:rPr>
              <a:t>为运算结果分配临时变量名</a:t>
            </a:r>
            <a:endParaRPr lang="zh-CN" altLang="en-US" sz="140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 typeface="Arial" panose="020B0604020202020204" pitchFamily="34" charset="0"/>
              <a:buNone/>
            </a:pPr>
            <a:r>
              <a:rPr lang="en-US" altLang="zh-CN" sz="1400" dirty="0">
                <a:latin typeface="华文中宋" panose="02010600040101010101" charset="-122"/>
                <a:ea typeface="华文中宋" panose="02010600040101010101" charset="-122"/>
                <a:cs typeface="华文中宋" panose="02010600040101010101" charset="-122"/>
              </a:rPr>
              <a:t>3.</a:t>
            </a:r>
            <a:r>
              <a:rPr lang="zh-CN" altLang="en-US" sz="1400" dirty="0">
                <a:latin typeface="华文中宋" panose="02010600040101010101" charset="-122"/>
                <a:ea typeface="华文中宋" panose="02010600040101010101" charset="-122"/>
                <a:cs typeface="华文中宋" panose="02010600040101010101" charset="-122"/>
              </a:rPr>
              <a:t>根据运算符类型生成对应四元式指令</a:t>
            </a:r>
            <a:endParaRPr lang="zh-CN" altLang="en-US" sz="1400" dirty="0">
              <a:latin typeface="华文中宋" panose="02010600040101010101" charset="-122"/>
              <a:ea typeface="华文中宋" panose="02010600040101010101" charset="-122"/>
              <a:cs typeface="华文中宋" panose="02010600040101010101" charset="-122"/>
            </a:endParaRPr>
          </a:p>
          <a:p>
            <a:pPr marL="285750" indent="-285750" algn="l">
              <a:lnSpc>
                <a:spcPct val="120000"/>
              </a:lnSpc>
              <a:buClrTx/>
              <a:buSzTx/>
              <a:buFont typeface="Arial" panose="020B0604020202020204" pitchFamily="34" charset="0"/>
              <a:buChar char="•"/>
            </a:pPr>
            <a:r>
              <a:rPr lang="zh-CN" altLang="en-US" sz="1400" dirty="0">
                <a:latin typeface="华文中宋" panose="02010600040101010101" charset="-122"/>
                <a:ea typeface="华文中宋" panose="02010600040101010101" charset="-122"/>
                <a:cs typeface="华文中宋" panose="02010600040101010101" charset="-122"/>
              </a:rPr>
              <a:t>比较表达式生成：</a:t>
            </a:r>
            <a:endParaRPr lang="zh-CN" altLang="en-US" sz="140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 typeface="Arial" panose="020B0604020202020204" pitchFamily="34" charset="0"/>
              <a:buNone/>
            </a:pPr>
            <a:r>
              <a:rPr lang="en-US" altLang="zh-CN" sz="1400" dirty="0">
                <a:latin typeface="华文中宋" panose="02010600040101010101" charset="-122"/>
                <a:ea typeface="华文中宋" panose="02010600040101010101" charset="-122"/>
                <a:cs typeface="华文中宋" panose="02010600040101010101" charset="-122"/>
              </a:rPr>
              <a:t>1.</a:t>
            </a:r>
            <a:r>
              <a:rPr lang="zh-CN" altLang="en-US" sz="1400" dirty="0">
                <a:latin typeface="华文中宋" panose="02010600040101010101" charset="-122"/>
                <a:ea typeface="华文中宋" panose="02010600040101010101" charset="-122"/>
                <a:cs typeface="华文中宋" panose="02010600040101010101" charset="-122"/>
              </a:rPr>
              <a:t>递归生成左右操作数中间代码</a:t>
            </a:r>
            <a:endParaRPr lang="zh-CN" altLang="en-US" sz="140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 typeface="Arial" panose="020B0604020202020204" pitchFamily="34" charset="0"/>
              <a:buNone/>
            </a:pPr>
            <a:r>
              <a:rPr lang="en-US" altLang="zh-CN" sz="1400" dirty="0">
                <a:latin typeface="华文中宋" panose="02010600040101010101" charset="-122"/>
                <a:ea typeface="华文中宋" panose="02010600040101010101" charset="-122"/>
                <a:cs typeface="华文中宋" panose="02010600040101010101" charset="-122"/>
              </a:rPr>
              <a:t>2.</a:t>
            </a:r>
            <a:r>
              <a:rPr lang="zh-CN" altLang="en-US" sz="1400" dirty="0">
                <a:latin typeface="华文中宋" panose="02010600040101010101" charset="-122"/>
                <a:ea typeface="华文中宋" panose="02010600040101010101" charset="-122"/>
                <a:cs typeface="华文中宋" panose="02010600040101010101" charset="-122"/>
              </a:rPr>
              <a:t>分配临时变量存储比较结果</a:t>
            </a:r>
            <a:r>
              <a:rPr lang="en-US" altLang="zh-CN" sz="1400" dirty="0">
                <a:latin typeface="华文中宋" panose="02010600040101010101" charset="-122"/>
                <a:ea typeface="华文中宋" panose="02010600040101010101" charset="-122"/>
                <a:cs typeface="华文中宋" panose="02010600040101010101" charset="-122"/>
              </a:rPr>
              <a:t>(true/false)</a:t>
            </a:r>
            <a:endParaRPr lang="en-US" altLang="zh-CN" sz="140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 typeface="Arial" panose="020B0604020202020204" pitchFamily="34" charset="0"/>
              <a:buNone/>
            </a:pPr>
            <a:r>
              <a:rPr lang="en-US" altLang="zh-CN" sz="1400" dirty="0">
                <a:latin typeface="华文中宋" panose="02010600040101010101" charset="-122"/>
                <a:ea typeface="华文中宋" panose="02010600040101010101" charset="-122"/>
                <a:cs typeface="华文中宋" panose="02010600040101010101" charset="-122"/>
              </a:rPr>
              <a:t>3.</a:t>
            </a:r>
            <a:r>
              <a:rPr lang="zh-CN" altLang="en-US" sz="1400" dirty="0">
                <a:latin typeface="华文中宋" panose="02010600040101010101" charset="-122"/>
                <a:ea typeface="华文中宋" panose="02010600040101010101" charset="-122"/>
                <a:cs typeface="华文中宋" panose="02010600040101010101" charset="-122"/>
              </a:rPr>
              <a:t>根据比较符生成对应四元式</a:t>
            </a:r>
            <a:endParaRPr lang="zh-CN" altLang="en-US" sz="1400" dirty="0">
              <a:latin typeface="华文中宋" panose="02010600040101010101" charset="-122"/>
              <a:ea typeface="华文中宋" panose="02010600040101010101" charset="-122"/>
              <a:cs typeface="华文中宋" panose="02010600040101010101" charset="-122"/>
            </a:endParaRPr>
          </a:p>
          <a:p>
            <a:pPr indent="457200" algn="l">
              <a:lnSpc>
                <a:spcPct val="120000"/>
              </a:lnSpc>
              <a:buClrTx/>
              <a:buSzTx/>
              <a:buFont typeface="Arial" panose="020B0604020202020204" pitchFamily="34" charset="0"/>
              <a:buNone/>
            </a:pPr>
            <a:r>
              <a:rPr lang="en-US" altLang="zh-CN" sz="1400" dirty="0">
                <a:latin typeface="华文中宋" panose="02010600040101010101" charset="-122"/>
                <a:ea typeface="华文中宋" panose="02010600040101010101" charset="-122"/>
                <a:cs typeface="华文中宋" panose="02010600040101010101" charset="-122"/>
              </a:rPr>
              <a:t>4.</a:t>
            </a:r>
            <a:r>
              <a:rPr lang="zh-CN" altLang="en-US" sz="1400" dirty="0">
                <a:latin typeface="华文中宋" panose="02010600040101010101" charset="-122"/>
                <a:ea typeface="华文中宋" panose="02010600040101010101" charset="-122"/>
                <a:cs typeface="华文中宋" panose="02010600040101010101" charset="-122"/>
              </a:rPr>
              <a:t>返回临时变量用于控制流跳转判断</a:t>
            </a:r>
            <a:endParaRPr lang="zh-CN" altLang="en-US" sz="1400" dirty="0">
              <a:latin typeface="华文中宋" panose="02010600040101010101" charset="-122"/>
              <a:ea typeface="华文中宋" panose="02010600040101010101" charset="-122"/>
              <a:cs typeface="华文中宋" panose="02010600040101010101" charset="-122"/>
            </a:endParaRPr>
          </a:p>
        </p:txBody>
      </p:sp>
      <p:sp>
        <p:nvSpPr>
          <p:cNvPr id="18" name="右箭头 17"/>
          <p:cNvSpPr/>
          <p:nvPr/>
        </p:nvSpPr>
        <p:spPr>
          <a:xfrm rot="5400000">
            <a:off x="1162050" y="3718560"/>
            <a:ext cx="346710" cy="27813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 name="文本框 19"/>
          <p:cNvSpPr txBox="1"/>
          <p:nvPr/>
        </p:nvSpPr>
        <p:spPr>
          <a:xfrm>
            <a:off x="6028690" y="4051935"/>
            <a:ext cx="4464050" cy="2416810"/>
          </a:xfrm>
          <a:prstGeom prst="rect">
            <a:avLst/>
          </a:prstGeom>
          <a:noFill/>
        </p:spPr>
        <p:txBody>
          <a:bodyPr wrap="square" rtlCol="0">
            <a:spAutoFit/>
          </a:bodyPr>
          <a:p>
            <a:pPr marL="285750" indent="-285750" algn="l">
              <a:lnSpc>
                <a:spcPct val="120000"/>
              </a:lnSpc>
              <a:buClrTx/>
              <a:buSzTx/>
              <a:buFont typeface="Arial" panose="020B0604020202020204" pitchFamily="34" charset="0"/>
              <a:buChar char="•"/>
            </a:pPr>
            <a:r>
              <a:rPr lang="en-US" altLang="zh-CN" sz="1400" dirty="0">
                <a:latin typeface="华文中宋" panose="02010600040101010101" charset="-122"/>
                <a:ea typeface="华文中宋" panose="02010600040101010101" charset="-122"/>
                <a:cs typeface="华文中宋" panose="02010600040101010101" charset="-122"/>
              </a:rPr>
              <a:t>if</a:t>
            </a:r>
            <a:r>
              <a:rPr lang="zh-CN" altLang="en-US" sz="1400" dirty="0">
                <a:latin typeface="华文中宋" panose="02010600040101010101" charset="-122"/>
                <a:ea typeface="华文中宋" panose="02010600040101010101" charset="-122"/>
                <a:cs typeface="华文中宋" panose="02010600040101010101" charset="-122"/>
              </a:rPr>
              <a:t>语句生成：标签化跳转架构</a:t>
            </a:r>
            <a:endParaRPr lang="zh-CN" altLang="en-US" sz="1400" dirty="0">
              <a:latin typeface="华文中宋" panose="02010600040101010101" charset="-122"/>
              <a:ea typeface="华文中宋" panose="02010600040101010101" charset="-122"/>
              <a:cs typeface="华文中宋" panose="02010600040101010101" charset="-122"/>
            </a:endParaRPr>
          </a:p>
          <a:p>
            <a:pPr indent="0" algn="l">
              <a:lnSpc>
                <a:spcPct val="120000"/>
              </a:lnSpc>
              <a:buClrTx/>
              <a:buSzTx/>
              <a:buFont typeface="Arial" panose="020B0604020202020204" pitchFamily="34" charset="0"/>
              <a:buNone/>
            </a:pPr>
            <a:r>
              <a:rPr lang="en-US" altLang="zh-CN" sz="1400" dirty="0">
                <a:latin typeface="华文中宋" panose="02010600040101010101" charset="-122"/>
                <a:ea typeface="华文中宋" panose="02010600040101010101" charset="-122"/>
                <a:cs typeface="华文中宋" panose="02010600040101010101" charset="-122"/>
              </a:rPr>
              <a:t>1.</a:t>
            </a:r>
            <a:r>
              <a:rPr lang="zh-CN" altLang="en-US" sz="1400" dirty="0">
                <a:latin typeface="华文中宋" panose="02010600040101010101" charset="-122"/>
                <a:ea typeface="华文中宋" panose="02010600040101010101" charset="-122"/>
                <a:cs typeface="华文中宋" panose="02010600040101010101" charset="-122"/>
              </a:rPr>
              <a:t>为</a:t>
            </a:r>
            <a:r>
              <a:rPr lang="en-US" altLang="zh-CN" sz="1400" dirty="0">
                <a:latin typeface="华文中宋" panose="02010600040101010101" charset="-122"/>
                <a:ea typeface="华文中宋" panose="02010600040101010101" charset="-122"/>
                <a:cs typeface="华文中宋" panose="02010600040101010101" charset="-122"/>
              </a:rPr>
              <a:t>true</a:t>
            </a:r>
            <a:r>
              <a:rPr lang="zh-CN" altLang="en-US" sz="1400" dirty="0">
                <a:latin typeface="华文中宋" panose="02010600040101010101" charset="-122"/>
                <a:ea typeface="华文中宋" panose="02010600040101010101" charset="-122"/>
                <a:cs typeface="华文中宋" panose="02010600040101010101" charset="-122"/>
              </a:rPr>
              <a:t>分支、</a:t>
            </a:r>
            <a:r>
              <a:rPr lang="en-US" altLang="zh-CN" sz="1400" dirty="0">
                <a:latin typeface="华文中宋" panose="02010600040101010101" charset="-122"/>
                <a:ea typeface="华文中宋" panose="02010600040101010101" charset="-122"/>
                <a:cs typeface="华文中宋" panose="02010600040101010101" charset="-122"/>
              </a:rPr>
              <a:t>false</a:t>
            </a:r>
            <a:r>
              <a:rPr lang="zh-CN" altLang="en-US" sz="1400" dirty="0">
                <a:latin typeface="华文中宋" panose="02010600040101010101" charset="-122"/>
                <a:ea typeface="华文中宋" panose="02010600040101010101" charset="-122"/>
                <a:cs typeface="华文中宋" panose="02010600040101010101" charset="-122"/>
              </a:rPr>
              <a:t>分支和结束点创建唯一标签</a:t>
            </a:r>
            <a:endParaRPr lang="zh-CN" altLang="en-US" sz="1400" dirty="0">
              <a:latin typeface="华文中宋" panose="02010600040101010101" charset="-122"/>
              <a:ea typeface="华文中宋" panose="02010600040101010101" charset="-122"/>
              <a:cs typeface="华文中宋" panose="02010600040101010101" charset="-122"/>
            </a:endParaRPr>
          </a:p>
          <a:p>
            <a:pPr indent="0" algn="l">
              <a:lnSpc>
                <a:spcPct val="120000"/>
              </a:lnSpc>
              <a:buClrTx/>
              <a:buSzTx/>
              <a:buFont typeface="Arial" panose="020B0604020202020204" pitchFamily="34" charset="0"/>
              <a:buNone/>
            </a:pPr>
            <a:r>
              <a:rPr lang="en-US" altLang="zh-CN" sz="1400" dirty="0">
                <a:latin typeface="华文中宋" panose="02010600040101010101" charset="-122"/>
                <a:ea typeface="华文中宋" panose="02010600040101010101" charset="-122"/>
                <a:cs typeface="华文中宋" panose="02010600040101010101" charset="-122"/>
              </a:rPr>
              <a:t>2.</a:t>
            </a:r>
            <a:r>
              <a:rPr lang="zh-CN" altLang="en-US" sz="1400" dirty="0">
                <a:latin typeface="华文中宋" panose="02010600040101010101" charset="-122"/>
                <a:ea typeface="华文中宋" panose="02010600040101010101" charset="-122"/>
                <a:cs typeface="华文中宋" panose="02010600040101010101" charset="-122"/>
              </a:rPr>
              <a:t>生成条件表达式中间代码，通过</a:t>
            </a:r>
            <a:r>
              <a:rPr lang="en-US" altLang="zh-CN" sz="1400" dirty="0">
                <a:latin typeface="华文中宋" panose="02010600040101010101" charset="-122"/>
                <a:ea typeface="华文中宋" panose="02010600040101010101" charset="-122"/>
                <a:cs typeface="华文中宋" panose="02010600040101010101" charset="-122"/>
              </a:rPr>
              <a:t>jne</a:t>
            </a:r>
            <a:r>
              <a:rPr lang="zh-CN" altLang="en-US" sz="1400" dirty="0">
                <a:latin typeface="华文中宋" panose="02010600040101010101" charset="-122"/>
                <a:ea typeface="华文中宋" panose="02010600040101010101" charset="-122"/>
                <a:cs typeface="华文中宋" panose="02010600040101010101" charset="-122"/>
              </a:rPr>
              <a:t>跳转</a:t>
            </a:r>
            <a:r>
              <a:rPr lang="en-US" altLang="zh-CN" sz="1400" dirty="0">
                <a:latin typeface="华文中宋" panose="02010600040101010101" charset="-122"/>
                <a:ea typeface="华文中宋" panose="02010600040101010101" charset="-122"/>
                <a:cs typeface="华文中宋" panose="02010600040101010101" charset="-122"/>
              </a:rPr>
              <a:t>true</a:t>
            </a:r>
            <a:r>
              <a:rPr lang="zh-CN" altLang="en-US" sz="1400" dirty="0">
                <a:latin typeface="华文中宋" panose="02010600040101010101" charset="-122"/>
                <a:ea typeface="华文中宋" panose="02010600040101010101" charset="-122"/>
                <a:cs typeface="华文中宋" panose="02010600040101010101" charset="-122"/>
              </a:rPr>
              <a:t>分支</a:t>
            </a:r>
            <a:endParaRPr lang="zh-CN" altLang="en-US" sz="1400" dirty="0">
              <a:latin typeface="华文中宋" panose="02010600040101010101" charset="-122"/>
              <a:ea typeface="华文中宋" panose="02010600040101010101" charset="-122"/>
              <a:cs typeface="华文中宋" panose="02010600040101010101" charset="-122"/>
            </a:endParaRPr>
          </a:p>
          <a:p>
            <a:pPr indent="0" algn="l">
              <a:lnSpc>
                <a:spcPct val="120000"/>
              </a:lnSpc>
              <a:buClrTx/>
              <a:buSzTx/>
              <a:buFont typeface="Arial" panose="020B0604020202020204" pitchFamily="34" charset="0"/>
              <a:buNone/>
            </a:pPr>
            <a:r>
              <a:rPr lang="en-US" altLang="zh-CN" sz="1400" dirty="0">
                <a:latin typeface="华文中宋" panose="02010600040101010101" charset="-122"/>
                <a:ea typeface="华文中宋" panose="02010600040101010101" charset="-122"/>
                <a:cs typeface="华文中宋" panose="02010600040101010101" charset="-122"/>
              </a:rPr>
              <a:t>3.</a:t>
            </a:r>
            <a:r>
              <a:rPr lang="zh-CN" altLang="en-US" sz="1400" dirty="0">
                <a:latin typeface="华文中宋" panose="02010600040101010101" charset="-122"/>
                <a:ea typeface="华文中宋" panose="02010600040101010101" charset="-122"/>
                <a:cs typeface="华文中宋" panose="02010600040101010101" charset="-122"/>
              </a:rPr>
              <a:t>若无</a:t>
            </a:r>
            <a:r>
              <a:rPr lang="en-US" altLang="zh-CN" sz="1400" dirty="0">
                <a:latin typeface="华文中宋" panose="02010600040101010101" charset="-122"/>
                <a:ea typeface="华文中宋" panose="02010600040101010101" charset="-122"/>
                <a:cs typeface="华文中宋" panose="02010600040101010101" charset="-122"/>
              </a:rPr>
              <a:t>else</a:t>
            </a:r>
            <a:r>
              <a:rPr lang="zh-CN" altLang="en-US" sz="1400" dirty="0">
                <a:latin typeface="华文中宋" panose="02010600040101010101" charset="-122"/>
                <a:ea typeface="华文中宋" panose="02010600040101010101" charset="-122"/>
                <a:cs typeface="华文中宋" panose="02010600040101010101" charset="-122"/>
              </a:rPr>
              <a:t>直接跳转到结束标签，否则跳转到</a:t>
            </a:r>
            <a:r>
              <a:rPr lang="en-US" altLang="zh-CN" sz="1400" dirty="0">
                <a:latin typeface="华文中宋" panose="02010600040101010101" charset="-122"/>
                <a:ea typeface="华文中宋" panose="02010600040101010101" charset="-122"/>
                <a:cs typeface="华文中宋" panose="02010600040101010101" charset="-122"/>
              </a:rPr>
              <a:t>false</a:t>
            </a:r>
            <a:r>
              <a:rPr lang="zh-CN" altLang="en-US" sz="1400" dirty="0">
                <a:latin typeface="华文中宋" panose="02010600040101010101" charset="-122"/>
                <a:ea typeface="华文中宋" panose="02010600040101010101" charset="-122"/>
                <a:cs typeface="华文中宋" panose="02010600040101010101" charset="-122"/>
              </a:rPr>
              <a:t>分支</a:t>
            </a:r>
            <a:endParaRPr lang="zh-CN" altLang="en-US" sz="1400" dirty="0">
              <a:latin typeface="华文中宋" panose="02010600040101010101" charset="-122"/>
              <a:ea typeface="华文中宋" panose="02010600040101010101" charset="-122"/>
              <a:cs typeface="华文中宋" panose="02010600040101010101" charset="-122"/>
            </a:endParaRPr>
          </a:p>
          <a:p>
            <a:pPr indent="0" algn="l">
              <a:lnSpc>
                <a:spcPct val="120000"/>
              </a:lnSpc>
              <a:buClrTx/>
              <a:buSzTx/>
              <a:buFont typeface="Arial" panose="020B0604020202020204" pitchFamily="34" charset="0"/>
              <a:buNone/>
            </a:pPr>
            <a:r>
              <a:rPr lang="en-US" altLang="zh-CN" sz="1400" dirty="0">
                <a:latin typeface="华文中宋" panose="02010600040101010101" charset="-122"/>
                <a:ea typeface="华文中宋" panose="02010600040101010101" charset="-122"/>
                <a:cs typeface="华文中宋" panose="02010600040101010101" charset="-122"/>
              </a:rPr>
              <a:t>4.</a:t>
            </a:r>
            <a:r>
              <a:rPr lang="zh-CN" altLang="en-US" sz="1400" dirty="0">
                <a:latin typeface="华文中宋" panose="02010600040101010101" charset="-122"/>
                <a:ea typeface="华文中宋" panose="02010600040101010101" charset="-122"/>
                <a:cs typeface="华文中宋" panose="02010600040101010101" charset="-122"/>
              </a:rPr>
              <a:t>生成</a:t>
            </a:r>
            <a:r>
              <a:rPr lang="en-US" altLang="zh-CN" sz="1400" dirty="0">
                <a:latin typeface="华文中宋" panose="02010600040101010101" charset="-122"/>
                <a:ea typeface="华文中宋" panose="02010600040101010101" charset="-122"/>
                <a:cs typeface="华文中宋" panose="02010600040101010101" charset="-122"/>
              </a:rPr>
              <a:t>if</a:t>
            </a:r>
            <a:r>
              <a:rPr lang="zh-CN" altLang="en-US" sz="1400" dirty="0">
                <a:latin typeface="华文中宋" panose="02010600040101010101" charset="-122"/>
                <a:ea typeface="华文中宋" panose="02010600040101010101" charset="-122"/>
                <a:cs typeface="华文中宋" panose="02010600040101010101" charset="-122"/>
              </a:rPr>
              <a:t>和</a:t>
            </a:r>
            <a:r>
              <a:rPr lang="en-US" altLang="zh-CN" sz="1400" dirty="0">
                <a:latin typeface="华文中宋" panose="02010600040101010101" charset="-122"/>
                <a:ea typeface="华文中宋" panose="02010600040101010101" charset="-122"/>
                <a:cs typeface="华文中宋" panose="02010600040101010101" charset="-122"/>
              </a:rPr>
              <a:t>else</a:t>
            </a:r>
            <a:r>
              <a:rPr lang="zh-CN" altLang="en-US" sz="1400" dirty="0">
                <a:latin typeface="华文中宋" panose="02010600040101010101" charset="-122"/>
                <a:ea typeface="华文中宋" panose="02010600040101010101" charset="-122"/>
                <a:cs typeface="华文中宋" panose="02010600040101010101" charset="-122"/>
              </a:rPr>
              <a:t>的代码块，最后同一跳转到结束标签</a:t>
            </a:r>
            <a:endParaRPr lang="zh-CN" altLang="en-US" sz="1400" dirty="0">
              <a:latin typeface="华文中宋" panose="02010600040101010101" charset="-122"/>
              <a:ea typeface="华文中宋" panose="02010600040101010101" charset="-122"/>
              <a:cs typeface="华文中宋" panose="02010600040101010101" charset="-122"/>
            </a:endParaRPr>
          </a:p>
          <a:p>
            <a:pPr marL="285750" indent="-285750" algn="l">
              <a:lnSpc>
                <a:spcPct val="120000"/>
              </a:lnSpc>
              <a:buClrTx/>
              <a:buSzTx/>
              <a:buFont typeface="Arial" panose="020B0604020202020204" pitchFamily="34" charset="0"/>
              <a:buChar char="•"/>
            </a:pPr>
            <a:r>
              <a:rPr lang="en-US" altLang="zh-CN" sz="1400" dirty="0">
                <a:latin typeface="华文中宋" panose="02010600040101010101" charset="-122"/>
                <a:ea typeface="华文中宋" panose="02010600040101010101" charset="-122"/>
                <a:cs typeface="华文中宋" panose="02010600040101010101" charset="-122"/>
              </a:rPr>
              <a:t>while</a:t>
            </a:r>
            <a:r>
              <a:rPr lang="zh-CN" altLang="en-US" sz="1400" dirty="0">
                <a:latin typeface="华文中宋" panose="02010600040101010101" charset="-122"/>
                <a:ea typeface="华文中宋" panose="02010600040101010101" charset="-122"/>
                <a:cs typeface="华文中宋" panose="02010600040101010101" charset="-122"/>
              </a:rPr>
              <a:t>循环生成：</a:t>
            </a:r>
            <a:endParaRPr lang="zh-CN" altLang="en-US" sz="1400" dirty="0">
              <a:latin typeface="华文中宋" panose="02010600040101010101" charset="-122"/>
              <a:ea typeface="华文中宋" panose="02010600040101010101" charset="-122"/>
              <a:cs typeface="华文中宋" panose="02010600040101010101" charset="-122"/>
            </a:endParaRPr>
          </a:p>
          <a:p>
            <a:pPr indent="0" algn="l">
              <a:lnSpc>
                <a:spcPct val="120000"/>
              </a:lnSpc>
              <a:buClrTx/>
              <a:buSzTx/>
              <a:buFont typeface="Arial" panose="020B0604020202020204" pitchFamily="34" charset="0"/>
              <a:buNone/>
            </a:pPr>
            <a:r>
              <a:rPr lang="en-US" altLang="zh-CN" sz="1400" dirty="0">
                <a:latin typeface="华文中宋" panose="02010600040101010101" charset="-122"/>
                <a:ea typeface="华文中宋" panose="02010600040101010101" charset="-122"/>
                <a:cs typeface="华文中宋" panose="02010600040101010101" charset="-122"/>
              </a:rPr>
              <a:t>1.</a:t>
            </a:r>
            <a:r>
              <a:rPr lang="zh-CN" altLang="en-US" sz="1400" dirty="0">
                <a:latin typeface="华文中宋" panose="02010600040101010101" charset="-122"/>
                <a:ea typeface="华文中宋" panose="02010600040101010101" charset="-122"/>
                <a:cs typeface="华文中宋" panose="02010600040101010101" charset="-122"/>
              </a:rPr>
              <a:t>标记循环入口和结束点</a:t>
            </a:r>
            <a:endParaRPr lang="zh-CN" altLang="en-US" sz="1400" dirty="0">
              <a:latin typeface="华文中宋" panose="02010600040101010101" charset="-122"/>
              <a:ea typeface="华文中宋" panose="02010600040101010101" charset="-122"/>
              <a:cs typeface="华文中宋" panose="02010600040101010101" charset="-122"/>
            </a:endParaRPr>
          </a:p>
          <a:p>
            <a:pPr indent="0" algn="l">
              <a:lnSpc>
                <a:spcPct val="120000"/>
              </a:lnSpc>
              <a:buClrTx/>
              <a:buSzTx/>
              <a:buFont typeface="Arial" panose="020B0604020202020204" pitchFamily="34" charset="0"/>
              <a:buNone/>
            </a:pPr>
            <a:r>
              <a:rPr lang="en-US" altLang="zh-CN" sz="1400" dirty="0">
                <a:latin typeface="华文中宋" panose="02010600040101010101" charset="-122"/>
                <a:ea typeface="华文中宋" panose="02010600040101010101" charset="-122"/>
                <a:cs typeface="华文中宋" panose="02010600040101010101" charset="-122"/>
              </a:rPr>
              <a:t>2.</a:t>
            </a:r>
            <a:r>
              <a:rPr lang="zh-CN" altLang="en-US" sz="1400" dirty="0">
                <a:latin typeface="华文中宋" panose="02010600040101010101" charset="-122"/>
                <a:ea typeface="华文中宋" panose="02010600040101010101" charset="-122"/>
                <a:cs typeface="华文中宋" panose="02010600040101010101" charset="-122"/>
              </a:rPr>
              <a:t>生成条件代码，通过</a:t>
            </a:r>
            <a:r>
              <a:rPr lang="en-US" altLang="zh-CN" sz="1400" dirty="0">
                <a:latin typeface="华文中宋" panose="02010600040101010101" charset="-122"/>
                <a:ea typeface="华文中宋" panose="02010600040101010101" charset="-122"/>
                <a:cs typeface="华文中宋" panose="02010600040101010101" charset="-122"/>
              </a:rPr>
              <a:t>jne</a:t>
            </a:r>
            <a:r>
              <a:rPr lang="zh-CN" altLang="en-US" sz="1400" dirty="0">
                <a:latin typeface="华文中宋" panose="02010600040101010101" charset="-122"/>
                <a:ea typeface="华文中宋" panose="02010600040101010101" charset="-122"/>
                <a:cs typeface="华文中宋" panose="02010600040101010101" charset="-122"/>
              </a:rPr>
              <a:t>跳转到循环体，否则跳转到结束标签；生成循环体代码后无条件转回开始标签</a:t>
            </a:r>
            <a:endParaRPr lang="zh-CN" altLang="en-US" sz="1400" dirty="0">
              <a:latin typeface="华文中宋" panose="02010600040101010101" charset="-122"/>
              <a:ea typeface="华文中宋" panose="02010600040101010101" charset="-122"/>
              <a:cs typeface="华文中宋" panose="02010600040101010101" charset="-122"/>
            </a:endParaRPr>
          </a:p>
        </p:txBody>
      </p:sp>
      <p:sp>
        <p:nvSpPr>
          <p:cNvPr id="21" name="右箭头 20"/>
          <p:cNvSpPr/>
          <p:nvPr/>
        </p:nvSpPr>
        <p:spPr>
          <a:xfrm rot="5400000">
            <a:off x="8088630" y="3703320"/>
            <a:ext cx="346710" cy="27813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 name="文本框 21"/>
          <p:cNvSpPr txBox="1"/>
          <p:nvPr/>
        </p:nvSpPr>
        <p:spPr>
          <a:xfrm>
            <a:off x="3833495" y="4058920"/>
            <a:ext cx="2115185" cy="2675255"/>
          </a:xfrm>
          <a:prstGeom prst="rect">
            <a:avLst/>
          </a:prstGeom>
          <a:noFill/>
        </p:spPr>
        <p:txBody>
          <a:bodyPr wrap="square" rtlCol="0">
            <a:spAutoFit/>
          </a:bodyPr>
          <a:p>
            <a:pPr indent="-285750" algn="l">
              <a:lnSpc>
                <a:spcPct val="120000"/>
              </a:lnSpc>
              <a:buClrTx/>
              <a:buSzTx/>
              <a:buFont typeface="Arial" panose="020B0604020202020204" pitchFamily="34" charset="0"/>
              <a:buChar char="•"/>
            </a:pPr>
            <a:r>
              <a:rPr lang="zh-CN" altLang="en-US" sz="1400" dirty="0">
                <a:latin typeface="华文中宋" panose="02010600040101010101" charset="-122"/>
                <a:ea typeface="华文中宋" panose="02010600040101010101" charset="-122"/>
                <a:cs typeface="华文中宋" panose="02010600040101010101" charset="-122"/>
              </a:rPr>
              <a:t>参数压栈：按顺序生成所有实参的中间代码，通过Push指令压入栈帧</a:t>
            </a:r>
            <a:endParaRPr lang="zh-CN" altLang="en-US" sz="1400" dirty="0">
              <a:latin typeface="华文中宋" panose="02010600040101010101" charset="-122"/>
              <a:ea typeface="华文中宋" panose="02010600040101010101" charset="-122"/>
              <a:cs typeface="华文中宋" panose="02010600040101010101" charset="-122"/>
            </a:endParaRPr>
          </a:p>
          <a:p>
            <a:pPr indent="-285750" algn="l">
              <a:lnSpc>
                <a:spcPct val="120000"/>
              </a:lnSpc>
              <a:buClrTx/>
              <a:buSzTx/>
              <a:buFont typeface="Arial" panose="020B0604020202020204" pitchFamily="34" charset="0"/>
              <a:buChar char="•"/>
            </a:pPr>
            <a:r>
              <a:rPr lang="zh-CN" altLang="en-US" sz="1400" dirty="0">
                <a:latin typeface="华文中宋" panose="02010600040101010101" charset="-122"/>
                <a:ea typeface="华文中宋" panose="02010600040101010101" charset="-122"/>
                <a:cs typeface="华文中宋" panose="02010600040101010101" charset="-122"/>
              </a:rPr>
              <a:t>函数调用：使用Call指令跳转到目标函数，指定返回值存储变量</a:t>
            </a:r>
            <a:endParaRPr lang="zh-CN" altLang="en-US" sz="1400" dirty="0">
              <a:latin typeface="华文中宋" panose="02010600040101010101" charset="-122"/>
              <a:ea typeface="华文中宋" panose="02010600040101010101" charset="-122"/>
              <a:cs typeface="华文中宋" panose="02010600040101010101" charset="-122"/>
            </a:endParaRPr>
          </a:p>
          <a:p>
            <a:pPr indent="-285750" algn="l">
              <a:lnSpc>
                <a:spcPct val="120000"/>
              </a:lnSpc>
              <a:buClrTx/>
              <a:buSzTx/>
              <a:buFont typeface="Arial" panose="020B0604020202020204" pitchFamily="34" charset="0"/>
              <a:buChar char="•"/>
            </a:pPr>
            <a:r>
              <a:rPr lang="zh-CN" altLang="en-US" sz="1400" dirty="0">
                <a:latin typeface="华文中宋" panose="02010600040101010101" charset="-122"/>
                <a:ea typeface="华文中宋" panose="02010600040101010101" charset="-122"/>
                <a:cs typeface="华文中宋" panose="02010600040101010101" charset="-122"/>
              </a:rPr>
              <a:t>返回值传递：将函数返回的临时变量名作为整个表达式的值传递</a:t>
            </a:r>
            <a:endParaRPr lang="zh-CN" altLang="en-US" sz="1400" dirty="0">
              <a:latin typeface="华文中宋" panose="02010600040101010101" charset="-122"/>
              <a:ea typeface="华文中宋" panose="02010600040101010101" charset="-122"/>
              <a:cs typeface="华文中宋" panose="02010600040101010101" charset="-122"/>
            </a:endParaRPr>
          </a:p>
          <a:p>
            <a:pPr indent="-285750" algn="l">
              <a:lnSpc>
                <a:spcPct val="120000"/>
              </a:lnSpc>
              <a:buClrTx/>
              <a:buSzTx/>
              <a:buFont typeface="Arial" panose="020B0604020202020204" pitchFamily="34" charset="0"/>
              <a:buChar char="•"/>
            </a:pPr>
            <a:endParaRPr lang="zh-CN" altLang="en-US" sz="1400" dirty="0">
              <a:latin typeface="华文中宋" panose="02010600040101010101" charset="-122"/>
              <a:ea typeface="华文中宋" panose="02010600040101010101" charset="-122"/>
              <a:cs typeface="华文中宋" panose="02010600040101010101" charset="-122"/>
            </a:endParaRPr>
          </a:p>
        </p:txBody>
      </p:sp>
      <p:sp>
        <p:nvSpPr>
          <p:cNvPr id="23" name="右箭头 22"/>
          <p:cNvSpPr/>
          <p:nvPr/>
        </p:nvSpPr>
        <p:spPr>
          <a:xfrm rot="5400000">
            <a:off x="4717415" y="3732530"/>
            <a:ext cx="346710" cy="27813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文本框 23"/>
          <p:cNvSpPr txBox="1"/>
          <p:nvPr/>
        </p:nvSpPr>
        <p:spPr>
          <a:xfrm>
            <a:off x="1336040" y="6387465"/>
            <a:ext cx="10537825" cy="386080"/>
          </a:xfrm>
          <a:prstGeom prst="rect">
            <a:avLst/>
          </a:prstGeom>
        </p:spPr>
        <p:txBody>
          <a:bodyPr wrap="square">
            <a:spAutoFit/>
          </a:bodyPr>
          <a:p>
            <a:pPr indent="457200" algn="l">
              <a:lnSpc>
                <a:spcPct val="120000"/>
              </a:lnSpc>
              <a:buClrTx/>
              <a:buSzTx/>
              <a:buFontTx/>
            </a:pPr>
            <a:r>
              <a:rPr lang="zh-CN" altLang="en-US" sz="1600" b="0" dirty="0">
                <a:solidFill>
                  <a:schemeClr val="accent1"/>
                </a:solidFill>
                <a:latin typeface="华文中宋" panose="02010600040101010101" charset="-122"/>
                <a:ea typeface="华文中宋" panose="02010600040101010101" charset="-122"/>
                <a:cs typeface="华文中宋" panose="02010600040101010101" charset="-122"/>
              </a:rPr>
              <a:t>分层递归策略处理表达式优先级，标签化管理实现结构化控制流，符号表协同维护变量声明周期状态</a:t>
            </a:r>
            <a:endParaRPr lang="zh-CN" altLang="en-US" sz="1600" b="0" dirty="0">
              <a:solidFill>
                <a:schemeClr val="accent1"/>
              </a:solidFill>
              <a:latin typeface="华文中宋" panose="02010600040101010101" charset="-122"/>
              <a:ea typeface="华文中宋" panose="02010600040101010101" charset="-122"/>
              <a:cs typeface="华文中宋" panose="02010600040101010101" charset="-122"/>
            </a:endParaRPr>
          </a:p>
        </p:txBody>
      </p:sp>
      <p:sp>
        <p:nvSpPr>
          <p:cNvPr id="25" name="右箭头 24"/>
          <p:cNvSpPr/>
          <p:nvPr/>
        </p:nvSpPr>
        <p:spPr>
          <a:xfrm>
            <a:off x="464820" y="6408420"/>
            <a:ext cx="1199515" cy="40195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文本框 4"/>
          <p:cNvSpPr txBox="1"/>
          <p:nvPr>
            <p:custDataLst>
              <p:tags r:id="rId4"/>
            </p:custDataLst>
          </p:nvPr>
        </p:nvSpPr>
        <p:spPr>
          <a:xfrm>
            <a:off x="9832340" y="3298190"/>
            <a:ext cx="2359660" cy="386080"/>
          </a:xfrm>
          <a:prstGeom prst="rect">
            <a:avLst/>
          </a:prstGeom>
        </p:spPr>
        <p:txBody>
          <a:bodyPr wrap="square">
            <a:spAutoFit/>
          </a:bodyPr>
          <a:p>
            <a:pPr indent="457200" algn="l">
              <a:lnSpc>
                <a:spcPct val="120000"/>
              </a:lnSpc>
              <a:buClrTx/>
              <a:buSzTx/>
              <a:buFontTx/>
            </a:pPr>
            <a:r>
              <a:rPr lang="zh-CN" altLang="en-US" sz="1600" dirty="0">
                <a:latin typeface="华文中宋" panose="02010600040101010101" charset="-122"/>
                <a:ea typeface="华文中宋" panose="02010600040101010101" charset="-122"/>
                <a:cs typeface="华文中宋" panose="02010600040101010101" charset="-122"/>
              </a:rPr>
              <a:t>赋值语句生成</a:t>
            </a:r>
            <a:endParaRPr lang="zh-CN" altLang="en-US" sz="1600" dirty="0">
              <a:latin typeface="华文中宋" panose="02010600040101010101" charset="-122"/>
              <a:ea typeface="华文中宋" panose="02010600040101010101" charset="-122"/>
              <a:cs typeface="华文中宋" panose="02010600040101010101" charset="-122"/>
            </a:endParaRPr>
          </a:p>
        </p:txBody>
      </p:sp>
      <p:sp>
        <p:nvSpPr>
          <p:cNvPr id="11" name="文本框 10"/>
          <p:cNvSpPr txBox="1"/>
          <p:nvPr>
            <p:custDataLst>
              <p:tags r:id="rId5"/>
            </p:custDataLst>
          </p:nvPr>
        </p:nvSpPr>
        <p:spPr>
          <a:xfrm>
            <a:off x="10433685" y="4058920"/>
            <a:ext cx="1758950" cy="1641475"/>
          </a:xfrm>
          <a:prstGeom prst="rect">
            <a:avLst/>
          </a:prstGeom>
          <a:noFill/>
        </p:spPr>
        <p:txBody>
          <a:bodyPr wrap="square" rtlCol="0">
            <a:spAutoFit/>
          </a:bodyPr>
          <a:p>
            <a:pPr indent="-285750" algn="l">
              <a:lnSpc>
                <a:spcPct val="120000"/>
              </a:lnSpc>
              <a:buClrTx/>
              <a:buSzTx/>
              <a:buFont typeface="Arial" panose="020B0604020202020204" pitchFamily="34" charset="0"/>
              <a:buChar char="•"/>
            </a:pPr>
            <a:r>
              <a:rPr lang="zh-CN" altLang="en-US" sz="1400" dirty="0">
                <a:latin typeface="华文中宋" panose="02010600040101010101" charset="-122"/>
                <a:ea typeface="华文中宋" panose="02010600040101010101" charset="-122"/>
                <a:cs typeface="华文中宋" panose="02010600040101010101" charset="-122"/>
              </a:rPr>
              <a:t>生成右值表达式中间代码</a:t>
            </a:r>
            <a:endParaRPr lang="zh-CN" altLang="en-US" sz="1400" dirty="0">
              <a:latin typeface="华文中宋" panose="02010600040101010101" charset="-122"/>
              <a:ea typeface="华文中宋" panose="02010600040101010101" charset="-122"/>
              <a:cs typeface="华文中宋" panose="02010600040101010101" charset="-122"/>
            </a:endParaRPr>
          </a:p>
          <a:p>
            <a:pPr indent="-285750" algn="l">
              <a:lnSpc>
                <a:spcPct val="120000"/>
              </a:lnSpc>
              <a:buClrTx/>
              <a:buSzTx/>
              <a:buFont typeface="Arial" panose="020B0604020202020204" pitchFamily="34" charset="0"/>
              <a:buChar char="•"/>
            </a:pPr>
            <a:r>
              <a:rPr lang="zh-CN" altLang="en-US" sz="1400" dirty="0">
                <a:latin typeface="华文中宋" panose="02010600040101010101" charset="-122"/>
                <a:ea typeface="华文中宋" panose="02010600040101010101" charset="-122"/>
                <a:cs typeface="华文中宋" panose="02010600040101010101" charset="-122"/>
              </a:rPr>
              <a:t>根据左值类型生成对应</a:t>
            </a:r>
            <a:r>
              <a:rPr lang="en-US" altLang="zh-CN" sz="1400" dirty="0">
                <a:latin typeface="华文中宋" panose="02010600040101010101" charset="-122"/>
                <a:ea typeface="华文中宋" panose="02010600040101010101" charset="-122"/>
                <a:cs typeface="华文中宋" panose="02010600040101010101" charset="-122"/>
              </a:rPr>
              <a:t>assign</a:t>
            </a:r>
            <a:r>
              <a:rPr lang="zh-CN" altLang="en-US" sz="1400" dirty="0">
                <a:latin typeface="华文中宋" panose="02010600040101010101" charset="-122"/>
                <a:ea typeface="华文中宋" panose="02010600040101010101" charset="-122"/>
                <a:cs typeface="华文中宋" panose="02010600040101010101" charset="-122"/>
              </a:rPr>
              <a:t>指令</a:t>
            </a:r>
            <a:endParaRPr lang="zh-CN" altLang="en-US" sz="1400" dirty="0">
              <a:latin typeface="华文中宋" panose="02010600040101010101" charset="-122"/>
              <a:ea typeface="华文中宋" panose="02010600040101010101" charset="-122"/>
              <a:cs typeface="华文中宋" panose="02010600040101010101" charset="-122"/>
            </a:endParaRPr>
          </a:p>
          <a:p>
            <a:pPr indent="-285750" algn="l">
              <a:lnSpc>
                <a:spcPct val="120000"/>
              </a:lnSpc>
              <a:buClrTx/>
              <a:buSzTx/>
              <a:buFont typeface="Arial" panose="020B0604020202020204" pitchFamily="34" charset="0"/>
              <a:buChar char="•"/>
            </a:pPr>
            <a:r>
              <a:rPr lang="zh-CN" altLang="en-US" sz="1400" dirty="0">
                <a:latin typeface="华文中宋" panose="02010600040101010101" charset="-122"/>
                <a:ea typeface="华文中宋" panose="02010600040101010101" charset="-122"/>
                <a:cs typeface="华文中宋" panose="02010600040101010101" charset="-122"/>
              </a:rPr>
              <a:t>在符号表中标记该变量已初始化</a:t>
            </a:r>
            <a:endParaRPr lang="zh-CN" altLang="en-US" sz="1400" dirty="0">
              <a:latin typeface="华文中宋" panose="02010600040101010101" charset="-122"/>
              <a:ea typeface="华文中宋" panose="02010600040101010101" charset="-122"/>
              <a:cs typeface="华文中宋" panose="02010600040101010101" charset="-122"/>
            </a:endParaRPr>
          </a:p>
        </p:txBody>
      </p:sp>
      <p:sp>
        <p:nvSpPr>
          <p:cNvPr id="26" name="右箭头 25"/>
          <p:cNvSpPr/>
          <p:nvPr>
            <p:custDataLst>
              <p:tags r:id="rId6"/>
            </p:custDataLst>
          </p:nvPr>
        </p:nvSpPr>
        <p:spPr>
          <a:xfrm rot="5400000">
            <a:off x="10961370" y="3732530"/>
            <a:ext cx="346710" cy="27813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2938780" cy="460375"/>
          </a:xfrm>
          <a:prstGeom prst="rect">
            <a:avLst/>
          </a:prstGeom>
        </p:spPr>
        <p:txBody>
          <a:bodyPr wrap="none">
            <a:spAutoFit/>
          </a:bodyPr>
          <a:lstStyle/>
          <a:p>
            <a:pPr algn="l"/>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中间代码</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生成</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展示</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383155" y="142494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pic>
        <p:nvPicPr>
          <p:cNvPr id="7" name="图片 6"/>
          <p:cNvPicPr>
            <a:picLocks noChangeAspect="1"/>
          </p:cNvPicPr>
          <p:nvPr/>
        </p:nvPicPr>
        <p:blipFill>
          <a:blip r:embed="rId4"/>
          <a:stretch>
            <a:fillRect/>
          </a:stretch>
        </p:blipFill>
        <p:spPr>
          <a:xfrm>
            <a:off x="1391920" y="1598930"/>
            <a:ext cx="2453005" cy="4338955"/>
          </a:xfrm>
          <a:prstGeom prst="rect">
            <a:avLst/>
          </a:prstGeom>
        </p:spPr>
      </p:pic>
      <p:cxnSp>
        <p:nvCxnSpPr>
          <p:cNvPr id="12" name="直接箭头连接符 11"/>
          <p:cNvCxnSpPr/>
          <p:nvPr/>
        </p:nvCxnSpPr>
        <p:spPr>
          <a:xfrm>
            <a:off x="4064635" y="3184525"/>
            <a:ext cx="2364740" cy="635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0" name="文本框 9"/>
          <p:cNvSpPr txBox="1"/>
          <p:nvPr/>
        </p:nvSpPr>
        <p:spPr>
          <a:xfrm>
            <a:off x="3844925" y="2828925"/>
            <a:ext cx="2627630" cy="361950"/>
          </a:xfrm>
          <a:prstGeom prst="rect">
            <a:avLst/>
          </a:prstGeom>
          <a:noFill/>
        </p:spPr>
        <p:txBody>
          <a:bodyPr wrap="square" rtlCol="0" anchor="t">
            <a:spAutoFit/>
          </a:bodyPr>
          <a:p>
            <a:pPr indent="457200" algn="l">
              <a:lnSpc>
                <a:spcPct val="110000"/>
              </a:lnSpc>
              <a:buClrTx/>
              <a:buSzTx/>
              <a:buFontTx/>
            </a:pPr>
            <a:r>
              <a:rPr lang="zh-CN" altLang="en-US" sz="1600" dirty="0">
                <a:latin typeface="华文中宋" panose="02010600040101010101" charset="-122"/>
                <a:ea typeface="华文中宋" panose="02010600040101010101" charset="-122"/>
                <a:cs typeface="华文中宋" panose="02010600040101010101" charset="-122"/>
              </a:rPr>
              <a:t>bat output.</a:t>
            </a:r>
            <a:r>
              <a:rPr lang="en-US" altLang="zh-CN" sz="1600" dirty="0">
                <a:latin typeface="华文中宋" panose="02010600040101010101" charset="-122"/>
                <a:ea typeface="华文中宋" panose="02010600040101010101" charset="-122"/>
                <a:cs typeface="华文中宋" panose="02010600040101010101" charset="-122"/>
              </a:rPr>
              <a:t>ir</a:t>
            </a:r>
            <a:endParaRPr lang="en-US" altLang="zh-CN" sz="1600" dirty="0">
              <a:latin typeface="华文中宋" panose="02010600040101010101" charset="-122"/>
              <a:ea typeface="华文中宋" panose="02010600040101010101" charset="-122"/>
              <a:cs typeface="华文中宋" panose="02010600040101010101" charset="-122"/>
            </a:endParaRPr>
          </a:p>
        </p:txBody>
      </p:sp>
      <p:pic>
        <p:nvPicPr>
          <p:cNvPr id="8" name="图片 7"/>
          <p:cNvPicPr>
            <a:picLocks noChangeAspect="1"/>
          </p:cNvPicPr>
          <p:nvPr/>
        </p:nvPicPr>
        <p:blipFill>
          <a:blip r:embed="rId5"/>
          <a:stretch>
            <a:fillRect/>
          </a:stretch>
        </p:blipFill>
        <p:spPr>
          <a:xfrm>
            <a:off x="6429375" y="113030"/>
            <a:ext cx="4458970" cy="6149975"/>
          </a:xfrm>
          <a:prstGeom prst="rect">
            <a:avLst/>
          </a:prstGeom>
        </p:spPr>
      </p:pic>
      <p:pic>
        <p:nvPicPr>
          <p:cNvPr id="11" name="图片 10"/>
          <p:cNvPicPr>
            <a:picLocks noChangeAspect="1"/>
          </p:cNvPicPr>
          <p:nvPr/>
        </p:nvPicPr>
        <p:blipFill>
          <a:blip r:embed="rId6"/>
          <a:stretch>
            <a:fillRect/>
          </a:stretch>
        </p:blipFill>
        <p:spPr>
          <a:xfrm>
            <a:off x="6472555" y="6263005"/>
            <a:ext cx="4239895" cy="498475"/>
          </a:xfrm>
          <a:prstGeom prst="rect">
            <a:avLst/>
          </a:prstGeom>
        </p:spPr>
      </p:pic>
      <p:sp>
        <p:nvSpPr>
          <p:cNvPr id="13" name="文本框 12"/>
          <p:cNvSpPr txBox="1"/>
          <p:nvPr/>
        </p:nvSpPr>
        <p:spPr>
          <a:xfrm>
            <a:off x="3444240" y="4364990"/>
            <a:ext cx="3028315" cy="848360"/>
          </a:xfrm>
          <a:prstGeom prst="rect">
            <a:avLst/>
          </a:prstGeom>
        </p:spPr>
        <p:txBody>
          <a:bodyPr wrap="square">
            <a:noAutofit/>
          </a:bodyPr>
          <a:p>
            <a:pPr indent="457200"/>
            <a:r>
              <a:rPr lang="zh-CN" altLang="en-US" sz="1600">
                <a:solidFill>
                  <a:srgbClr val="40464F"/>
                </a:solidFill>
                <a:latin typeface="华文中宋" panose="02010600040101010101" charset="-122"/>
                <a:ea typeface="华文中宋" panose="02010600040101010101" charset="-122"/>
              </a:rPr>
              <a:t>检查发现，生成的</a:t>
            </a:r>
            <a:r>
              <a:rPr lang="zh-CN" altLang="en-US" sz="1600">
                <a:solidFill>
                  <a:srgbClr val="40464F"/>
                </a:solidFill>
                <a:latin typeface="华文中宋" panose="02010600040101010101" charset="-122"/>
                <a:ea typeface="华文中宋" panose="02010600040101010101" charset="-122"/>
              </a:rPr>
              <a:t>中间代码与预期结果完全一致。</a:t>
            </a:r>
            <a:endParaRPr lang="zh-CN" altLang="en-US" sz="1600">
              <a:solidFill>
                <a:srgbClr val="40464F"/>
              </a:solidFill>
              <a:latin typeface="华文中宋" panose="02010600040101010101" charset="-122"/>
              <a:ea typeface="华文中宋" panose="02010600040101010101"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934" y="0"/>
            <a:ext cx="12214934" cy="3616960"/>
          </a:xfrm>
          <a:prstGeom prst="rect">
            <a:avLst/>
          </a:prstGeom>
          <a:solidFill>
            <a:srgbClr val="005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3" name="任意多边形: 形状 12"/>
          <p:cNvSpPr/>
          <p:nvPr/>
        </p:nvSpPr>
        <p:spPr>
          <a:xfrm>
            <a:off x="2965173" y="2922324"/>
            <a:ext cx="6261654" cy="134863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chemeClr val="bg1"/>
          </a:solidFill>
          <a:ln w="38100">
            <a:solidFill>
              <a:srgbClr val="005A8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 name="矩形 8"/>
          <p:cNvSpPr/>
          <p:nvPr/>
        </p:nvSpPr>
        <p:spPr>
          <a:xfrm>
            <a:off x="4613690" y="3271730"/>
            <a:ext cx="2941320" cy="64516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1</a:t>
            </a:r>
            <a:r>
              <a:rPr lang="en-US" altLang="zh-CN" sz="3600" b="1" dirty="0">
                <a:solidFill>
                  <a:prstClr val="black"/>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sz="3600" b="1" dirty="0">
                <a:solidFill>
                  <a:prstClr val="black"/>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kumimoji="0" lang="zh-CN" altLang="en-US" sz="3600" b="1"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rPr>
              <a:t>项目概览</a:t>
            </a:r>
            <a:endParaRPr kumimoji="0" lang="zh-CN" altLang="en-US" sz="3600" b="0"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6" name="图片 5"/>
          <p:cNvPicPr>
            <a:picLocks noChangeAspect="1"/>
          </p:cNvPicPr>
          <p:nvPr/>
        </p:nvPicPr>
        <p:blipFill>
          <a:blip r:embed="rId1">
            <a:biLevel thresh="25000"/>
            <a:extLst>
              <a:ext uri="{28A0092B-C50C-407E-A947-70E740481C1C}">
                <a14:useLocalDpi xmlns:a14="http://schemas.microsoft.com/office/drawing/2010/main" val="0"/>
              </a:ext>
            </a:extLst>
          </a:blip>
          <a:stretch>
            <a:fillRect/>
          </a:stretch>
        </p:blipFill>
        <p:spPr>
          <a:xfrm>
            <a:off x="4142030" y="754120"/>
            <a:ext cx="1308810" cy="1308810"/>
          </a:xfrm>
          <a:prstGeom prst="rect">
            <a:avLst/>
          </a:prstGeom>
        </p:spPr>
      </p:pic>
      <p:pic>
        <p:nvPicPr>
          <p:cNvPr id="7" name="图片 6"/>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5677420" y="968390"/>
            <a:ext cx="2434110" cy="84009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934" y="0"/>
            <a:ext cx="12214934" cy="3616960"/>
          </a:xfrm>
          <a:prstGeom prst="rect">
            <a:avLst/>
          </a:prstGeom>
          <a:solidFill>
            <a:srgbClr val="005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3" name="任意多边形: 形状 12"/>
          <p:cNvSpPr/>
          <p:nvPr/>
        </p:nvSpPr>
        <p:spPr>
          <a:xfrm>
            <a:off x="2965173" y="2922324"/>
            <a:ext cx="6261654" cy="134863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chemeClr val="bg1"/>
          </a:solidFill>
          <a:ln w="38100">
            <a:solidFill>
              <a:srgbClr val="005A8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 name="矩形 8"/>
          <p:cNvSpPr/>
          <p:nvPr/>
        </p:nvSpPr>
        <p:spPr>
          <a:xfrm>
            <a:off x="4613690" y="3271730"/>
            <a:ext cx="3169920" cy="64516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600" b="1" dirty="0">
                <a:solidFill>
                  <a:prstClr val="black"/>
                </a:solidFill>
                <a:latin typeface="字魂105号-简雅黑" panose="00000500000000000000" pitchFamily="2" charset="-122"/>
                <a:ea typeface="字魂105号-简雅黑" panose="00000500000000000000" pitchFamily="2" charset="-122"/>
                <a:sym typeface="字魂105号-简雅黑" panose="00000500000000000000" pitchFamily="2" charset="-122"/>
              </a:rPr>
              <a:t>6.</a:t>
            </a:r>
            <a:r>
              <a:rPr lang="zh-CN" altLang="en-US" sz="3600" b="1" dirty="0">
                <a:solidFill>
                  <a:prstClr val="black"/>
                </a:solidFill>
                <a:latin typeface="字魂105号-简雅黑" panose="00000500000000000000" pitchFamily="2" charset="-122"/>
                <a:ea typeface="字魂105号-简雅黑" panose="00000500000000000000" pitchFamily="2" charset="-122"/>
                <a:sym typeface="字魂105号-简雅黑" panose="00000500000000000000" pitchFamily="2" charset="-122"/>
              </a:rPr>
              <a:t> 错误处理器</a:t>
            </a:r>
            <a:endParaRPr kumimoji="0" lang="zh-CN" altLang="en-US" sz="3600" b="0"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6" name="图片 5"/>
          <p:cNvPicPr>
            <a:picLocks noChangeAspect="1"/>
          </p:cNvPicPr>
          <p:nvPr/>
        </p:nvPicPr>
        <p:blipFill>
          <a:blip r:embed="rId1">
            <a:biLevel thresh="25000"/>
            <a:extLst>
              <a:ext uri="{28A0092B-C50C-407E-A947-70E740481C1C}">
                <a14:useLocalDpi xmlns:a14="http://schemas.microsoft.com/office/drawing/2010/main" val="0"/>
              </a:ext>
            </a:extLst>
          </a:blip>
          <a:stretch>
            <a:fillRect/>
          </a:stretch>
        </p:blipFill>
        <p:spPr>
          <a:xfrm>
            <a:off x="4142030" y="754120"/>
            <a:ext cx="1308810" cy="1308810"/>
          </a:xfrm>
          <a:prstGeom prst="rect">
            <a:avLst/>
          </a:prstGeom>
        </p:spPr>
      </p:pic>
      <p:pic>
        <p:nvPicPr>
          <p:cNvPr id="7" name="图片 6"/>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5677420" y="968390"/>
            <a:ext cx="2434110" cy="84009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290" y="503555"/>
            <a:ext cx="4218940" cy="749935"/>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324485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错误处理器</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核心设计</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42494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pic>
        <p:nvPicPr>
          <p:cNvPr id="5" name="图片 4"/>
          <p:cNvPicPr>
            <a:picLocks noChangeAspect="1"/>
          </p:cNvPicPr>
          <p:nvPr/>
        </p:nvPicPr>
        <p:blipFill>
          <a:blip r:embed="rId4"/>
          <a:stretch>
            <a:fillRect/>
          </a:stretch>
        </p:blipFill>
        <p:spPr>
          <a:xfrm>
            <a:off x="4848860" y="1253490"/>
            <a:ext cx="7239000" cy="5181600"/>
          </a:xfrm>
          <a:prstGeom prst="rect">
            <a:avLst/>
          </a:prstGeom>
        </p:spPr>
      </p:pic>
      <p:sp>
        <p:nvSpPr>
          <p:cNvPr id="6" name="矩形 5"/>
          <p:cNvSpPr/>
          <p:nvPr>
            <p:custDataLst>
              <p:tags r:id="rId5"/>
            </p:custDataLst>
          </p:nvPr>
        </p:nvSpPr>
        <p:spPr>
          <a:xfrm>
            <a:off x="577850" y="1734820"/>
            <a:ext cx="4318000" cy="4466590"/>
          </a:xfrm>
          <a:prstGeom prst="rect">
            <a:avLst/>
          </a:prstGeom>
        </p:spPr>
        <p:txBody>
          <a:bodyPr wrap="square">
            <a:noAutofit/>
          </a:bodyPr>
          <a:p>
            <a:pPr marL="285750" indent="-285750">
              <a:lnSpc>
                <a:spcPct val="150000"/>
              </a:lnSpc>
              <a:spcAft>
                <a:spcPts val="600"/>
              </a:spcAft>
              <a:buFont typeface="Wingdings" panose="05000000000000000000" pitchFamily="2" charset="2"/>
              <a:buChar char="l"/>
            </a:pP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错误处理器框架</a:t>
            </a:r>
            <a:endParaRPr lang="en-US" altLang="zh-CN"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全局实例化</a:t>
            </a:r>
            <a:r>
              <a:rPr lang="en-US" sz="1600" b="1" dirty="0" smtClean="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ErrorReporter</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，以观察者的身份记录不同阶段的错误，因此设计如下。</a:t>
            </a: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marL="285750" indent="-285750">
              <a:lnSpc>
                <a:spcPct val="150000"/>
              </a:lnSpc>
              <a:buFont typeface="Arial" panose="020B0604020202020204" pitchFamily="34" charset="0"/>
              <a:buChar char="•"/>
            </a:pP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数据成员：源代码信息</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text</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，三阶段错误存储列表</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a:t>
            </a:r>
            <a:r>
              <a:rPr lang="en-US" altLang="zh-CN" sz="1600" b="1" dirty="0" smtClean="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list&lt; &gt; ***_errs</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a:t>
            </a: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marL="285750" indent="-285750">
              <a:lnSpc>
                <a:spcPct val="150000"/>
              </a:lnSpc>
              <a:buFont typeface="Arial" panose="020B0604020202020204" pitchFamily="34" charset="0"/>
              <a:buChar char="•"/>
            </a:pP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错误报告接口函数</a:t>
            </a:r>
            <a:r>
              <a:rPr lang="en-US" altLang="zh-CN" sz="1600" b="1" dirty="0" smtClean="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report</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：兼容接收不同阶段错误信息。</a:t>
            </a: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marL="285750" indent="-285750">
              <a:lnSpc>
                <a:spcPct val="150000"/>
              </a:lnSpc>
              <a:buFont typeface="Arial" panose="020B0604020202020204" pitchFamily="34" charset="0"/>
              <a:buChar char="•"/>
            </a:pP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错误显示接口函数</a:t>
            </a:r>
            <a:r>
              <a:rPr lang="en-US" altLang="zh-CN" sz="1600" b="1" dirty="0" smtClean="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display</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：根据不同阶段采用彩色终端输出对应的错误处理。</a:t>
            </a: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marL="285750" indent="-285750">
              <a:lnSpc>
                <a:spcPct val="150000"/>
              </a:lnSpc>
              <a:buFont typeface="Arial" panose="020B0604020202020204" pitchFamily="34" charset="0"/>
              <a:buChar char="•"/>
            </a:pP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错误存在性检查函数</a:t>
            </a:r>
            <a:r>
              <a:rPr lang="en-US" altLang="zh-CN" sz="1600" b="1" dirty="0" smtClean="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hasErr</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：检查某阶段是否有对应错误决定是否输出错误。</a:t>
            </a:r>
            <a:endPar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290" y="503555"/>
            <a:ext cx="4218940" cy="749935"/>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324485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错误处理器</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语义分析</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42494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12" name="矩形 11"/>
          <p:cNvSpPr/>
          <p:nvPr>
            <p:custDataLst>
              <p:tags r:id="rId4"/>
            </p:custDataLst>
          </p:nvPr>
        </p:nvSpPr>
        <p:spPr>
          <a:xfrm>
            <a:off x="6417945" y="118110"/>
            <a:ext cx="4895850" cy="1977390"/>
          </a:xfrm>
          <a:prstGeom prst="rect">
            <a:avLst/>
          </a:prstGeom>
        </p:spPr>
        <p:txBody>
          <a:bodyPr wrap="square">
            <a:noAutofit/>
          </a:bodyPr>
          <a:p>
            <a:pPr marL="285750" indent="-285750">
              <a:lnSpc>
                <a:spcPct val="150000"/>
              </a:lnSpc>
              <a:spcAft>
                <a:spcPts val="600"/>
              </a:spcAft>
              <a:buFont typeface="Wingdings" panose="05000000000000000000" pitchFamily="2" charset="2"/>
              <a:buChar char="l"/>
            </a:pP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效果呈现</a:t>
            </a:r>
            <a:endParaRPr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r>
              <a:rPr sz="1600" dirty="0" smtClean="0">
                <a:latin typeface="华文中宋" panose="02010600040101010101" charset="-122"/>
                <a:ea typeface="华文中宋" panose="02010600040101010101" charset="-122"/>
                <a:sym typeface="字魂105号-简雅黑" panose="00000500000000000000" pitchFamily="2" charset="-122"/>
              </a:rPr>
              <a:t>在实现上，会在分析完代码后，统一报告</a:t>
            </a:r>
            <a:r>
              <a:rPr lang="zh-CN" sz="1600" dirty="0" smtClean="0">
                <a:latin typeface="华文中宋" panose="02010600040101010101" charset="-122"/>
                <a:ea typeface="华文中宋" panose="02010600040101010101" charset="-122"/>
                <a:sym typeface="字魂105号-简雅黑" panose="00000500000000000000" pitchFamily="2" charset="-122"/>
              </a:rPr>
              <a:t>所有的语义错误，这也是错误处理器精髓所在。效果如图：</a:t>
            </a:r>
            <a:endParaRPr lang="zh-CN" sz="1600" dirty="0" smtClean="0">
              <a:latin typeface="华文中宋" panose="02010600040101010101" charset="-122"/>
              <a:ea typeface="华文中宋" panose="02010600040101010101" charset="-122"/>
              <a:sym typeface="字魂105号-简雅黑" panose="00000500000000000000" pitchFamily="2" charset="-122"/>
            </a:endParaRPr>
          </a:p>
        </p:txBody>
      </p:sp>
      <p:sp>
        <p:nvSpPr>
          <p:cNvPr id="13" name="矩形 12"/>
          <p:cNvSpPr/>
          <p:nvPr>
            <p:custDataLst>
              <p:tags r:id="rId5"/>
            </p:custDataLst>
          </p:nvPr>
        </p:nvSpPr>
        <p:spPr>
          <a:xfrm>
            <a:off x="626745" y="1403350"/>
            <a:ext cx="4983480" cy="1926590"/>
          </a:xfrm>
          <a:prstGeom prst="rect">
            <a:avLst/>
          </a:prstGeom>
        </p:spPr>
        <p:txBody>
          <a:bodyPr wrap="square">
            <a:noAutofit/>
          </a:bodyPr>
          <a:p>
            <a:pPr marL="285750" indent="-285750">
              <a:lnSpc>
                <a:spcPct val="150000"/>
              </a:lnSpc>
              <a:spcAft>
                <a:spcPts val="600"/>
              </a:spcAft>
              <a:buFont typeface="Wingdings" panose="05000000000000000000" pitchFamily="2" charset="2"/>
              <a:buChar char="l"/>
            </a:pP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错误定义</a:t>
            </a:r>
            <a:endPar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indent="0">
              <a:lnSpc>
                <a:spcPct val="150000"/>
              </a:lnSpc>
              <a:spcAft>
                <a:spcPts val="600"/>
              </a:spcAft>
              <a:buFont typeface="Wingdings" panose="05000000000000000000" pitchFamily="2" charset="2"/>
              <a:buNone/>
            </a:pPr>
            <a:r>
              <a:rPr 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语义</a:t>
            </a:r>
            <a:r>
              <a:rPr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分析识别</a:t>
            </a:r>
            <a:r>
              <a:rPr 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的错误较为复杂</a:t>
            </a:r>
            <a:r>
              <a:rPr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a:t>
            </a:r>
            <a:endParaRPr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a:lnSpc>
                <a:spcPct val="150000"/>
              </a:lnSpc>
            </a:pPr>
            <a:r>
              <a:rPr 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语义错误数据结构包括错误信息</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msg</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a:t>
            </a:r>
            <a:r>
              <a:rPr 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错误类型</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type</a:t>
            </a:r>
            <a:r>
              <a:rPr 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、位置信息</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row&amp;col</a:t>
            </a:r>
            <a:r>
              <a:rPr 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和所在作用域</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scope_name</a:t>
            </a:r>
            <a:r>
              <a:rPr 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a:t>
            </a:r>
            <a:endParaRPr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a:lnSpc>
                <a:spcPct val="150000"/>
              </a:lnSpc>
            </a:pPr>
            <a:endParaRPr 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17" name="矩形 16"/>
          <p:cNvSpPr/>
          <p:nvPr/>
        </p:nvSpPr>
        <p:spPr>
          <a:xfrm>
            <a:off x="5910580" y="-274320"/>
            <a:ext cx="104140" cy="7292340"/>
          </a:xfrm>
          <a:prstGeom prst="rect">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pic>
        <p:nvPicPr>
          <p:cNvPr id="5" name="图片 4"/>
          <p:cNvPicPr>
            <a:picLocks noChangeAspect="1"/>
          </p:cNvPicPr>
          <p:nvPr/>
        </p:nvPicPr>
        <p:blipFill>
          <a:blip r:embed="rId6"/>
          <a:stretch>
            <a:fillRect/>
          </a:stretch>
        </p:blipFill>
        <p:spPr>
          <a:xfrm>
            <a:off x="627380" y="3423285"/>
            <a:ext cx="5084445" cy="2373630"/>
          </a:xfrm>
          <a:prstGeom prst="rect">
            <a:avLst/>
          </a:prstGeom>
        </p:spPr>
      </p:pic>
      <p:pic>
        <p:nvPicPr>
          <p:cNvPr id="7" name="图片 6"/>
          <p:cNvPicPr>
            <a:picLocks noChangeAspect="1"/>
          </p:cNvPicPr>
          <p:nvPr>
            <p:custDataLst>
              <p:tags r:id="rId7"/>
            </p:custDataLst>
          </p:nvPr>
        </p:nvPicPr>
        <p:blipFill>
          <a:blip r:embed="rId8"/>
          <a:stretch>
            <a:fillRect/>
          </a:stretch>
        </p:blipFill>
        <p:spPr>
          <a:xfrm>
            <a:off x="6637020" y="1682750"/>
            <a:ext cx="3676650" cy="493204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934" y="0"/>
            <a:ext cx="12214934" cy="3616960"/>
          </a:xfrm>
          <a:prstGeom prst="rect">
            <a:avLst/>
          </a:prstGeom>
          <a:solidFill>
            <a:srgbClr val="005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3" name="任意多边形: 形状 12"/>
          <p:cNvSpPr/>
          <p:nvPr/>
        </p:nvSpPr>
        <p:spPr>
          <a:xfrm>
            <a:off x="2965173" y="2922324"/>
            <a:ext cx="6261654" cy="134863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chemeClr val="bg1"/>
          </a:solidFill>
          <a:ln w="38100">
            <a:solidFill>
              <a:srgbClr val="005A8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 name="矩形 8"/>
          <p:cNvSpPr/>
          <p:nvPr/>
        </p:nvSpPr>
        <p:spPr>
          <a:xfrm>
            <a:off x="4613690" y="3271730"/>
            <a:ext cx="3400425" cy="64516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600" b="1" dirty="0">
                <a:solidFill>
                  <a:prstClr val="black"/>
                </a:solidFill>
                <a:latin typeface="字魂105号-简雅黑" panose="00000500000000000000" pitchFamily="2" charset="-122"/>
                <a:ea typeface="字魂105号-简雅黑" panose="00000500000000000000" pitchFamily="2" charset="-122"/>
                <a:sym typeface="字魂105号-简雅黑" panose="00000500000000000000" pitchFamily="2" charset="-122"/>
              </a:rPr>
              <a:t>7.</a:t>
            </a:r>
            <a:r>
              <a:rPr lang="zh-CN" altLang="en-US" sz="3600" b="1" dirty="0">
                <a:solidFill>
                  <a:prstClr val="black"/>
                </a:solidFill>
                <a:latin typeface="字魂105号-简雅黑" panose="00000500000000000000" pitchFamily="2" charset="-122"/>
                <a:ea typeface="字魂105号-简雅黑" panose="00000500000000000000" pitchFamily="2" charset="-122"/>
                <a:sym typeface="字魂105号-简雅黑" panose="00000500000000000000" pitchFamily="2" charset="-122"/>
              </a:rPr>
              <a:t>  总结与展望</a:t>
            </a:r>
            <a:endParaRPr kumimoji="0" lang="zh-CN" altLang="en-US" sz="3600" b="0"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6" name="图片 5"/>
          <p:cNvPicPr>
            <a:picLocks noChangeAspect="1"/>
          </p:cNvPicPr>
          <p:nvPr/>
        </p:nvPicPr>
        <p:blipFill>
          <a:blip r:embed="rId1">
            <a:biLevel thresh="25000"/>
            <a:extLst>
              <a:ext uri="{28A0092B-C50C-407E-A947-70E740481C1C}">
                <a14:useLocalDpi xmlns:a14="http://schemas.microsoft.com/office/drawing/2010/main" val="0"/>
              </a:ext>
            </a:extLst>
          </a:blip>
          <a:stretch>
            <a:fillRect/>
          </a:stretch>
        </p:blipFill>
        <p:spPr>
          <a:xfrm>
            <a:off x="4142030" y="754120"/>
            <a:ext cx="1308810" cy="1308810"/>
          </a:xfrm>
          <a:prstGeom prst="rect">
            <a:avLst/>
          </a:prstGeom>
        </p:spPr>
      </p:pic>
      <p:pic>
        <p:nvPicPr>
          <p:cNvPr id="7" name="图片 6"/>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5677420" y="968390"/>
            <a:ext cx="2434110" cy="84009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íṧlíďe"/>
          <p:cNvSpPr/>
          <p:nvPr/>
        </p:nvSpPr>
        <p:spPr bwMode="auto">
          <a:xfrm>
            <a:off x="8293100" y="1143496"/>
            <a:ext cx="3696949" cy="5714504"/>
          </a:xfrm>
          <a:custGeom>
            <a:avLst/>
            <a:gdLst>
              <a:gd name="T0" fmla="*/ 179 w 1208"/>
              <a:gd name="T1" fmla="*/ 1688 h 1871"/>
              <a:gd name="T2" fmla="*/ 202 w 1208"/>
              <a:gd name="T3" fmla="*/ 1722 h 1871"/>
              <a:gd name="T4" fmla="*/ 213 w 1208"/>
              <a:gd name="T5" fmla="*/ 1871 h 1871"/>
              <a:gd name="T6" fmla="*/ 1031 w 1208"/>
              <a:gd name="T7" fmla="*/ 1871 h 1871"/>
              <a:gd name="T8" fmla="*/ 1055 w 1208"/>
              <a:gd name="T9" fmla="*/ 1729 h 1871"/>
              <a:gd name="T10" fmla="*/ 1100 w 1208"/>
              <a:gd name="T11" fmla="*/ 1530 h 1871"/>
              <a:gd name="T12" fmla="*/ 1167 w 1208"/>
              <a:gd name="T13" fmla="*/ 1351 h 1871"/>
              <a:gd name="T14" fmla="*/ 1196 w 1208"/>
              <a:gd name="T15" fmla="*/ 1037 h 1871"/>
              <a:gd name="T16" fmla="*/ 1100 w 1208"/>
              <a:gd name="T17" fmla="*/ 823 h 1871"/>
              <a:gd name="T18" fmla="*/ 945 w 1208"/>
              <a:gd name="T19" fmla="*/ 690 h 1871"/>
              <a:gd name="T20" fmla="*/ 925 w 1208"/>
              <a:gd name="T21" fmla="*/ 639 h 1871"/>
              <a:gd name="T22" fmla="*/ 890 w 1208"/>
              <a:gd name="T23" fmla="*/ 576 h 1871"/>
              <a:gd name="T24" fmla="*/ 949 w 1208"/>
              <a:gd name="T25" fmla="*/ 452 h 1871"/>
              <a:gd name="T26" fmla="*/ 925 w 1208"/>
              <a:gd name="T27" fmla="*/ 121 h 1871"/>
              <a:gd name="T28" fmla="*/ 810 w 1208"/>
              <a:gd name="T29" fmla="*/ 28 h 1871"/>
              <a:gd name="T30" fmla="*/ 796 w 1208"/>
              <a:gd name="T31" fmla="*/ 24 h 1871"/>
              <a:gd name="T32" fmla="*/ 733 w 1208"/>
              <a:gd name="T33" fmla="*/ 8 h 1871"/>
              <a:gd name="T34" fmla="*/ 508 w 1208"/>
              <a:gd name="T35" fmla="*/ 56 h 1871"/>
              <a:gd name="T36" fmla="*/ 386 w 1208"/>
              <a:gd name="T37" fmla="*/ 160 h 1871"/>
              <a:gd name="T38" fmla="*/ 402 w 1208"/>
              <a:gd name="T39" fmla="*/ 190 h 1871"/>
              <a:gd name="T40" fmla="*/ 396 w 1208"/>
              <a:gd name="T41" fmla="*/ 263 h 1871"/>
              <a:gd name="T42" fmla="*/ 410 w 1208"/>
              <a:gd name="T43" fmla="*/ 426 h 1871"/>
              <a:gd name="T44" fmla="*/ 386 w 1208"/>
              <a:gd name="T45" fmla="*/ 527 h 1871"/>
              <a:gd name="T46" fmla="*/ 418 w 1208"/>
              <a:gd name="T47" fmla="*/ 588 h 1871"/>
              <a:gd name="T48" fmla="*/ 226 w 1208"/>
              <a:gd name="T49" fmla="*/ 673 h 1871"/>
              <a:gd name="T50" fmla="*/ 153 w 1208"/>
              <a:gd name="T51" fmla="*/ 963 h 1871"/>
              <a:gd name="T52" fmla="*/ 120 w 1208"/>
              <a:gd name="T53" fmla="*/ 1022 h 1871"/>
              <a:gd name="T54" fmla="*/ 106 w 1208"/>
              <a:gd name="T55" fmla="*/ 1057 h 1871"/>
              <a:gd name="T56" fmla="*/ 6 w 1208"/>
              <a:gd name="T57" fmla="*/ 1371 h 1871"/>
              <a:gd name="T58" fmla="*/ 175 w 1208"/>
              <a:gd name="T59" fmla="*/ 1664 h 1871"/>
              <a:gd name="T60" fmla="*/ 326 w 1208"/>
              <a:gd name="T61" fmla="*/ 888 h 1871"/>
              <a:gd name="T62" fmla="*/ 373 w 1208"/>
              <a:gd name="T63" fmla="*/ 811 h 1871"/>
              <a:gd name="T64" fmla="*/ 441 w 1208"/>
              <a:gd name="T65" fmla="*/ 773 h 1871"/>
              <a:gd name="T66" fmla="*/ 484 w 1208"/>
              <a:gd name="T67" fmla="*/ 746 h 1871"/>
              <a:gd name="T68" fmla="*/ 526 w 1208"/>
              <a:gd name="T69" fmla="*/ 718 h 1871"/>
              <a:gd name="T70" fmla="*/ 569 w 1208"/>
              <a:gd name="T71" fmla="*/ 738 h 1871"/>
              <a:gd name="T72" fmla="*/ 453 w 1208"/>
              <a:gd name="T73" fmla="*/ 813 h 1871"/>
              <a:gd name="T74" fmla="*/ 341 w 1208"/>
              <a:gd name="T75" fmla="*/ 911 h 1871"/>
              <a:gd name="T76" fmla="*/ 300 w 1208"/>
              <a:gd name="T77" fmla="*/ 998 h 1871"/>
              <a:gd name="T78" fmla="*/ 261 w 1208"/>
              <a:gd name="T79" fmla="*/ 1014 h 1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08" h="1871">
                <a:moveTo>
                  <a:pt x="175" y="1664"/>
                </a:moveTo>
                <a:cubicBezTo>
                  <a:pt x="179" y="1668"/>
                  <a:pt x="181" y="1678"/>
                  <a:pt x="179" y="1688"/>
                </a:cubicBezTo>
                <a:cubicBezTo>
                  <a:pt x="177" y="1696"/>
                  <a:pt x="177" y="1704"/>
                  <a:pt x="175" y="1716"/>
                </a:cubicBezTo>
                <a:cubicBezTo>
                  <a:pt x="181" y="1716"/>
                  <a:pt x="190" y="1720"/>
                  <a:pt x="202" y="1722"/>
                </a:cubicBezTo>
                <a:cubicBezTo>
                  <a:pt x="212" y="1725"/>
                  <a:pt x="220" y="1727"/>
                  <a:pt x="226" y="1727"/>
                </a:cubicBezTo>
                <a:cubicBezTo>
                  <a:pt x="224" y="1758"/>
                  <a:pt x="220" y="1806"/>
                  <a:pt x="213" y="1871"/>
                </a:cubicBezTo>
                <a:cubicBezTo>
                  <a:pt x="1031" y="1871"/>
                  <a:pt x="1031" y="1871"/>
                  <a:pt x="1031" y="1871"/>
                </a:cubicBezTo>
                <a:cubicBezTo>
                  <a:pt x="1031" y="1871"/>
                  <a:pt x="1031" y="1871"/>
                  <a:pt x="1031" y="1871"/>
                </a:cubicBezTo>
                <a:cubicBezTo>
                  <a:pt x="1035" y="1856"/>
                  <a:pt x="1039" y="1846"/>
                  <a:pt x="1041" y="1842"/>
                </a:cubicBezTo>
                <a:cubicBezTo>
                  <a:pt x="1045" y="1818"/>
                  <a:pt x="1051" y="1781"/>
                  <a:pt x="1055" y="1729"/>
                </a:cubicBezTo>
                <a:cubicBezTo>
                  <a:pt x="1059" y="1676"/>
                  <a:pt x="1065" y="1639"/>
                  <a:pt x="1071" y="1615"/>
                </a:cubicBezTo>
                <a:cubicBezTo>
                  <a:pt x="1076" y="1593"/>
                  <a:pt x="1086" y="1564"/>
                  <a:pt x="1100" y="1530"/>
                </a:cubicBezTo>
                <a:cubicBezTo>
                  <a:pt x="1123" y="1471"/>
                  <a:pt x="1135" y="1440"/>
                  <a:pt x="1135" y="1440"/>
                </a:cubicBezTo>
                <a:cubicBezTo>
                  <a:pt x="1155" y="1382"/>
                  <a:pt x="1165" y="1351"/>
                  <a:pt x="1167" y="1351"/>
                </a:cubicBezTo>
                <a:cubicBezTo>
                  <a:pt x="1180" y="1319"/>
                  <a:pt x="1194" y="1294"/>
                  <a:pt x="1208" y="1278"/>
                </a:cubicBezTo>
                <a:cubicBezTo>
                  <a:pt x="1206" y="1164"/>
                  <a:pt x="1202" y="1083"/>
                  <a:pt x="1196" y="1037"/>
                </a:cubicBezTo>
                <a:cubicBezTo>
                  <a:pt x="1188" y="957"/>
                  <a:pt x="1167" y="899"/>
                  <a:pt x="1135" y="856"/>
                </a:cubicBezTo>
                <a:cubicBezTo>
                  <a:pt x="1129" y="848"/>
                  <a:pt x="1116" y="836"/>
                  <a:pt x="1100" y="823"/>
                </a:cubicBezTo>
                <a:cubicBezTo>
                  <a:pt x="1080" y="805"/>
                  <a:pt x="1067" y="793"/>
                  <a:pt x="1061" y="787"/>
                </a:cubicBezTo>
                <a:cubicBezTo>
                  <a:pt x="1014" y="740"/>
                  <a:pt x="976" y="708"/>
                  <a:pt x="945" y="690"/>
                </a:cubicBezTo>
                <a:cubicBezTo>
                  <a:pt x="945" y="681"/>
                  <a:pt x="939" y="665"/>
                  <a:pt x="927" y="645"/>
                </a:cubicBezTo>
                <a:cubicBezTo>
                  <a:pt x="927" y="643"/>
                  <a:pt x="925" y="641"/>
                  <a:pt x="925" y="639"/>
                </a:cubicBezTo>
                <a:cubicBezTo>
                  <a:pt x="912" y="614"/>
                  <a:pt x="904" y="594"/>
                  <a:pt x="904" y="580"/>
                </a:cubicBezTo>
                <a:cubicBezTo>
                  <a:pt x="900" y="576"/>
                  <a:pt x="896" y="576"/>
                  <a:pt x="890" y="576"/>
                </a:cubicBezTo>
                <a:cubicBezTo>
                  <a:pt x="886" y="576"/>
                  <a:pt x="880" y="574"/>
                  <a:pt x="871" y="574"/>
                </a:cubicBezTo>
                <a:cubicBezTo>
                  <a:pt x="906" y="549"/>
                  <a:pt x="931" y="509"/>
                  <a:pt x="949" y="452"/>
                </a:cubicBezTo>
                <a:cubicBezTo>
                  <a:pt x="965" y="397"/>
                  <a:pt x="971" y="340"/>
                  <a:pt x="967" y="280"/>
                </a:cubicBezTo>
                <a:cubicBezTo>
                  <a:pt x="963" y="217"/>
                  <a:pt x="949" y="162"/>
                  <a:pt x="925" y="121"/>
                </a:cubicBezTo>
                <a:cubicBezTo>
                  <a:pt x="896" y="73"/>
                  <a:pt x="859" y="44"/>
                  <a:pt x="812" y="36"/>
                </a:cubicBezTo>
                <a:cubicBezTo>
                  <a:pt x="806" y="36"/>
                  <a:pt x="806" y="32"/>
                  <a:pt x="810" y="28"/>
                </a:cubicBezTo>
                <a:cubicBezTo>
                  <a:pt x="812" y="24"/>
                  <a:pt x="812" y="22"/>
                  <a:pt x="808" y="22"/>
                </a:cubicBezTo>
                <a:cubicBezTo>
                  <a:pt x="802" y="20"/>
                  <a:pt x="798" y="20"/>
                  <a:pt x="796" y="24"/>
                </a:cubicBezTo>
                <a:cubicBezTo>
                  <a:pt x="794" y="28"/>
                  <a:pt x="792" y="32"/>
                  <a:pt x="790" y="32"/>
                </a:cubicBezTo>
                <a:cubicBezTo>
                  <a:pt x="782" y="22"/>
                  <a:pt x="763" y="14"/>
                  <a:pt x="733" y="8"/>
                </a:cubicBezTo>
                <a:cubicBezTo>
                  <a:pt x="706" y="2"/>
                  <a:pt x="680" y="0"/>
                  <a:pt x="657" y="0"/>
                </a:cubicBezTo>
                <a:cubicBezTo>
                  <a:pt x="614" y="6"/>
                  <a:pt x="565" y="24"/>
                  <a:pt x="508" y="56"/>
                </a:cubicBezTo>
                <a:cubicBezTo>
                  <a:pt x="477" y="75"/>
                  <a:pt x="437" y="99"/>
                  <a:pt x="386" y="129"/>
                </a:cubicBezTo>
                <a:cubicBezTo>
                  <a:pt x="390" y="140"/>
                  <a:pt x="388" y="150"/>
                  <a:pt x="386" y="160"/>
                </a:cubicBezTo>
                <a:cubicBezTo>
                  <a:pt x="382" y="166"/>
                  <a:pt x="377" y="174"/>
                  <a:pt x="373" y="190"/>
                </a:cubicBezTo>
                <a:cubicBezTo>
                  <a:pt x="384" y="192"/>
                  <a:pt x="394" y="192"/>
                  <a:pt x="402" y="190"/>
                </a:cubicBezTo>
                <a:cubicBezTo>
                  <a:pt x="412" y="186"/>
                  <a:pt x="418" y="186"/>
                  <a:pt x="420" y="186"/>
                </a:cubicBezTo>
                <a:cubicBezTo>
                  <a:pt x="416" y="202"/>
                  <a:pt x="408" y="229"/>
                  <a:pt x="396" y="263"/>
                </a:cubicBezTo>
                <a:cubicBezTo>
                  <a:pt x="388" y="292"/>
                  <a:pt x="386" y="324"/>
                  <a:pt x="386" y="353"/>
                </a:cubicBezTo>
                <a:cubicBezTo>
                  <a:pt x="414" y="369"/>
                  <a:pt x="422" y="393"/>
                  <a:pt x="410" y="426"/>
                </a:cubicBezTo>
                <a:cubicBezTo>
                  <a:pt x="404" y="444"/>
                  <a:pt x="390" y="472"/>
                  <a:pt x="369" y="511"/>
                </a:cubicBezTo>
                <a:cubicBezTo>
                  <a:pt x="369" y="519"/>
                  <a:pt x="375" y="523"/>
                  <a:pt x="386" y="527"/>
                </a:cubicBezTo>
                <a:cubicBezTo>
                  <a:pt x="390" y="529"/>
                  <a:pt x="398" y="531"/>
                  <a:pt x="412" y="531"/>
                </a:cubicBezTo>
                <a:cubicBezTo>
                  <a:pt x="412" y="556"/>
                  <a:pt x="414" y="574"/>
                  <a:pt x="418" y="588"/>
                </a:cubicBezTo>
                <a:cubicBezTo>
                  <a:pt x="422" y="596"/>
                  <a:pt x="431" y="608"/>
                  <a:pt x="443" y="625"/>
                </a:cubicBezTo>
                <a:cubicBezTo>
                  <a:pt x="367" y="608"/>
                  <a:pt x="296" y="625"/>
                  <a:pt x="226" y="673"/>
                </a:cubicBezTo>
                <a:cubicBezTo>
                  <a:pt x="218" y="698"/>
                  <a:pt x="206" y="744"/>
                  <a:pt x="194" y="815"/>
                </a:cubicBezTo>
                <a:cubicBezTo>
                  <a:pt x="181" y="884"/>
                  <a:pt x="167" y="933"/>
                  <a:pt x="153" y="963"/>
                </a:cubicBezTo>
                <a:cubicBezTo>
                  <a:pt x="149" y="972"/>
                  <a:pt x="143" y="984"/>
                  <a:pt x="132" y="1002"/>
                </a:cubicBezTo>
                <a:cubicBezTo>
                  <a:pt x="128" y="1010"/>
                  <a:pt x="124" y="1016"/>
                  <a:pt x="120" y="1022"/>
                </a:cubicBezTo>
                <a:cubicBezTo>
                  <a:pt x="116" y="1030"/>
                  <a:pt x="112" y="1039"/>
                  <a:pt x="110" y="1045"/>
                </a:cubicBezTo>
                <a:cubicBezTo>
                  <a:pt x="108" y="1049"/>
                  <a:pt x="108" y="1053"/>
                  <a:pt x="106" y="1057"/>
                </a:cubicBezTo>
                <a:cubicBezTo>
                  <a:pt x="73" y="1134"/>
                  <a:pt x="53" y="1181"/>
                  <a:pt x="47" y="1201"/>
                </a:cubicBezTo>
                <a:cubicBezTo>
                  <a:pt x="24" y="1262"/>
                  <a:pt x="10" y="1319"/>
                  <a:pt x="6" y="1371"/>
                </a:cubicBezTo>
                <a:cubicBezTo>
                  <a:pt x="0" y="1457"/>
                  <a:pt x="8" y="1528"/>
                  <a:pt x="26" y="1578"/>
                </a:cubicBezTo>
                <a:cubicBezTo>
                  <a:pt x="55" y="1647"/>
                  <a:pt x="104" y="1676"/>
                  <a:pt x="175" y="1664"/>
                </a:cubicBezTo>
                <a:close/>
                <a:moveTo>
                  <a:pt x="296" y="917"/>
                </a:moveTo>
                <a:cubicBezTo>
                  <a:pt x="300" y="911"/>
                  <a:pt x="312" y="901"/>
                  <a:pt x="326" y="888"/>
                </a:cubicBezTo>
                <a:cubicBezTo>
                  <a:pt x="341" y="876"/>
                  <a:pt x="351" y="864"/>
                  <a:pt x="357" y="856"/>
                </a:cubicBezTo>
                <a:cubicBezTo>
                  <a:pt x="363" y="846"/>
                  <a:pt x="369" y="832"/>
                  <a:pt x="373" y="811"/>
                </a:cubicBezTo>
                <a:cubicBezTo>
                  <a:pt x="379" y="789"/>
                  <a:pt x="386" y="773"/>
                  <a:pt x="390" y="763"/>
                </a:cubicBezTo>
                <a:cubicBezTo>
                  <a:pt x="410" y="771"/>
                  <a:pt x="426" y="775"/>
                  <a:pt x="441" y="773"/>
                </a:cubicBezTo>
                <a:cubicBezTo>
                  <a:pt x="455" y="771"/>
                  <a:pt x="471" y="767"/>
                  <a:pt x="490" y="759"/>
                </a:cubicBezTo>
                <a:cubicBezTo>
                  <a:pt x="490" y="754"/>
                  <a:pt x="488" y="750"/>
                  <a:pt x="484" y="746"/>
                </a:cubicBezTo>
                <a:cubicBezTo>
                  <a:pt x="479" y="742"/>
                  <a:pt x="479" y="738"/>
                  <a:pt x="479" y="734"/>
                </a:cubicBezTo>
                <a:cubicBezTo>
                  <a:pt x="494" y="738"/>
                  <a:pt x="510" y="734"/>
                  <a:pt x="526" y="718"/>
                </a:cubicBezTo>
                <a:cubicBezTo>
                  <a:pt x="545" y="704"/>
                  <a:pt x="561" y="700"/>
                  <a:pt x="575" y="706"/>
                </a:cubicBezTo>
                <a:cubicBezTo>
                  <a:pt x="577" y="714"/>
                  <a:pt x="577" y="726"/>
                  <a:pt x="569" y="738"/>
                </a:cubicBezTo>
                <a:cubicBezTo>
                  <a:pt x="559" y="754"/>
                  <a:pt x="555" y="765"/>
                  <a:pt x="553" y="767"/>
                </a:cubicBezTo>
                <a:cubicBezTo>
                  <a:pt x="543" y="775"/>
                  <a:pt x="508" y="791"/>
                  <a:pt x="453" y="813"/>
                </a:cubicBezTo>
                <a:cubicBezTo>
                  <a:pt x="410" y="832"/>
                  <a:pt x="382" y="850"/>
                  <a:pt x="365" y="870"/>
                </a:cubicBezTo>
                <a:cubicBezTo>
                  <a:pt x="357" y="878"/>
                  <a:pt x="351" y="892"/>
                  <a:pt x="341" y="911"/>
                </a:cubicBezTo>
                <a:cubicBezTo>
                  <a:pt x="333" y="929"/>
                  <a:pt x="324" y="943"/>
                  <a:pt x="316" y="951"/>
                </a:cubicBezTo>
                <a:cubicBezTo>
                  <a:pt x="314" y="968"/>
                  <a:pt x="308" y="984"/>
                  <a:pt x="300" y="998"/>
                </a:cubicBezTo>
                <a:cubicBezTo>
                  <a:pt x="296" y="1008"/>
                  <a:pt x="286" y="1020"/>
                  <a:pt x="275" y="1037"/>
                </a:cubicBezTo>
                <a:cubicBezTo>
                  <a:pt x="267" y="1030"/>
                  <a:pt x="263" y="1022"/>
                  <a:pt x="261" y="1014"/>
                </a:cubicBezTo>
                <a:cubicBezTo>
                  <a:pt x="253" y="990"/>
                  <a:pt x="265" y="957"/>
                  <a:pt x="296" y="917"/>
                </a:cubicBezTo>
                <a:close/>
              </a:path>
            </a:pathLst>
          </a:custGeom>
          <a:solidFill>
            <a:schemeClr val="bg1">
              <a:lumMod val="75000"/>
            </a:schemeClr>
          </a:solidFill>
          <a:ln>
            <a:noFill/>
          </a:ln>
        </p:spPr>
        <p:txBody>
          <a:bodyPr vert="horz" wrap="square" lIns="91440" tIns="45720" rIns="91440" bIns="45720" numCol="1" anchor="t" anchorCtr="0" compatLnSpc="1"/>
          <a:lstStyle/>
          <a:p>
            <a:endParaRPr 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cxnSp>
        <p:nvCxnSpPr>
          <p:cNvPr id="6" name="直接连接符 5"/>
          <p:cNvCxnSpPr/>
          <p:nvPr/>
        </p:nvCxnSpPr>
        <p:spPr>
          <a:xfrm>
            <a:off x="939139" y="3009820"/>
            <a:ext cx="595950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101000" y="4734000"/>
            <a:ext cx="5773420" cy="9525"/>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8" name="任意多边形: 形状 17"/>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20" name="矩形 19"/>
          <p:cNvSpPr/>
          <p:nvPr/>
        </p:nvSpPr>
        <p:spPr>
          <a:xfrm>
            <a:off x="1348840" y="657873"/>
            <a:ext cx="232664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总结</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项目成果</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1" name="矩形 20"/>
          <p:cNvSpPr/>
          <p:nvPr/>
        </p:nvSpPr>
        <p:spPr>
          <a:xfrm>
            <a:off x="939251" y="1492891"/>
            <a:ext cx="5878110" cy="1522095"/>
          </a:xfrm>
          <a:prstGeom prst="rect">
            <a:avLst/>
          </a:prstGeom>
        </p:spPr>
        <p:txBody>
          <a:bodyPr wrap="square">
            <a:spAutoFit/>
          </a:bodyPr>
          <a:lstStyle/>
          <a:p>
            <a:pPr marL="285750" indent="-285750">
              <a:lnSpc>
                <a:spcPct val="100000"/>
              </a:lnSpc>
              <a:spcAft>
                <a:spcPts val="600"/>
              </a:spcAft>
              <a:buFont typeface="Wingdings" panose="05000000000000000000" charset="0"/>
              <a:buChar char="l"/>
            </a:pPr>
            <a:r>
              <a:rPr lang="zh-CN" altLang="en-US" sz="16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词法和语法分析器</a:t>
            </a:r>
            <a:endParaRPr lang="zh-CN" altLang="en-US" sz="16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gn="l">
              <a:lnSpc>
                <a:spcPct val="150000"/>
              </a:lnSpc>
              <a:buClrTx/>
              <a:buSzTx/>
              <a:buFontTx/>
            </a:pP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能够正确将源程序分割为一系列 Token，基于抽象语法树（AST）构建原理，将 Token 序列还原为语法结构，支持</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rust</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基础语法形式，构建出具有语义层次的中间表示结构。</a:t>
            </a:r>
            <a:endPar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23" name="矩形 22"/>
          <p:cNvSpPr/>
          <p:nvPr/>
        </p:nvSpPr>
        <p:spPr>
          <a:xfrm>
            <a:off x="939165" y="3027680"/>
            <a:ext cx="5809615" cy="1616710"/>
          </a:xfrm>
          <a:prstGeom prst="rect">
            <a:avLst/>
          </a:prstGeom>
        </p:spPr>
        <p:txBody>
          <a:bodyPr wrap="square">
            <a:noAutofit/>
          </a:bodyPr>
          <a:lstStyle/>
          <a:p>
            <a:pPr marL="285750" indent="-285750">
              <a:lnSpc>
                <a:spcPct val="100000"/>
              </a:lnSpc>
              <a:spcAft>
                <a:spcPts val="600"/>
              </a:spcAft>
              <a:buFont typeface="Wingdings" panose="05000000000000000000" pitchFamily="2" charset="2"/>
              <a:buChar char="l"/>
            </a:pPr>
            <a:r>
              <a:rPr lang="zh-CN" altLang="en-US" sz="16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AST 可视化模块</a:t>
            </a:r>
            <a:endParaRPr lang="zh-CN" altLang="en-US" sz="16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gn="l">
              <a:lnSpc>
                <a:spcPct val="130000"/>
              </a:lnSpc>
              <a:buClrTx/>
              <a:buSzTx/>
              <a:buFontTx/>
            </a:pP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支持将语法结构以 Graphviz DOT 格式输出，使抽象语法树具象为图形，提升调试可读性。通过一系列 `xxx2Dot` 函数，项目实现了 AST 结点到 DOT 图元素的转换，生成的 `.dot` 文件可直接转为图像展示。</a:t>
            </a:r>
            <a:endPar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2" name="矩形 1"/>
          <p:cNvSpPr/>
          <p:nvPr/>
        </p:nvSpPr>
        <p:spPr>
          <a:xfrm>
            <a:off x="939251" y="4766316"/>
            <a:ext cx="5878110" cy="1645285"/>
          </a:xfrm>
          <a:prstGeom prst="rect">
            <a:avLst/>
          </a:prstGeom>
        </p:spPr>
        <p:txBody>
          <a:bodyPr wrap="square">
            <a:spAutoFit/>
          </a:bodyPr>
          <a:p>
            <a:pPr marL="285750" indent="-285750">
              <a:lnSpc>
                <a:spcPct val="150000"/>
              </a:lnSpc>
              <a:spcAft>
                <a:spcPts val="600"/>
              </a:spcAft>
              <a:buFont typeface="Wingdings" panose="05000000000000000000" charset="0"/>
              <a:buChar char="l"/>
            </a:pPr>
            <a:r>
              <a:rPr lang="zh-CN" altLang="en-US" sz="16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语义分析与</a:t>
            </a:r>
            <a:r>
              <a:rPr lang="zh-CN" altLang="en-US" sz="16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符号表</a:t>
            </a:r>
            <a:endParaRPr lang="zh-CN" altLang="en-US" sz="16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gn="l">
              <a:lnSpc>
                <a:spcPct val="150000"/>
              </a:lnSpc>
              <a:buClrTx/>
              <a:buSzTx/>
              <a:buFontTx/>
            </a:pP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能够正确对给定抽象语法树进行符号表的生成以及基础语法的语义分析检查，并可以打印出变量与函数的符号表与语义分析错误的信息。</a:t>
            </a:r>
            <a:endPar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íṧlíďe"/>
          <p:cNvSpPr/>
          <p:nvPr/>
        </p:nvSpPr>
        <p:spPr bwMode="auto">
          <a:xfrm>
            <a:off x="8293100" y="1143496"/>
            <a:ext cx="3696949" cy="5714504"/>
          </a:xfrm>
          <a:custGeom>
            <a:avLst/>
            <a:gdLst>
              <a:gd name="T0" fmla="*/ 179 w 1208"/>
              <a:gd name="T1" fmla="*/ 1688 h 1871"/>
              <a:gd name="T2" fmla="*/ 202 w 1208"/>
              <a:gd name="T3" fmla="*/ 1722 h 1871"/>
              <a:gd name="T4" fmla="*/ 213 w 1208"/>
              <a:gd name="T5" fmla="*/ 1871 h 1871"/>
              <a:gd name="T6" fmla="*/ 1031 w 1208"/>
              <a:gd name="T7" fmla="*/ 1871 h 1871"/>
              <a:gd name="T8" fmla="*/ 1055 w 1208"/>
              <a:gd name="T9" fmla="*/ 1729 h 1871"/>
              <a:gd name="T10" fmla="*/ 1100 w 1208"/>
              <a:gd name="T11" fmla="*/ 1530 h 1871"/>
              <a:gd name="T12" fmla="*/ 1167 w 1208"/>
              <a:gd name="T13" fmla="*/ 1351 h 1871"/>
              <a:gd name="T14" fmla="*/ 1196 w 1208"/>
              <a:gd name="T15" fmla="*/ 1037 h 1871"/>
              <a:gd name="T16" fmla="*/ 1100 w 1208"/>
              <a:gd name="T17" fmla="*/ 823 h 1871"/>
              <a:gd name="T18" fmla="*/ 945 w 1208"/>
              <a:gd name="T19" fmla="*/ 690 h 1871"/>
              <a:gd name="T20" fmla="*/ 925 w 1208"/>
              <a:gd name="T21" fmla="*/ 639 h 1871"/>
              <a:gd name="T22" fmla="*/ 890 w 1208"/>
              <a:gd name="T23" fmla="*/ 576 h 1871"/>
              <a:gd name="T24" fmla="*/ 949 w 1208"/>
              <a:gd name="T25" fmla="*/ 452 h 1871"/>
              <a:gd name="T26" fmla="*/ 925 w 1208"/>
              <a:gd name="T27" fmla="*/ 121 h 1871"/>
              <a:gd name="T28" fmla="*/ 810 w 1208"/>
              <a:gd name="T29" fmla="*/ 28 h 1871"/>
              <a:gd name="T30" fmla="*/ 796 w 1208"/>
              <a:gd name="T31" fmla="*/ 24 h 1871"/>
              <a:gd name="T32" fmla="*/ 733 w 1208"/>
              <a:gd name="T33" fmla="*/ 8 h 1871"/>
              <a:gd name="T34" fmla="*/ 508 w 1208"/>
              <a:gd name="T35" fmla="*/ 56 h 1871"/>
              <a:gd name="T36" fmla="*/ 386 w 1208"/>
              <a:gd name="T37" fmla="*/ 160 h 1871"/>
              <a:gd name="T38" fmla="*/ 402 w 1208"/>
              <a:gd name="T39" fmla="*/ 190 h 1871"/>
              <a:gd name="T40" fmla="*/ 396 w 1208"/>
              <a:gd name="T41" fmla="*/ 263 h 1871"/>
              <a:gd name="T42" fmla="*/ 410 w 1208"/>
              <a:gd name="T43" fmla="*/ 426 h 1871"/>
              <a:gd name="T44" fmla="*/ 386 w 1208"/>
              <a:gd name="T45" fmla="*/ 527 h 1871"/>
              <a:gd name="T46" fmla="*/ 418 w 1208"/>
              <a:gd name="T47" fmla="*/ 588 h 1871"/>
              <a:gd name="T48" fmla="*/ 226 w 1208"/>
              <a:gd name="T49" fmla="*/ 673 h 1871"/>
              <a:gd name="T50" fmla="*/ 153 w 1208"/>
              <a:gd name="T51" fmla="*/ 963 h 1871"/>
              <a:gd name="T52" fmla="*/ 120 w 1208"/>
              <a:gd name="T53" fmla="*/ 1022 h 1871"/>
              <a:gd name="T54" fmla="*/ 106 w 1208"/>
              <a:gd name="T55" fmla="*/ 1057 h 1871"/>
              <a:gd name="T56" fmla="*/ 6 w 1208"/>
              <a:gd name="T57" fmla="*/ 1371 h 1871"/>
              <a:gd name="T58" fmla="*/ 175 w 1208"/>
              <a:gd name="T59" fmla="*/ 1664 h 1871"/>
              <a:gd name="T60" fmla="*/ 326 w 1208"/>
              <a:gd name="T61" fmla="*/ 888 h 1871"/>
              <a:gd name="T62" fmla="*/ 373 w 1208"/>
              <a:gd name="T63" fmla="*/ 811 h 1871"/>
              <a:gd name="T64" fmla="*/ 441 w 1208"/>
              <a:gd name="T65" fmla="*/ 773 h 1871"/>
              <a:gd name="T66" fmla="*/ 484 w 1208"/>
              <a:gd name="T67" fmla="*/ 746 h 1871"/>
              <a:gd name="T68" fmla="*/ 526 w 1208"/>
              <a:gd name="T69" fmla="*/ 718 h 1871"/>
              <a:gd name="T70" fmla="*/ 569 w 1208"/>
              <a:gd name="T71" fmla="*/ 738 h 1871"/>
              <a:gd name="T72" fmla="*/ 453 w 1208"/>
              <a:gd name="T73" fmla="*/ 813 h 1871"/>
              <a:gd name="T74" fmla="*/ 341 w 1208"/>
              <a:gd name="T75" fmla="*/ 911 h 1871"/>
              <a:gd name="T76" fmla="*/ 300 w 1208"/>
              <a:gd name="T77" fmla="*/ 998 h 1871"/>
              <a:gd name="T78" fmla="*/ 261 w 1208"/>
              <a:gd name="T79" fmla="*/ 1014 h 1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08" h="1871">
                <a:moveTo>
                  <a:pt x="175" y="1664"/>
                </a:moveTo>
                <a:cubicBezTo>
                  <a:pt x="179" y="1668"/>
                  <a:pt x="181" y="1678"/>
                  <a:pt x="179" y="1688"/>
                </a:cubicBezTo>
                <a:cubicBezTo>
                  <a:pt x="177" y="1696"/>
                  <a:pt x="177" y="1704"/>
                  <a:pt x="175" y="1716"/>
                </a:cubicBezTo>
                <a:cubicBezTo>
                  <a:pt x="181" y="1716"/>
                  <a:pt x="190" y="1720"/>
                  <a:pt x="202" y="1722"/>
                </a:cubicBezTo>
                <a:cubicBezTo>
                  <a:pt x="212" y="1725"/>
                  <a:pt x="220" y="1727"/>
                  <a:pt x="226" y="1727"/>
                </a:cubicBezTo>
                <a:cubicBezTo>
                  <a:pt x="224" y="1758"/>
                  <a:pt x="220" y="1806"/>
                  <a:pt x="213" y="1871"/>
                </a:cubicBezTo>
                <a:cubicBezTo>
                  <a:pt x="1031" y="1871"/>
                  <a:pt x="1031" y="1871"/>
                  <a:pt x="1031" y="1871"/>
                </a:cubicBezTo>
                <a:cubicBezTo>
                  <a:pt x="1031" y="1871"/>
                  <a:pt x="1031" y="1871"/>
                  <a:pt x="1031" y="1871"/>
                </a:cubicBezTo>
                <a:cubicBezTo>
                  <a:pt x="1035" y="1856"/>
                  <a:pt x="1039" y="1846"/>
                  <a:pt x="1041" y="1842"/>
                </a:cubicBezTo>
                <a:cubicBezTo>
                  <a:pt x="1045" y="1818"/>
                  <a:pt x="1051" y="1781"/>
                  <a:pt x="1055" y="1729"/>
                </a:cubicBezTo>
                <a:cubicBezTo>
                  <a:pt x="1059" y="1676"/>
                  <a:pt x="1065" y="1639"/>
                  <a:pt x="1071" y="1615"/>
                </a:cubicBezTo>
                <a:cubicBezTo>
                  <a:pt x="1076" y="1593"/>
                  <a:pt x="1086" y="1564"/>
                  <a:pt x="1100" y="1530"/>
                </a:cubicBezTo>
                <a:cubicBezTo>
                  <a:pt x="1123" y="1471"/>
                  <a:pt x="1135" y="1440"/>
                  <a:pt x="1135" y="1440"/>
                </a:cubicBezTo>
                <a:cubicBezTo>
                  <a:pt x="1155" y="1382"/>
                  <a:pt x="1165" y="1351"/>
                  <a:pt x="1167" y="1351"/>
                </a:cubicBezTo>
                <a:cubicBezTo>
                  <a:pt x="1180" y="1319"/>
                  <a:pt x="1194" y="1294"/>
                  <a:pt x="1208" y="1278"/>
                </a:cubicBezTo>
                <a:cubicBezTo>
                  <a:pt x="1206" y="1164"/>
                  <a:pt x="1202" y="1083"/>
                  <a:pt x="1196" y="1037"/>
                </a:cubicBezTo>
                <a:cubicBezTo>
                  <a:pt x="1188" y="957"/>
                  <a:pt x="1167" y="899"/>
                  <a:pt x="1135" y="856"/>
                </a:cubicBezTo>
                <a:cubicBezTo>
                  <a:pt x="1129" y="848"/>
                  <a:pt x="1116" y="836"/>
                  <a:pt x="1100" y="823"/>
                </a:cubicBezTo>
                <a:cubicBezTo>
                  <a:pt x="1080" y="805"/>
                  <a:pt x="1067" y="793"/>
                  <a:pt x="1061" y="787"/>
                </a:cubicBezTo>
                <a:cubicBezTo>
                  <a:pt x="1014" y="740"/>
                  <a:pt x="976" y="708"/>
                  <a:pt x="945" y="690"/>
                </a:cubicBezTo>
                <a:cubicBezTo>
                  <a:pt x="945" y="681"/>
                  <a:pt x="939" y="665"/>
                  <a:pt x="927" y="645"/>
                </a:cubicBezTo>
                <a:cubicBezTo>
                  <a:pt x="927" y="643"/>
                  <a:pt x="925" y="641"/>
                  <a:pt x="925" y="639"/>
                </a:cubicBezTo>
                <a:cubicBezTo>
                  <a:pt x="912" y="614"/>
                  <a:pt x="904" y="594"/>
                  <a:pt x="904" y="580"/>
                </a:cubicBezTo>
                <a:cubicBezTo>
                  <a:pt x="900" y="576"/>
                  <a:pt x="896" y="576"/>
                  <a:pt x="890" y="576"/>
                </a:cubicBezTo>
                <a:cubicBezTo>
                  <a:pt x="886" y="576"/>
                  <a:pt x="880" y="574"/>
                  <a:pt x="871" y="574"/>
                </a:cubicBezTo>
                <a:cubicBezTo>
                  <a:pt x="906" y="549"/>
                  <a:pt x="931" y="509"/>
                  <a:pt x="949" y="452"/>
                </a:cubicBezTo>
                <a:cubicBezTo>
                  <a:pt x="965" y="397"/>
                  <a:pt x="971" y="340"/>
                  <a:pt x="967" y="280"/>
                </a:cubicBezTo>
                <a:cubicBezTo>
                  <a:pt x="963" y="217"/>
                  <a:pt x="949" y="162"/>
                  <a:pt x="925" y="121"/>
                </a:cubicBezTo>
                <a:cubicBezTo>
                  <a:pt x="896" y="73"/>
                  <a:pt x="859" y="44"/>
                  <a:pt x="812" y="36"/>
                </a:cubicBezTo>
                <a:cubicBezTo>
                  <a:pt x="806" y="36"/>
                  <a:pt x="806" y="32"/>
                  <a:pt x="810" y="28"/>
                </a:cubicBezTo>
                <a:cubicBezTo>
                  <a:pt x="812" y="24"/>
                  <a:pt x="812" y="22"/>
                  <a:pt x="808" y="22"/>
                </a:cubicBezTo>
                <a:cubicBezTo>
                  <a:pt x="802" y="20"/>
                  <a:pt x="798" y="20"/>
                  <a:pt x="796" y="24"/>
                </a:cubicBezTo>
                <a:cubicBezTo>
                  <a:pt x="794" y="28"/>
                  <a:pt x="792" y="32"/>
                  <a:pt x="790" y="32"/>
                </a:cubicBezTo>
                <a:cubicBezTo>
                  <a:pt x="782" y="22"/>
                  <a:pt x="763" y="14"/>
                  <a:pt x="733" y="8"/>
                </a:cubicBezTo>
                <a:cubicBezTo>
                  <a:pt x="706" y="2"/>
                  <a:pt x="680" y="0"/>
                  <a:pt x="657" y="0"/>
                </a:cubicBezTo>
                <a:cubicBezTo>
                  <a:pt x="614" y="6"/>
                  <a:pt x="565" y="24"/>
                  <a:pt x="508" y="56"/>
                </a:cubicBezTo>
                <a:cubicBezTo>
                  <a:pt x="477" y="75"/>
                  <a:pt x="437" y="99"/>
                  <a:pt x="386" y="129"/>
                </a:cubicBezTo>
                <a:cubicBezTo>
                  <a:pt x="390" y="140"/>
                  <a:pt x="388" y="150"/>
                  <a:pt x="386" y="160"/>
                </a:cubicBezTo>
                <a:cubicBezTo>
                  <a:pt x="382" y="166"/>
                  <a:pt x="377" y="174"/>
                  <a:pt x="373" y="190"/>
                </a:cubicBezTo>
                <a:cubicBezTo>
                  <a:pt x="384" y="192"/>
                  <a:pt x="394" y="192"/>
                  <a:pt x="402" y="190"/>
                </a:cubicBezTo>
                <a:cubicBezTo>
                  <a:pt x="412" y="186"/>
                  <a:pt x="418" y="186"/>
                  <a:pt x="420" y="186"/>
                </a:cubicBezTo>
                <a:cubicBezTo>
                  <a:pt x="416" y="202"/>
                  <a:pt x="408" y="229"/>
                  <a:pt x="396" y="263"/>
                </a:cubicBezTo>
                <a:cubicBezTo>
                  <a:pt x="388" y="292"/>
                  <a:pt x="386" y="324"/>
                  <a:pt x="386" y="353"/>
                </a:cubicBezTo>
                <a:cubicBezTo>
                  <a:pt x="414" y="369"/>
                  <a:pt x="422" y="393"/>
                  <a:pt x="410" y="426"/>
                </a:cubicBezTo>
                <a:cubicBezTo>
                  <a:pt x="404" y="444"/>
                  <a:pt x="390" y="472"/>
                  <a:pt x="369" y="511"/>
                </a:cubicBezTo>
                <a:cubicBezTo>
                  <a:pt x="369" y="519"/>
                  <a:pt x="375" y="523"/>
                  <a:pt x="386" y="527"/>
                </a:cubicBezTo>
                <a:cubicBezTo>
                  <a:pt x="390" y="529"/>
                  <a:pt x="398" y="531"/>
                  <a:pt x="412" y="531"/>
                </a:cubicBezTo>
                <a:cubicBezTo>
                  <a:pt x="412" y="556"/>
                  <a:pt x="414" y="574"/>
                  <a:pt x="418" y="588"/>
                </a:cubicBezTo>
                <a:cubicBezTo>
                  <a:pt x="422" y="596"/>
                  <a:pt x="431" y="608"/>
                  <a:pt x="443" y="625"/>
                </a:cubicBezTo>
                <a:cubicBezTo>
                  <a:pt x="367" y="608"/>
                  <a:pt x="296" y="625"/>
                  <a:pt x="226" y="673"/>
                </a:cubicBezTo>
                <a:cubicBezTo>
                  <a:pt x="218" y="698"/>
                  <a:pt x="206" y="744"/>
                  <a:pt x="194" y="815"/>
                </a:cubicBezTo>
                <a:cubicBezTo>
                  <a:pt x="181" y="884"/>
                  <a:pt x="167" y="933"/>
                  <a:pt x="153" y="963"/>
                </a:cubicBezTo>
                <a:cubicBezTo>
                  <a:pt x="149" y="972"/>
                  <a:pt x="143" y="984"/>
                  <a:pt x="132" y="1002"/>
                </a:cubicBezTo>
                <a:cubicBezTo>
                  <a:pt x="128" y="1010"/>
                  <a:pt x="124" y="1016"/>
                  <a:pt x="120" y="1022"/>
                </a:cubicBezTo>
                <a:cubicBezTo>
                  <a:pt x="116" y="1030"/>
                  <a:pt x="112" y="1039"/>
                  <a:pt x="110" y="1045"/>
                </a:cubicBezTo>
                <a:cubicBezTo>
                  <a:pt x="108" y="1049"/>
                  <a:pt x="108" y="1053"/>
                  <a:pt x="106" y="1057"/>
                </a:cubicBezTo>
                <a:cubicBezTo>
                  <a:pt x="73" y="1134"/>
                  <a:pt x="53" y="1181"/>
                  <a:pt x="47" y="1201"/>
                </a:cubicBezTo>
                <a:cubicBezTo>
                  <a:pt x="24" y="1262"/>
                  <a:pt x="10" y="1319"/>
                  <a:pt x="6" y="1371"/>
                </a:cubicBezTo>
                <a:cubicBezTo>
                  <a:pt x="0" y="1457"/>
                  <a:pt x="8" y="1528"/>
                  <a:pt x="26" y="1578"/>
                </a:cubicBezTo>
                <a:cubicBezTo>
                  <a:pt x="55" y="1647"/>
                  <a:pt x="104" y="1676"/>
                  <a:pt x="175" y="1664"/>
                </a:cubicBezTo>
                <a:close/>
                <a:moveTo>
                  <a:pt x="296" y="917"/>
                </a:moveTo>
                <a:cubicBezTo>
                  <a:pt x="300" y="911"/>
                  <a:pt x="312" y="901"/>
                  <a:pt x="326" y="888"/>
                </a:cubicBezTo>
                <a:cubicBezTo>
                  <a:pt x="341" y="876"/>
                  <a:pt x="351" y="864"/>
                  <a:pt x="357" y="856"/>
                </a:cubicBezTo>
                <a:cubicBezTo>
                  <a:pt x="363" y="846"/>
                  <a:pt x="369" y="832"/>
                  <a:pt x="373" y="811"/>
                </a:cubicBezTo>
                <a:cubicBezTo>
                  <a:pt x="379" y="789"/>
                  <a:pt x="386" y="773"/>
                  <a:pt x="390" y="763"/>
                </a:cubicBezTo>
                <a:cubicBezTo>
                  <a:pt x="410" y="771"/>
                  <a:pt x="426" y="775"/>
                  <a:pt x="441" y="773"/>
                </a:cubicBezTo>
                <a:cubicBezTo>
                  <a:pt x="455" y="771"/>
                  <a:pt x="471" y="767"/>
                  <a:pt x="490" y="759"/>
                </a:cubicBezTo>
                <a:cubicBezTo>
                  <a:pt x="490" y="754"/>
                  <a:pt x="488" y="750"/>
                  <a:pt x="484" y="746"/>
                </a:cubicBezTo>
                <a:cubicBezTo>
                  <a:pt x="479" y="742"/>
                  <a:pt x="479" y="738"/>
                  <a:pt x="479" y="734"/>
                </a:cubicBezTo>
                <a:cubicBezTo>
                  <a:pt x="494" y="738"/>
                  <a:pt x="510" y="734"/>
                  <a:pt x="526" y="718"/>
                </a:cubicBezTo>
                <a:cubicBezTo>
                  <a:pt x="545" y="704"/>
                  <a:pt x="561" y="700"/>
                  <a:pt x="575" y="706"/>
                </a:cubicBezTo>
                <a:cubicBezTo>
                  <a:pt x="577" y="714"/>
                  <a:pt x="577" y="726"/>
                  <a:pt x="569" y="738"/>
                </a:cubicBezTo>
                <a:cubicBezTo>
                  <a:pt x="559" y="754"/>
                  <a:pt x="555" y="765"/>
                  <a:pt x="553" y="767"/>
                </a:cubicBezTo>
                <a:cubicBezTo>
                  <a:pt x="543" y="775"/>
                  <a:pt x="508" y="791"/>
                  <a:pt x="453" y="813"/>
                </a:cubicBezTo>
                <a:cubicBezTo>
                  <a:pt x="410" y="832"/>
                  <a:pt x="382" y="850"/>
                  <a:pt x="365" y="870"/>
                </a:cubicBezTo>
                <a:cubicBezTo>
                  <a:pt x="357" y="878"/>
                  <a:pt x="351" y="892"/>
                  <a:pt x="341" y="911"/>
                </a:cubicBezTo>
                <a:cubicBezTo>
                  <a:pt x="333" y="929"/>
                  <a:pt x="324" y="943"/>
                  <a:pt x="316" y="951"/>
                </a:cubicBezTo>
                <a:cubicBezTo>
                  <a:pt x="314" y="968"/>
                  <a:pt x="308" y="984"/>
                  <a:pt x="300" y="998"/>
                </a:cubicBezTo>
                <a:cubicBezTo>
                  <a:pt x="296" y="1008"/>
                  <a:pt x="286" y="1020"/>
                  <a:pt x="275" y="1037"/>
                </a:cubicBezTo>
                <a:cubicBezTo>
                  <a:pt x="267" y="1030"/>
                  <a:pt x="263" y="1022"/>
                  <a:pt x="261" y="1014"/>
                </a:cubicBezTo>
                <a:cubicBezTo>
                  <a:pt x="253" y="990"/>
                  <a:pt x="265" y="957"/>
                  <a:pt x="296" y="917"/>
                </a:cubicBezTo>
                <a:close/>
              </a:path>
            </a:pathLst>
          </a:custGeom>
          <a:solidFill>
            <a:schemeClr val="bg1">
              <a:lumMod val="75000"/>
            </a:schemeClr>
          </a:solidFill>
          <a:ln>
            <a:noFill/>
          </a:ln>
        </p:spPr>
        <p:txBody>
          <a:bodyPr vert="horz" wrap="square" lIns="91440" tIns="45720" rIns="91440" bIns="45720" numCol="1" anchor="t" anchorCtr="0" compatLnSpc="1"/>
          <a:lstStyle/>
          <a:p>
            <a:endParaRPr 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cxnSp>
        <p:nvCxnSpPr>
          <p:cNvPr id="6" name="直接连接符 5"/>
          <p:cNvCxnSpPr/>
          <p:nvPr/>
        </p:nvCxnSpPr>
        <p:spPr>
          <a:xfrm>
            <a:off x="939139" y="2872660"/>
            <a:ext cx="5959501"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101000" y="4734000"/>
            <a:ext cx="5773420" cy="9525"/>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18" name="任意多边形: 形状 17"/>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20" name="矩形 19"/>
          <p:cNvSpPr/>
          <p:nvPr/>
        </p:nvSpPr>
        <p:spPr>
          <a:xfrm>
            <a:off x="1348840" y="657873"/>
            <a:ext cx="2326640" cy="460375"/>
          </a:xfrm>
          <a:prstGeom prst="rect">
            <a:avLst/>
          </a:prstGeom>
        </p:spPr>
        <p:txBody>
          <a:bodyPr wrap="none">
            <a:spAutoFit/>
          </a:bodyPr>
          <a:lstStyle/>
          <a:p>
            <a:pPr algn="l"/>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总结</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项目成果</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3" name="矩形 22"/>
          <p:cNvSpPr/>
          <p:nvPr/>
        </p:nvSpPr>
        <p:spPr>
          <a:xfrm>
            <a:off x="939165" y="1524635"/>
            <a:ext cx="5809615" cy="1276350"/>
          </a:xfrm>
          <a:prstGeom prst="rect">
            <a:avLst/>
          </a:prstGeom>
        </p:spPr>
        <p:txBody>
          <a:bodyPr wrap="square">
            <a:spAutoFit/>
          </a:bodyPr>
          <a:lstStyle/>
          <a:p>
            <a:pPr marL="285750" indent="-285750">
              <a:lnSpc>
                <a:spcPct val="150000"/>
              </a:lnSpc>
              <a:spcAft>
                <a:spcPts val="600"/>
              </a:spcAft>
              <a:buFont typeface="Wingdings" panose="05000000000000000000" pitchFamily="2" charset="2"/>
              <a:buChar char="l"/>
            </a:pPr>
            <a:r>
              <a:rPr lang="zh-CN" altLang="en-US" sz="16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中间代码</a:t>
            </a:r>
            <a:r>
              <a:rPr lang="zh-CN" altLang="en-US" sz="16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生成</a:t>
            </a:r>
            <a:endParaRPr lang="zh-CN" altLang="en-US" sz="16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gn="l">
              <a:lnSpc>
                <a:spcPct val="150000"/>
              </a:lnSpc>
              <a:buClrTx/>
              <a:buSzTx/>
              <a:buFontTx/>
            </a:pP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基于四元式格式</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(op, arg1, arg2, res)，支持算术运算、控制流、函数调用等操作</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生成中间代码，具备基本可扩展性</a:t>
            </a:r>
            <a:endPar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24" name="矩形 23"/>
          <p:cNvSpPr/>
          <p:nvPr/>
        </p:nvSpPr>
        <p:spPr>
          <a:xfrm>
            <a:off x="939165" y="2980690"/>
            <a:ext cx="5962015" cy="1645285"/>
          </a:xfrm>
          <a:prstGeom prst="rect">
            <a:avLst/>
          </a:prstGeom>
        </p:spPr>
        <p:txBody>
          <a:bodyPr wrap="square">
            <a:spAutoFit/>
          </a:bodyPr>
          <a:lstStyle/>
          <a:p>
            <a:pPr marL="285750" indent="-285750">
              <a:lnSpc>
                <a:spcPct val="150000"/>
              </a:lnSpc>
              <a:spcAft>
                <a:spcPts val="600"/>
              </a:spcAft>
              <a:buFont typeface="Wingdings" panose="05000000000000000000" pitchFamily="2" charset="2"/>
              <a:buChar char="l"/>
            </a:pPr>
            <a:r>
              <a:rPr lang="zh-CN" altLang="en-US" sz="16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错误处理机制</a:t>
            </a:r>
            <a:endParaRPr lang="en-US" altLang="zh-CN" sz="16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lvl="0" algn="l">
              <a:lnSpc>
                <a:spcPct val="150000"/>
              </a:lnSpc>
              <a:buClrTx/>
              <a:buSzTx/>
              <a:buFontTx/>
            </a:pP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仿照成熟的编译器错误处理，构造全局的错误处理器ErrorReporter，在编译的各个阶段收集各种类型错误，并在终端彩色输出。</a:t>
            </a:r>
            <a:endPar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2" name="矩形 1"/>
          <p:cNvSpPr/>
          <p:nvPr/>
        </p:nvSpPr>
        <p:spPr>
          <a:xfrm>
            <a:off x="936625" y="4805680"/>
            <a:ext cx="5962015" cy="1645285"/>
          </a:xfrm>
          <a:prstGeom prst="rect">
            <a:avLst/>
          </a:prstGeom>
        </p:spPr>
        <p:txBody>
          <a:bodyPr wrap="square">
            <a:spAutoFit/>
          </a:bodyPr>
          <a:p>
            <a:pPr marL="285750" indent="-285750">
              <a:lnSpc>
                <a:spcPct val="150000"/>
              </a:lnSpc>
              <a:spcAft>
                <a:spcPts val="600"/>
              </a:spcAft>
              <a:buFont typeface="Wingdings" panose="05000000000000000000" pitchFamily="2" charset="2"/>
              <a:buChar char="l"/>
            </a:pPr>
            <a:r>
              <a:rPr lang="en-US" altLang="zh-CN" sz="16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命令行工具链</a:t>
            </a:r>
            <a:endParaRPr lang="en-US" altLang="zh-CN" sz="16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gn="l">
              <a:lnSpc>
                <a:spcPct val="150000"/>
              </a:lnSpc>
              <a:buClrTx/>
              <a:buSzTx/>
              <a:buFontTx/>
            </a:pP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通过统一的参数接口，允许用户按需输出 Token 列表和、AST 图、符号表、</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中间代码，并支持设置输入输出文件路径，方便灵活集成测试脚本和多种输入源。</a:t>
            </a:r>
            <a:endPar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934" y="0"/>
            <a:ext cx="12214934" cy="3616960"/>
          </a:xfrm>
          <a:prstGeom prst="rect">
            <a:avLst/>
          </a:prstGeom>
          <a:solidFill>
            <a:srgbClr val="005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3" name="任意多边形: 形状 12"/>
          <p:cNvSpPr/>
          <p:nvPr/>
        </p:nvSpPr>
        <p:spPr>
          <a:xfrm>
            <a:off x="2965173" y="2922324"/>
            <a:ext cx="6261654" cy="134863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chemeClr val="bg1"/>
          </a:solidFill>
          <a:ln w="38100">
            <a:solidFill>
              <a:srgbClr val="005A8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 name="矩形 8"/>
          <p:cNvSpPr/>
          <p:nvPr/>
        </p:nvSpPr>
        <p:spPr>
          <a:xfrm>
            <a:off x="3936780" y="3271730"/>
            <a:ext cx="4318635" cy="64516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600" b="1" dirty="0">
                <a:solidFill>
                  <a:prstClr val="black"/>
                </a:solidFill>
                <a:latin typeface="字魂105号-简雅黑" panose="00000500000000000000" pitchFamily="2" charset="-122"/>
                <a:ea typeface="字魂105号-简雅黑" panose="00000500000000000000" pitchFamily="2" charset="-122"/>
                <a:sym typeface="字魂105号-简雅黑" panose="00000500000000000000" pitchFamily="2" charset="-122"/>
              </a:rPr>
              <a:t>8.</a:t>
            </a:r>
            <a:r>
              <a:rPr lang="zh-CN" altLang="en-US" sz="3600" b="1" dirty="0">
                <a:solidFill>
                  <a:prstClr val="black"/>
                </a:solidFill>
                <a:latin typeface="字魂105号-简雅黑" panose="00000500000000000000" pitchFamily="2" charset="-122"/>
                <a:ea typeface="字魂105号-简雅黑" panose="00000500000000000000" pitchFamily="2" charset="-122"/>
                <a:sym typeface="字魂105号-简雅黑" panose="00000500000000000000" pitchFamily="2" charset="-122"/>
              </a:rPr>
              <a:t>  参考文献与</a:t>
            </a:r>
            <a:r>
              <a:rPr lang="zh-CN" altLang="en-US" sz="3600" b="1" dirty="0">
                <a:solidFill>
                  <a:prstClr val="black"/>
                </a:solidFill>
                <a:latin typeface="字魂105号-简雅黑" panose="00000500000000000000" pitchFamily="2" charset="-122"/>
                <a:ea typeface="字魂105号-简雅黑" panose="00000500000000000000" pitchFamily="2" charset="-122"/>
                <a:sym typeface="字魂105号-简雅黑" panose="00000500000000000000" pitchFamily="2" charset="-122"/>
              </a:rPr>
              <a:t>资料</a:t>
            </a:r>
            <a:endParaRPr lang="zh-CN" altLang="en-US" sz="3600" b="1" dirty="0">
              <a:solidFill>
                <a:prstClr val="black"/>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6" name="图片 5"/>
          <p:cNvPicPr>
            <a:picLocks noChangeAspect="1"/>
          </p:cNvPicPr>
          <p:nvPr/>
        </p:nvPicPr>
        <p:blipFill>
          <a:blip r:embed="rId1">
            <a:biLevel thresh="25000"/>
            <a:extLst>
              <a:ext uri="{28A0092B-C50C-407E-A947-70E740481C1C}">
                <a14:useLocalDpi xmlns:a14="http://schemas.microsoft.com/office/drawing/2010/main" val="0"/>
              </a:ext>
            </a:extLst>
          </a:blip>
          <a:stretch>
            <a:fillRect/>
          </a:stretch>
        </p:blipFill>
        <p:spPr>
          <a:xfrm>
            <a:off x="4142030" y="754120"/>
            <a:ext cx="1308810" cy="1308810"/>
          </a:xfrm>
          <a:prstGeom prst="rect">
            <a:avLst/>
          </a:prstGeom>
        </p:spPr>
      </p:pic>
      <p:pic>
        <p:nvPicPr>
          <p:cNvPr id="7" name="图片 6"/>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5677420" y="968390"/>
            <a:ext cx="2434110" cy="84009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290" y="503555"/>
            <a:ext cx="4218940" cy="749935"/>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247904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参考文献与</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资料</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2222500" y="1424940"/>
            <a:ext cx="6737350" cy="746125"/>
          </a:xfrm>
          <a:prstGeom prst="rect">
            <a:avLst/>
          </a:prstGeom>
        </p:spPr>
        <p:txBody>
          <a:bodyPr wrap="square">
            <a:noAutofit/>
          </a:bodyPr>
          <a:p>
            <a:pPr indent="0">
              <a:lnSpc>
                <a:spcPct val="150000"/>
              </a:lnSpc>
              <a:spcAft>
                <a:spcPts val="600"/>
              </a:spcAft>
              <a:buFont typeface="Wingdings" panose="05000000000000000000" pitchFamily="2" charset="2"/>
              <a:buNone/>
            </a:pP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7" name="矩形 6"/>
          <p:cNvSpPr/>
          <p:nvPr>
            <p:custDataLst>
              <p:tags r:id="rId4"/>
            </p:custDataLst>
          </p:nvPr>
        </p:nvSpPr>
        <p:spPr>
          <a:xfrm>
            <a:off x="1196340" y="1470660"/>
            <a:ext cx="4318000" cy="2042160"/>
          </a:xfrm>
          <a:prstGeom prst="rect">
            <a:avLst/>
          </a:prstGeom>
        </p:spPr>
        <p:txBody>
          <a:bodyPr wrap="square">
            <a:noAutofit/>
          </a:bodyPr>
          <a:p>
            <a:pPr marL="285750" indent="-285750">
              <a:lnSpc>
                <a:spcPct val="150000"/>
              </a:lnSpc>
              <a:spcAft>
                <a:spcPts val="600"/>
              </a:spcAft>
              <a:buFont typeface="Wingdings" panose="05000000000000000000" pitchFamily="2" charset="2"/>
              <a:buChar char="l"/>
            </a:pP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网站类资料</a:t>
            </a:r>
            <a:endParaRPr lang="en-US" altLang="zh-CN"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endParaRPr 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 name="矩形 8"/>
          <p:cNvSpPr/>
          <p:nvPr>
            <p:custDataLst>
              <p:tags r:id="rId5"/>
            </p:custDataLst>
          </p:nvPr>
        </p:nvSpPr>
        <p:spPr>
          <a:xfrm>
            <a:off x="6841490" y="1470660"/>
            <a:ext cx="4572000" cy="2042160"/>
          </a:xfrm>
          <a:prstGeom prst="rect">
            <a:avLst/>
          </a:prstGeom>
        </p:spPr>
        <p:txBody>
          <a:bodyPr wrap="square">
            <a:noAutofit/>
          </a:bodyPr>
          <a:p>
            <a:pPr marL="285750" indent="-285750">
              <a:lnSpc>
                <a:spcPct val="150000"/>
              </a:lnSpc>
              <a:spcAft>
                <a:spcPts val="600"/>
              </a:spcAft>
              <a:buFont typeface="Wingdings" panose="05000000000000000000" pitchFamily="2" charset="2"/>
              <a:buChar char="l"/>
            </a:pP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书籍类资料</a:t>
            </a:r>
            <a:endParaRPr lang="en-US" altLang="zh-CN"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endParaRPr lang="zh-CN" sz="1600" dirty="0" smtClean="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5" name="图片 4"/>
          <p:cNvPicPr>
            <a:picLocks noChangeAspect="1"/>
          </p:cNvPicPr>
          <p:nvPr/>
        </p:nvPicPr>
        <p:blipFill>
          <a:blip r:embed="rId6"/>
          <a:stretch>
            <a:fillRect/>
          </a:stretch>
        </p:blipFill>
        <p:spPr>
          <a:xfrm>
            <a:off x="880745" y="2255520"/>
            <a:ext cx="4698365" cy="1120140"/>
          </a:xfrm>
          <a:prstGeom prst="rect">
            <a:avLst/>
          </a:prstGeom>
        </p:spPr>
      </p:pic>
      <p:pic>
        <p:nvPicPr>
          <p:cNvPr id="6" name="图片 5"/>
          <p:cNvPicPr>
            <a:picLocks noChangeAspect="1"/>
          </p:cNvPicPr>
          <p:nvPr/>
        </p:nvPicPr>
        <p:blipFill>
          <a:blip r:embed="rId7"/>
          <a:stretch>
            <a:fillRect/>
          </a:stretch>
        </p:blipFill>
        <p:spPr>
          <a:xfrm>
            <a:off x="881380" y="3375660"/>
            <a:ext cx="4632960" cy="1610995"/>
          </a:xfrm>
          <a:prstGeom prst="rect">
            <a:avLst/>
          </a:prstGeom>
        </p:spPr>
      </p:pic>
      <p:pic>
        <p:nvPicPr>
          <p:cNvPr id="11" name="图片 10"/>
          <p:cNvPicPr>
            <a:picLocks noChangeAspect="1"/>
          </p:cNvPicPr>
          <p:nvPr/>
        </p:nvPicPr>
        <p:blipFill>
          <a:blip r:embed="rId8"/>
          <a:stretch>
            <a:fillRect/>
          </a:stretch>
        </p:blipFill>
        <p:spPr>
          <a:xfrm>
            <a:off x="5960745" y="2568575"/>
            <a:ext cx="5662930" cy="21113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301729"/>
            <a:ext cx="12192000" cy="2961151"/>
          </a:xfrm>
          <a:prstGeom prst="rect">
            <a:avLst/>
          </a:prstGeom>
          <a:solidFill>
            <a:srgbClr val="005A8A"/>
          </a:solidFill>
          <a:ln>
            <a:solidFill>
              <a:srgbClr val="005A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5" name="文本框 4"/>
          <p:cNvSpPr txBox="1"/>
          <p:nvPr/>
        </p:nvSpPr>
        <p:spPr>
          <a:xfrm>
            <a:off x="3200400" y="2851280"/>
            <a:ext cx="6256834" cy="1861185"/>
          </a:xfrm>
          <a:prstGeom prst="rect">
            <a:avLst/>
          </a:prstGeom>
          <a:noFill/>
        </p:spPr>
        <p:txBody>
          <a:bodyPr wrap="square" rtlCol="0">
            <a:spAutoFit/>
          </a:bodyPr>
          <a:lstStyle/>
          <a:p>
            <a:pPr algn="dist"/>
            <a:r>
              <a:rPr lang="zh-CN" altLang="en-US" sz="115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感谢！</a:t>
            </a:r>
            <a:endParaRPr lang="zh-CN" altLang="en-US" sz="115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87335" y="1586524"/>
            <a:ext cx="2017330" cy="696246"/>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4409" y="441810"/>
            <a:ext cx="983182" cy="983182"/>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2901" y="569481"/>
            <a:ext cx="618131" cy="618131"/>
          </a:xfrm>
          <a:prstGeom prst="rect">
            <a:avLst/>
          </a:prstGeom>
        </p:spPr>
      </p:pic>
      <p:sp>
        <p:nvSpPr>
          <p:cNvPr id="13" name="矩形 12"/>
          <p:cNvSpPr/>
          <p:nvPr/>
        </p:nvSpPr>
        <p:spPr>
          <a:xfrm>
            <a:off x="1403985" y="2896235"/>
            <a:ext cx="3008630" cy="975995"/>
          </a:xfrm>
          <a:prstGeom prst="rect">
            <a:avLst/>
          </a:prstGeom>
        </p:spPr>
        <p:txBody>
          <a:bodyPr wrap="square">
            <a:noAutofit/>
          </a:bodyPr>
          <a:lstStyle/>
          <a:p>
            <a:pPr algn="l">
              <a:lnSpc>
                <a:spcPct val="150000"/>
              </a:lnSpc>
            </a:pPr>
            <a:r>
              <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对输入程序进行词法分析，采用</a:t>
            </a:r>
            <a:r>
              <a:rPr lang="en-US" altLang="zh-CN"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`&lt;type: , value: &gt;@pos` </a:t>
            </a:r>
            <a:r>
              <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的格式展示词法分析后的</a:t>
            </a:r>
            <a:r>
              <a:rPr lang="en-US" altLang="zh-CN"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Token</a:t>
            </a:r>
            <a:r>
              <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序列。</a:t>
            </a:r>
            <a:endPar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grpSp>
        <p:nvGrpSpPr>
          <p:cNvPr id="19" name="组合 18"/>
          <p:cNvGrpSpPr/>
          <p:nvPr/>
        </p:nvGrpSpPr>
        <p:grpSpPr>
          <a:xfrm>
            <a:off x="1353911" y="2204162"/>
            <a:ext cx="3008539" cy="590651"/>
            <a:chOff x="1929221" y="2315922"/>
            <a:chExt cx="3008539" cy="590651"/>
          </a:xfrm>
        </p:grpSpPr>
        <p:sp>
          <p:nvSpPr>
            <p:cNvPr id="6" name="任意多边形: 形状 5"/>
            <p:cNvSpPr/>
            <p:nvPr/>
          </p:nvSpPr>
          <p:spPr>
            <a:xfrm>
              <a:off x="1929221" y="2342401"/>
              <a:ext cx="3008539" cy="537694"/>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4" name="矩形 13"/>
            <p:cNvSpPr/>
            <p:nvPr/>
          </p:nvSpPr>
          <p:spPr>
            <a:xfrm>
              <a:off x="3015010" y="2338445"/>
              <a:ext cx="1564640" cy="506730"/>
            </a:xfrm>
            <a:prstGeom prst="rect">
              <a:avLst/>
            </a:prstGeom>
          </p:spPr>
          <p:txBody>
            <a:bodyPr wrap="none">
              <a:spAutoFit/>
            </a:bodyPr>
            <a:lstStyle/>
            <a:p>
              <a:pPr algn="ctr">
                <a:lnSpc>
                  <a:spcPct val="150000"/>
                </a:lnSpc>
                <a:spcAft>
                  <a:spcPts val="600"/>
                </a:spcAft>
              </a:pPr>
              <a:r>
                <a:rPr lang="zh-CN" altLang="en-US"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词法分析</a:t>
              </a:r>
              <a:r>
                <a:rPr lang="en-US" altLang="zh-CN"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endParaRPr lang="en-US" altLang="zh-CN"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16" name="图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0359" y="2315922"/>
              <a:ext cx="590651" cy="590651"/>
            </a:xfrm>
            <a:prstGeom prst="rect">
              <a:avLst/>
            </a:prstGeom>
          </p:spPr>
        </p:pic>
      </p:grpSp>
      <p:sp>
        <p:nvSpPr>
          <p:cNvPr id="17" name="矩形 16"/>
          <p:cNvSpPr/>
          <p:nvPr/>
        </p:nvSpPr>
        <p:spPr>
          <a:xfrm>
            <a:off x="4612640" y="2874010"/>
            <a:ext cx="3008630" cy="1312545"/>
          </a:xfrm>
          <a:prstGeom prst="rect">
            <a:avLst/>
          </a:prstGeom>
        </p:spPr>
        <p:txBody>
          <a:bodyPr wrap="square">
            <a:noAutofit/>
          </a:bodyPr>
          <a:lstStyle/>
          <a:p>
            <a:pPr algn="l">
              <a:lnSpc>
                <a:spcPct val="150000"/>
              </a:lnSpc>
            </a:pPr>
            <a:r>
              <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根据词法分析后的</a:t>
            </a:r>
            <a:r>
              <a:rPr lang="en-US" altLang="zh-CN"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Token</a:t>
            </a:r>
            <a:r>
              <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序列进行语法分析，改写文法无左递归，用递归下降方式来实现</a:t>
            </a:r>
            <a:r>
              <a:rPr lang="en-US" altLang="zh-CN"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LL(2)</a:t>
            </a:r>
            <a:r>
              <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文法。</a:t>
            </a:r>
            <a:endPar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grpSp>
        <p:nvGrpSpPr>
          <p:cNvPr id="20" name="组合 19"/>
          <p:cNvGrpSpPr/>
          <p:nvPr/>
        </p:nvGrpSpPr>
        <p:grpSpPr>
          <a:xfrm>
            <a:off x="4657815" y="2204162"/>
            <a:ext cx="3008539" cy="590651"/>
            <a:chOff x="1929221" y="2315922"/>
            <a:chExt cx="3008539" cy="590651"/>
          </a:xfrm>
        </p:grpSpPr>
        <p:sp>
          <p:nvSpPr>
            <p:cNvPr id="21" name="任意多边形: 形状 20"/>
            <p:cNvSpPr/>
            <p:nvPr/>
          </p:nvSpPr>
          <p:spPr>
            <a:xfrm>
              <a:off x="1929221" y="2342401"/>
              <a:ext cx="3008539" cy="537694"/>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n>
                  <a:solidFill>
                    <a:sysClr val="windowText" lastClr="000000"/>
                  </a:solidFill>
                </a:ln>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2" name="矩形 21"/>
            <p:cNvSpPr/>
            <p:nvPr/>
          </p:nvSpPr>
          <p:spPr>
            <a:xfrm>
              <a:off x="3084860" y="2337810"/>
              <a:ext cx="1564640" cy="506730"/>
            </a:xfrm>
            <a:prstGeom prst="rect">
              <a:avLst/>
            </a:prstGeom>
          </p:spPr>
          <p:txBody>
            <a:bodyPr wrap="none">
              <a:spAutoFit/>
            </a:bodyPr>
            <a:lstStyle/>
            <a:p>
              <a:pPr algn="ctr">
                <a:lnSpc>
                  <a:spcPct val="150000"/>
                </a:lnSpc>
                <a:spcAft>
                  <a:spcPts val="600"/>
                </a:spcAft>
              </a:pPr>
              <a:r>
                <a:rPr lang="zh-CN" altLang="en-US"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语法分析</a:t>
              </a:r>
              <a:r>
                <a:rPr lang="en-US" altLang="zh-CN"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endParaRPr lang="en-US" altLang="zh-CN"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0359" y="2315922"/>
              <a:ext cx="590651" cy="590651"/>
            </a:xfrm>
            <a:prstGeom prst="rect">
              <a:avLst/>
            </a:prstGeom>
          </p:spPr>
        </p:pic>
      </p:grpSp>
      <p:sp>
        <p:nvSpPr>
          <p:cNvPr id="24" name="矩形 23"/>
          <p:cNvSpPr/>
          <p:nvPr/>
        </p:nvSpPr>
        <p:spPr>
          <a:xfrm>
            <a:off x="7821295" y="2887980"/>
            <a:ext cx="3324225" cy="1163955"/>
          </a:xfrm>
          <a:prstGeom prst="rect">
            <a:avLst/>
          </a:prstGeom>
        </p:spPr>
        <p:txBody>
          <a:bodyPr wrap="square">
            <a:noAutofit/>
          </a:bodyPr>
          <a:lstStyle/>
          <a:p>
            <a:pPr lvl="0" algn="l">
              <a:lnSpc>
                <a:spcPct val="150000"/>
              </a:lnSpc>
              <a:buClrTx/>
              <a:buSzTx/>
              <a:buFontTx/>
            </a:pPr>
            <a:r>
              <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在语法分析过程中构建</a:t>
            </a:r>
            <a:r>
              <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AST</a:t>
            </a:r>
            <a:r>
              <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结点，每类语法成分均对应</a:t>
            </a:r>
            <a:r>
              <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一个</a:t>
            </a:r>
            <a:r>
              <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具体节点结构，将抽象语法树转为</a:t>
            </a:r>
            <a:r>
              <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dot</a:t>
            </a:r>
            <a:r>
              <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格式，并输出文件。</a:t>
            </a:r>
            <a:endPar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grpSp>
        <p:nvGrpSpPr>
          <p:cNvPr id="25" name="组合 24"/>
          <p:cNvGrpSpPr/>
          <p:nvPr/>
        </p:nvGrpSpPr>
        <p:grpSpPr>
          <a:xfrm>
            <a:off x="7926796" y="2225117"/>
            <a:ext cx="3008539" cy="590651"/>
            <a:chOff x="1929221" y="2315922"/>
            <a:chExt cx="3008539" cy="590651"/>
          </a:xfrm>
        </p:grpSpPr>
        <p:sp>
          <p:nvSpPr>
            <p:cNvPr id="26" name="任意多边形: 形状 25"/>
            <p:cNvSpPr/>
            <p:nvPr/>
          </p:nvSpPr>
          <p:spPr>
            <a:xfrm>
              <a:off x="1929221" y="2342401"/>
              <a:ext cx="3008539" cy="537694"/>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solidFill>
                  <a:srgbClr val="911F2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7" name="矩形 26"/>
            <p:cNvSpPr/>
            <p:nvPr/>
          </p:nvSpPr>
          <p:spPr>
            <a:xfrm>
              <a:off x="2957860" y="2338445"/>
              <a:ext cx="1678940" cy="506730"/>
            </a:xfrm>
            <a:prstGeom prst="rect">
              <a:avLst/>
            </a:prstGeom>
          </p:spPr>
          <p:txBody>
            <a:bodyPr wrap="none">
              <a:spAutoFit/>
            </a:bodyPr>
            <a:lstStyle/>
            <a:p>
              <a:pPr algn="ctr">
                <a:lnSpc>
                  <a:spcPct val="150000"/>
                </a:lnSpc>
                <a:spcAft>
                  <a:spcPts val="600"/>
                </a:spcAft>
              </a:pPr>
              <a:r>
                <a:rPr lang="zh-CN" altLang="en-US"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抽象语法树</a:t>
              </a:r>
              <a:r>
                <a:rPr lang="en-US" altLang="zh-CN"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endParaRPr lang="en-US" altLang="zh-CN"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0359" y="2315922"/>
              <a:ext cx="590651" cy="590651"/>
            </a:xfrm>
            <a:prstGeom prst="rect">
              <a:avLst/>
            </a:prstGeom>
          </p:spPr>
        </p:pic>
      </p:grpSp>
      <p:sp>
        <p:nvSpPr>
          <p:cNvPr id="35" name="矩形 34"/>
          <p:cNvSpPr/>
          <p:nvPr/>
        </p:nvSpPr>
        <p:spPr>
          <a:xfrm>
            <a:off x="1046480" y="1600199"/>
            <a:ext cx="10099040" cy="4708638"/>
          </a:xfrm>
          <a:prstGeom prst="rect">
            <a:avLst/>
          </a:prstGeom>
          <a:noFill/>
          <a:ln w="3175">
            <a:solidFill>
              <a:srgbClr val="911F2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2" name="文本框 1"/>
          <p:cNvSpPr txBox="1"/>
          <p:nvPr/>
        </p:nvSpPr>
        <p:spPr>
          <a:xfrm>
            <a:off x="1593215" y="1664335"/>
            <a:ext cx="7355205" cy="460375"/>
          </a:xfrm>
          <a:prstGeom prst="rect">
            <a:avLst/>
          </a:prstGeom>
          <a:noFill/>
        </p:spPr>
        <p:txBody>
          <a:bodyPr wrap="square" rtlCol="0" anchor="t">
            <a:spAutoFit/>
          </a:bodyPr>
          <a:p>
            <a:pPr>
              <a:lnSpc>
                <a:spcPct val="150000"/>
              </a:lnSpc>
            </a:pP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本项目使用</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C++ </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实现了一个类</a:t>
            </a:r>
            <a:r>
              <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RUST</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的编译器前</a:t>
            </a:r>
            <a:r>
              <a:rPr lang="zh-CN" altLang="en-US"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端，基本功能如下：</a:t>
            </a:r>
            <a:endParaRPr lang="en-US" altLang="zh-CN" sz="16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10" name="任意多边形: 形状 1"/>
          <p:cNvSpPr/>
          <p:nvPr>
            <p:custDataLst>
              <p:tags r:id="rId4"/>
            </p:custDataLst>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11" name="图片 10"/>
          <p:cNvPicPr>
            <a:picLocks noChangeAspect="1"/>
          </p:cNvPicPr>
          <p:nvPr>
            <p:custDataLst>
              <p:tags r:id="rId5"/>
            </p:custDataLst>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12" name="矩形 11"/>
          <p:cNvSpPr/>
          <p:nvPr>
            <p:custDataLst>
              <p:tags r:id="rId6"/>
            </p:custDataLst>
          </p:nvPr>
        </p:nvSpPr>
        <p:spPr>
          <a:xfrm>
            <a:off x="1359000" y="647713"/>
            <a:ext cx="293878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项目概览</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功能介绍</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 name="矩形 8"/>
          <p:cNvSpPr/>
          <p:nvPr>
            <p:custDataLst>
              <p:tags r:id="rId7"/>
            </p:custDataLst>
          </p:nvPr>
        </p:nvSpPr>
        <p:spPr>
          <a:xfrm>
            <a:off x="1407160" y="4823460"/>
            <a:ext cx="3008630" cy="975995"/>
          </a:xfrm>
          <a:prstGeom prst="rect">
            <a:avLst/>
          </a:prstGeom>
        </p:spPr>
        <p:txBody>
          <a:bodyPr wrap="square">
            <a:noAutofit/>
          </a:bodyPr>
          <a:p>
            <a:pPr algn="l">
              <a:lnSpc>
                <a:spcPct val="150000"/>
              </a:lnSpc>
            </a:pPr>
            <a:r>
              <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语义分析是承接语法分析的关键阶段，负责对抽象语法树进行作用域、类型等语义规则的检查。为支撑这一过程，系统引入了符号表模块。</a:t>
            </a:r>
            <a:endPar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grpSp>
        <p:nvGrpSpPr>
          <p:cNvPr id="15" name="组合 14"/>
          <p:cNvGrpSpPr/>
          <p:nvPr/>
        </p:nvGrpSpPr>
        <p:grpSpPr>
          <a:xfrm>
            <a:off x="1357086" y="4131387"/>
            <a:ext cx="3008539" cy="590651"/>
            <a:chOff x="1929221" y="2315922"/>
            <a:chExt cx="3008539" cy="590651"/>
          </a:xfrm>
        </p:grpSpPr>
        <p:sp>
          <p:nvSpPr>
            <p:cNvPr id="18" name="任意多边形: 形状 5"/>
            <p:cNvSpPr/>
            <p:nvPr>
              <p:custDataLst>
                <p:tags r:id="rId8"/>
              </p:custDataLst>
            </p:nvPr>
          </p:nvSpPr>
          <p:spPr>
            <a:xfrm>
              <a:off x="1929221" y="2342401"/>
              <a:ext cx="3008539" cy="537694"/>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4" name="矩形 33"/>
            <p:cNvSpPr/>
            <p:nvPr>
              <p:custDataLst>
                <p:tags r:id="rId9"/>
              </p:custDataLst>
            </p:nvPr>
          </p:nvSpPr>
          <p:spPr>
            <a:xfrm>
              <a:off x="3015010" y="2338445"/>
              <a:ext cx="1564640" cy="506730"/>
            </a:xfrm>
            <a:prstGeom prst="rect">
              <a:avLst/>
            </a:prstGeom>
          </p:spPr>
          <p:txBody>
            <a:bodyPr wrap="none">
              <a:spAutoFit/>
            </a:bodyPr>
            <a:p>
              <a:pPr algn="ctr">
                <a:lnSpc>
                  <a:spcPct val="150000"/>
                </a:lnSpc>
                <a:spcAft>
                  <a:spcPts val="600"/>
                </a:spcAft>
              </a:pPr>
              <a:r>
                <a:rPr lang="zh-CN" altLang="en-US"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语义分析</a:t>
              </a:r>
              <a:r>
                <a:rPr lang="en-US" altLang="zh-CN"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endParaRPr lang="en-US" altLang="zh-CN"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7" name="图片 36"/>
            <p:cNvPicPr>
              <a:picLocks noChangeAspect="1"/>
            </p:cNvPicPr>
            <p:nvPr>
              <p:custDataLst>
                <p:tags r:id="rId10"/>
              </p:custDataLst>
            </p:nvPr>
          </p:nvPicPr>
          <p:blipFill>
            <a:blip r:embed="rId2" cstate="print">
              <a:extLst>
                <a:ext uri="{28A0092B-C50C-407E-A947-70E740481C1C}">
                  <a14:useLocalDpi xmlns:a14="http://schemas.microsoft.com/office/drawing/2010/main" val="0"/>
                </a:ext>
              </a:extLst>
            </a:blip>
            <a:stretch>
              <a:fillRect/>
            </a:stretch>
          </p:blipFill>
          <p:spPr>
            <a:xfrm>
              <a:off x="2300359" y="2315922"/>
              <a:ext cx="590651" cy="590651"/>
            </a:xfrm>
            <a:prstGeom prst="rect">
              <a:avLst/>
            </a:prstGeom>
          </p:spPr>
        </p:pic>
      </p:grpSp>
      <p:sp>
        <p:nvSpPr>
          <p:cNvPr id="38" name="矩形 37"/>
          <p:cNvSpPr/>
          <p:nvPr>
            <p:custDataLst>
              <p:tags r:id="rId11"/>
            </p:custDataLst>
          </p:nvPr>
        </p:nvSpPr>
        <p:spPr>
          <a:xfrm>
            <a:off x="4615815" y="4801235"/>
            <a:ext cx="3008630" cy="1312545"/>
          </a:xfrm>
          <a:prstGeom prst="rect">
            <a:avLst/>
          </a:prstGeom>
        </p:spPr>
        <p:txBody>
          <a:bodyPr wrap="square">
            <a:noAutofit/>
          </a:bodyPr>
          <a:p>
            <a:pPr algn="l">
              <a:lnSpc>
                <a:spcPct val="150000"/>
              </a:lnSpc>
            </a:pPr>
            <a:r>
              <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生成四元式中间代码，格式为 (op, arg1, arg2, res)，支持算术运算、控制流、函数调用等操作。</a:t>
            </a:r>
            <a:endPar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grpSp>
        <p:nvGrpSpPr>
          <p:cNvPr id="39" name="组合 38"/>
          <p:cNvGrpSpPr/>
          <p:nvPr/>
        </p:nvGrpSpPr>
        <p:grpSpPr>
          <a:xfrm>
            <a:off x="4660990" y="4131387"/>
            <a:ext cx="3008539" cy="590651"/>
            <a:chOff x="1929221" y="2315922"/>
            <a:chExt cx="3008539" cy="590651"/>
          </a:xfrm>
        </p:grpSpPr>
        <p:sp>
          <p:nvSpPr>
            <p:cNvPr id="40" name="任意多边形: 形状 20"/>
            <p:cNvSpPr/>
            <p:nvPr>
              <p:custDataLst>
                <p:tags r:id="rId12"/>
              </p:custDataLst>
            </p:nvPr>
          </p:nvSpPr>
          <p:spPr>
            <a:xfrm>
              <a:off x="1929221" y="2342401"/>
              <a:ext cx="3008539" cy="537694"/>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2000" b="1" dirty="0">
                <a:ln>
                  <a:solidFill>
                    <a:sysClr val="windowText" lastClr="000000"/>
                  </a:solidFill>
                </a:ln>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1" name="矩形 40"/>
            <p:cNvSpPr/>
            <p:nvPr>
              <p:custDataLst>
                <p:tags r:id="rId13"/>
              </p:custDataLst>
            </p:nvPr>
          </p:nvSpPr>
          <p:spPr>
            <a:xfrm>
              <a:off x="3028345" y="2337810"/>
              <a:ext cx="1677670" cy="506730"/>
            </a:xfrm>
            <a:prstGeom prst="rect">
              <a:avLst/>
            </a:prstGeom>
          </p:spPr>
          <p:txBody>
            <a:bodyPr wrap="none">
              <a:spAutoFit/>
            </a:bodyPr>
            <a:p>
              <a:pPr algn="ctr">
                <a:lnSpc>
                  <a:spcPct val="150000"/>
                </a:lnSpc>
                <a:spcAft>
                  <a:spcPts val="600"/>
                </a:spcAft>
              </a:pPr>
              <a:r>
                <a:rPr lang="zh-CN" altLang="en-US"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中间代码生成</a:t>
              </a:r>
              <a:r>
                <a:rPr lang="en-US" altLang="zh-CN"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endParaRPr lang="en-US" altLang="zh-CN"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2" name="图片 41"/>
            <p:cNvPicPr>
              <a:picLocks noChangeAspect="1"/>
            </p:cNvPicPr>
            <p:nvPr>
              <p:custDataLst>
                <p:tags r:id="rId14"/>
              </p:custDataLst>
            </p:nvPr>
          </p:nvPicPr>
          <p:blipFill>
            <a:blip r:embed="rId2" cstate="print">
              <a:extLst>
                <a:ext uri="{28A0092B-C50C-407E-A947-70E740481C1C}">
                  <a14:useLocalDpi xmlns:a14="http://schemas.microsoft.com/office/drawing/2010/main" val="0"/>
                </a:ext>
              </a:extLst>
            </a:blip>
            <a:stretch>
              <a:fillRect/>
            </a:stretch>
          </p:blipFill>
          <p:spPr>
            <a:xfrm>
              <a:off x="2300359" y="2315922"/>
              <a:ext cx="590651" cy="590651"/>
            </a:xfrm>
            <a:prstGeom prst="rect">
              <a:avLst/>
            </a:prstGeom>
          </p:spPr>
        </p:pic>
      </p:grpSp>
      <p:sp>
        <p:nvSpPr>
          <p:cNvPr id="43" name="矩形 42"/>
          <p:cNvSpPr/>
          <p:nvPr>
            <p:custDataLst>
              <p:tags r:id="rId15"/>
            </p:custDataLst>
          </p:nvPr>
        </p:nvSpPr>
        <p:spPr>
          <a:xfrm>
            <a:off x="7824470" y="4815205"/>
            <a:ext cx="3324225" cy="1374140"/>
          </a:xfrm>
          <a:prstGeom prst="rect">
            <a:avLst/>
          </a:prstGeom>
        </p:spPr>
        <p:txBody>
          <a:bodyPr wrap="square">
            <a:noAutofit/>
          </a:bodyPr>
          <a:p>
            <a:pPr lvl="0" algn="l">
              <a:lnSpc>
                <a:spcPct val="150000"/>
              </a:lnSpc>
              <a:buClrTx/>
              <a:buSzTx/>
              <a:buFontTx/>
            </a:pPr>
            <a:r>
              <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仿照成熟的编译器错误处理，构造全局的错误处理器</a:t>
            </a:r>
            <a:r>
              <a:rPr lang="en-US" altLang="zh-CN"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ErrorReporter</a:t>
            </a:r>
            <a:r>
              <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，在编译的各个阶段收集各种类型错误，并在终端彩色输出。</a:t>
            </a:r>
            <a:endParaRPr lang="zh-CN" altLang="en-US" sz="1400" dirty="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grpSp>
        <p:nvGrpSpPr>
          <p:cNvPr id="44" name="组合 43"/>
          <p:cNvGrpSpPr/>
          <p:nvPr/>
        </p:nvGrpSpPr>
        <p:grpSpPr>
          <a:xfrm>
            <a:off x="7929971" y="4152342"/>
            <a:ext cx="3008539" cy="590651"/>
            <a:chOff x="1929221" y="2315922"/>
            <a:chExt cx="3008539" cy="590651"/>
          </a:xfrm>
        </p:grpSpPr>
        <p:sp>
          <p:nvSpPr>
            <p:cNvPr id="45" name="任意多边形: 形状 25"/>
            <p:cNvSpPr/>
            <p:nvPr>
              <p:custDataLst>
                <p:tags r:id="rId16"/>
              </p:custDataLst>
            </p:nvPr>
          </p:nvSpPr>
          <p:spPr>
            <a:xfrm>
              <a:off x="1929221" y="2342401"/>
              <a:ext cx="3008539" cy="537694"/>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endParaRPr lang="zh-CN" altLang="en-US" sz="2000" b="1" dirty="0">
                <a:solidFill>
                  <a:srgbClr val="911F22"/>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46" name="矩形 45"/>
            <p:cNvSpPr/>
            <p:nvPr>
              <p:custDataLst>
                <p:tags r:id="rId17"/>
              </p:custDataLst>
            </p:nvPr>
          </p:nvSpPr>
          <p:spPr>
            <a:xfrm>
              <a:off x="2957860" y="2338445"/>
              <a:ext cx="1678940" cy="506730"/>
            </a:xfrm>
            <a:prstGeom prst="rect">
              <a:avLst/>
            </a:prstGeom>
          </p:spPr>
          <p:txBody>
            <a:bodyPr wrap="none">
              <a:spAutoFit/>
            </a:bodyPr>
            <a:p>
              <a:pPr algn="ctr">
                <a:lnSpc>
                  <a:spcPct val="150000"/>
                </a:lnSpc>
                <a:spcAft>
                  <a:spcPts val="600"/>
                </a:spcAft>
              </a:pPr>
              <a:r>
                <a:rPr lang="zh-CN" altLang="en-US"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错误处理器</a:t>
              </a:r>
              <a:r>
                <a:rPr lang="en-US" altLang="zh-CN"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endParaRPr lang="en-US" altLang="zh-CN"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7" name="图片 46"/>
            <p:cNvPicPr>
              <a:picLocks noChangeAspect="1"/>
            </p:cNvPicPr>
            <p:nvPr>
              <p:custDataLst>
                <p:tags r:id="rId18"/>
              </p:custDataLst>
            </p:nvPr>
          </p:nvPicPr>
          <p:blipFill>
            <a:blip r:embed="rId2" cstate="print">
              <a:extLst>
                <a:ext uri="{28A0092B-C50C-407E-A947-70E740481C1C}">
                  <a14:useLocalDpi xmlns:a14="http://schemas.microsoft.com/office/drawing/2010/main" val="0"/>
                </a:ext>
              </a:extLst>
            </a:blip>
            <a:stretch>
              <a:fillRect/>
            </a:stretch>
          </p:blipFill>
          <p:spPr>
            <a:xfrm>
              <a:off x="2300359" y="2315922"/>
              <a:ext cx="590651" cy="590651"/>
            </a:xfrm>
            <a:prstGeom prst="rect">
              <a:avLst/>
            </a:prstGeom>
          </p:spPr>
        </p:pic>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92901" y="569481"/>
            <a:ext cx="618131" cy="618131"/>
          </a:xfrm>
          <a:prstGeom prst="rect">
            <a:avLst/>
          </a:prstGeom>
        </p:spPr>
      </p:pic>
      <p:pic>
        <p:nvPicPr>
          <p:cNvPr id="36" name="图片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10" name="任意多边形: 形状 1"/>
          <p:cNvSpPr/>
          <p:nvPr>
            <p:custDataLst>
              <p:tags r:id="rId3"/>
            </p:custDataLst>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11" name="图片 10"/>
          <p:cNvPicPr>
            <a:picLocks noChangeAspect="1"/>
          </p:cNvPicPr>
          <p:nvPr>
            <p:custDataLst>
              <p:tags r:id="rId4"/>
            </p:custDataLst>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12" name="矩形 11"/>
          <p:cNvSpPr/>
          <p:nvPr>
            <p:custDataLst>
              <p:tags r:id="rId5"/>
            </p:custDataLst>
          </p:nvPr>
        </p:nvSpPr>
        <p:spPr>
          <a:xfrm>
            <a:off x="1359000" y="647713"/>
            <a:ext cx="293878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项目概览</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使用方法</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custDataLst>
              <p:tags r:id="rId6"/>
            </p:custDataLst>
          </p:nvPr>
        </p:nvPicPr>
        <p:blipFill>
          <a:blip r:embed="rId7"/>
          <a:stretch>
            <a:fillRect/>
          </a:stretch>
        </p:blipFill>
        <p:spPr>
          <a:xfrm>
            <a:off x="2753995" y="1442720"/>
            <a:ext cx="6684645" cy="51498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2"/>
          <p:cNvGrpSpPr/>
          <p:nvPr/>
        </p:nvGrpSpPr>
        <p:grpSpPr bwMode="auto">
          <a:xfrm>
            <a:off x="5040638" y="0"/>
            <a:ext cx="7151370" cy="6858000"/>
            <a:chOff x="0" y="0"/>
            <a:chExt cx="5959248" cy="5143500"/>
          </a:xfrm>
        </p:grpSpPr>
        <p:sp>
          <p:nvSpPr>
            <p:cNvPr id="9219" name="平行四边形 54"/>
            <p:cNvSpPr>
              <a:spLocks noChangeArrowheads="1"/>
            </p:cNvSpPr>
            <p:nvPr/>
          </p:nvSpPr>
          <p:spPr bwMode="auto">
            <a:xfrm>
              <a:off x="0" y="0"/>
              <a:ext cx="2009775" cy="5143500"/>
            </a:xfrm>
            <a:prstGeom prst="parallelogram">
              <a:avLst>
                <a:gd name="adj" fmla="val 50588"/>
              </a:avLst>
            </a:prstGeom>
            <a:solidFill>
              <a:schemeClr val="accent1">
                <a:lumMod val="20000"/>
                <a:lumOff val="80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defTabSz="1096645"/>
              <a:endParaRPr lang="zh-CN" altLang="zh-CN" sz="2160">
                <a:solidFill>
                  <a:srgbClr val="FFFFFF"/>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220" name="流程图: 手动输入 28"/>
            <p:cNvSpPr>
              <a:spLocks noChangeArrowheads="1"/>
            </p:cNvSpPr>
            <p:nvPr/>
          </p:nvSpPr>
          <p:spPr bwMode="auto">
            <a:xfrm rot="16200000" flipH="1">
              <a:off x="906235" y="90487"/>
              <a:ext cx="5143500" cy="4962526"/>
            </a:xfrm>
            <a:prstGeom prst="flowChartManualInput">
              <a:avLst/>
            </a:prstGeom>
            <a:solidFill>
              <a:schemeClr val="accent1">
                <a:lumMod val="60000"/>
                <a:lumOff val="40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defTabSz="1096645"/>
              <a:endParaRPr lang="zh-CN" altLang="zh-CN" sz="2160">
                <a:solidFill>
                  <a:srgbClr val="FFFFFF"/>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221" name="平行四边形 11"/>
            <p:cNvSpPr>
              <a:spLocks noChangeArrowheads="1"/>
            </p:cNvSpPr>
            <p:nvPr/>
          </p:nvSpPr>
          <p:spPr bwMode="auto">
            <a:xfrm>
              <a:off x="973590" y="0"/>
              <a:ext cx="2009775" cy="5143500"/>
            </a:xfrm>
            <a:prstGeom prst="parallelogram">
              <a:avLst>
                <a:gd name="adj" fmla="val 50588"/>
              </a:avLst>
            </a:prstGeom>
            <a:solidFill>
              <a:srgbClr val="005A8A"/>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defTabSz="1096645"/>
              <a:endParaRPr lang="zh-CN" altLang="zh-CN" sz="2160">
                <a:solidFill>
                  <a:srgbClr val="FFFFFF"/>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grpSp>
        <p:nvGrpSpPr>
          <p:cNvPr id="9222" name="Group 6"/>
          <p:cNvGrpSpPr/>
          <p:nvPr/>
        </p:nvGrpSpPr>
        <p:grpSpPr bwMode="auto">
          <a:xfrm>
            <a:off x="2670572" y="1951581"/>
            <a:ext cx="4455083" cy="1998133"/>
            <a:chOff x="0" y="0"/>
            <a:chExt cx="3712094" cy="1497581"/>
          </a:xfrm>
          <a:solidFill>
            <a:srgbClr val="005A8A"/>
          </a:solidFill>
        </p:grpSpPr>
        <p:sp>
          <p:nvSpPr>
            <p:cNvPr id="9223" name="右箭头 30"/>
            <p:cNvSpPr>
              <a:spLocks noChangeArrowheads="1"/>
            </p:cNvSpPr>
            <p:nvPr/>
          </p:nvSpPr>
          <p:spPr bwMode="auto">
            <a:xfrm rot="660000" flipH="1" flipV="1">
              <a:off x="0" y="0"/>
              <a:ext cx="3519038" cy="1497581"/>
            </a:xfrm>
            <a:prstGeom prst="rightArrow">
              <a:avLst>
                <a:gd name="adj1" fmla="val 62704"/>
                <a:gd name="adj2" fmla="val 30830"/>
              </a:avLst>
            </a:prstGeom>
            <a:grpFill/>
            <a:ln>
              <a:noFill/>
            </a:ln>
            <a:extLst>
              <a:ext uri="{91240B29-F687-4F45-9708-019B960494DF}">
                <a14:hiddenLine xmlns:a14="http://schemas.microsoft.com/office/drawing/2010/main" w="12700">
                  <a:solidFill>
                    <a:srgbClr val="42719B"/>
                  </a:solidFill>
                  <a:bevel/>
                </a14:hiddenLine>
              </a:ext>
            </a:extLst>
          </p:spPr>
          <p:txBody>
            <a:bodyPr anchor="ctr"/>
            <a:lstStyle/>
            <a:p>
              <a:pPr algn="ctr" defTabSz="1096645"/>
              <a:endParaRPr lang="zh-CN" altLang="zh-CN" sz="2160">
                <a:solidFill>
                  <a:srgbClr val="FFFFFF"/>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224" name="矩形 9"/>
            <p:cNvSpPr>
              <a:spLocks noChangeArrowheads="1"/>
            </p:cNvSpPr>
            <p:nvPr/>
          </p:nvSpPr>
          <p:spPr bwMode="auto">
            <a:xfrm rot="660000">
              <a:off x="883169" y="555737"/>
              <a:ext cx="2828925" cy="48354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spcAft>
                  <a:spcPts val="600"/>
                </a:spcAft>
              </a:pP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模块化编程</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grpSp>
        <p:nvGrpSpPr>
          <p:cNvPr id="9225" name="Group 9"/>
          <p:cNvGrpSpPr/>
          <p:nvPr/>
        </p:nvGrpSpPr>
        <p:grpSpPr bwMode="auto">
          <a:xfrm>
            <a:off x="6561557" y="3977557"/>
            <a:ext cx="4223386" cy="1996018"/>
            <a:chOff x="0" y="0"/>
            <a:chExt cx="3519038" cy="1497581"/>
          </a:xfrm>
          <a:solidFill>
            <a:schemeClr val="accent1">
              <a:lumMod val="20000"/>
              <a:lumOff val="80000"/>
            </a:schemeClr>
          </a:solidFill>
        </p:grpSpPr>
        <p:sp>
          <p:nvSpPr>
            <p:cNvPr id="9226" name="右箭头 52"/>
            <p:cNvSpPr>
              <a:spLocks noChangeArrowheads="1"/>
            </p:cNvSpPr>
            <p:nvPr/>
          </p:nvSpPr>
          <p:spPr bwMode="auto">
            <a:xfrm rot="660000">
              <a:off x="0" y="0"/>
              <a:ext cx="3519038" cy="1497581"/>
            </a:xfrm>
            <a:prstGeom prst="rightArrow">
              <a:avLst>
                <a:gd name="adj1" fmla="val 62704"/>
                <a:gd name="adj2" fmla="val 30830"/>
              </a:avLst>
            </a:prstGeom>
            <a:grpFill/>
            <a:ln>
              <a:noFill/>
            </a:ln>
            <a:extLst>
              <a:ext uri="{91240B29-F687-4F45-9708-019B960494DF}">
                <a14:hiddenLine xmlns:a14="http://schemas.microsoft.com/office/drawing/2010/main" w="12700">
                  <a:solidFill>
                    <a:srgbClr val="42719B"/>
                  </a:solidFill>
                  <a:bevel/>
                </a14:hiddenLine>
              </a:ext>
            </a:extLst>
          </p:spPr>
          <p:txBody>
            <a:bodyPr anchor="ctr"/>
            <a:lstStyle/>
            <a:p>
              <a:pPr algn="ctr" defTabSz="1096645"/>
              <a:endParaRPr lang="zh-CN" altLang="zh-CN" sz="2160">
                <a:solidFill>
                  <a:srgbClr val="FFFFFF"/>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227" name="矩形 53"/>
            <p:cNvSpPr>
              <a:spLocks noChangeArrowheads="1"/>
            </p:cNvSpPr>
            <p:nvPr/>
          </p:nvSpPr>
          <p:spPr bwMode="auto">
            <a:xfrm rot="619144">
              <a:off x="558973" y="466014"/>
              <a:ext cx="2494989" cy="48405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spcAft>
                  <a:spcPts val="600"/>
                </a:spcAft>
              </a:pPr>
              <a:r>
                <a:rPr lang="zh-CN" altLang="en-US" sz="24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持续集成</a:t>
              </a:r>
              <a:endParaRPr lang="zh-CN" altLang="en-US" sz="24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sp>
        <p:nvSpPr>
          <p:cNvPr id="18" name="任意多边形: 形状 17"/>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20" name="矩形 19"/>
          <p:cNvSpPr/>
          <p:nvPr/>
        </p:nvSpPr>
        <p:spPr>
          <a:xfrm>
            <a:off x="1247240" y="657873"/>
            <a:ext cx="293878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项目概览</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团队合作</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21" name="矩形 20"/>
          <p:cNvSpPr/>
          <p:nvPr/>
        </p:nvSpPr>
        <p:spPr>
          <a:xfrm>
            <a:off x="300355" y="2708275"/>
            <a:ext cx="2635885" cy="720725"/>
          </a:xfrm>
          <a:prstGeom prst="rect">
            <a:avLst/>
          </a:prstGeom>
        </p:spPr>
        <p:txBody>
          <a:bodyPr wrap="square">
            <a:noAutofit/>
          </a:bodyPr>
          <a:lstStyle/>
          <a:p>
            <a:pPr>
              <a:lnSpc>
                <a:spcPct val="150000"/>
              </a:lnSpc>
              <a:spcAft>
                <a:spcPts val="600"/>
              </a:spcAft>
            </a:pPr>
            <a:r>
              <a:rPr lang="zh-CN" altLang="en-US" sz="1400" dirty="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合理分工，通过</a:t>
            </a:r>
            <a:r>
              <a:rPr lang="en-US" altLang="zh-CN" sz="1400" dirty="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git</a:t>
            </a:r>
            <a:r>
              <a:rPr lang="zh-CN" altLang="en-US" sz="1400" dirty="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进行模块化编程，总计</a:t>
            </a:r>
            <a:r>
              <a:rPr lang="en-US" altLang="zh-CN" sz="1400" dirty="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5</a:t>
            </a:r>
            <a:r>
              <a:rPr lang="zh-CN" altLang="en-US" sz="1400" dirty="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个分支</a:t>
            </a:r>
            <a:r>
              <a:rPr lang="en-US" altLang="zh-CN" sz="1400" dirty="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2</a:t>
            </a:r>
            <a:r>
              <a:rPr lang="zh-CN" altLang="en-US" sz="1400" dirty="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个</a:t>
            </a:r>
            <a:r>
              <a:rPr lang="en-US" altLang="zh-CN" sz="1400" dirty="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tag207</a:t>
            </a:r>
            <a:r>
              <a:rPr lang="zh-CN" altLang="en-US" sz="1400" dirty="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次提交。（图片记得更新）</a:t>
            </a:r>
            <a:endParaRPr lang="zh-CN" altLang="en-US" sz="1400" dirty="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sp>
        <p:nvSpPr>
          <p:cNvPr id="22" name="矩形 21"/>
          <p:cNvSpPr/>
          <p:nvPr/>
        </p:nvSpPr>
        <p:spPr>
          <a:xfrm>
            <a:off x="8521202" y="1904893"/>
            <a:ext cx="3352672" cy="2091690"/>
          </a:xfrm>
          <a:prstGeom prst="rect">
            <a:avLst/>
          </a:prstGeom>
        </p:spPr>
        <p:txBody>
          <a:bodyPr wrap="square">
            <a:spAutoFit/>
          </a:bodyPr>
          <a:lstStyle/>
          <a:p>
            <a:pPr>
              <a:lnSpc>
                <a:spcPct val="150000"/>
              </a:lnSpc>
              <a:spcAft>
                <a:spcPts val="600"/>
              </a:spcAft>
            </a:pPr>
            <a:r>
              <a:rPr sz="1600" dirty="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使用clang-format和 .editorconfig统一代码风格；</a:t>
            </a:r>
            <a:endParaRPr sz="1600" dirty="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a:lnSpc>
                <a:spcPct val="150000"/>
              </a:lnSpc>
              <a:spcAft>
                <a:spcPts val="600"/>
              </a:spcAft>
            </a:pPr>
            <a:r>
              <a:rPr sz="1600" dirty="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利用clang-tidy进行静态代码分析；</a:t>
            </a:r>
            <a:endParaRPr sz="1600" dirty="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a:p>
            <a:pPr>
              <a:lnSpc>
                <a:spcPct val="150000"/>
              </a:lnSpc>
              <a:spcAft>
                <a:spcPts val="600"/>
              </a:spcAft>
            </a:pPr>
            <a:r>
              <a:rPr sz="1600" dirty="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通过git hooks实现提交前自动格式化与编译检查。</a:t>
            </a:r>
            <a:endParaRPr sz="1600" dirty="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pic>
        <p:nvPicPr>
          <p:cNvPr id="24" name="图片 23"/>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pic>
        <p:nvPicPr>
          <p:cNvPr id="3" name="Picture 2"/>
          <p:cNvPicPr>
            <a:picLocks noChangeAspect="1"/>
          </p:cNvPicPr>
          <p:nvPr/>
        </p:nvPicPr>
        <p:blipFill>
          <a:blip r:embed="rId3"/>
          <a:stretch>
            <a:fillRect/>
          </a:stretch>
        </p:blipFill>
        <p:spPr>
          <a:xfrm>
            <a:off x="338455" y="3861435"/>
            <a:ext cx="4531360" cy="288099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形状 17"/>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20" name="矩形 19"/>
          <p:cNvSpPr/>
          <p:nvPr/>
        </p:nvSpPr>
        <p:spPr>
          <a:xfrm>
            <a:off x="1247240" y="657873"/>
            <a:ext cx="293878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项目概览</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小组分工</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24" name="图片 23"/>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 name="文本框 5"/>
          <p:cNvSpPr txBox="1"/>
          <p:nvPr>
            <p:custDataLst>
              <p:tags r:id="rId3"/>
            </p:custDataLst>
          </p:nvPr>
        </p:nvSpPr>
        <p:spPr>
          <a:xfrm>
            <a:off x="1547495" y="2080895"/>
            <a:ext cx="9074785" cy="2696845"/>
          </a:xfrm>
          <a:prstGeom prst="rect">
            <a:avLst/>
          </a:prstGeom>
          <a:noFill/>
        </p:spPr>
        <p:txBody>
          <a:bodyPr wrap="square" rtlCol="0">
            <a:noAutofit/>
            <a:scene3d>
              <a:camera prst="orthographicFront"/>
              <a:lightRig rig="threePt" dir="t"/>
            </a:scene3d>
          </a:bodyPr>
          <a:p>
            <a:pPr marL="457200" indent="-457200" algn="l" eaLnBrk="1" hangingPunct="1">
              <a:buFont typeface="Wingdings" panose="05000000000000000000" charset="0"/>
              <a:buChar char="Ø"/>
            </a:pPr>
            <a:r>
              <a:rPr lang="en-US" altLang="zh-CN" sz="2000" b="1" dirty="0">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cs typeface="仿宋" panose="02010609060101010101" charset="-122"/>
                <a:sym typeface="+mn-lt"/>
              </a:rPr>
              <a:t>2251881 </a:t>
            </a:r>
            <a:r>
              <a:rPr lang="zh-CN" altLang="en-US" sz="2000" b="1" dirty="0">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cs typeface="仿宋" panose="02010609060101010101" charset="-122"/>
                <a:sym typeface="+mn-lt"/>
              </a:rPr>
              <a:t>徐</a:t>
            </a:r>
            <a:r>
              <a:rPr lang="en-US" altLang="zh-CN" sz="2000" b="1" dirty="0">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cs typeface="仿宋" panose="02010609060101010101" charset="-122"/>
                <a:sym typeface="+mn-lt"/>
              </a:rPr>
              <a:t>  </a:t>
            </a:r>
            <a:r>
              <a:rPr lang="zh-CN" altLang="en-US" sz="2000" b="1" dirty="0">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cs typeface="仿宋" panose="02010609060101010101" charset="-122"/>
                <a:sym typeface="+mn-lt"/>
              </a:rPr>
              <a:t>宏：负责代码框架搭建，方法调研，全链条参与全过程，包括文件流、词法语法分析、AST、语义检查、中间代码生成和错误处理。</a:t>
            </a:r>
            <a:endParaRPr lang="zh-CN" altLang="en-US" sz="2000" b="1" dirty="0">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cs typeface="仿宋" panose="02010609060101010101" charset="-122"/>
              <a:sym typeface="+mn-lt"/>
            </a:endParaRPr>
          </a:p>
          <a:p>
            <a:pPr marL="457200" indent="-457200" algn="l" eaLnBrk="1" hangingPunct="1">
              <a:buFont typeface="Wingdings" panose="05000000000000000000" charset="0"/>
              <a:buChar char="Ø"/>
            </a:pPr>
            <a:endParaRPr lang="zh-CN" altLang="en-US" sz="2000" b="1" dirty="0">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cs typeface="仿宋" panose="02010609060101010101" charset="-122"/>
              <a:sym typeface="+mn-lt"/>
            </a:endParaRPr>
          </a:p>
          <a:p>
            <a:pPr indent="0" algn="l" eaLnBrk="1" hangingPunct="1">
              <a:buFont typeface="Wingdings" panose="05000000000000000000" charset="0"/>
              <a:buNone/>
            </a:pPr>
            <a:endParaRPr lang="zh-CN" altLang="en-US" sz="2000" b="1" dirty="0">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cs typeface="仿宋" panose="02010609060101010101" charset="-122"/>
              <a:sym typeface="+mn-lt"/>
            </a:endParaRPr>
          </a:p>
          <a:p>
            <a:pPr marL="457200" indent="-457200" algn="l" eaLnBrk="1" hangingPunct="1">
              <a:buFont typeface="Wingdings" panose="05000000000000000000" charset="0"/>
              <a:buChar char="Ø"/>
            </a:pPr>
            <a:r>
              <a:rPr lang="zh-CN" altLang="en-US" sz="2000" b="1" dirty="0">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cs typeface="仿宋" panose="02010609060101010101" charset="-122"/>
                <a:sym typeface="+mn-lt"/>
              </a:rPr>
              <a:t>2253299 戚澍闻：负责词法和语法分析部分模块，实现AST可视化、语义检查，</a:t>
            </a:r>
            <a:r>
              <a:rPr lang="zh-CN" altLang="en-US" sz="2000" b="1" dirty="0">
                <a:effectLst>
                  <a:outerShdw blurRad="38100" dist="19050" dir="2700000" algn="tl" rotWithShape="0">
                    <a:schemeClr val="dk1">
                      <a:alpha val="40000"/>
                    </a:schemeClr>
                  </a:outerShdw>
                </a:effectLst>
                <a:latin typeface="仿宋" panose="02010609060101010101" charset="-122"/>
                <a:ea typeface="仿宋" panose="02010609060101010101" charset="-122"/>
                <a:cs typeface="仿宋" panose="02010609060101010101" charset="-122"/>
                <a:sym typeface="+mn-lt"/>
              </a:rPr>
              <a:t>参与文档和 ppt 撰写。</a:t>
            </a:r>
            <a:endParaRPr lang="zh-CN" sz="2000" b="1" dirty="0">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cs typeface="仿宋" panose="02010609060101010101" charset="-122"/>
              <a:sym typeface="+mn-lt"/>
            </a:endParaRPr>
          </a:p>
          <a:p>
            <a:pPr indent="0" algn="l" eaLnBrk="1" hangingPunct="1">
              <a:buFont typeface="Wingdings" panose="05000000000000000000" charset="0"/>
              <a:buNone/>
            </a:pPr>
            <a:endParaRPr lang="zh-CN" altLang="en-US" sz="2000" b="1" dirty="0">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cs typeface="仿宋" panose="02010609060101010101" charset="-122"/>
              <a:sym typeface="+mn-lt"/>
            </a:endParaRPr>
          </a:p>
          <a:p>
            <a:pPr indent="0" algn="l" eaLnBrk="1" hangingPunct="1">
              <a:buFont typeface="Wingdings" panose="05000000000000000000" charset="0"/>
              <a:buNone/>
            </a:pPr>
            <a:endParaRPr lang="zh-CN" altLang="en-US" sz="2000" b="1" dirty="0">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cs typeface="仿宋" panose="02010609060101010101" charset="-122"/>
              <a:sym typeface="+mn-lt"/>
            </a:endParaRPr>
          </a:p>
          <a:p>
            <a:pPr marL="457200" indent="-457200" algn="l" eaLnBrk="1" hangingPunct="1">
              <a:buFont typeface="Wingdings" panose="05000000000000000000" charset="0"/>
              <a:buChar char="Ø"/>
            </a:pPr>
            <a:r>
              <a:rPr lang="zh-CN" altLang="en-US" sz="2000" b="1" dirty="0">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cs typeface="仿宋" panose="02010609060101010101" charset="-122"/>
                <a:sym typeface="+mn-lt"/>
              </a:rPr>
              <a:t>2253691 陈书煊：负责词法和语法分析部分模块，实现错误处理部分模块，参与文档和 ppt 撰写。</a:t>
            </a:r>
            <a:endParaRPr lang="zh-CN" sz="2000" b="1" dirty="0">
              <a:solidFill>
                <a:schemeClr val="tx1"/>
              </a:solidFill>
              <a:effectLst>
                <a:outerShdw blurRad="38100" dist="19050" dir="2700000" algn="tl" rotWithShape="0">
                  <a:schemeClr val="dk1">
                    <a:alpha val="40000"/>
                  </a:schemeClr>
                </a:outerShdw>
              </a:effectLst>
              <a:latin typeface="仿宋" panose="02010609060101010101" charset="-122"/>
              <a:ea typeface="仿宋" panose="02010609060101010101" charset="-122"/>
              <a:cs typeface="仿宋" panose="02010609060101010101" charset="-122"/>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934" y="0"/>
            <a:ext cx="12214934" cy="3616960"/>
          </a:xfrm>
          <a:prstGeom prst="rect">
            <a:avLst/>
          </a:prstGeom>
          <a:solidFill>
            <a:srgbClr val="005A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13" name="任意多边形: 形状 12"/>
          <p:cNvSpPr/>
          <p:nvPr/>
        </p:nvSpPr>
        <p:spPr>
          <a:xfrm>
            <a:off x="2965173" y="2922324"/>
            <a:ext cx="6261654" cy="134863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chemeClr val="bg1"/>
          </a:solidFill>
          <a:ln w="38100">
            <a:solidFill>
              <a:srgbClr val="005A8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9" name="矩形 8"/>
          <p:cNvSpPr/>
          <p:nvPr/>
        </p:nvSpPr>
        <p:spPr>
          <a:xfrm>
            <a:off x="4613690" y="3271730"/>
            <a:ext cx="2941320" cy="64516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600" b="1" dirty="0">
                <a:solidFill>
                  <a:prstClr val="black"/>
                </a:solidFill>
                <a:latin typeface="字魂105号-简雅黑" panose="00000500000000000000" pitchFamily="2" charset="-122"/>
                <a:ea typeface="字魂105号-简雅黑" panose="00000500000000000000" pitchFamily="2" charset="-122"/>
                <a:sym typeface="字魂105号-简雅黑" panose="00000500000000000000" pitchFamily="2" charset="-122"/>
              </a:rPr>
              <a:t>2.</a:t>
            </a:r>
            <a:r>
              <a:rPr lang="zh-CN" altLang="en-US" sz="3600" b="1" dirty="0">
                <a:solidFill>
                  <a:prstClr val="black"/>
                </a:solidFill>
                <a:latin typeface="字魂105号-简雅黑" panose="00000500000000000000" pitchFamily="2" charset="-122"/>
                <a:ea typeface="字魂105号-简雅黑" panose="00000500000000000000" pitchFamily="2" charset="-122"/>
                <a:sym typeface="字魂105号-简雅黑" panose="00000500000000000000" pitchFamily="2" charset="-122"/>
              </a:rPr>
              <a:t>  词法分析</a:t>
            </a:r>
            <a:endParaRPr kumimoji="0" lang="zh-CN" altLang="en-US" sz="3600" b="0" i="0" u="none" strike="noStrike" kern="1200" cap="none" spc="0" normalizeH="0" baseline="0" noProof="0" dirty="0">
              <a:ln>
                <a:noFill/>
              </a:ln>
              <a:solidFill>
                <a:prstClr val="black"/>
              </a:solidFill>
              <a:effectLst/>
              <a:uLnTx/>
              <a:uFillTx/>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6" name="图片 5"/>
          <p:cNvPicPr>
            <a:picLocks noChangeAspect="1"/>
          </p:cNvPicPr>
          <p:nvPr/>
        </p:nvPicPr>
        <p:blipFill>
          <a:blip r:embed="rId1">
            <a:biLevel thresh="25000"/>
            <a:extLst>
              <a:ext uri="{28A0092B-C50C-407E-A947-70E740481C1C}">
                <a14:useLocalDpi xmlns:a14="http://schemas.microsoft.com/office/drawing/2010/main" val="0"/>
              </a:ext>
            </a:extLst>
          </a:blip>
          <a:stretch>
            <a:fillRect/>
          </a:stretch>
        </p:blipFill>
        <p:spPr>
          <a:xfrm>
            <a:off x="4142030" y="754120"/>
            <a:ext cx="1308810" cy="1308810"/>
          </a:xfrm>
          <a:prstGeom prst="rect">
            <a:avLst/>
          </a:prstGeom>
        </p:spPr>
      </p:pic>
      <p:pic>
        <p:nvPicPr>
          <p:cNvPr id="7" name="图片 6"/>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5677420" y="968390"/>
            <a:ext cx="2434110" cy="84009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415013" y="503442"/>
            <a:ext cx="4197627"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5A8A"/>
          </a:solidFill>
          <a:ln w="38100">
            <a:solidFill>
              <a:srgbClr val="005A8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 name="矩形 3"/>
          <p:cNvSpPr/>
          <p:nvPr/>
        </p:nvSpPr>
        <p:spPr>
          <a:xfrm>
            <a:off x="1289785" y="647713"/>
            <a:ext cx="3094990" cy="460375"/>
          </a:xfrm>
          <a:prstGeom prst="rect">
            <a:avLst/>
          </a:prstGeom>
        </p:spPr>
        <p:txBody>
          <a:bodyPr wrap="none">
            <a:spAutoFit/>
          </a:bodyPr>
          <a:lstStyle/>
          <a:p>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 </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词法分析</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-Token</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设计</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46" name="图片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35249" y="6387542"/>
            <a:ext cx="938700" cy="312900"/>
          </a:xfrm>
          <a:prstGeom prst="rect">
            <a:avLst/>
          </a:prstGeom>
        </p:spPr>
      </p:pic>
      <p:sp>
        <p:nvSpPr>
          <p:cNvPr id="69" name="矩形 68"/>
          <p:cNvSpPr/>
          <p:nvPr>
            <p:custDataLst>
              <p:tags r:id="rId3"/>
            </p:custDataLst>
          </p:nvPr>
        </p:nvSpPr>
        <p:spPr>
          <a:xfrm>
            <a:off x="1408430" y="1667510"/>
            <a:ext cx="2976245" cy="1564640"/>
          </a:xfrm>
          <a:prstGeom prst="rect">
            <a:avLst/>
          </a:prstGeom>
        </p:spPr>
        <p:txBody>
          <a:bodyPr wrap="square">
            <a:noAutofit/>
          </a:bodyPr>
          <a:p>
            <a:pPr marL="285750" indent="-285750">
              <a:lnSpc>
                <a:spcPct val="150000"/>
              </a:lnSpc>
              <a:spcAft>
                <a:spcPts val="600"/>
              </a:spcAft>
              <a:buFont typeface="Wingdings" panose="05000000000000000000" pitchFamily="2" charset="2"/>
              <a:buChar char="l"/>
            </a:pP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数据结构设计</a:t>
            </a:r>
            <a:endParaRPr lang="en-US" altLang="zh-CN"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Token</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作为词法分析单元，数据成员有</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 </a:t>
            </a:r>
            <a:r>
              <a:rPr lang="en-US" altLang="zh-CN" sz="1600" b="1" dirty="0" smtClean="0">
                <a:solidFill>
                  <a:srgbClr val="FF0000"/>
                </a:solidFill>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`type`,`value`,`pos`</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a:t>
            </a:r>
            <a:endPar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pic>
        <p:nvPicPr>
          <p:cNvPr id="12" name="图片 11"/>
          <p:cNvPicPr>
            <a:picLocks noChangeAspect="1"/>
          </p:cNvPicPr>
          <p:nvPr/>
        </p:nvPicPr>
        <p:blipFill>
          <a:blip r:embed="rId4"/>
          <a:stretch>
            <a:fillRect/>
          </a:stretch>
        </p:blipFill>
        <p:spPr>
          <a:xfrm>
            <a:off x="5208905" y="1324610"/>
            <a:ext cx="4201795" cy="911225"/>
          </a:xfrm>
          <a:prstGeom prst="rect">
            <a:avLst/>
          </a:prstGeom>
        </p:spPr>
      </p:pic>
      <p:sp>
        <p:nvSpPr>
          <p:cNvPr id="15" name="矩形 14"/>
          <p:cNvSpPr/>
          <p:nvPr>
            <p:custDataLst>
              <p:tags r:id="rId5"/>
            </p:custDataLst>
          </p:nvPr>
        </p:nvSpPr>
        <p:spPr>
          <a:xfrm>
            <a:off x="1442720" y="3429000"/>
            <a:ext cx="3169920" cy="1564640"/>
          </a:xfrm>
          <a:prstGeom prst="rect">
            <a:avLst/>
          </a:prstGeom>
        </p:spPr>
        <p:txBody>
          <a:bodyPr wrap="square">
            <a:noAutofit/>
          </a:bodyPr>
          <a:p>
            <a:pPr marL="285750" indent="-285750">
              <a:lnSpc>
                <a:spcPct val="150000"/>
              </a:lnSpc>
              <a:spcAft>
                <a:spcPts val="600"/>
              </a:spcAft>
              <a:buFont typeface="Wingdings" panose="05000000000000000000" pitchFamily="2" charset="2"/>
              <a:buChar char="l"/>
            </a:pPr>
            <a:r>
              <a:rPr lang="en-US" altLang="zh-CN"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Token</a:t>
            </a:r>
            <a:r>
              <a:rPr lang="zh-CN" altLang="en-US"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rPr>
              <a:t>类型定义</a:t>
            </a:r>
            <a:endParaRPr lang="en-US" altLang="zh-CN" sz="2000" b="1" dirty="0">
              <a:solidFill>
                <a:srgbClr val="005A8A"/>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pPr>
              <a:lnSpc>
                <a:spcPct val="150000"/>
              </a:lnSpc>
            </a:pP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根据</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Rust</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语言涉及的符号和关键字，构造枚举类</a:t>
            </a:r>
            <a:r>
              <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Type</a:t>
            </a:r>
            <a:r>
              <a:rPr lang="zh-CN" altLang="en-US"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rPr>
              <a:t>进行区分。</a:t>
            </a:r>
            <a:endParaRPr lang="en-US" altLang="zh-CN" sz="1600" dirty="0" smtClean="0">
              <a:latin typeface="华文中宋" panose="02010600040101010101" charset="-122"/>
              <a:ea typeface="华文中宋" panose="02010600040101010101" charset="-122"/>
              <a:cs typeface="华文中宋" panose="02010600040101010101" charset="-122"/>
              <a:sym typeface="字魂105号-简雅黑" panose="00000500000000000000" pitchFamily="2" charset="-122"/>
            </a:endParaRPr>
          </a:p>
        </p:txBody>
      </p:sp>
      <p:pic>
        <p:nvPicPr>
          <p:cNvPr id="100" name="图片 99"/>
          <p:cNvPicPr/>
          <p:nvPr/>
        </p:nvPicPr>
        <p:blipFill>
          <a:blip r:embed="rId6"/>
          <a:stretch>
            <a:fillRect/>
          </a:stretch>
        </p:blipFill>
        <p:spPr>
          <a:xfrm>
            <a:off x="4961890" y="2315210"/>
            <a:ext cx="2620010" cy="2298700"/>
          </a:xfrm>
          <a:prstGeom prst="rect">
            <a:avLst/>
          </a:prstGeom>
          <a:noFill/>
          <a:ln w="9525">
            <a:noFill/>
          </a:ln>
        </p:spPr>
      </p:pic>
      <p:pic>
        <p:nvPicPr>
          <p:cNvPr id="101" name="图片 100"/>
          <p:cNvPicPr/>
          <p:nvPr/>
        </p:nvPicPr>
        <p:blipFill>
          <a:blip r:embed="rId7"/>
          <a:stretch>
            <a:fillRect/>
          </a:stretch>
        </p:blipFill>
        <p:spPr>
          <a:xfrm>
            <a:off x="7930515" y="2406015"/>
            <a:ext cx="1764030" cy="2207895"/>
          </a:xfrm>
          <a:prstGeom prst="rect">
            <a:avLst/>
          </a:prstGeom>
          <a:noFill/>
          <a:ln w="9525">
            <a:noFill/>
          </a:ln>
        </p:spPr>
      </p:pic>
      <p:pic>
        <p:nvPicPr>
          <p:cNvPr id="102" name="图片 101"/>
          <p:cNvPicPr/>
          <p:nvPr/>
        </p:nvPicPr>
        <p:blipFill>
          <a:blip r:embed="rId8"/>
          <a:srcRect r="-1270" b="53674"/>
          <a:stretch>
            <a:fillRect/>
          </a:stretch>
        </p:blipFill>
        <p:spPr>
          <a:xfrm>
            <a:off x="5299710" y="4693285"/>
            <a:ext cx="2025650" cy="1897380"/>
          </a:xfrm>
          <a:prstGeom prst="rect">
            <a:avLst/>
          </a:prstGeom>
          <a:noFill/>
          <a:ln w="9525">
            <a:noFill/>
          </a:ln>
        </p:spPr>
      </p:pic>
      <p:pic>
        <p:nvPicPr>
          <p:cNvPr id="16" name="图片 15"/>
          <p:cNvPicPr/>
          <p:nvPr>
            <p:custDataLst>
              <p:tags r:id="rId9"/>
            </p:custDataLst>
          </p:nvPr>
        </p:nvPicPr>
        <p:blipFill>
          <a:blip r:embed="rId8"/>
          <a:srcRect t="49364" r="5302"/>
          <a:stretch>
            <a:fillRect/>
          </a:stretch>
        </p:blipFill>
        <p:spPr>
          <a:xfrm>
            <a:off x="7800340" y="4626610"/>
            <a:ext cx="1894205" cy="2073910"/>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ISPRING_PRESENTATION_TITLE" val="PowerPoint 演示文稿"/>
  <p:tag name="ISPRING_FIRST_PUBLISH" val="1"/>
  <p:tag name="commondata" val="eyJoZGlkIjoiZWM3OWUzNTFjZjE5MDRlOTU0YjZmNjg5NDUxYWRlMjAifQ=="/>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rgbClr val="46A49B"/>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6201</Words>
  <Application>WPS 演示</Application>
  <PresentationFormat>宽屏</PresentationFormat>
  <Paragraphs>412</Paragraphs>
  <Slides>38</Slides>
  <Notes>24</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38</vt:i4>
      </vt:variant>
    </vt:vector>
  </HeadingPairs>
  <TitlesOfParts>
    <vt:vector size="54" baseType="lpstr">
      <vt:lpstr>Arial</vt:lpstr>
      <vt:lpstr>宋体</vt:lpstr>
      <vt:lpstr>Wingdings</vt:lpstr>
      <vt:lpstr>字魂105号-简雅黑</vt:lpstr>
      <vt:lpstr>仿宋</vt:lpstr>
      <vt:lpstr>黑体</vt:lpstr>
      <vt:lpstr>等线</vt:lpstr>
      <vt:lpstr>华文中宋</vt:lpstr>
      <vt:lpstr>Wingdings</vt:lpstr>
      <vt:lpstr>微软雅黑</vt:lpstr>
      <vt:lpstr>Arial Unicode MS</vt:lpstr>
      <vt:lpstr>等线 Light</vt:lpstr>
      <vt:lpstr>Calibri</vt:lpstr>
      <vt:lpstr>Office 主题​​</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cby</dc:creator>
  <cp:lastModifiedBy>Liam</cp:lastModifiedBy>
  <cp:revision>367</cp:revision>
  <dcterms:created xsi:type="dcterms:W3CDTF">2025-05-11T14:17:00Z</dcterms:created>
  <dcterms:modified xsi:type="dcterms:W3CDTF">2025-06-11T12:36:05Z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1B909B5C864B4569B946D88701895727_12</vt:lpwstr>
  </property>
  <property fmtid="{D5CDD505-2E9C-101B-9397-08002B2CF9AE}" pid="3" name="KSOProductBuildVer">
    <vt:lpwstr>2052-12.1.0.21171</vt:lpwstr>
  </property>
</Properties>
</file>