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8.gif" ContentType="image/gif"/>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17.gif" ContentType="image/gif"/>
  <Override PartName="/ppt/media/image6.png" ContentType="image/png"/>
  <Override PartName="/ppt/media/image5.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Rectangle 1"/>
          <p:cNvSpPr/>
          <p:nvPr/>
        </p:nvSpPr>
        <p:spPr>
          <a:xfrm>
            <a:off x="0" y="0"/>
            <a:ext cx="7772400" cy="10058400"/>
          </a:xfrm>
          <a:prstGeom prst="rect">
            <a:avLst/>
          </a:prstGeom>
          <a:solidFill>
            <a:srgbClr val="ffffff"/>
          </a:solidFill>
          <a:ln w="9360">
            <a:noFill/>
          </a:ln>
        </p:spPr>
      </p:sp>
      <p:sp>
        <p:nvSpPr>
          <p:cNvPr id="40" name="PlaceHolder 2"/>
          <p:cNvSpPr>
            <a:spLocks noGrp="1"/>
          </p:cNvSpPr>
          <p:nvPr>
            <p:ph type="body"/>
          </p:nvPr>
        </p:nvSpPr>
        <p:spPr>
          <a:xfrm>
            <a:off x="777960" y="4776840"/>
            <a:ext cx="6216480" cy="4524480"/>
          </a:xfrm>
          <a:prstGeom prst="rect">
            <a:avLst/>
          </a:prstGeom>
        </p:spPr>
        <p:txBody>
          <a:bodyPr lIns="0" rIns="0" tIns="0" bIns="0"/>
          <a:p>
            <a:r>
              <a:rPr lang="en-US" sz="1200">
                <a:latin typeface="Times New Roman"/>
              </a:rPr>
              <a:t>Click to edit the notes format</a:t>
            </a:r>
            <a:endParaRPr/>
          </a:p>
        </p:txBody>
      </p:sp>
      <p:sp>
        <p:nvSpPr>
          <p:cNvPr id="41" name="PlaceHolder 3"/>
          <p:cNvSpPr>
            <a:spLocks noGrp="1"/>
          </p:cNvSpPr>
          <p:nvPr>
            <p:ph type="hdr"/>
          </p:nvPr>
        </p:nvSpPr>
        <p:spPr>
          <a:xfrm>
            <a:off x="0" y="-360"/>
            <a:ext cx="3371760" cy="501480"/>
          </a:xfrm>
          <a:prstGeom prst="rect">
            <a:avLst/>
          </a:prstGeom>
        </p:spPr>
        <p:txBody>
          <a:bodyPr lIns="0" rIns="0" tIns="0" bIns="0"/>
          <a:p>
            <a:pPr>
              <a:lnSpc>
                <a:spcPct val="93000"/>
              </a:lnSpc>
            </a:pPr>
            <a:r>
              <a:rPr lang="en-US" sz="1400">
                <a:solidFill>
                  <a:srgbClr val="000000"/>
                </a:solidFill>
                <a:latin typeface="Times New Roman"/>
                <a:ea typeface="DejaVu Sans"/>
              </a:rPr>
              <a:t>&lt;header&gt;</a:t>
            </a:r>
            <a:endParaRPr/>
          </a:p>
        </p:txBody>
      </p:sp>
      <p:sp>
        <p:nvSpPr>
          <p:cNvPr id="42" name="PlaceHolder 4"/>
          <p:cNvSpPr>
            <a:spLocks noGrp="1"/>
          </p:cNvSpPr>
          <p:nvPr>
            <p:ph type="dt"/>
          </p:nvPr>
        </p:nvSpPr>
        <p:spPr>
          <a:xfrm>
            <a:off x="4398480" y="-360"/>
            <a:ext cx="3372120" cy="501480"/>
          </a:xfrm>
          <a:prstGeom prst="rect">
            <a:avLst/>
          </a:prstGeom>
        </p:spPr>
        <p:txBody>
          <a:bodyPr lIns="0" rIns="0" tIns="0" bIns="0"/>
          <a:p>
            <a:pPr algn="r">
              <a:lnSpc>
                <a:spcPct val="93000"/>
              </a:lnSpc>
            </a:pPr>
            <a:r>
              <a:rPr lang="en-US" sz="1400">
                <a:solidFill>
                  <a:srgbClr val="000000"/>
                </a:solidFill>
                <a:latin typeface="Times New Roman"/>
                <a:ea typeface="DejaVu Sans"/>
              </a:rPr>
              <a:t>&lt;date/time&gt;</a:t>
            </a:r>
            <a:endParaRPr/>
          </a:p>
        </p:txBody>
      </p:sp>
      <p:sp>
        <p:nvSpPr>
          <p:cNvPr id="43" name="PlaceHolder 5"/>
          <p:cNvSpPr>
            <a:spLocks noGrp="1"/>
          </p:cNvSpPr>
          <p:nvPr>
            <p:ph type="ftr"/>
          </p:nvPr>
        </p:nvSpPr>
        <p:spPr>
          <a:xfrm>
            <a:off x="0" y="9555120"/>
            <a:ext cx="3371760" cy="501840"/>
          </a:xfrm>
          <a:prstGeom prst="rect">
            <a:avLst/>
          </a:prstGeom>
        </p:spPr>
        <p:txBody>
          <a:bodyPr lIns="0" rIns="0" tIns="0" bIns="0" anchor="b"/>
          <a:p>
            <a:pPr>
              <a:lnSpc>
                <a:spcPct val="93000"/>
              </a:lnSpc>
            </a:pPr>
            <a:r>
              <a:rPr lang="en-US" sz="1400">
                <a:solidFill>
                  <a:srgbClr val="000000"/>
                </a:solidFill>
                <a:latin typeface="Times New Roman"/>
                <a:ea typeface="DejaVu Sans"/>
              </a:rPr>
              <a:t>&lt;footer&gt;</a:t>
            </a:r>
            <a:endParaRPr/>
          </a:p>
        </p:txBody>
      </p:sp>
      <p:sp>
        <p:nvSpPr>
          <p:cNvPr id="44" name="PlaceHolder 6"/>
          <p:cNvSpPr>
            <a:spLocks noGrp="1"/>
          </p:cNvSpPr>
          <p:nvPr>
            <p:ph type="sldNum"/>
          </p:nvPr>
        </p:nvSpPr>
        <p:spPr>
          <a:xfrm>
            <a:off x="4398480" y="9555120"/>
            <a:ext cx="3372120" cy="501840"/>
          </a:xfrm>
          <a:prstGeom prst="rect">
            <a:avLst/>
          </a:prstGeom>
        </p:spPr>
        <p:txBody>
          <a:bodyPr lIns="0" rIns="0" tIns="0" bIns="0" anchor="b"/>
          <a:p>
            <a:pPr algn="r">
              <a:lnSpc>
                <a:spcPct val="93000"/>
              </a:lnSpc>
            </a:pPr>
            <a:fld id="{9FB523FA-8198-41F1-9485-F1790397B5C7}" type="slidenum">
              <a:rPr lang="en-US" sz="1400">
                <a:solidFill>
                  <a:srgbClr val="000000"/>
                </a:solidFill>
                <a:latin typeface="Times New Roman"/>
                <a:ea typeface="DejaVu Sans"/>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777600" y="4776840"/>
            <a:ext cx="6218280" cy="4525920"/>
          </a:xfrm>
          <a:prstGeom prst="rect">
            <a:avLst/>
          </a:prstGeom>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777600" y="4776840"/>
            <a:ext cx="6218280" cy="452592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777600" y="4776840"/>
            <a:ext cx="6218280" cy="4525920"/>
          </a:xfrm>
          <a:prstGeom prst="rect">
            <a:avLst/>
          </a:prstGeom>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777600" y="4776840"/>
            <a:ext cx="6218280" cy="4525920"/>
          </a:xfrm>
          <a:prstGeom prst="rect">
            <a:avLst/>
          </a:prstGeom>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777600" y="4776840"/>
            <a:ext cx="6218280" cy="4525920"/>
          </a:xfrm>
          <a:prstGeom prst="rect">
            <a:avLst/>
          </a:prstGeom>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777600" y="4776840"/>
            <a:ext cx="6218280" cy="452592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777600" y="4776840"/>
            <a:ext cx="6218280" cy="452592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777600" y="4776840"/>
            <a:ext cx="6218280" cy="452592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777600" y="4776840"/>
            <a:ext cx="6218280" cy="452592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777600" y="4776840"/>
            <a:ext cx="6218280" cy="452592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777600" y="4776840"/>
            <a:ext cx="6218280" cy="452592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777600" y="4776840"/>
            <a:ext cx="6218280" cy="452592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777600" y="4776840"/>
            <a:ext cx="6218280" cy="4525920"/>
          </a:xfrm>
          <a:prstGeom prst="rect">
            <a:avLst/>
          </a:prstGeom>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777600" y="4776840"/>
            <a:ext cx="6218280" cy="452592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777600" y="4776840"/>
            <a:ext cx="6218280" cy="452592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777600" y="4776840"/>
            <a:ext cx="6218280" cy="452592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777600" y="4776840"/>
            <a:ext cx="6218280" cy="452592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777600" y="4776840"/>
            <a:ext cx="6218280" cy="452592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777600" y="4776840"/>
            <a:ext cx="6218280" cy="452592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777600" y="4776840"/>
            <a:ext cx="6218280" cy="4525920"/>
          </a:xfrm>
          <a:prstGeom prst="rect">
            <a:avLst/>
          </a:prstGeom>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777600" y="4776840"/>
            <a:ext cx="6218280" cy="452592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777600" y="4776840"/>
            <a:ext cx="6218280" cy="452592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777600" y="4776840"/>
            <a:ext cx="6218280" cy="452592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777600" y="4776840"/>
            <a:ext cx="6218280" cy="452592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777600" y="4776840"/>
            <a:ext cx="6218280" cy="452592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777600" y="4776840"/>
            <a:ext cx="6218280" cy="452592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777600" y="4776840"/>
            <a:ext cx="6218280" cy="452592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777600" y="4776840"/>
            <a:ext cx="6218280" cy="452592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777600" y="4776840"/>
            <a:ext cx="6218280" cy="452592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777600" y="4776840"/>
            <a:ext cx="6218280" cy="452592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777600" y="4776840"/>
            <a:ext cx="6218280" cy="452592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777600" y="4776840"/>
            <a:ext cx="6218280" cy="452592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777600" y="4776840"/>
            <a:ext cx="6218280" cy="452592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777600" y="4776840"/>
            <a:ext cx="6218280" cy="452592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777600" y="4776840"/>
            <a:ext cx="6218280" cy="4525920"/>
          </a:xfrm>
          <a:prstGeom prst="rect">
            <a:avLst/>
          </a:prstGeom>
        </p:spPr>
        <p:txBody>
          <a:bodyPr lIns="0" rIns="0" tIns="15120" bIns="0"/>
          <a:p>
            <a:pPr>
              <a:lnSpc>
                <a:spcPct val="94000"/>
              </a:lnSpc>
            </a:pPr>
            <a:r>
              <a:rPr lang="en-US" sz="2000">
                <a:latin typeface="Arial"/>
                <a:ea typeface="Droid Sans Fallback"/>
              </a:rPr>
              <a:t>Computer science subfields – data mining, database and data engineering, statistical</a:t>
            </a:r>
            <a:endParaRPr/>
          </a:p>
          <a:p>
            <a:pPr>
              <a:lnSpc>
                <a:spcPct val="94000"/>
              </a:lnSpc>
            </a:pPr>
            <a:r>
              <a:rPr lang="en-US" sz="2000">
                <a:latin typeface="Arial"/>
                <a:ea typeface="Droid Sans Fallback"/>
              </a:rPr>
              <a:t>  </a:t>
            </a:r>
            <a:r>
              <a:rPr lang="en-US" sz="2000">
                <a:latin typeface="Arial"/>
                <a:ea typeface="Droid Sans Fallback"/>
              </a:rPr>
              <a:t>learning, predictive analytics, pattern recognition, visualization, high performance computing</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777600" y="4776840"/>
            <a:ext cx="6218280" cy="452592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777600" y="4776840"/>
            <a:ext cx="6218280" cy="452592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777600" y="4776840"/>
            <a:ext cx="6218280" cy="452592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27" name="PlaceHolder 2"/>
          <p:cNvSpPr>
            <a:spLocks noGrp="1"/>
          </p:cNvSpPr>
          <p:nvPr>
            <p:ph type="body"/>
          </p:nvPr>
        </p:nvSpPr>
        <p:spPr>
          <a:xfrm>
            <a:off x="502920" y="1768320"/>
            <a:ext cx="9069480" cy="2090520"/>
          </a:xfrm>
          <a:prstGeom prst="rect">
            <a:avLst/>
          </a:prstGeom>
        </p:spPr>
        <p:txBody>
          <a:bodyPr lIns="0" rIns="0" tIns="24120" bIns="0"/>
          <a:p>
            <a:endParaRPr/>
          </a:p>
        </p:txBody>
      </p:sp>
      <p:sp>
        <p:nvSpPr>
          <p:cNvPr id="28" name="PlaceHolder 3"/>
          <p:cNvSpPr>
            <a:spLocks noGrp="1"/>
          </p:cNvSpPr>
          <p:nvPr>
            <p:ph type="body"/>
          </p:nvPr>
        </p:nvSpPr>
        <p:spPr>
          <a:xfrm>
            <a:off x="502920" y="4057920"/>
            <a:ext cx="9069480" cy="2090520"/>
          </a:xfrm>
          <a:prstGeom prst="rect">
            <a:avLst/>
          </a:prstGeom>
        </p:spPr>
        <p:txBody>
          <a:bodyPr lIns="0" rIns="0" tIns="2412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30"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31"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32" name="PlaceHolder 4"/>
          <p:cNvSpPr>
            <a:spLocks noGrp="1"/>
          </p:cNvSpPr>
          <p:nvPr>
            <p:ph type="body"/>
          </p:nvPr>
        </p:nvSpPr>
        <p:spPr>
          <a:xfrm>
            <a:off x="5150520" y="4057920"/>
            <a:ext cx="4425840" cy="2090520"/>
          </a:xfrm>
          <a:prstGeom prst="rect">
            <a:avLst/>
          </a:prstGeom>
        </p:spPr>
        <p:txBody>
          <a:bodyPr lIns="0" rIns="0" tIns="24120" bIns="0"/>
          <a:p>
            <a:endParaRPr/>
          </a:p>
        </p:txBody>
      </p:sp>
      <p:sp>
        <p:nvSpPr>
          <p:cNvPr id="33" name="PlaceHolder 5"/>
          <p:cNvSpPr>
            <a:spLocks noGrp="1"/>
          </p:cNvSpPr>
          <p:nvPr>
            <p:ph type="body"/>
          </p:nvPr>
        </p:nvSpPr>
        <p:spPr>
          <a:xfrm>
            <a:off x="502920" y="4057920"/>
            <a:ext cx="4425840" cy="2090520"/>
          </a:xfrm>
          <a:prstGeom prst="rect">
            <a:avLst/>
          </a:prstGeom>
        </p:spPr>
        <p:txBody>
          <a:bodyPr lIns="0" rIns="0" tIns="2412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35" name="PlaceHolder 2"/>
          <p:cNvSpPr>
            <a:spLocks noGrp="1"/>
          </p:cNvSpPr>
          <p:nvPr>
            <p:ph type="body"/>
          </p:nvPr>
        </p:nvSpPr>
        <p:spPr>
          <a:xfrm>
            <a:off x="502920" y="1768320"/>
            <a:ext cx="9069480" cy="4383360"/>
          </a:xfrm>
          <a:prstGeom prst="rect">
            <a:avLst/>
          </a:prstGeom>
        </p:spPr>
        <p:txBody>
          <a:bodyPr lIns="0" rIns="0" tIns="24120" bIns="0"/>
          <a:p>
            <a:endParaRPr/>
          </a:p>
        </p:txBody>
      </p:sp>
      <p:sp>
        <p:nvSpPr>
          <p:cNvPr id="36" name="PlaceHolder 3"/>
          <p:cNvSpPr>
            <a:spLocks noGrp="1"/>
          </p:cNvSpPr>
          <p:nvPr>
            <p:ph type="body"/>
          </p:nvPr>
        </p:nvSpPr>
        <p:spPr>
          <a:xfrm>
            <a:off x="502920" y="1768320"/>
            <a:ext cx="9069480" cy="4383360"/>
          </a:xfrm>
          <a:prstGeom prst="rect">
            <a:avLst/>
          </a:prstGeom>
        </p:spPr>
        <p:txBody>
          <a:bodyPr lIns="0" rIns="0" tIns="24120" bIns="0"/>
          <a:p>
            <a:endParaRPr/>
          </a:p>
        </p:txBody>
      </p:sp>
      <p:pic>
        <p:nvPicPr>
          <p:cNvPr id="37" name="" descr=""/>
          <p:cNvPicPr/>
          <p:nvPr/>
        </p:nvPicPr>
        <p:blipFill>
          <a:blip r:embed="rId2"/>
          <a:stretch>
            <a:fillRect/>
          </a:stretch>
        </p:blipFill>
        <p:spPr>
          <a:xfrm>
            <a:off x="2290680" y="1768320"/>
            <a:ext cx="5493600" cy="4383360"/>
          </a:xfrm>
          <a:prstGeom prst="rect">
            <a:avLst/>
          </a:prstGeom>
          <a:ln>
            <a:noFill/>
          </a:ln>
        </p:spPr>
      </p:pic>
      <p:pic>
        <p:nvPicPr>
          <p:cNvPr id="38" name="" descr=""/>
          <p:cNvPicPr/>
          <p:nvPr/>
        </p:nvPicPr>
        <p:blipFill>
          <a:blip r:embed="rId3"/>
          <a:stretch>
            <a:fillRect/>
          </a:stretch>
        </p:blipFill>
        <p:spPr>
          <a:xfrm>
            <a:off x="2290680" y="1768320"/>
            <a:ext cx="5493600" cy="43833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6" name="PlaceHolder 2"/>
          <p:cNvSpPr>
            <a:spLocks noGrp="1"/>
          </p:cNvSpPr>
          <p:nvPr>
            <p:ph type="subTitle"/>
          </p:nvPr>
        </p:nvSpPr>
        <p:spPr>
          <a:xfrm>
            <a:off x="502920" y="1768320"/>
            <a:ext cx="9069480" cy="43837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8" name="PlaceHolder 2"/>
          <p:cNvSpPr>
            <a:spLocks noGrp="1"/>
          </p:cNvSpPr>
          <p:nvPr>
            <p:ph type="body"/>
          </p:nvPr>
        </p:nvSpPr>
        <p:spPr>
          <a:xfrm>
            <a:off x="502920" y="1768320"/>
            <a:ext cx="9069480" cy="4383360"/>
          </a:xfrm>
          <a:prstGeom prst="rect">
            <a:avLst/>
          </a:prstGeom>
        </p:spPr>
        <p:txBody>
          <a:bodyPr lIns="0" rIns="0" tIns="2412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0" name="PlaceHolder 2"/>
          <p:cNvSpPr>
            <a:spLocks noGrp="1"/>
          </p:cNvSpPr>
          <p:nvPr>
            <p:ph type="body"/>
          </p:nvPr>
        </p:nvSpPr>
        <p:spPr>
          <a:xfrm>
            <a:off x="502920" y="1768320"/>
            <a:ext cx="4425840" cy="4383360"/>
          </a:xfrm>
          <a:prstGeom prst="rect">
            <a:avLst/>
          </a:prstGeom>
        </p:spPr>
        <p:txBody>
          <a:bodyPr lIns="0" rIns="0" tIns="24120" bIns="0"/>
          <a:p>
            <a:endParaRPr/>
          </a:p>
        </p:txBody>
      </p:sp>
      <p:sp>
        <p:nvSpPr>
          <p:cNvPr id="11" name="PlaceHolder 3"/>
          <p:cNvSpPr>
            <a:spLocks noGrp="1"/>
          </p:cNvSpPr>
          <p:nvPr>
            <p:ph type="body"/>
          </p:nvPr>
        </p:nvSpPr>
        <p:spPr>
          <a:xfrm>
            <a:off x="5150520" y="1768320"/>
            <a:ext cx="4425840" cy="4383360"/>
          </a:xfrm>
          <a:prstGeom prst="rect">
            <a:avLst/>
          </a:prstGeom>
        </p:spPr>
        <p:txBody>
          <a:bodyPr lIns="0" rIns="0" tIns="2412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843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5"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16" name="PlaceHolder 3"/>
          <p:cNvSpPr>
            <a:spLocks noGrp="1"/>
          </p:cNvSpPr>
          <p:nvPr>
            <p:ph type="body"/>
          </p:nvPr>
        </p:nvSpPr>
        <p:spPr>
          <a:xfrm>
            <a:off x="502920" y="4057920"/>
            <a:ext cx="4425840" cy="2090520"/>
          </a:xfrm>
          <a:prstGeom prst="rect">
            <a:avLst/>
          </a:prstGeom>
        </p:spPr>
        <p:txBody>
          <a:bodyPr lIns="0" rIns="0" tIns="24120" bIns="0"/>
          <a:p>
            <a:endParaRPr/>
          </a:p>
        </p:txBody>
      </p:sp>
      <p:sp>
        <p:nvSpPr>
          <p:cNvPr id="17" name="PlaceHolder 4"/>
          <p:cNvSpPr>
            <a:spLocks noGrp="1"/>
          </p:cNvSpPr>
          <p:nvPr>
            <p:ph type="body"/>
          </p:nvPr>
        </p:nvSpPr>
        <p:spPr>
          <a:xfrm>
            <a:off x="5150520" y="1768320"/>
            <a:ext cx="4425840" cy="4383360"/>
          </a:xfrm>
          <a:prstGeom prst="rect">
            <a:avLst/>
          </a:prstGeom>
        </p:spPr>
        <p:txBody>
          <a:bodyPr lIns="0" rIns="0" tIns="2412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9" name="PlaceHolder 2"/>
          <p:cNvSpPr>
            <a:spLocks noGrp="1"/>
          </p:cNvSpPr>
          <p:nvPr>
            <p:ph type="body"/>
          </p:nvPr>
        </p:nvSpPr>
        <p:spPr>
          <a:xfrm>
            <a:off x="502920" y="1768320"/>
            <a:ext cx="4425840" cy="4383360"/>
          </a:xfrm>
          <a:prstGeom prst="rect">
            <a:avLst/>
          </a:prstGeom>
        </p:spPr>
        <p:txBody>
          <a:bodyPr lIns="0" rIns="0" tIns="24120" bIns="0"/>
          <a:p>
            <a:endParaRPr/>
          </a:p>
        </p:txBody>
      </p:sp>
      <p:sp>
        <p:nvSpPr>
          <p:cNvPr id="20"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21" name="PlaceHolder 4"/>
          <p:cNvSpPr>
            <a:spLocks noGrp="1"/>
          </p:cNvSpPr>
          <p:nvPr>
            <p:ph type="body"/>
          </p:nvPr>
        </p:nvSpPr>
        <p:spPr>
          <a:xfrm>
            <a:off x="5150520" y="4057920"/>
            <a:ext cx="4425840" cy="2090520"/>
          </a:xfrm>
          <a:prstGeom prst="rect">
            <a:avLst/>
          </a:prstGeom>
        </p:spPr>
        <p:txBody>
          <a:bodyPr lIns="0" rIns="0" tIns="2412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23"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24"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25" name="PlaceHolder 4"/>
          <p:cNvSpPr>
            <a:spLocks noGrp="1"/>
          </p:cNvSpPr>
          <p:nvPr>
            <p:ph type="body"/>
          </p:nvPr>
        </p:nvSpPr>
        <p:spPr>
          <a:xfrm>
            <a:off x="502920" y="4057920"/>
            <a:ext cx="9069480" cy="2090520"/>
          </a:xfrm>
          <a:prstGeom prst="rect">
            <a:avLst/>
          </a:prstGeom>
        </p:spPr>
        <p:txBody>
          <a:bodyPr lIns="0" rIns="0" tIns="2412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1320"/>
            <a:ext cx="9069480" cy="12603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2920" y="1768320"/>
            <a:ext cx="9069480" cy="4383360"/>
          </a:xfrm>
          <a:prstGeom prst="rect">
            <a:avLst/>
          </a:prstGeom>
        </p:spPr>
        <p:txBody>
          <a:bodyPr lIns="0" rIns="0" tIns="24120" bIns="0"/>
          <a:p>
            <a:pPr/>
            <a:r>
              <a:rPr lang="en-US" sz="3200">
                <a:latin typeface="Arial"/>
              </a:rPr>
              <a:t>Click to edit the outline text format</a:t>
            </a:r>
            <a:endParaRPr/>
          </a:p>
          <a:p>
            <a:pPr lvl="1"/>
            <a:r>
              <a:rPr lang="en-US" sz="2800">
                <a:latin typeface="Arial"/>
              </a:rPr>
              <a:t>Second Outline Level</a:t>
            </a:r>
            <a:endParaRPr/>
          </a:p>
          <a:p>
            <a:pPr lvl="2">
              <a:buFont typeface="Times New Roman"/>
              <a:buChar char="•"/>
            </a:pPr>
            <a:r>
              <a:rPr lang="en-US" sz="2400">
                <a:latin typeface="Arial"/>
              </a:rPr>
              <a:t>Third Outline Level</a:t>
            </a:r>
            <a:endParaRPr/>
          </a:p>
          <a:p>
            <a:pPr lvl="3">
              <a:buFont typeface="Times New Roman"/>
              <a:buChar char="–"/>
            </a:pPr>
            <a:r>
              <a:rPr lang="en-US" sz="2000">
                <a:latin typeface="Arial"/>
              </a:rPr>
              <a:t>Fourth Outline Level</a:t>
            </a:r>
            <a:endParaRPr/>
          </a:p>
          <a:p>
            <a:pPr lvl="4">
              <a:buFont typeface="Times New Roman"/>
              <a:buChar char="»"/>
            </a:pPr>
            <a:r>
              <a:rPr lang="en-US" sz="2000">
                <a:latin typeface="Arial"/>
              </a:rPr>
              <a:t>Fifth Outline Level</a:t>
            </a:r>
            <a:endParaRPr/>
          </a:p>
          <a:p>
            <a:pPr lvl="5">
              <a:buFont typeface="Times New Roman"/>
              <a:buChar char="»"/>
            </a:pPr>
            <a:r>
              <a:rPr lang="en-US" sz="2000">
                <a:latin typeface="Arial"/>
              </a:rPr>
              <a:t>Sixth Outline Level</a:t>
            </a:r>
            <a:endParaRPr/>
          </a:p>
          <a:p>
            <a:pPr lvl="6">
              <a:buFont typeface="Times New Roman"/>
              <a:buChar char="»"/>
            </a:pPr>
            <a:r>
              <a:rPr lang="en-US" sz="2000">
                <a:latin typeface="Arial"/>
              </a:rPr>
              <a:t>Seventh Outline Level</a:t>
            </a:r>
            <a:endParaRPr/>
          </a:p>
        </p:txBody>
      </p:sp>
      <p:sp>
        <p:nvSpPr>
          <p:cNvPr id="2" name="PlaceHolder 3"/>
          <p:cNvSpPr>
            <a:spLocks noGrp="1"/>
          </p:cNvSpPr>
          <p:nvPr>
            <p:ph type="dt"/>
          </p:nvPr>
        </p:nvSpPr>
        <p:spPr>
          <a:xfrm>
            <a:off x="502920" y="6886440"/>
            <a:ext cx="2346120" cy="519120"/>
          </a:xfrm>
          <a:prstGeom prst="rect">
            <a:avLst/>
          </a:prstGeom>
        </p:spPr>
        <p:txBody>
          <a:bodyPr lIns="0" rIns="0" tIns="0" bIns="0"/>
          <a:p>
            <a:pPr/>
            <a:r>
              <a:rPr lang="en-US">
                <a:latin typeface="Arial"/>
              </a:rPr>
              <a:t>&lt;date/time&gt;</a:t>
            </a:r>
            <a:endParaRPr/>
          </a:p>
        </p:txBody>
      </p:sp>
      <p:sp>
        <p:nvSpPr>
          <p:cNvPr id="3" name="PlaceHolder 4"/>
          <p:cNvSpPr>
            <a:spLocks noGrp="1"/>
          </p:cNvSpPr>
          <p:nvPr>
            <p:ph type="ftr"/>
          </p:nvPr>
        </p:nvSpPr>
        <p:spPr>
          <a:xfrm>
            <a:off x="3448080" y="6886440"/>
            <a:ext cx="3193920" cy="519120"/>
          </a:xfrm>
          <a:prstGeom prst="rect">
            <a:avLst/>
          </a:prstGeom>
        </p:spPr>
        <p:txBody>
          <a:bodyPr lIns="0" rIns="0" tIns="0" bIns="0"/>
          <a:p>
            <a:pPr/>
            <a:r>
              <a:rPr lang="en-US">
                <a:latin typeface="Arial"/>
              </a:rPr>
              <a:t>&lt;footer&gt;</a:t>
            </a:r>
            <a:endParaRPr/>
          </a:p>
        </p:txBody>
      </p:sp>
      <p:sp>
        <p:nvSpPr>
          <p:cNvPr id="4" name="PlaceHolder 5"/>
          <p:cNvSpPr>
            <a:spLocks noGrp="1"/>
          </p:cNvSpPr>
          <p:nvPr>
            <p:ph type="sldNum"/>
          </p:nvPr>
        </p:nvSpPr>
        <p:spPr>
          <a:xfrm>
            <a:off x="7227720" y="6886440"/>
            <a:ext cx="2346480" cy="519120"/>
          </a:xfrm>
          <a:prstGeom prst="rect">
            <a:avLst/>
          </a:prstGeom>
        </p:spPr>
        <p:txBody>
          <a:bodyPr lIns="0" rIns="0" tIns="0" bIns="0"/>
          <a:p>
            <a:pPr/>
            <a:fld id="{D671FD90-B416-478F-B205-5D55E5E511E1}" type="slidenum">
              <a:rPr lang="en-US">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xml"/><Relationship Id="rId7"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gif"/><Relationship Id="rId3" Type="http://schemas.openxmlformats.org/officeDocument/2006/relationships/slideLayout" Target="../slideLayouts/slideLayout3.xml"/><Relationship Id="rId4"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a:p>
            <a:pPr algn="ctr">
              <a:lnSpc>
                <a:spcPct val="94000"/>
              </a:lnSpc>
            </a:pPr>
            <a:r>
              <a:rPr lang="en-US" sz="5400">
                <a:solidFill>
                  <a:srgbClr val="000000"/>
                </a:solidFill>
                <a:latin typeface="Arial"/>
              </a:rPr>
              <a:t>Part 1 – Introduction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Storage Costs of </a:t>
            </a:r>
            <a:r>
              <a:rPr lang="en-US" sz="4400">
                <a:solidFill>
                  <a:srgbClr val="ff420e"/>
                </a:solidFill>
                <a:latin typeface="Droid Serif"/>
              </a:rPr>
              <a:t>Big Data</a:t>
            </a:r>
            <a:endParaRPr/>
          </a:p>
        </p:txBody>
      </p:sp>
      <p:pic>
        <p:nvPicPr>
          <p:cNvPr id="63" name="" descr=""/>
          <p:cNvPicPr/>
          <p:nvPr/>
        </p:nvPicPr>
        <p:blipFill>
          <a:blip r:embed="rId1"/>
          <a:stretch>
            <a:fillRect/>
          </a:stretch>
        </p:blipFill>
        <p:spPr>
          <a:xfrm>
            <a:off x="1279440" y="1828800"/>
            <a:ext cx="7631280" cy="4456080"/>
          </a:xfrm>
          <a:prstGeom prst="rect">
            <a:avLst/>
          </a:prstGeom>
          <a:ln>
            <a:noFill/>
          </a:ln>
        </p:spPr>
      </p:pic>
      <p:graphicFrame>
        <p:nvGraphicFramePr>
          <p:cNvPr id="64" name="Table 2"/>
          <p:cNvGraphicFramePr/>
          <p:nvPr/>
        </p:nvGraphicFramePr>
        <p:xfrm>
          <a:off x="2397240" y="6729480"/>
          <a:ext cx="6195600" cy="340920"/>
        </p:xfrm>
        <a:graphic>
          <a:graphicData uri="http://schemas.openxmlformats.org/drawingml/2006/table">
            <a:tbl>
              <a:tblPr/>
              <a:tblGrid>
                <a:gridCol w="6195600"/>
              </a:tblGrid>
              <a:tr h="363600">
                <a:tc>
                  <a:txBody>
                    <a:bodyPr lIns="90000" rIns="90000" tIns="60480" bIns="46800"/>
                    <a:p>
                      <a:pPr>
                        <a:lnSpc>
                          <a:spcPct val="94000"/>
                        </a:lnSpc>
                      </a:pPr>
                      <a:r>
                        <a:rPr lang="en-US">
                          <a:solidFill>
                            <a:srgbClr val="ff6600"/>
                          </a:solidFill>
                          <a:latin typeface="Arial"/>
                        </a:rPr>
                        <a:t>http://www.mkomo.com/assets/hd-cost-graph-small.png</a:t>
                      </a:r>
                      <a:endParaRPr/>
                    </a:p>
                  </a:txBody>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5"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 </a:t>
            </a:r>
            <a:r>
              <a:rPr lang="en-US" sz="4400">
                <a:solidFill>
                  <a:srgbClr val="000000"/>
                </a:solidFill>
                <a:latin typeface="Droid Serif"/>
              </a:rPr>
              <a:t>The 4 V's of </a:t>
            </a:r>
            <a:r>
              <a:rPr lang="en-US" sz="4400">
                <a:solidFill>
                  <a:srgbClr val="ff420e"/>
                </a:solidFill>
                <a:latin typeface="Droid Serif"/>
              </a:rPr>
              <a:t>Big Data </a:t>
            </a:r>
            <a:endParaRPr/>
          </a:p>
        </p:txBody>
      </p:sp>
      <p:sp>
        <p:nvSpPr>
          <p:cNvPr id="66"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Volume –  </a:t>
            </a:r>
            <a:r>
              <a:rPr lang="en-US" sz="2800">
                <a:solidFill>
                  <a:srgbClr val="000000"/>
                </a:solidFill>
                <a:latin typeface="Arial"/>
              </a:rPr>
              <a:t>Size of the data which is huge, for example 350 million photos are uploaded to Facebook every day which together with other user content amounts to 500TB of data. </a:t>
            </a:r>
            <a:endParaRPr/>
          </a:p>
          <a:p>
            <a:pPr>
              <a:lnSpc>
                <a:spcPct val="94000"/>
              </a:lnSpc>
              <a:buSzPct val="45000"/>
              <a:buFont typeface="Wingdings" charset="2"/>
              <a:buChar char=""/>
            </a:pPr>
            <a:r>
              <a:rPr lang="en-US" sz="3200">
                <a:solidFill>
                  <a:srgbClr val="000000"/>
                </a:solidFill>
                <a:latin typeface="Arial"/>
              </a:rPr>
              <a:t>Velocity – </a:t>
            </a:r>
            <a:r>
              <a:rPr lang="en-US" sz="2800">
                <a:solidFill>
                  <a:srgbClr val="000000"/>
                </a:solidFill>
                <a:latin typeface="Arial"/>
              </a:rPr>
              <a:t>Throughput of the data, or how fast it is coming in and being processed. </a:t>
            </a:r>
            <a:endParaRPr/>
          </a:p>
          <a:p>
            <a:pPr>
              <a:lnSpc>
                <a:spcPct val="94000"/>
              </a:lnSpc>
              <a:buSzPct val="45000"/>
              <a:buFont typeface="Wingdings" charset="2"/>
              <a:buChar char=""/>
            </a:pPr>
            <a:r>
              <a:rPr lang="en-US" sz="3200">
                <a:solidFill>
                  <a:srgbClr val="000000"/>
                </a:solidFill>
                <a:latin typeface="Arial"/>
              </a:rPr>
              <a:t>Variety – </a:t>
            </a:r>
            <a:r>
              <a:rPr lang="en-US" sz="2800">
                <a:solidFill>
                  <a:srgbClr val="000000"/>
                </a:solidFill>
                <a:latin typeface="Arial"/>
              </a:rPr>
              <a:t>The multiplicity of data sources that generate the data, and the different formats of the data that are produced.</a:t>
            </a:r>
            <a:endParaRPr/>
          </a:p>
          <a:p>
            <a:pPr>
              <a:lnSpc>
                <a:spcPct val="94000"/>
              </a:lnSpc>
              <a:buSzPct val="45000"/>
              <a:buFont typeface="Wingdings" charset="2"/>
              <a:buChar char=""/>
            </a:pPr>
            <a:r>
              <a:rPr lang="en-US" sz="3200">
                <a:solidFill>
                  <a:srgbClr val="000000"/>
                </a:solidFill>
                <a:latin typeface="Arial"/>
              </a:rPr>
              <a:t>Veracity –</a:t>
            </a:r>
            <a:r>
              <a:rPr lang="en-US" sz="2800">
                <a:solidFill>
                  <a:srgbClr val="000000"/>
                </a:solidFill>
                <a:latin typeface="Arial"/>
              </a:rPr>
              <a:t> The correctness of the data or whether it represents the truth.</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7"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a:p>
            <a:pPr algn="ctr">
              <a:lnSpc>
                <a:spcPct val="94000"/>
              </a:lnSpc>
            </a:pPr>
            <a:r>
              <a:rPr lang="en-US" sz="5400">
                <a:solidFill>
                  <a:srgbClr val="000000"/>
                </a:solidFill>
                <a:latin typeface="Arial"/>
              </a:rPr>
              <a:t>Part 2 – Tools of the Trade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331a"/>
                </a:solidFill>
                <a:latin typeface="Droid Serif"/>
              </a:rPr>
              <a:t>Python</a:t>
            </a:r>
            <a:r>
              <a:rPr lang="en-US" sz="4400">
                <a:solidFill>
                  <a:srgbClr val="000000"/>
                </a:solidFill>
                <a:latin typeface="Droid Serif"/>
              </a:rPr>
              <a:t> </a:t>
            </a:r>
            <a:r>
              <a:rPr lang="en-US" sz="4400">
                <a:solidFill>
                  <a:srgbClr val="000099"/>
                </a:solidFill>
                <a:latin typeface="Droid Serif"/>
              </a:rPr>
              <a:t>Data Science</a:t>
            </a:r>
            <a:r>
              <a:rPr lang="en-US" sz="4400">
                <a:solidFill>
                  <a:srgbClr val="000000"/>
                </a:solidFill>
                <a:latin typeface="Droid Serif"/>
              </a:rPr>
              <a:t> stack</a:t>
            </a:r>
            <a:endParaRPr/>
          </a:p>
        </p:txBody>
      </p:sp>
      <p:sp>
        <p:nvSpPr>
          <p:cNvPr id="6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Python distributions – </a:t>
            </a:r>
            <a:r>
              <a:rPr lang="en-US" sz="2800">
                <a:solidFill>
                  <a:srgbClr val="000000"/>
                </a:solidFill>
                <a:latin typeface="Arial"/>
              </a:rPr>
              <a:t>quite a few: </a:t>
            </a:r>
            <a:r>
              <a:rPr lang="en-US" sz="2800">
                <a:solidFill>
                  <a:srgbClr val="000000"/>
                </a:solidFill>
                <a:latin typeface="Arial"/>
              </a:rPr>
              <a:t>
</a:t>
            </a:r>
            <a:r>
              <a:rPr lang="en-US" sz="2800">
                <a:solidFill>
                  <a:srgbClr val="000000"/>
                </a:solidFill>
                <a:latin typeface="Arial"/>
              </a:rPr>
              <a:t>Official CPython,  ActivePython, Enthought, Anaconda. Anaconda – just use it !!. Seamlessly installs, and provides the entire </a:t>
            </a:r>
            <a:r>
              <a:rPr lang="en-US" sz="2800">
                <a:solidFill>
                  <a:srgbClr val="0000cc"/>
                </a:solidFill>
                <a:latin typeface="Arial"/>
              </a:rPr>
              <a:t>Data Science</a:t>
            </a:r>
            <a:r>
              <a:rPr lang="en-US" sz="2800">
                <a:solidFill>
                  <a:srgbClr val="000000"/>
                </a:solidFill>
                <a:latin typeface="Arial"/>
              </a:rPr>
              <a:t> stack.</a:t>
            </a:r>
            <a:endParaRPr/>
          </a:p>
          <a:p>
            <a:pPr>
              <a:lnSpc>
                <a:spcPct val="94000"/>
              </a:lnSpc>
              <a:buSzPct val="45000"/>
              <a:buFont typeface="Wingdings" charset="2"/>
              <a:buChar char=""/>
            </a:pPr>
            <a:r>
              <a:rPr lang="en-US" sz="2800">
                <a:solidFill>
                  <a:srgbClr val="000000"/>
                </a:solidFill>
                <a:latin typeface="Arial"/>
              </a:rPr>
              <a:t>Python modules: provide a toolkit for Data Science</a:t>
            </a:r>
            <a:endParaRPr/>
          </a:p>
          <a:p>
            <a:pPr lvl="1">
              <a:lnSpc>
                <a:spcPct val="94000"/>
              </a:lnSpc>
              <a:buSzPct val="75000"/>
              <a:buFont typeface="Symbol" charset="2"/>
              <a:buChar char=""/>
            </a:pPr>
            <a:r>
              <a:rPr lang="en-US" sz="2800">
                <a:solidFill>
                  <a:srgbClr val="000000"/>
                </a:solidFill>
                <a:latin typeface="Arial"/>
              </a:rPr>
              <a:t>NumPy : general-purpose array functionality with emphasis on   numeric computation</a:t>
            </a:r>
            <a:endParaRPr/>
          </a:p>
          <a:p>
            <a:pPr lvl="1">
              <a:lnSpc>
                <a:spcPct val="94000"/>
              </a:lnSpc>
              <a:buSzPct val="75000"/>
              <a:buFont typeface="Symbol" charset="2"/>
              <a:buChar char=""/>
            </a:pPr>
            <a:r>
              <a:rPr lang="en-US" sz="2800">
                <a:solidFill>
                  <a:srgbClr val="000000"/>
                </a:solidFill>
                <a:latin typeface="Arial"/>
              </a:rPr>
              <a:t>Pandas : data analysis module using R-like dataframes and Series</a:t>
            </a:r>
            <a:endParaRPr/>
          </a:p>
          <a:p>
            <a:pPr lvl="1">
              <a:lnSpc>
                <a:spcPct val="94000"/>
              </a:lnSpc>
              <a:buSzPct val="75000"/>
              <a:buFont typeface="Symbol" charset="2"/>
              <a:buChar char=""/>
            </a:pPr>
            <a:r>
              <a:rPr lang="en-US" sz="2800">
                <a:solidFill>
                  <a:srgbClr val="000000"/>
                </a:solidFill>
                <a:latin typeface="Arial"/>
              </a:rPr>
              <a:t>SciPy : Numerical computing</a:t>
            </a:r>
            <a:endParaRPr/>
          </a:p>
          <a:p>
            <a:pPr lvl="1">
              <a:lnSpc>
                <a:spcPct val="94000"/>
              </a:lnSpc>
              <a:buSzPct val="75000"/>
              <a:buFont typeface="Symbol" charset="2"/>
              <a:buChar char=""/>
            </a:pPr>
            <a:r>
              <a:rPr lang="en-US" sz="2800">
                <a:solidFill>
                  <a:srgbClr val="000000"/>
                </a:solidFill>
                <a:latin typeface="Arial"/>
              </a:rPr>
              <a:t>Matplotlib : provides graphing and plotting capabilities. </a:t>
            </a:r>
            <a:endParaRPr/>
          </a:p>
          <a:p>
            <a:pPr lvl="1">
              <a:lnSpc>
                <a:spcPct val="94000"/>
              </a:lnSpc>
              <a:buSzPct val="75000"/>
              <a:buFont typeface="Symbol" charset="2"/>
              <a:buChar char=""/>
            </a:pPr>
            <a:r>
              <a:rPr lang="en-US" sz="2800">
                <a:solidFill>
                  <a:srgbClr val="000000"/>
                </a:solidFill>
                <a:latin typeface="Arial"/>
              </a:rPr>
              <a:t>Scikit-learn : machine-learning package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ff00cc"/>
                </a:solidFill>
                <a:latin typeface="Droid Serif"/>
              </a:rPr>
              <a:t>Anaconda</a:t>
            </a:r>
            <a:r>
              <a:rPr lang="en-US" sz="4400">
                <a:solidFill>
                  <a:srgbClr val="000000"/>
                </a:solidFill>
                <a:latin typeface="Droid Serif"/>
              </a:rPr>
              <a:t> Installation</a:t>
            </a:r>
            <a:endParaRPr/>
          </a:p>
        </p:txBody>
      </p:sp>
      <p:sp>
        <p:nvSpPr>
          <p:cNvPr id="7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As easy as 1-2-3. </a:t>
            </a:r>
            <a:endParaRPr/>
          </a:p>
          <a:p>
            <a:pPr>
              <a:lnSpc>
                <a:spcPct val="94000"/>
              </a:lnSpc>
              <a:buSzPct val="45000"/>
              <a:buFont typeface="Wingdings" charset="2"/>
              <a:buChar char=""/>
            </a:pPr>
            <a:r>
              <a:rPr lang="en-US" sz="3200">
                <a:solidFill>
                  <a:srgbClr val="000000"/>
                </a:solidFill>
                <a:latin typeface="Arial"/>
              </a:rPr>
              <a:t>Visit :</a:t>
            </a:r>
            <a:r>
              <a:rPr lang="en-US" sz="3200">
                <a:solidFill>
                  <a:srgbClr val="6666ff"/>
                </a:solidFill>
                <a:latin typeface="Arial"/>
              </a:rPr>
              <a:t> </a:t>
            </a:r>
            <a:r>
              <a:rPr lang="en-US" sz="3200">
                <a:solidFill>
                  <a:srgbClr val="ccccff"/>
                </a:solidFill>
                <a:latin typeface="Arial"/>
              </a:rPr>
              <a:t>http://continuum.io/downloads</a:t>
            </a:r>
            <a:endParaRPr/>
          </a:p>
          <a:p>
            <a:pPr>
              <a:lnSpc>
                <a:spcPct val="94000"/>
              </a:lnSpc>
              <a:buSzPct val="45000"/>
              <a:buFont typeface="Wingdings" charset="2"/>
              <a:buChar char=""/>
            </a:pPr>
            <a:r>
              <a:rPr lang="en-US" sz="3200">
                <a:solidFill>
                  <a:srgbClr val="000000"/>
                </a:solidFill>
                <a:latin typeface="Arial"/>
              </a:rPr>
              <a:t>Follow the instructions which are very straightforward.</a:t>
            </a:r>
            <a:endParaRPr/>
          </a:p>
          <a:p>
            <a:pPr>
              <a:lnSpc>
                <a:spcPct val="94000"/>
              </a:lnSpc>
              <a:buSzPct val="45000"/>
              <a:buFont typeface="Wingdings" charset="2"/>
              <a:buChar char=""/>
            </a:pPr>
            <a:r>
              <a:rPr lang="en-US" sz="3200">
                <a:solidFill>
                  <a:srgbClr val="000000"/>
                </a:solidFill>
                <a:latin typeface="Arial"/>
              </a:rPr>
              <a:t>Installs seamlessly on Unix/Linux, Mac OS/X and Windows platforms.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Interactive Python (</a:t>
            </a:r>
            <a:r>
              <a:rPr lang="en-US" sz="4400">
                <a:solidFill>
                  <a:srgbClr val="996600"/>
                </a:solidFill>
                <a:latin typeface="Droid Serif"/>
              </a:rPr>
              <a:t>IPython</a:t>
            </a:r>
            <a:r>
              <a:rPr lang="en-US" sz="4400">
                <a:solidFill>
                  <a:srgbClr val="000000"/>
                </a:solidFill>
                <a:latin typeface="Droid Serif"/>
              </a:rPr>
              <a:t>)</a:t>
            </a:r>
            <a:endParaRPr/>
          </a:p>
        </p:txBody>
      </p:sp>
      <p:sp>
        <p:nvSpPr>
          <p:cNvPr id="7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Vital part of toolset for </a:t>
            </a:r>
            <a:r>
              <a:rPr lang="en-US" sz="3200">
                <a:solidFill>
                  <a:srgbClr val="000099"/>
                </a:solidFill>
                <a:latin typeface="Arial"/>
              </a:rPr>
              <a:t>Data Science</a:t>
            </a:r>
            <a:endParaRPr/>
          </a:p>
          <a:p>
            <a:pPr>
              <a:lnSpc>
                <a:spcPct val="94000"/>
              </a:lnSpc>
              <a:buSzPct val="45000"/>
              <a:buFont typeface="Wingdings" charset="2"/>
              <a:buChar char=""/>
            </a:pPr>
            <a:r>
              <a:rPr lang="en-US" sz="3200">
                <a:solidFill>
                  <a:srgbClr val="000000"/>
                </a:solidFill>
                <a:latin typeface="Arial"/>
              </a:rPr>
              <a:t>Provides interactive environment for the user to type in Python commands and see the result instantly. </a:t>
            </a:r>
            <a:endParaRPr/>
          </a:p>
          <a:p>
            <a:pPr>
              <a:lnSpc>
                <a:spcPct val="94000"/>
              </a:lnSpc>
              <a:buSzPct val="45000"/>
              <a:buFont typeface="Wingdings" charset="2"/>
              <a:buChar char=""/>
            </a:pPr>
            <a:r>
              <a:rPr lang="en-US" sz="3200">
                <a:solidFill>
                  <a:srgbClr val="000000"/>
                </a:solidFill>
                <a:latin typeface="Arial"/>
              </a:rPr>
              <a:t>Essential for the exploratory and discovery phase of the Data Science life cycle.</a:t>
            </a:r>
            <a:endParaRPr/>
          </a:p>
          <a:p>
            <a:pPr>
              <a:lnSpc>
                <a:spcPct val="94000"/>
              </a:lnSpc>
              <a:buSzPct val="45000"/>
              <a:buFont typeface="Wingdings" charset="2"/>
              <a:buChar char=""/>
            </a:pPr>
            <a:r>
              <a:rPr lang="en-US" sz="3200">
                <a:solidFill>
                  <a:srgbClr val="000000"/>
                </a:solidFill>
                <a:latin typeface="Arial"/>
              </a:rPr>
              <a:t>The notebook version  is even more useful. It is browser-based and embedded rich text, code, mathematics and figures. It provides a platform to support reproducible research, since all inputs and outputs may be stored in a one-to-one way in notebook documents.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TextShape 1"/>
          <p:cNvSpPr txBox="1"/>
          <p:nvPr/>
        </p:nvSpPr>
        <p:spPr>
          <a:xfrm>
            <a:off x="502920" y="301680"/>
            <a:ext cx="9070920" cy="1262160"/>
          </a:xfrm>
          <a:prstGeom prst="rect">
            <a:avLst/>
          </a:prstGeom>
        </p:spPr>
        <p:txBody>
          <a:bodyPr lIns="0" rIns="0" tIns="44280" bIns="0" anchor="ctr"/>
          <a:p>
            <a:pPr algn="ctr">
              <a:lnSpc>
                <a:spcPct val="92000"/>
              </a:lnSpc>
            </a:pPr>
            <a:r>
              <a:rPr lang="en-US" sz="4400">
                <a:solidFill>
                  <a:srgbClr val="996600"/>
                </a:solidFill>
                <a:latin typeface="FreeSerif"/>
              </a:rPr>
              <a:t>IPython</a:t>
            </a:r>
            <a:endParaRPr/>
          </a:p>
        </p:txBody>
      </p:sp>
      <p:pic>
        <p:nvPicPr>
          <p:cNvPr id="75" name="" descr=""/>
          <p:cNvPicPr/>
          <p:nvPr/>
        </p:nvPicPr>
        <p:blipFill>
          <a:blip r:embed="rId1"/>
          <a:stretch>
            <a:fillRect/>
          </a:stretch>
        </p:blipFill>
        <p:spPr>
          <a:xfrm>
            <a:off x="1139760" y="1768320"/>
            <a:ext cx="7797960" cy="43848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6" name="" descr=""/>
          <p:cNvPicPr/>
          <p:nvPr/>
        </p:nvPicPr>
        <p:blipFill>
          <a:blip r:embed="rId1"/>
          <a:stretch>
            <a:fillRect/>
          </a:stretch>
        </p:blipFill>
        <p:spPr>
          <a:xfrm>
            <a:off x="3176640" y="301680"/>
            <a:ext cx="3725640" cy="1262160"/>
          </a:xfrm>
          <a:prstGeom prst="rect">
            <a:avLst/>
          </a:prstGeom>
          <a:ln>
            <a:noFill/>
          </a:ln>
        </p:spPr>
      </p:pic>
      <p:sp>
        <p:nvSpPr>
          <p:cNvPr id="77" name="TextShape 1"/>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Offers the type </a:t>
            </a:r>
            <a:r>
              <a:rPr i="1" lang="en-US" sz="3200">
                <a:solidFill>
                  <a:srgbClr val="000000"/>
                </a:solidFill>
                <a:latin typeface="Arial"/>
              </a:rPr>
              <a:t>numpy.ndarray</a:t>
            </a:r>
            <a:r>
              <a:rPr lang="en-US" sz="3200">
                <a:solidFill>
                  <a:srgbClr val="000000"/>
                </a:solidFill>
                <a:latin typeface="Arial"/>
              </a:rPr>
              <a:t> , a homogenous multidimensional array</a:t>
            </a:r>
            <a:endParaRPr/>
          </a:p>
          <a:p>
            <a:pPr>
              <a:lnSpc>
                <a:spcPct val="94000"/>
              </a:lnSpc>
              <a:buSzPct val="45000"/>
              <a:buFont typeface="Wingdings" charset="2"/>
              <a:buChar char=""/>
            </a:pPr>
            <a:r>
              <a:rPr lang="en-US" sz="3200">
                <a:solidFill>
                  <a:srgbClr val="000000"/>
                </a:solidFill>
                <a:latin typeface="Arial"/>
              </a:rPr>
              <a:t>Access to numerous mathematical functions – linear algebra, statistics,and so on</a:t>
            </a:r>
            <a:endParaRPr/>
          </a:p>
          <a:p>
            <a:pPr>
              <a:lnSpc>
                <a:spcPct val="94000"/>
              </a:lnSpc>
              <a:buSzPct val="45000"/>
              <a:buFont typeface="Wingdings" charset="2"/>
              <a:buChar char=""/>
            </a:pPr>
            <a:r>
              <a:rPr lang="en-US" sz="3200">
                <a:solidFill>
                  <a:srgbClr val="000000"/>
                </a:solidFill>
                <a:latin typeface="Arial"/>
              </a:rPr>
              <a:t>Ability to integrate C, C++, and Fortran code</a:t>
            </a:r>
            <a:endParaRPr/>
          </a:p>
          <a:p>
            <a:pPr>
              <a:lnSpc>
                <a:spcPct val="94000"/>
              </a:lnSpc>
              <a:buSzPct val="45000"/>
              <a:buFont typeface="Wingdings" charset="2"/>
              <a:buChar char=""/>
            </a:pPr>
            <a:r>
              <a:rPr lang="en-US" sz="3200">
                <a:solidFill>
                  <a:srgbClr val="000000"/>
                </a:solidFill>
                <a:latin typeface="Arial"/>
              </a:rPr>
              <a:t>Foundation module for SciPy, Pandas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8" name="" descr=""/>
          <p:cNvPicPr/>
          <p:nvPr/>
        </p:nvPicPr>
        <p:blipFill>
          <a:blip r:embed="rId1"/>
          <a:stretch>
            <a:fillRect/>
          </a:stretch>
        </p:blipFill>
        <p:spPr>
          <a:xfrm>
            <a:off x="3227400" y="301680"/>
            <a:ext cx="3622680" cy="1262160"/>
          </a:xfrm>
          <a:prstGeom prst="rect">
            <a:avLst/>
          </a:prstGeom>
          <a:ln>
            <a:noFill/>
          </a:ln>
        </p:spPr>
      </p:pic>
      <p:sp>
        <p:nvSpPr>
          <p:cNvPr id="79" name="TextShape 1"/>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Offers functionality for numeric and scientific computing – statistics, optimization, signal processing.</a:t>
            </a:r>
            <a:endParaRPr/>
          </a:p>
          <a:p>
            <a:pPr>
              <a:lnSpc>
                <a:spcPct val="94000"/>
              </a:lnSpc>
              <a:buSzPct val="45000"/>
              <a:buFont typeface="Wingdings" charset="2"/>
              <a:buChar char=""/>
            </a:pPr>
            <a:r>
              <a:rPr lang="en-US" sz="3200">
                <a:solidFill>
                  <a:srgbClr val="000000"/>
                </a:solidFill>
                <a:latin typeface="Arial"/>
              </a:rPr>
              <a:t>Built on top of NumPy</a:t>
            </a:r>
            <a:endParaRPr/>
          </a:p>
          <a:p>
            <a:pPr>
              <a:lnSpc>
                <a:spcPct val="94000"/>
              </a:lnSpc>
              <a:buSzPct val="45000"/>
              <a:buFont typeface="Wingdings" charset="2"/>
              <a:buChar char=""/>
            </a:pPr>
            <a:r>
              <a:rPr lang="en-US" sz="3200">
                <a:solidFill>
                  <a:srgbClr val="000000"/>
                </a:solidFill>
                <a:latin typeface="Arial"/>
              </a:rPr>
              <a:t>Foundation for add-on packages referred to as scikits. The most well-known is </a:t>
            </a:r>
            <a:r>
              <a:rPr lang="en-US" sz="3200">
                <a:solidFill>
                  <a:srgbClr val="ff9900"/>
                </a:solidFill>
                <a:latin typeface="Arial"/>
              </a:rPr>
              <a:t>scikit-learn</a:t>
            </a:r>
            <a:r>
              <a:rPr lang="en-US" sz="3200">
                <a:solidFill>
                  <a:srgbClr val="000000"/>
                </a:solidFill>
                <a:latin typeface="Arial"/>
              </a:rPr>
              <a:t>, used for machine learning and data mining.</a:t>
            </a:r>
            <a:endParaRPr/>
          </a:p>
          <a:p>
            <a:pPr>
              <a:lnSpc>
                <a:spcPct val="94000"/>
              </a:lnSpc>
              <a:buSzPct val="45000"/>
              <a:buFont typeface="Wingdings" charset="2"/>
              <a:buChar char=""/>
            </a:pPr>
            <a:r>
              <a:rPr lang="en-US" sz="3200">
                <a:solidFill>
                  <a:srgbClr val="000000"/>
                </a:solidFill>
                <a:latin typeface="Arial"/>
              </a:rPr>
              <a:t>To learn about other scikits, see: </a:t>
            </a:r>
            <a:r>
              <a:rPr lang="en-US" sz="3200">
                <a:solidFill>
                  <a:srgbClr val="000000"/>
                </a:solidFill>
                <a:latin typeface="Arial"/>
              </a:rPr>
              <a:t>
</a:t>
            </a:r>
            <a:r>
              <a:rPr lang="en-US" sz="2600">
                <a:solidFill>
                  <a:srgbClr val="ccccff"/>
                </a:solidFill>
                <a:latin typeface="Arial"/>
              </a:rPr>
              <a:t>http://scikits.appspot.com/sckits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0" name="" descr=""/>
          <p:cNvPicPr/>
          <p:nvPr/>
        </p:nvPicPr>
        <p:blipFill>
          <a:blip r:embed="rId1"/>
          <a:stretch>
            <a:fillRect/>
          </a:stretch>
        </p:blipFill>
        <p:spPr>
          <a:xfrm>
            <a:off x="1596960" y="301680"/>
            <a:ext cx="6886800" cy="1262160"/>
          </a:xfrm>
          <a:prstGeom prst="rect">
            <a:avLst/>
          </a:prstGeom>
          <a:ln>
            <a:noFill/>
          </a:ln>
        </p:spPr>
      </p:pic>
      <p:sp>
        <p:nvSpPr>
          <p:cNvPr id="81"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Provides rich visualization and graphing functionality</a:t>
            </a:r>
            <a:endParaRPr/>
          </a:p>
          <a:p>
            <a:pPr>
              <a:lnSpc>
                <a:spcPct val="94000"/>
              </a:lnSpc>
              <a:buSzPct val="45000"/>
              <a:buFont typeface="Wingdings" charset="2"/>
              <a:buChar char=""/>
            </a:pPr>
            <a:r>
              <a:rPr lang="en-US" sz="3200">
                <a:solidFill>
                  <a:srgbClr val="000000"/>
                </a:solidFill>
                <a:latin typeface="Arial"/>
              </a:rPr>
              <a:t>Can display graphics inline within IPython or in a separate external window </a:t>
            </a:r>
            <a:endParaRPr/>
          </a:p>
          <a:p>
            <a:pPr>
              <a:lnSpc>
                <a:spcPct val="94000"/>
              </a:lnSpc>
              <a:buSzPct val="45000"/>
              <a:buFont typeface="Wingdings" charset="2"/>
              <a:buChar char=""/>
            </a:pPr>
            <a:r>
              <a:rPr lang="en-US" sz="3200">
                <a:solidFill>
                  <a:srgbClr val="000000"/>
                </a:solidFill>
                <a:latin typeface="Arial"/>
              </a:rPr>
              <a:t>Built on plotting functionality available in Matlab</a:t>
            </a:r>
            <a:endParaRPr/>
          </a:p>
          <a:p>
            <a:pPr>
              <a:lnSpc>
                <a:spcPct val="94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TextShape 1"/>
          <p:cNvSpPr txBox="1"/>
          <p:nvPr/>
        </p:nvSpPr>
        <p:spPr>
          <a:xfrm>
            <a:off x="502920" y="279000"/>
            <a:ext cx="9070920" cy="1305000"/>
          </a:xfrm>
          <a:prstGeom prst="rect">
            <a:avLst/>
          </a:prstGeom>
        </p:spPr>
        <p:txBody>
          <a:bodyPr lIns="0" rIns="0" tIns="11160" bIns="0" anchor="ctr"/>
          <a:p>
            <a:pPr algn="ctr">
              <a:lnSpc>
                <a:spcPct val="98000"/>
              </a:lnSpc>
            </a:pPr>
            <a:r>
              <a:rPr lang="en-US" sz="4400">
                <a:solidFill>
                  <a:srgbClr val="000000"/>
                </a:solidFill>
                <a:latin typeface="Droid Serif"/>
              </a:rPr>
              <a:t>An </a:t>
            </a:r>
            <a:r>
              <a:rPr lang="en-US" sz="4400">
                <a:solidFill>
                  <a:srgbClr val="ff9900"/>
                </a:solidFill>
                <a:latin typeface="Droid Serif"/>
              </a:rPr>
              <a:t>Introduction</a:t>
            </a:r>
            <a:r>
              <a:rPr lang="en-US" sz="4400">
                <a:solidFill>
                  <a:srgbClr val="000000"/>
                </a:solidFill>
                <a:latin typeface="Droid Serif"/>
              </a:rPr>
              <a:t> to </a:t>
            </a:r>
            <a:r>
              <a:rPr lang="en-US" sz="4400">
                <a:solidFill>
                  <a:srgbClr val="000099"/>
                </a:solidFill>
                <a:latin typeface="Droid Serif"/>
              </a:rPr>
              <a:t>Data Science</a:t>
            </a:r>
            <a:r>
              <a:rPr lang="en-US" sz="4400">
                <a:solidFill>
                  <a:srgbClr val="000000"/>
                </a:solidFill>
                <a:latin typeface="Droid Serif"/>
              </a:rPr>
              <a:t> Using </a:t>
            </a:r>
            <a:r>
              <a:rPr lang="en-US" sz="4400">
                <a:solidFill>
                  <a:srgbClr val="006600"/>
                </a:solidFill>
                <a:latin typeface="Droid Serif"/>
              </a:rPr>
              <a:t>Python</a:t>
            </a:r>
            <a:endParaRPr/>
          </a:p>
        </p:txBody>
      </p:sp>
      <p:sp>
        <p:nvSpPr>
          <p:cNvPr id="47" name="TextShape 2"/>
          <p:cNvSpPr txBox="1"/>
          <p:nvPr/>
        </p:nvSpPr>
        <p:spPr>
          <a:xfrm>
            <a:off x="456840" y="1916280"/>
            <a:ext cx="9070920" cy="5581440"/>
          </a:xfrm>
          <a:prstGeom prst="rect">
            <a:avLst/>
          </a:prstGeom>
        </p:spPr>
        <p:txBody>
          <a:bodyPr lIns="0" rIns="0" tIns="27360" bIns="0" anchor="ctr"/>
          <a:p>
            <a:pPr>
              <a:lnSpc>
                <a:spcPct val="94000"/>
              </a:lnSpc>
            </a:pPr>
            <a:endParaRPr/>
          </a:p>
          <a:p>
            <a:pPr>
              <a:lnSpc>
                <a:spcPct val="94000"/>
              </a:lnSpc>
            </a:pPr>
            <a:r>
              <a:rPr lang="en-US" sz="3600">
                <a:solidFill>
                  <a:srgbClr val="000000"/>
                </a:solidFill>
                <a:latin typeface="Arial"/>
              </a:rPr>
              <a:t>Topics Covered:</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What is and Why </a:t>
            </a:r>
            <a:r>
              <a:rPr lang="en-US" sz="3200">
                <a:solidFill>
                  <a:srgbClr val="000099"/>
                </a:solidFill>
                <a:latin typeface="Arial"/>
              </a:rPr>
              <a:t>Data Science</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Tools for doing </a:t>
            </a:r>
            <a:r>
              <a:rPr lang="en-US" sz="3200">
                <a:solidFill>
                  <a:srgbClr val="000066"/>
                </a:solidFill>
                <a:latin typeface="Arial"/>
              </a:rPr>
              <a:t>Data Science</a:t>
            </a:r>
            <a:r>
              <a:rPr lang="en-US" sz="3200">
                <a:solidFill>
                  <a:srgbClr val="000000"/>
                </a:solidFill>
                <a:latin typeface="Arial"/>
              </a:rPr>
              <a:t> in </a:t>
            </a:r>
            <a:r>
              <a:rPr lang="en-US" sz="3200">
                <a:solidFill>
                  <a:srgbClr val="006600"/>
                </a:solidFill>
                <a:latin typeface="Arial"/>
              </a:rPr>
              <a:t>Python</a:t>
            </a:r>
            <a:endParaRPr/>
          </a:p>
          <a:p>
            <a:pPr>
              <a:lnSpc>
                <a:spcPct val="141000"/>
              </a:lnSpc>
              <a:buSzPct val="45000"/>
              <a:buFont typeface="Wingdings" charset="2"/>
              <a:buChar char=""/>
            </a:pPr>
            <a:r>
              <a:rPr lang="en-US" sz="3200">
                <a:solidFill>
                  <a:srgbClr val="006600"/>
                </a:solidFill>
                <a:latin typeface="Arial"/>
              </a:rPr>
              <a:t> </a:t>
            </a:r>
            <a:r>
              <a:rPr lang="en-US" sz="3200">
                <a:solidFill>
                  <a:srgbClr val="000000"/>
                </a:solidFill>
                <a:latin typeface="Arial"/>
              </a:rPr>
              <a:t>Real-world </a:t>
            </a:r>
            <a:r>
              <a:rPr lang="en-US" sz="3200">
                <a:solidFill>
                  <a:srgbClr val="000066"/>
                </a:solidFill>
                <a:latin typeface="Arial"/>
              </a:rPr>
              <a:t>Data Science</a:t>
            </a:r>
            <a:r>
              <a:rPr lang="en-US" sz="3200">
                <a:solidFill>
                  <a:srgbClr val="000000"/>
                </a:solidFill>
                <a:latin typeface="Arial"/>
              </a:rPr>
              <a:t> example</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Summary and conclusions </a:t>
            </a:r>
            <a:endParaRPr/>
          </a:p>
          <a:p>
            <a:pPr>
              <a:lnSpc>
                <a:spcPct val="94000"/>
              </a:lnSpc>
            </a:pPr>
            <a:endParaRPr/>
          </a:p>
          <a:p>
            <a:pPr>
              <a:lnSpc>
                <a:spcPct val="94000"/>
              </a:lnSpc>
            </a:pPr>
            <a:endParaRPr/>
          </a:p>
          <a:p>
            <a:pPr algn="ctr">
              <a:lnSpc>
                <a:spcPct val="94000"/>
              </a:lnSpc>
            </a:pPr>
            <a:endParaRPr/>
          </a:p>
          <a:p>
            <a:pPr algn="ctr">
              <a:lnSpc>
                <a:spcPct val="94000"/>
              </a:lnSpc>
            </a:pPr>
            <a:r>
              <a:rPr lang="en-US" sz="3200">
                <a:solidFill>
                  <a:srgbClr val="000000"/>
                </a:solidFill>
                <a:latin typeface="Arial"/>
              </a:rPr>
              <a:t>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2" name="" descr=""/>
          <p:cNvPicPr/>
          <p:nvPr/>
        </p:nvPicPr>
        <p:blipFill>
          <a:blip r:embed="rId1"/>
          <a:stretch>
            <a:fillRect/>
          </a:stretch>
        </p:blipFill>
        <p:spPr>
          <a:xfrm>
            <a:off x="1596960" y="301680"/>
            <a:ext cx="6886800" cy="1262160"/>
          </a:xfrm>
          <a:prstGeom prst="rect">
            <a:avLst/>
          </a:prstGeom>
          <a:ln>
            <a:noFill/>
          </a:ln>
        </p:spPr>
      </p:pic>
      <p:pic>
        <p:nvPicPr>
          <p:cNvPr id="83" name="" descr=""/>
          <p:cNvPicPr/>
          <p:nvPr/>
        </p:nvPicPr>
        <p:blipFill>
          <a:blip r:embed="rId2"/>
          <a:stretch>
            <a:fillRect/>
          </a:stretch>
        </p:blipFill>
        <p:spPr>
          <a:xfrm>
            <a:off x="365040" y="5124600"/>
            <a:ext cx="3808440" cy="1003320"/>
          </a:xfrm>
          <a:prstGeom prst="rect">
            <a:avLst/>
          </a:prstGeom>
          <a:ln>
            <a:noFill/>
          </a:ln>
        </p:spPr>
      </p:pic>
      <p:pic>
        <p:nvPicPr>
          <p:cNvPr id="84" name="" descr=""/>
          <p:cNvPicPr/>
          <p:nvPr/>
        </p:nvPicPr>
        <p:blipFill>
          <a:blip r:embed="rId3"/>
          <a:stretch>
            <a:fillRect/>
          </a:stretch>
        </p:blipFill>
        <p:spPr>
          <a:xfrm>
            <a:off x="189000" y="1920960"/>
            <a:ext cx="3833640" cy="2882880"/>
          </a:xfrm>
          <a:prstGeom prst="rect">
            <a:avLst/>
          </a:prstGeom>
          <a:ln>
            <a:noFill/>
          </a:ln>
        </p:spPr>
      </p:pic>
      <p:pic>
        <p:nvPicPr>
          <p:cNvPr id="85" name="" descr=""/>
          <p:cNvPicPr/>
          <p:nvPr/>
        </p:nvPicPr>
        <p:blipFill>
          <a:blip r:embed="rId4"/>
          <a:stretch>
            <a:fillRect/>
          </a:stretch>
        </p:blipFill>
        <p:spPr>
          <a:xfrm>
            <a:off x="5303880" y="1828800"/>
            <a:ext cx="3833640" cy="2894040"/>
          </a:xfrm>
          <a:prstGeom prst="rect">
            <a:avLst/>
          </a:prstGeom>
          <a:ln>
            <a:noFill/>
          </a:ln>
        </p:spPr>
      </p:pic>
      <p:pic>
        <p:nvPicPr>
          <p:cNvPr id="86" name="" descr=""/>
          <p:cNvPicPr/>
          <p:nvPr/>
        </p:nvPicPr>
        <p:blipFill>
          <a:blip r:embed="rId5"/>
          <a:stretch>
            <a:fillRect/>
          </a:stretch>
        </p:blipFill>
        <p:spPr>
          <a:xfrm>
            <a:off x="5284800" y="5159520"/>
            <a:ext cx="3859200" cy="4190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NumPy + SciPy + matplotlib + IPython</a:t>
            </a:r>
            <a:endParaRPr/>
          </a:p>
        </p:txBody>
      </p:sp>
      <p:sp>
        <p:nvSpPr>
          <p:cNvPr id="88" name="TextShape 2"/>
          <p:cNvSpPr txBox="1"/>
          <p:nvPr/>
        </p:nvSpPr>
        <p:spPr>
          <a:xfrm>
            <a:off x="502920" y="1767960"/>
            <a:ext cx="9070920" cy="48150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 an environment similar to the Matlab toolbox for numeric and scientific computing</a:t>
            </a:r>
            <a:endParaRPr/>
          </a:p>
          <a:p>
            <a:pPr>
              <a:lnSpc>
                <a:spcPct val="94000"/>
              </a:lnSpc>
              <a:buSzPct val="45000"/>
              <a:buFont typeface="Wingdings" charset="2"/>
              <a:buChar char=""/>
            </a:pPr>
            <a:r>
              <a:rPr lang="en-US" sz="3200">
                <a:solidFill>
                  <a:srgbClr val="000000"/>
                </a:solidFill>
                <a:latin typeface="Arial"/>
              </a:rPr>
              <a:t>Invoking IPython and importing these modules :</a:t>
            </a:r>
            <a:r>
              <a:rPr lang="en-US" sz="3200">
                <a:solidFill>
                  <a:srgbClr val="000000"/>
                </a:solidFill>
                <a:latin typeface="Arial"/>
              </a:rPr>
              <a:t>
</a:t>
            </a:r>
            <a:r>
              <a:rPr lang="en-US" sz="3200">
                <a:solidFill>
                  <a:srgbClr val="000000"/>
                </a:solidFill>
                <a:latin typeface="Arial"/>
              </a:rPr>
              <a:t>
</a:t>
            </a:r>
            <a:r>
              <a:rPr lang="en-US" sz="2800">
                <a:solidFill>
                  <a:srgbClr val="003300"/>
                </a:solidFill>
                <a:latin typeface="Courier 10 Pitch"/>
              </a:rPr>
              <a:t>ipython notebook - #Invoke Ipython</a:t>
            </a:r>
            <a:endParaRPr/>
          </a:p>
          <a:p>
            <a:pPr>
              <a:lnSpc>
                <a:spcPct val="97000"/>
              </a:lnSpc>
            </a:pPr>
            <a:r>
              <a:rPr lang="en-US" sz="2800">
                <a:solidFill>
                  <a:srgbClr val="003300"/>
                </a:solidFill>
                <a:latin typeface="Courier 10 Pitch"/>
              </a:rPr>
              <a:t>[1]: import numpy as np</a:t>
            </a:r>
            <a:endParaRPr/>
          </a:p>
          <a:p>
            <a:pPr>
              <a:lnSpc>
                <a:spcPct val="97000"/>
              </a:lnSpc>
            </a:pPr>
            <a:r>
              <a:rPr lang="en-US" sz="2800">
                <a:solidFill>
                  <a:srgbClr val="003300"/>
                </a:solidFill>
                <a:latin typeface="Courier 10 Pitch"/>
              </a:rPr>
              <a:t>[2]: import scipy as sc</a:t>
            </a:r>
            <a:endParaRPr/>
          </a:p>
          <a:p>
            <a:pPr>
              <a:lnSpc>
                <a:spcPct val="97000"/>
              </a:lnSpc>
            </a:pPr>
            <a:r>
              <a:rPr lang="en-US" sz="2800">
                <a:solidFill>
                  <a:srgbClr val="003300"/>
                </a:solidFill>
                <a:latin typeface="Courier 10 Pitch"/>
              </a:rPr>
              <a:t>[3]: import matplotlib.pyplot as plt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9" name="" descr=""/>
          <p:cNvPicPr/>
          <p:nvPr/>
        </p:nvPicPr>
        <p:blipFill>
          <a:blip r:embed="rId1"/>
          <a:stretch>
            <a:fillRect/>
          </a:stretch>
        </p:blipFill>
        <p:spPr>
          <a:xfrm>
            <a:off x="1933560" y="301680"/>
            <a:ext cx="6210360" cy="1262160"/>
          </a:xfrm>
          <a:prstGeom prst="rect">
            <a:avLst/>
          </a:prstGeom>
          <a:ln>
            <a:noFill/>
          </a:ln>
        </p:spPr>
      </p:pic>
      <p:sp>
        <p:nvSpPr>
          <p:cNvPr id="90"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High-performance open source library for data analysis in Python</a:t>
            </a:r>
            <a:endParaRPr/>
          </a:p>
          <a:p>
            <a:pPr>
              <a:lnSpc>
                <a:spcPct val="94000"/>
              </a:lnSpc>
              <a:buSzPct val="45000"/>
              <a:buFont typeface="Wingdings" charset="2"/>
              <a:buChar char=""/>
            </a:pPr>
            <a:r>
              <a:rPr lang="en-US" sz="3200">
                <a:solidFill>
                  <a:srgbClr val="000000"/>
                </a:solidFill>
                <a:latin typeface="Arial"/>
              </a:rPr>
              <a:t>Key Features:</a:t>
            </a:r>
            <a:endParaRPr/>
          </a:p>
          <a:p>
            <a:pPr lvl="1">
              <a:lnSpc>
                <a:spcPct val="94000"/>
              </a:lnSpc>
              <a:buSzPct val="75000"/>
              <a:buFont typeface="Symbol" charset="2"/>
              <a:buChar char=""/>
            </a:pPr>
            <a:r>
              <a:rPr lang="en-US" sz="2800">
                <a:solidFill>
                  <a:srgbClr val="000000"/>
                </a:solidFill>
                <a:latin typeface="Arial"/>
              </a:rPr>
              <a:t>Process data in different formats</a:t>
            </a:r>
            <a:endParaRPr/>
          </a:p>
          <a:p>
            <a:pPr lvl="1">
              <a:lnSpc>
                <a:spcPct val="94000"/>
              </a:lnSpc>
              <a:buSzPct val="75000"/>
              <a:buFont typeface="Symbol" charset="2"/>
              <a:buChar char=""/>
            </a:pPr>
            <a:r>
              <a:rPr lang="en-US" sz="2800">
                <a:solidFill>
                  <a:srgbClr val="000000"/>
                </a:solidFill>
                <a:latin typeface="Arial"/>
              </a:rPr>
              <a:t>Can load data from varied sources – CSV, SQL.</a:t>
            </a:r>
            <a:endParaRPr/>
          </a:p>
          <a:p>
            <a:pPr lvl="1">
              <a:lnSpc>
                <a:spcPct val="94000"/>
              </a:lnSpc>
              <a:buSzPct val="75000"/>
              <a:buFont typeface="Symbol" charset="2"/>
              <a:buChar char=""/>
            </a:pPr>
            <a:r>
              <a:rPr lang="en-US" sz="2800">
                <a:solidFill>
                  <a:srgbClr val="000000"/>
                </a:solidFill>
                <a:latin typeface="Arial"/>
              </a:rPr>
              <a:t>Can perform many operations on data sets – slicing, sub-setting, filtering, merging, grouping etc.</a:t>
            </a:r>
            <a:endParaRPr/>
          </a:p>
          <a:p>
            <a:pPr lvl="1">
              <a:lnSpc>
                <a:spcPct val="94000"/>
              </a:lnSpc>
              <a:buSzPct val="75000"/>
              <a:buFont typeface="Symbol" charset="2"/>
              <a:buChar char=""/>
            </a:pPr>
            <a:r>
              <a:rPr lang="en-US" sz="2800">
                <a:solidFill>
                  <a:srgbClr val="000000"/>
                </a:solidFill>
                <a:latin typeface="Arial"/>
              </a:rPr>
              <a:t>Can handle missing data.</a:t>
            </a:r>
            <a:endParaRPr/>
          </a:p>
          <a:p>
            <a:pPr lvl="1">
              <a:lnSpc>
                <a:spcPct val="94000"/>
              </a:lnSpc>
              <a:buSzPct val="75000"/>
              <a:buFont typeface="Symbol" charset="2"/>
              <a:buChar char=""/>
            </a:pPr>
            <a:r>
              <a:rPr lang="en-US" sz="2800">
                <a:solidFill>
                  <a:srgbClr val="000000"/>
                </a:solidFill>
                <a:latin typeface="Arial"/>
              </a:rPr>
              <a:t>Integrates well with other Python data libraries</a:t>
            </a:r>
            <a:endParaRPr/>
          </a:p>
          <a:p>
            <a:pPr lvl="1">
              <a:lnSpc>
                <a:spcPct val="94000"/>
              </a:lnSpc>
              <a:buSzPct val="75000"/>
              <a:buFont typeface="Symbol" charset="2"/>
              <a:buChar char=""/>
            </a:pPr>
            <a:r>
              <a:rPr lang="en-US" sz="2800">
                <a:solidFill>
                  <a:srgbClr val="000000"/>
                </a:solidFill>
                <a:latin typeface="Arial"/>
              </a:rPr>
              <a:t>Delivers fast performance</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91" name="" descr=""/>
          <p:cNvPicPr/>
          <p:nvPr/>
        </p:nvPicPr>
        <p:blipFill>
          <a:blip r:embed="rId1"/>
          <a:stretch>
            <a:fillRect/>
          </a:stretch>
        </p:blipFill>
        <p:spPr>
          <a:xfrm>
            <a:off x="1933560" y="301680"/>
            <a:ext cx="6210360" cy="1262160"/>
          </a:xfrm>
          <a:prstGeom prst="rect">
            <a:avLst/>
          </a:prstGeom>
          <a:ln>
            <a:noFill/>
          </a:ln>
        </p:spPr>
      </p:pic>
      <p:sp>
        <p:nvSpPr>
          <p:cNvPr id="92"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Provides 2 key data structures:</a:t>
            </a:r>
            <a:endParaRPr/>
          </a:p>
          <a:p>
            <a:pPr lvl="1">
              <a:lnSpc>
                <a:spcPct val="94000"/>
              </a:lnSpc>
              <a:buSzPct val="75000"/>
              <a:buFont typeface="Symbol" charset="2"/>
              <a:buChar char=""/>
            </a:pPr>
            <a:r>
              <a:rPr lang="en-US" sz="2800">
                <a:solidFill>
                  <a:srgbClr val="cc0000"/>
                </a:solidFill>
                <a:latin typeface="Arial"/>
              </a:rPr>
              <a:t>Series</a:t>
            </a:r>
            <a:r>
              <a:rPr lang="en-US" sz="2800">
                <a:solidFill>
                  <a:srgbClr val="000000"/>
                </a:solidFill>
                <a:latin typeface="Arial"/>
              </a:rPr>
              <a:t> - Really a 1D NumPy array under the hood. It consists of a NumPy array coupled with an array of labels.</a:t>
            </a:r>
            <a:endParaRPr/>
          </a:p>
          <a:p>
            <a:pPr lvl="1">
              <a:lnSpc>
                <a:spcPct val="94000"/>
              </a:lnSpc>
              <a:buSzPct val="75000"/>
              <a:buFont typeface="Symbol" charset="2"/>
              <a:buChar char=""/>
            </a:pPr>
            <a:r>
              <a:rPr lang="en-US" sz="2800">
                <a:solidFill>
                  <a:srgbClr val="cc0000"/>
                </a:solidFill>
                <a:latin typeface="Arial"/>
              </a:rPr>
              <a:t>DataFrame</a:t>
            </a:r>
            <a:r>
              <a:rPr lang="en-US" sz="2800">
                <a:solidFill>
                  <a:srgbClr val="000000"/>
                </a:solidFill>
                <a:latin typeface="Arial"/>
              </a:rPr>
              <a:t> - 2-dimensional labeled array. Its column types can be heterogeneous. Conceptually analogous to a table or spreadsheet of data.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TextShape 1"/>
          <p:cNvSpPr txBox="1"/>
          <p:nvPr/>
        </p:nvSpPr>
        <p:spPr>
          <a:xfrm>
            <a:off x="502920" y="301680"/>
            <a:ext cx="9070920" cy="1262520"/>
          </a:xfrm>
          <a:prstGeom prst="rect">
            <a:avLst/>
          </a:prstGeom>
        </p:spPr>
        <p:txBody>
          <a:bodyPr lIns="0" rIns="0" tIns="0" bIns="0" anchor="ctr"/>
          <a:p>
            <a:pPr algn="ctr"/>
            <a:endParaRPr/>
          </a:p>
        </p:txBody>
      </p:sp>
      <p:sp>
        <p:nvSpPr>
          <p:cNvPr id="94" name="TextShape 2"/>
          <p:cNvSpPr txBox="1"/>
          <p:nvPr/>
        </p:nvSpPr>
        <p:spPr>
          <a:xfrm>
            <a:off x="502920" y="1768320"/>
            <a:ext cx="9070920" cy="508968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Import module</a:t>
            </a:r>
            <a:endParaRPr/>
          </a:p>
          <a:p>
            <a:pPr>
              <a:lnSpc>
                <a:spcPct val="94000"/>
              </a:lnSpc>
            </a:pPr>
            <a:r>
              <a:rPr lang="en-US" sz="2200">
                <a:solidFill>
                  <a:srgbClr val="330066"/>
                </a:solidFill>
                <a:latin typeface="Arial"/>
              </a:rPr>
              <a:t>import pandas as pd</a:t>
            </a:r>
            <a:endParaRPr/>
          </a:p>
          <a:p>
            <a:pPr>
              <a:lnSpc>
                <a:spcPct val="94000"/>
              </a:lnSpc>
              <a:buSzPct val="45000"/>
              <a:buFont typeface="Wingdings" charset="2"/>
              <a:buChar char=""/>
            </a:pPr>
            <a:r>
              <a:rPr lang="en-US" sz="3200">
                <a:solidFill>
                  <a:srgbClr val="000000"/>
                </a:solidFill>
                <a:latin typeface="Arial"/>
              </a:rPr>
              <a:t>Read csv file into DataFrame</a:t>
            </a:r>
            <a:endParaRPr/>
          </a:p>
          <a:p>
            <a:pPr>
              <a:lnSpc>
                <a:spcPct val="97000"/>
              </a:lnSpc>
            </a:pPr>
            <a:r>
              <a:rPr lang="en-US" sz="2200">
                <a:solidFill>
                  <a:srgbClr val="330066"/>
                </a:solidFill>
                <a:latin typeface="Courier 10 Pitch"/>
              </a:rPr>
              <a:t>weather_df = pd.read_csv('./weather.csv')</a:t>
            </a:r>
            <a:endParaRPr/>
          </a:p>
          <a:p>
            <a:pPr>
              <a:lnSpc>
                <a:spcPct val="94000"/>
              </a:lnSpc>
              <a:buSzPct val="45000"/>
              <a:buFont typeface="Wingdings" charset="2"/>
              <a:buChar char=""/>
            </a:pPr>
            <a:r>
              <a:rPr lang="en-US" sz="3200">
                <a:solidFill>
                  <a:srgbClr val="000000"/>
                </a:solidFill>
                <a:latin typeface="Arial"/>
              </a:rPr>
              <a:t>Create Series and DataFrame</a:t>
            </a:r>
            <a:endParaRPr/>
          </a:p>
          <a:p>
            <a:pPr>
              <a:lnSpc>
                <a:spcPct val="97000"/>
              </a:lnSpc>
            </a:pPr>
            <a:r>
              <a:rPr lang="en-US" sz="2200">
                <a:solidFill>
                  <a:srgbClr val="330066"/>
                </a:solidFill>
                <a:latin typeface="Courier 10 Pitch"/>
              </a:rPr>
              <a:t>prices_day1 = pd.Series({'AMZN' : 200.0, 'AAPL': 100.0, 'FB' : 96.7})</a:t>
            </a:r>
            <a:endParaRPr/>
          </a:p>
          <a:p>
            <a:pPr>
              <a:lnSpc>
                <a:spcPct val="97000"/>
              </a:lnSpc>
            </a:pPr>
            <a:r>
              <a:rPr lang="en-US" sz="2200">
                <a:solidFill>
                  <a:srgbClr val="330066"/>
                </a:solidFill>
                <a:latin typeface="Courier 10 Pitch"/>
              </a:rPr>
              <a:t>prices_day2 = pd.Series({'AMZN' : 197.8, 'AAPL': 99.2, 'FB' : 99.75})</a:t>
            </a:r>
            <a:endParaRPr/>
          </a:p>
          <a:p>
            <a:pPr>
              <a:lnSpc>
                <a:spcPct val="97000"/>
              </a:lnSpc>
            </a:pPr>
            <a:r>
              <a:rPr lang="en-US" sz="2200">
                <a:solidFill>
                  <a:srgbClr val="330066"/>
                </a:solidFill>
                <a:latin typeface="Courier 10 Pitch"/>
              </a:rPr>
              <a:t>all_prices = pd.DataFrame([prices_day1,prices_day2])</a:t>
            </a:r>
            <a:endParaRPr/>
          </a:p>
          <a:p>
            <a:pPr>
              <a:lnSpc>
                <a:spcPct val="97000"/>
              </a:lnSpc>
            </a:pPr>
            <a:r>
              <a:rPr lang="en-US" sz="2200">
                <a:solidFill>
                  <a:srgbClr val="330066"/>
                </a:solidFill>
                <a:latin typeface="Courier 10 Pitch"/>
              </a:rPr>
              <a:t>print all_prices</a:t>
            </a:r>
            <a:endParaRPr/>
          </a:p>
          <a:p>
            <a:pPr>
              <a:lnSpc>
                <a:spcPct val="97000"/>
              </a:lnSpc>
            </a:pPr>
            <a:r>
              <a:rPr lang="en-US" sz="2200">
                <a:solidFill>
                  <a:srgbClr val="330066"/>
                </a:solidFill>
                <a:latin typeface="Courier 10 Pitch"/>
              </a:rPr>
              <a:t>    </a:t>
            </a:r>
            <a:r>
              <a:rPr lang="en-US" sz="2200">
                <a:solidFill>
                  <a:srgbClr val="330066"/>
                </a:solidFill>
                <a:latin typeface="Courier 10 Pitch"/>
              </a:rPr>
              <a:t>AAPL   AMZN     FB</a:t>
            </a:r>
            <a:endParaRPr/>
          </a:p>
          <a:p>
            <a:pPr>
              <a:lnSpc>
                <a:spcPct val="97000"/>
              </a:lnSpc>
            </a:pPr>
            <a:r>
              <a:rPr lang="en-US" sz="2200">
                <a:solidFill>
                  <a:srgbClr val="330066"/>
                </a:solidFill>
                <a:latin typeface="Courier 10 Pitch"/>
              </a:rPr>
              <a:t>0  100.0  200.0  96.70</a:t>
            </a:r>
            <a:endParaRPr/>
          </a:p>
          <a:p>
            <a:pPr>
              <a:lnSpc>
                <a:spcPct val="97000"/>
              </a:lnSpc>
            </a:pPr>
            <a:r>
              <a:rPr lang="en-US" sz="2200">
                <a:solidFill>
                  <a:srgbClr val="330066"/>
                </a:solidFill>
                <a:latin typeface="Courier 10 Pitch"/>
              </a:rPr>
              <a:t>1   99.2  197.8  99.75</a:t>
            </a:r>
            <a:endParaRPr/>
          </a:p>
          <a:p>
            <a:pPr>
              <a:lnSpc>
                <a:spcPct val="97000"/>
              </a:lnSpc>
            </a:pPr>
            <a:endParaRPr/>
          </a:p>
        </p:txBody>
      </p:sp>
      <p:pic>
        <p:nvPicPr>
          <p:cNvPr id="95" name="" descr=""/>
          <p:cNvPicPr/>
          <p:nvPr/>
        </p:nvPicPr>
        <p:blipFill>
          <a:blip r:embed="rId1"/>
          <a:stretch>
            <a:fillRect/>
          </a:stretch>
        </p:blipFill>
        <p:spPr>
          <a:xfrm>
            <a:off x="2149560" y="301680"/>
            <a:ext cx="5622840" cy="1143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6"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ffcc00"/>
                </a:solidFill>
                <a:latin typeface="Droid Serif"/>
              </a:rPr>
              <a:t>Machine Learning</a:t>
            </a:r>
            <a:endParaRPr/>
          </a:p>
        </p:txBody>
      </p:sp>
      <p:sp>
        <p:nvSpPr>
          <p:cNvPr id="97"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Yet another buzzword associated with Data Science.</a:t>
            </a:r>
            <a:endParaRPr/>
          </a:p>
          <a:p>
            <a:pPr>
              <a:lnSpc>
                <a:spcPct val="94000"/>
              </a:lnSpc>
              <a:buSzPct val="45000"/>
              <a:buFont typeface="Wingdings" charset="2"/>
              <a:buChar char=""/>
            </a:pPr>
            <a:r>
              <a:rPr lang="en-US" sz="3200">
                <a:solidFill>
                  <a:srgbClr val="000000"/>
                </a:solidFill>
                <a:latin typeface="Arial"/>
              </a:rPr>
              <a:t>Other synonyms are statistical learning, data mining. </a:t>
            </a:r>
            <a:endParaRPr/>
          </a:p>
          <a:p>
            <a:pPr>
              <a:lnSpc>
                <a:spcPct val="94000"/>
              </a:lnSpc>
              <a:buSzPct val="45000"/>
              <a:buFont typeface="Wingdings" charset="2"/>
              <a:buChar char=""/>
            </a:pPr>
            <a:r>
              <a:rPr lang="en-US" sz="3200">
                <a:solidFill>
                  <a:srgbClr val="000000"/>
                </a:solidFill>
                <a:latin typeface="Arial"/>
              </a:rPr>
              <a:t>Simply put : Machine Learning means programming computers to 'learn from data'</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Types of </a:t>
            </a:r>
            <a:r>
              <a:rPr lang="en-US" sz="4400">
                <a:solidFill>
                  <a:srgbClr val="ffcc00"/>
                </a:solidFill>
                <a:latin typeface="Droid Serif"/>
              </a:rPr>
              <a:t>Machine Learning</a:t>
            </a:r>
            <a:endParaRPr/>
          </a:p>
        </p:txBody>
      </p:sp>
      <p:sp>
        <p:nvSpPr>
          <p:cNvPr id="9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ffcc00"/>
                </a:solidFill>
                <a:latin typeface="Arial"/>
              </a:rPr>
              <a:t>Machine Learning</a:t>
            </a:r>
            <a:r>
              <a:rPr lang="en-US" sz="3200">
                <a:solidFill>
                  <a:srgbClr val="000000"/>
                </a:solidFill>
                <a:latin typeface="Arial"/>
              </a:rPr>
              <a:t> programs are written to solve learning problems. </a:t>
            </a:r>
            <a:endParaRPr/>
          </a:p>
          <a:p>
            <a:pPr>
              <a:lnSpc>
                <a:spcPct val="94000"/>
              </a:lnSpc>
              <a:buSzPct val="45000"/>
              <a:buFont typeface="Wingdings" charset="2"/>
              <a:buChar char=""/>
            </a:pPr>
            <a:r>
              <a:rPr lang="en-US" sz="3200">
                <a:solidFill>
                  <a:srgbClr val="000000"/>
                </a:solidFill>
                <a:latin typeface="Arial"/>
              </a:rPr>
              <a:t>Learning problems take a dataset of </a:t>
            </a:r>
            <a:r>
              <a:rPr i="1" lang="en-US" sz="3200">
                <a:solidFill>
                  <a:srgbClr val="000000"/>
                </a:solidFill>
                <a:latin typeface="Arial"/>
              </a:rPr>
              <a:t>m</a:t>
            </a:r>
            <a:r>
              <a:rPr lang="en-US" sz="3200">
                <a:solidFill>
                  <a:srgbClr val="000000"/>
                </a:solidFill>
                <a:latin typeface="Arial"/>
              </a:rPr>
              <a:t> samples  with </a:t>
            </a:r>
            <a:r>
              <a:rPr i="1" lang="en-US" sz="3200">
                <a:solidFill>
                  <a:srgbClr val="000000"/>
                </a:solidFill>
                <a:latin typeface="Arial"/>
              </a:rPr>
              <a:t>n </a:t>
            </a:r>
            <a:r>
              <a:rPr lang="en-US" sz="3200">
                <a:solidFill>
                  <a:srgbClr val="000000"/>
                </a:solidFill>
                <a:latin typeface="Arial"/>
              </a:rPr>
              <a:t>features and produce an output which in most cases is a prediction.</a:t>
            </a:r>
            <a:endParaRPr/>
          </a:p>
          <a:p>
            <a:pPr>
              <a:lnSpc>
                <a:spcPct val="94000"/>
              </a:lnSpc>
              <a:buSzPct val="45000"/>
              <a:buFont typeface="Wingdings" charset="2"/>
              <a:buChar char=""/>
            </a:pPr>
            <a:r>
              <a:rPr lang="en-US" sz="3200">
                <a:solidFill>
                  <a:srgbClr val="000000"/>
                </a:solidFill>
                <a:latin typeface="Arial"/>
              </a:rPr>
              <a:t>2 types of learning problems:</a:t>
            </a:r>
            <a:endParaRPr/>
          </a:p>
          <a:p>
            <a:pPr lvl="1">
              <a:lnSpc>
                <a:spcPct val="94000"/>
              </a:lnSpc>
              <a:buSzPct val="75000"/>
              <a:buFont typeface="Symbol" charset="2"/>
              <a:buChar char=""/>
            </a:pPr>
            <a:r>
              <a:rPr lang="en-US" sz="2800">
                <a:solidFill>
                  <a:srgbClr val="990099"/>
                </a:solidFill>
                <a:latin typeface="Arial"/>
              </a:rPr>
              <a:t>Supervised Learning</a:t>
            </a:r>
            <a:r>
              <a:rPr lang="en-US" sz="2800">
                <a:solidFill>
                  <a:srgbClr val="000000"/>
                </a:solidFill>
                <a:latin typeface="Arial"/>
              </a:rPr>
              <a:t> </a:t>
            </a:r>
            <a:endParaRPr/>
          </a:p>
          <a:p>
            <a:pPr lvl="1">
              <a:lnSpc>
                <a:spcPct val="94000"/>
              </a:lnSpc>
              <a:buSzPct val="75000"/>
              <a:buFont typeface="Symbol" charset="2"/>
              <a:buChar char=""/>
            </a:pPr>
            <a:r>
              <a:rPr lang="en-US" sz="2800">
                <a:solidFill>
                  <a:srgbClr val="6600ff"/>
                </a:solidFill>
                <a:latin typeface="Arial"/>
              </a:rPr>
              <a:t>Unsupervised Learning  </a:t>
            </a:r>
            <a:endParaRPr/>
          </a:p>
          <a:p>
            <a:pPr>
              <a:lnSpc>
                <a:spcPct val="94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0" name="TextShape 1"/>
          <p:cNvSpPr txBox="1"/>
          <p:nvPr/>
        </p:nvSpPr>
        <p:spPr>
          <a:xfrm>
            <a:off x="502920" y="301680"/>
            <a:ext cx="9070920" cy="1262160"/>
          </a:xfrm>
          <a:prstGeom prst="rect">
            <a:avLst/>
          </a:prstGeom>
        </p:spPr>
        <p:txBody>
          <a:bodyPr lIns="0" rIns="0" tIns="11160" bIns="0" anchor="ctr"/>
          <a:p>
            <a:pPr lvl="1" algn="ctr">
              <a:lnSpc>
                <a:spcPct val="98000"/>
              </a:lnSpc>
            </a:pPr>
            <a:r>
              <a:rPr lang="en-US" sz="4400">
                <a:solidFill>
                  <a:srgbClr val="990099"/>
                </a:solidFill>
                <a:latin typeface="Droid Serif"/>
              </a:rPr>
              <a:t>Supervised Learning</a:t>
            </a:r>
            <a:endParaRPr/>
          </a:p>
        </p:txBody>
      </p:sp>
      <p:sp>
        <p:nvSpPr>
          <p:cNvPr id="10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The input to the learning problem is a dataset consisting of labeled data. By labeled data we mean we have inputs and corresponding outputs whose values are known.</a:t>
            </a:r>
            <a:endParaRPr/>
          </a:p>
          <a:p>
            <a:pPr>
              <a:lnSpc>
                <a:spcPct val="94000"/>
              </a:lnSpc>
              <a:buSzPct val="45000"/>
              <a:buFont typeface="Wingdings" charset="2"/>
              <a:buChar char=""/>
            </a:pPr>
            <a:r>
              <a:rPr lang="en-US" sz="3200">
                <a:solidFill>
                  <a:srgbClr val="000000"/>
                </a:solidFill>
                <a:latin typeface="Arial"/>
              </a:rPr>
              <a:t>Example: learning data for a spam identifier. This data would consist of examples of spam and non-spam messages or text with output indicating whether the text is spam or not. The program would use this data to “learn” how to identify spam.</a:t>
            </a:r>
            <a:endParaRPr/>
          </a:p>
          <a:p>
            <a:pPr>
              <a:lnSpc>
                <a:spcPct val="94000"/>
              </a:lnSpc>
              <a:buSzPct val="45000"/>
              <a:buFont typeface="Wingdings" charset="2"/>
              <a:buChar char=""/>
            </a:pPr>
            <a:r>
              <a:rPr lang="en-US" sz="3200">
                <a:solidFill>
                  <a:srgbClr val="000000"/>
                </a:solidFill>
                <a:latin typeface="Arial"/>
              </a:rPr>
              <a:t>Supervised learning problems include the following:</a:t>
            </a:r>
            <a:endParaRPr/>
          </a:p>
          <a:p>
            <a:pPr lvl="1">
              <a:lnSpc>
                <a:spcPct val="94000"/>
              </a:lnSpc>
              <a:buSzPct val="75000"/>
              <a:buFont typeface="Symbol" charset="2"/>
              <a:buChar char=""/>
            </a:pPr>
            <a:r>
              <a:rPr lang="en-US" sz="2800">
                <a:solidFill>
                  <a:srgbClr val="000000"/>
                </a:solidFill>
                <a:latin typeface="Arial"/>
              </a:rPr>
              <a:t> </a:t>
            </a:r>
            <a:r>
              <a:rPr lang="en-US" sz="2800">
                <a:solidFill>
                  <a:srgbClr val="000000"/>
                </a:solidFill>
                <a:latin typeface="Arial"/>
              </a:rPr>
              <a:t>Classification: The learned attribute is categorical (nominal) or discrete</a:t>
            </a:r>
            <a:endParaRPr/>
          </a:p>
          <a:p>
            <a:pPr lvl="1">
              <a:lnSpc>
                <a:spcPct val="94000"/>
              </a:lnSpc>
              <a:buSzPct val="75000"/>
              <a:buFont typeface="Symbol" charset="2"/>
              <a:buChar char=""/>
            </a:pPr>
            <a:r>
              <a:rPr lang="en-US" sz="2800">
                <a:solidFill>
                  <a:srgbClr val="000000"/>
                </a:solidFill>
                <a:latin typeface="Arial"/>
              </a:rPr>
              <a:t>  </a:t>
            </a:r>
            <a:r>
              <a:rPr lang="en-US" sz="2800">
                <a:solidFill>
                  <a:srgbClr val="000000"/>
                </a:solidFill>
                <a:latin typeface="Arial"/>
              </a:rPr>
              <a:t>Regression: The learned attribute is numeric/continuous</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2" name="TextShape 1"/>
          <p:cNvSpPr txBox="1"/>
          <p:nvPr/>
        </p:nvSpPr>
        <p:spPr>
          <a:xfrm>
            <a:off x="502920" y="301680"/>
            <a:ext cx="9070920" cy="1262160"/>
          </a:xfrm>
          <a:prstGeom prst="rect">
            <a:avLst/>
          </a:prstGeom>
        </p:spPr>
        <p:txBody>
          <a:bodyPr lIns="0" rIns="0" tIns="11160" bIns="0" anchor="ctr"/>
          <a:p>
            <a:pPr lvl="1" algn="ctr">
              <a:lnSpc>
                <a:spcPct val="98000"/>
              </a:lnSpc>
            </a:pPr>
            <a:r>
              <a:rPr lang="en-US" sz="4400">
                <a:solidFill>
                  <a:srgbClr val="6600ff"/>
                </a:solidFill>
                <a:latin typeface="Droid Serif"/>
              </a:rPr>
              <a:t>Unsupervised Learning </a:t>
            </a:r>
            <a:r>
              <a:rPr lang="en-US" sz="4400">
                <a:solidFill>
                  <a:srgbClr val="6600ff"/>
                </a:solidFill>
                <a:latin typeface="Arial"/>
              </a:rPr>
              <a:t> </a:t>
            </a:r>
            <a:endParaRPr/>
          </a:p>
        </p:txBody>
      </p:sp>
      <p:sp>
        <p:nvSpPr>
          <p:cNvPr id="10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The learning program is fed inputs but no corresponding outputs. This input data is unlabeled. The program's goal is to learn or decipher the hidden label. </a:t>
            </a:r>
            <a:endParaRPr/>
          </a:p>
          <a:p>
            <a:pPr>
              <a:lnSpc>
                <a:spcPct val="94000"/>
              </a:lnSpc>
              <a:buSzPct val="45000"/>
              <a:buFont typeface="Wingdings" charset="2"/>
              <a:buChar char=""/>
            </a:pPr>
            <a:r>
              <a:rPr lang="en-US" sz="3200">
                <a:solidFill>
                  <a:srgbClr val="000000"/>
                </a:solidFill>
                <a:latin typeface="Arial"/>
              </a:rPr>
              <a:t>Such problems include the following:</a:t>
            </a:r>
            <a:endParaRPr/>
          </a:p>
          <a:p>
            <a:pPr lvl="1">
              <a:lnSpc>
                <a:spcPct val="94000"/>
              </a:lnSpc>
              <a:buSzPct val="75000"/>
              <a:buFont typeface="Symbol" charset="2"/>
              <a:buChar char=""/>
            </a:pPr>
            <a:r>
              <a:rPr lang="en-US" sz="2800">
                <a:solidFill>
                  <a:srgbClr val="000000"/>
                </a:solidFill>
                <a:latin typeface="Arial"/>
              </a:rPr>
              <a:t>Clustering : grouping similar items in dataset</a:t>
            </a:r>
            <a:endParaRPr/>
          </a:p>
          <a:p>
            <a:pPr lvl="1">
              <a:lnSpc>
                <a:spcPct val="94000"/>
              </a:lnSpc>
              <a:buSzPct val="75000"/>
              <a:buFont typeface="Symbol" charset="2"/>
              <a:buChar char=""/>
            </a:pPr>
            <a:r>
              <a:rPr lang="en-US" sz="2800">
                <a:solidFill>
                  <a:srgbClr val="000000"/>
                </a:solidFill>
                <a:latin typeface="Arial"/>
              </a:rPr>
              <a:t>Dimensionality reduction : reducing the number of variables or dimensions under consideration in order to easier visualize or explain the data.</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4" name="TextShape 1"/>
          <p:cNvSpPr txBox="1"/>
          <p:nvPr/>
        </p:nvSpPr>
        <p:spPr>
          <a:xfrm>
            <a:off x="502920" y="279000"/>
            <a:ext cx="9070920" cy="1305000"/>
          </a:xfrm>
          <a:prstGeom prst="rect">
            <a:avLst/>
          </a:prstGeom>
        </p:spPr>
        <p:txBody>
          <a:bodyPr lIns="0" rIns="0" tIns="11160" bIns="0" anchor="ctr"/>
          <a:p>
            <a:pPr algn="ctr">
              <a:lnSpc>
                <a:spcPct val="98000"/>
              </a:lnSpc>
            </a:pPr>
            <a:r>
              <a:rPr lang="en-US" sz="4400">
                <a:solidFill>
                  <a:srgbClr val="000000"/>
                </a:solidFill>
                <a:latin typeface="Droid Serif"/>
              </a:rPr>
              <a:t>Applications</a:t>
            </a:r>
            <a:r>
              <a:rPr lang="en-US" sz="4400">
                <a:solidFill>
                  <a:srgbClr val="000000"/>
                </a:solidFill>
                <a:latin typeface="Droid Serif"/>
              </a:rPr>
              <a:t>
</a:t>
            </a:r>
            <a:r>
              <a:rPr lang="en-US" sz="4400">
                <a:solidFill>
                  <a:srgbClr val="000000"/>
                </a:solidFill>
                <a:latin typeface="Droid Serif"/>
              </a:rPr>
              <a:t> of </a:t>
            </a:r>
            <a:r>
              <a:rPr lang="en-US" sz="4400">
                <a:solidFill>
                  <a:srgbClr val="ffcc00"/>
                </a:solidFill>
                <a:latin typeface="Droid Serif"/>
              </a:rPr>
              <a:t>Machine Learning</a:t>
            </a:r>
            <a:endParaRPr/>
          </a:p>
        </p:txBody>
      </p:sp>
      <p:sp>
        <p:nvSpPr>
          <p:cNvPr id="10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Content classification e.g. web page classification</a:t>
            </a:r>
            <a:endParaRPr/>
          </a:p>
          <a:p>
            <a:pPr>
              <a:lnSpc>
                <a:spcPct val="94000"/>
              </a:lnSpc>
              <a:buSzPct val="45000"/>
              <a:buFont typeface="Wingdings" charset="2"/>
              <a:buChar char=""/>
            </a:pPr>
            <a:r>
              <a:rPr lang="en-US" sz="3200">
                <a:solidFill>
                  <a:srgbClr val="000000"/>
                </a:solidFill>
                <a:latin typeface="Arial"/>
              </a:rPr>
              <a:t>Spell correction and word completion</a:t>
            </a:r>
            <a:endParaRPr/>
          </a:p>
          <a:p>
            <a:pPr>
              <a:lnSpc>
                <a:spcPct val="94000"/>
              </a:lnSpc>
              <a:buSzPct val="45000"/>
              <a:buFont typeface="Wingdings" charset="2"/>
              <a:buChar char=""/>
            </a:pPr>
            <a:r>
              <a:rPr lang="en-US" sz="3200">
                <a:solidFill>
                  <a:srgbClr val="000000"/>
                </a:solidFill>
                <a:latin typeface="Arial"/>
              </a:rPr>
              <a:t>Search ranking</a:t>
            </a:r>
            <a:endParaRPr/>
          </a:p>
          <a:p>
            <a:pPr>
              <a:lnSpc>
                <a:spcPct val="94000"/>
              </a:lnSpc>
              <a:buSzPct val="45000"/>
              <a:buFont typeface="Wingdings" charset="2"/>
              <a:buChar char=""/>
            </a:pPr>
            <a:r>
              <a:rPr lang="en-US" sz="3200">
                <a:solidFill>
                  <a:srgbClr val="000000"/>
                </a:solidFill>
                <a:latin typeface="Arial"/>
              </a:rPr>
              <a:t>Email spam detection</a:t>
            </a:r>
            <a:endParaRPr/>
          </a:p>
          <a:p>
            <a:pPr>
              <a:lnSpc>
                <a:spcPct val="94000"/>
              </a:lnSpc>
              <a:buSzPct val="45000"/>
              <a:buFont typeface="Wingdings" charset="2"/>
              <a:buChar char=""/>
            </a:pPr>
            <a:r>
              <a:rPr lang="en-US" sz="3200">
                <a:solidFill>
                  <a:srgbClr val="000000"/>
                </a:solidFill>
                <a:latin typeface="Arial"/>
              </a:rPr>
              <a:t>Handwriting recognition</a:t>
            </a:r>
            <a:endParaRPr/>
          </a:p>
          <a:p>
            <a:pPr>
              <a:lnSpc>
                <a:spcPct val="94000"/>
              </a:lnSpc>
              <a:buSzPct val="45000"/>
              <a:buFont typeface="Wingdings" charset="2"/>
              <a:buChar char=""/>
            </a:pPr>
            <a:r>
              <a:rPr lang="en-US" sz="3200">
                <a:solidFill>
                  <a:srgbClr val="000000"/>
                </a:solidFill>
                <a:latin typeface="Arial"/>
              </a:rPr>
              <a:t>Predicting Emergency room waiting times</a:t>
            </a:r>
            <a:endParaRPr/>
          </a:p>
          <a:p>
            <a:pPr>
              <a:lnSpc>
                <a:spcPct val="94000"/>
              </a:lnSpc>
              <a:buSzPct val="45000"/>
              <a:buFont typeface="Wingdings" charset="2"/>
              <a:buChar char=""/>
            </a:pPr>
            <a:r>
              <a:rPr lang="en-US" sz="3200">
                <a:solidFill>
                  <a:srgbClr val="000000"/>
                </a:solidFill>
                <a:latin typeface="Arial"/>
              </a:rPr>
              <a:t>Recommendation engines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66"/>
                </a:solidFill>
                <a:latin typeface="Droid Serif"/>
              </a:rPr>
              <a:t>Data </a:t>
            </a:r>
            <a:r>
              <a:rPr lang="en-US" sz="4400">
                <a:solidFill>
                  <a:srgbClr val="000099"/>
                </a:solidFill>
                <a:latin typeface="Droid Serif"/>
              </a:rPr>
              <a:t>Science</a:t>
            </a:r>
            <a:r>
              <a:rPr lang="en-US" sz="4400">
                <a:solidFill>
                  <a:srgbClr val="000000"/>
                </a:solidFill>
                <a:latin typeface="Droid Serif"/>
              </a:rPr>
              <a:t> and </a:t>
            </a:r>
            <a:r>
              <a:rPr lang="en-US" sz="4400">
                <a:solidFill>
                  <a:srgbClr val="ff420e"/>
                </a:solidFill>
                <a:latin typeface="Droid Serif"/>
              </a:rPr>
              <a:t>Big Data</a:t>
            </a:r>
            <a:endParaRPr/>
          </a:p>
        </p:txBody>
      </p:sp>
      <p:sp>
        <p:nvSpPr>
          <p:cNvPr id="49"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2 </a:t>
            </a:r>
            <a:r>
              <a:rPr lang="en-US" sz="3200">
                <a:solidFill>
                  <a:srgbClr val="ff0000"/>
                </a:solidFill>
                <a:latin typeface="Arial"/>
              </a:rPr>
              <a:t>hot</a:t>
            </a:r>
            <a:r>
              <a:rPr lang="en-US" sz="3200">
                <a:solidFill>
                  <a:srgbClr val="000000"/>
                </a:solidFill>
                <a:latin typeface="Arial"/>
              </a:rPr>
              <a:t> buzzwords in Technology today</a:t>
            </a:r>
            <a:endParaRPr/>
          </a:p>
          <a:p>
            <a:pPr>
              <a:lnSpc>
                <a:spcPct val="94000"/>
              </a:lnSpc>
              <a:buSzPct val="45000"/>
              <a:buFont typeface="Wingdings" charset="2"/>
              <a:buChar char=""/>
            </a:pPr>
            <a:r>
              <a:rPr lang="en-US" sz="3200">
                <a:solidFill>
                  <a:srgbClr val="000000"/>
                </a:solidFill>
                <a:latin typeface="Arial"/>
              </a:rPr>
              <a:t>What is </a:t>
            </a:r>
            <a:r>
              <a:rPr lang="en-US" sz="3200">
                <a:solidFill>
                  <a:srgbClr val="000099"/>
                </a:solidFill>
                <a:latin typeface="Arial"/>
              </a:rPr>
              <a:t>Data Science</a:t>
            </a:r>
            <a:r>
              <a:rPr lang="en-US" sz="3200">
                <a:solidFill>
                  <a:srgbClr val="000000"/>
                </a:solidFill>
                <a:latin typeface="Arial"/>
              </a:rPr>
              <a:t> ? </a:t>
            </a:r>
            <a:r>
              <a:rPr lang="en-US" sz="3200">
                <a:solidFill>
                  <a:srgbClr val="ff420e"/>
                </a:solidFill>
                <a:latin typeface="Arial"/>
              </a:rPr>
              <a:t>Big Data</a:t>
            </a:r>
            <a:r>
              <a:rPr lang="en-US" sz="3200">
                <a:solidFill>
                  <a:srgbClr val="000000"/>
                </a:solidFill>
                <a:latin typeface="Arial"/>
              </a:rPr>
              <a:t> ?</a:t>
            </a:r>
            <a:endParaRPr/>
          </a:p>
          <a:p>
            <a:pPr>
              <a:lnSpc>
                <a:spcPct val="94000"/>
              </a:lnSpc>
              <a:buSzPct val="45000"/>
              <a:buFont typeface="Wingdings" charset="2"/>
              <a:buChar char=""/>
            </a:pPr>
            <a:r>
              <a:rPr lang="en-US" sz="3200">
                <a:solidFill>
                  <a:srgbClr val="000000"/>
                </a:solidFill>
                <a:latin typeface="Arial"/>
              </a:rPr>
              <a:t>Why are they important ?</a:t>
            </a:r>
            <a:endParaRPr/>
          </a:p>
          <a:p>
            <a:pPr>
              <a:lnSpc>
                <a:spcPct val="94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06" name="" descr=""/>
          <p:cNvPicPr/>
          <p:nvPr/>
        </p:nvPicPr>
        <p:blipFill>
          <a:blip r:embed="rId1"/>
          <a:stretch>
            <a:fillRect/>
          </a:stretch>
        </p:blipFill>
        <p:spPr>
          <a:xfrm>
            <a:off x="3270240" y="301680"/>
            <a:ext cx="3537000" cy="1262160"/>
          </a:xfrm>
          <a:prstGeom prst="rect">
            <a:avLst/>
          </a:prstGeom>
          <a:ln>
            <a:noFill/>
          </a:ln>
        </p:spPr>
      </p:pic>
      <p:sp>
        <p:nvSpPr>
          <p:cNvPr id="107"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The scikit-learn library provides machine learning functionality. </a:t>
            </a:r>
            <a:endParaRPr/>
          </a:p>
          <a:p>
            <a:pPr>
              <a:lnSpc>
                <a:spcPct val="94000"/>
              </a:lnSpc>
              <a:buSzPct val="45000"/>
              <a:buFont typeface="Wingdings" charset="2"/>
              <a:buChar char=""/>
            </a:pPr>
            <a:r>
              <a:rPr lang="en-US" sz="3200">
                <a:solidFill>
                  <a:srgbClr val="000000"/>
                </a:solidFill>
                <a:latin typeface="Arial"/>
              </a:rPr>
              <a:t>It has provides an extensive set of algorithms that can be used to create adaptive programs that learn from data inputs.</a:t>
            </a:r>
            <a:endParaRPr/>
          </a:p>
          <a:p>
            <a:pPr>
              <a:lnSpc>
                <a:spcPct val="94000"/>
              </a:lnSpc>
              <a:buSzPct val="45000"/>
              <a:buFont typeface="Wingdings" charset="2"/>
              <a:buChar char=""/>
            </a:pPr>
            <a:r>
              <a:rPr lang="en-US" sz="3200">
                <a:solidFill>
                  <a:srgbClr val="000000"/>
                </a:solidFill>
                <a:latin typeface="Arial"/>
              </a:rPr>
              <a:t>It is is one of the scikit packages built on top of SciPy.</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TextShape 1"/>
          <p:cNvSpPr txBox="1"/>
          <p:nvPr/>
        </p:nvSpPr>
        <p:spPr>
          <a:xfrm>
            <a:off x="502920" y="-1371600"/>
            <a:ext cx="9070920" cy="4610160"/>
          </a:xfrm>
          <a:prstGeom prst="rect">
            <a:avLst/>
          </a:prstGeom>
        </p:spPr>
        <p:txBody>
          <a:bodyPr lIns="0" rIns="0" tIns="40680" bIns="0" anchor="ctr"/>
          <a:p>
            <a:pPr algn="ctr">
              <a:lnSpc>
                <a:spcPct val="94000"/>
              </a:lnSpc>
            </a:pP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Part 3 – Illustrative Example </a:t>
            </a:r>
            <a:endParaRPr/>
          </a:p>
        </p:txBody>
      </p:sp>
      <p:sp>
        <p:nvSpPr>
          <p:cNvPr id="109"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0"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Sales - Advertising channel attribution</a:t>
            </a:r>
            <a:endParaRPr/>
          </a:p>
        </p:txBody>
      </p:sp>
      <p:sp>
        <p:nvSpPr>
          <p:cNvPr id="11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Suppose you're the analyst on the marketing team for an organization that has decided to go on a large marketing campaign to boost the sales of a new product.</a:t>
            </a:r>
            <a:endParaRPr/>
          </a:p>
          <a:p>
            <a:pPr>
              <a:lnSpc>
                <a:spcPct val="94000"/>
              </a:lnSpc>
              <a:buSzPct val="45000"/>
              <a:buFont typeface="Wingdings" charset="2"/>
              <a:buChar char=""/>
            </a:pPr>
            <a:r>
              <a:rPr lang="en-US" sz="3200">
                <a:solidFill>
                  <a:srgbClr val="000000"/>
                </a:solidFill>
                <a:latin typeface="Arial"/>
              </a:rPr>
              <a:t>The marketing campaign decides to use 3 different channels for advertising: TV, radio and newspaper each with separate budgets.</a:t>
            </a:r>
            <a:endParaRPr/>
          </a:p>
          <a:p>
            <a:pPr>
              <a:lnSpc>
                <a:spcPct val="94000"/>
              </a:lnSpc>
              <a:buSzPct val="45000"/>
              <a:buFont typeface="Wingdings" charset="2"/>
              <a:buChar char=""/>
            </a:pPr>
            <a:r>
              <a:rPr lang="en-US" sz="3200">
                <a:solidFill>
                  <a:srgbClr val="000000"/>
                </a:solidFill>
                <a:latin typeface="Arial"/>
              </a:rPr>
              <a:t>You're presented with advertising and sales data of the product for the marketing campaign across 200 markets.</a:t>
            </a:r>
            <a:endParaRPr/>
          </a:p>
          <a:p>
            <a:pPr>
              <a:lnSpc>
                <a:spcPct val="94000"/>
              </a:lnSpc>
              <a:buSzPct val="45000"/>
              <a:buFont typeface="Wingdings" charset="2"/>
              <a:buChar char=""/>
            </a:pPr>
            <a:r>
              <a:rPr lang="en-US" sz="3200">
                <a:solidFill>
                  <a:srgbClr val="000000"/>
                </a:solidFill>
                <a:latin typeface="Arial"/>
              </a:rPr>
              <a:t>Your Task: Develop a model that can be used to predict sales based on the budgets of the 3 advertising channels.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2"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Modeling the problem - I</a:t>
            </a:r>
            <a:endParaRPr/>
          </a:p>
        </p:txBody>
      </p:sp>
      <p:sp>
        <p:nvSpPr>
          <p:cNvPr id="11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What we need here is a predictive model.</a:t>
            </a:r>
            <a:endParaRPr/>
          </a:p>
          <a:p>
            <a:pPr>
              <a:lnSpc>
                <a:spcPct val="94000"/>
              </a:lnSpc>
              <a:buSzPct val="45000"/>
              <a:buFont typeface="Wingdings" charset="2"/>
              <a:buChar char=""/>
            </a:pPr>
            <a:r>
              <a:rPr lang="en-US" sz="3200">
                <a:solidFill>
                  <a:srgbClr val="000000"/>
                </a:solidFill>
                <a:latin typeface="Arial"/>
              </a:rPr>
              <a:t>A predictive model is a mathematical algorithm that predicts a target variable from a number of factor/input variables.</a:t>
            </a:r>
            <a:endParaRPr/>
          </a:p>
          <a:p>
            <a:pPr>
              <a:lnSpc>
                <a:spcPct val="94000"/>
              </a:lnSpc>
              <a:buSzPct val="45000"/>
              <a:buFont typeface="Wingdings" charset="2"/>
              <a:buChar char=""/>
            </a:pPr>
            <a:r>
              <a:rPr lang="en-US" sz="3200">
                <a:solidFill>
                  <a:srgbClr val="000000"/>
                </a:solidFill>
                <a:latin typeface="Arial"/>
              </a:rPr>
              <a:t>In this case, we pass in what are </a:t>
            </a:r>
            <a:endParaRPr/>
          </a:p>
          <a:p>
            <a:pPr lvl="1">
              <a:lnSpc>
                <a:spcPct val="94000"/>
              </a:lnSpc>
              <a:buSzPct val="75000"/>
              <a:buFont typeface="Symbol" charset="2"/>
              <a:buChar char=""/>
            </a:pPr>
            <a:r>
              <a:rPr lang="en-US" sz="2800">
                <a:solidFill>
                  <a:srgbClr val="000000"/>
                </a:solidFill>
                <a:latin typeface="Arial"/>
              </a:rPr>
              <a:t>Input variables: the 3 advertising budgets - TV, radio, newspapers. We try to predict the : </a:t>
            </a:r>
            <a:endParaRPr/>
          </a:p>
          <a:p>
            <a:pPr lvl="1">
              <a:lnSpc>
                <a:spcPct val="94000"/>
              </a:lnSpc>
              <a:buSzPct val="75000"/>
              <a:buFont typeface="Symbol" charset="2"/>
              <a:buChar char=""/>
            </a:pPr>
            <a:r>
              <a:rPr lang="en-US" sz="2800">
                <a:solidFill>
                  <a:srgbClr val="000000"/>
                </a:solidFill>
                <a:latin typeface="Arial"/>
              </a:rPr>
              <a:t>Target/Output Variables: Sales of the product</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Modeling the problem - II</a:t>
            </a:r>
            <a:endParaRPr/>
          </a:p>
        </p:txBody>
      </p:sp>
      <p:sp>
        <p:nvSpPr>
          <p:cNvPr id="11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This predictive model can also be cast as a machine Learning problem and when that is done we refer to our input variables as features and our output variable as the response.</a:t>
            </a:r>
            <a:endParaRPr/>
          </a:p>
          <a:p>
            <a:pPr>
              <a:lnSpc>
                <a:spcPct val="94000"/>
              </a:lnSpc>
              <a:buSzPct val="45000"/>
              <a:buFont typeface="Wingdings" charset="2"/>
              <a:buChar char=""/>
            </a:pPr>
            <a:r>
              <a:rPr lang="en-US" sz="3200">
                <a:solidFill>
                  <a:srgbClr val="000000"/>
                </a:solidFill>
                <a:latin typeface="Arial"/>
              </a:rPr>
              <a:t>In Machine Learning there are many models to choose from. In this case we will model the problem using Linear Regression</a:t>
            </a:r>
            <a:endParaRPr/>
          </a:p>
          <a:p>
            <a:pPr>
              <a:lnSpc>
                <a:spcPct val="94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6"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Linear Regression</a:t>
            </a:r>
            <a:endParaRPr/>
          </a:p>
        </p:txBody>
      </p:sp>
      <p:sp>
        <p:nvSpPr>
          <p:cNvPr id="11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Well known model used in statistics</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Model our response variable by means of a linear equation</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Basic linear regression model looks like the following:</a:t>
            </a:r>
            <a:r>
              <a:rPr lang="en-US" sz="3200">
                <a:solidFill>
                  <a:srgbClr val="000000"/>
                </a:solidFill>
                <a:latin typeface="Arial"/>
              </a:rPr>
              <a:t>
</a:t>
            </a:r>
            <a:r>
              <a:rPr lang="en-US" sz="3200">
                <a:solidFill>
                  <a:srgbClr val="000000"/>
                </a:solidFill>
                <a:latin typeface="Arial"/>
              </a:rPr>
              <a:t> </a:t>
            </a:r>
            <a:r>
              <a:rPr lang="en-US" sz="3200">
                <a:solidFill>
                  <a:srgbClr val="000000"/>
                </a:solidFill>
                <a:latin typeface="Courier 10 Pitch"/>
              </a:rPr>
              <a:t>y = b</a:t>
            </a:r>
            <a:r>
              <a:rPr lang="en-US" sz="3200" baseline="-33000">
                <a:solidFill>
                  <a:srgbClr val="000000"/>
                </a:solidFill>
                <a:latin typeface="Courier 10 Pitch"/>
              </a:rPr>
              <a:t>0</a:t>
            </a:r>
            <a:r>
              <a:rPr lang="en-US" sz="3200">
                <a:solidFill>
                  <a:srgbClr val="000000"/>
                </a:solidFill>
                <a:latin typeface="Courier 10 Pitch"/>
              </a:rPr>
              <a:t> + b</a:t>
            </a:r>
            <a:r>
              <a:rPr lang="en-US" sz="3200" baseline="-33000">
                <a:solidFill>
                  <a:srgbClr val="000000"/>
                </a:solidFill>
                <a:latin typeface="Courier 10 Pitch"/>
              </a:rPr>
              <a:t>1</a:t>
            </a:r>
            <a:r>
              <a:rPr lang="en-US" sz="3200">
                <a:solidFill>
                  <a:srgbClr val="000000"/>
                </a:solidFill>
                <a:latin typeface="Courier 10 Pitch"/>
              </a:rPr>
              <a:t>*X</a:t>
            </a:r>
            <a:r>
              <a:rPr lang="en-US" sz="3200" baseline="-33000">
                <a:solidFill>
                  <a:srgbClr val="000000"/>
                </a:solidFill>
                <a:latin typeface="Courier 10 Pitch"/>
              </a:rPr>
              <a:t>1</a:t>
            </a:r>
            <a:r>
              <a:rPr lang="en-US" sz="3200">
                <a:solidFill>
                  <a:srgbClr val="000000"/>
                </a:solidFill>
                <a:latin typeface="Courier 10 Pitch"/>
              </a:rPr>
              <a:t> + b</a:t>
            </a:r>
            <a:r>
              <a:rPr lang="en-US" sz="3200" baseline="-33000">
                <a:solidFill>
                  <a:srgbClr val="000000"/>
                </a:solidFill>
                <a:latin typeface="Courier 10 Pitch"/>
              </a:rPr>
              <a:t>2</a:t>
            </a:r>
            <a:r>
              <a:rPr lang="en-US" sz="3200">
                <a:solidFill>
                  <a:srgbClr val="000000"/>
                </a:solidFill>
                <a:latin typeface="Courier 10 Pitch"/>
              </a:rPr>
              <a:t>*X</a:t>
            </a:r>
            <a:r>
              <a:rPr lang="en-US" sz="3200" baseline="-33000">
                <a:solidFill>
                  <a:srgbClr val="000000"/>
                </a:solidFill>
                <a:latin typeface="Courier 10 Pitch"/>
              </a:rPr>
              <a:t>2</a:t>
            </a:r>
            <a:r>
              <a:rPr lang="en-US" sz="3200">
                <a:solidFill>
                  <a:srgbClr val="000000"/>
                </a:solidFill>
                <a:latin typeface="Courier 10 Pitch"/>
              </a:rPr>
              <a:t> + b</a:t>
            </a:r>
            <a:r>
              <a:rPr lang="en-US" sz="3200" baseline="-33000">
                <a:solidFill>
                  <a:srgbClr val="000000"/>
                </a:solidFill>
                <a:latin typeface="Courier 10 Pitch"/>
              </a:rPr>
              <a:t>3</a:t>
            </a:r>
            <a:r>
              <a:rPr lang="en-US" sz="3200">
                <a:solidFill>
                  <a:srgbClr val="000000"/>
                </a:solidFill>
                <a:latin typeface="Courier 10 Pitch"/>
              </a:rPr>
              <a:t>*X</a:t>
            </a:r>
            <a:r>
              <a:rPr lang="en-US" sz="3200" baseline="-33000">
                <a:solidFill>
                  <a:srgbClr val="000000"/>
                </a:solidFill>
                <a:latin typeface="Courier 10 Pitch"/>
              </a:rPr>
              <a:t>3</a:t>
            </a:r>
            <a:r>
              <a:rPr lang="en-US" sz="3200">
                <a:solidFill>
                  <a:srgbClr val="000000"/>
                </a:solidFill>
                <a:latin typeface="Courier 10 Pitch"/>
              </a:rPr>
              <a:t> + ... + b</a:t>
            </a:r>
            <a:r>
              <a:rPr lang="en-US" sz="3200" baseline="-33000">
                <a:solidFill>
                  <a:srgbClr val="000000"/>
                </a:solidFill>
                <a:latin typeface="Courier 10 Pitch"/>
              </a:rPr>
              <a:t>n</a:t>
            </a:r>
            <a:r>
              <a:rPr lang="en-US" sz="3200">
                <a:solidFill>
                  <a:srgbClr val="000000"/>
                </a:solidFill>
                <a:latin typeface="Courier 10 Pitch"/>
              </a:rPr>
              <a:t>*X</a:t>
            </a:r>
            <a:r>
              <a:rPr lang="en-US" sz="3200" baseline="-33000">
                <a:solidFill>
                  <a:srgbClr val="000000"/>
                </a:solidFill>
                <a:latin typeface="Courier 10 Pitch"/>
              </a:rPr>
              <a:t>n</a:t>
            </a:r>
            <a:r>
              <a:rPr lang="en-US" sz="3200" baseline="-33000">
                <a:solidFill>
                  <a:srgbClr val="000000"/>
                </a:solidFill>
                <a:latin typeface="Courier 10 Pitch"/>
              </a:rPr>
              <a:t>
</a:t>
            </a:r>
            <a:r>
              <a:rPr lang="en-US" sz="3200">
                <a:solidFill>
                  <a:srgbClr val="000000"/>
                </a:solidFill>
                <a:latin typeface="Arial"/>
              </a:rPr>
              <a:t>where y  is the response, X</a:t>
            </a:r>
            <a:r>
              <a:rPr lang="en-US" sz="3200" baseline="-33000">
                <a:solidFill>
                  <a:srgbClr val="000000"/>
                </a:solidFill>
                <a:latin typeface="Arial"/>
              </a:rPr>
              <a:t>i</a:t>
            </a:r>
            <a:r>
              <a:rPr lang="en-US" sz="3200">
                <a:solidFill>
                  <a:srgbClr val="000000"/>
                </a:solidFill>
                <a:latin typeface="Arial"/>
              </a:rPr>
              <a:t> are the input variables.</a:t>
            </a:r>
            <a:r>
              <a:rPr lang="en-US" sz="3200">
                <a:solidFill>
                  <a:srgbClr val="000000"/>
                </a:solidFill>
                <a:latin typeface="Arial"/>
              </a:rPr>
              <a:t>
</a:t>
            </a:r>
            <a:r>
              <a:rPr lang="en-US" sz="3200">
                <a:solidFill>
                  <a:srgbClr val="000000"/>
                </a:solidFill>
                <a:latin typeface="Arial"/>
              </a:rPr>
              <a:t>The b</a:t>
            </a:r>
            <a:r>
              <a:rPr lang="en-US" sz="3200" baseline="-33000">
                <a:solidFill>
                  <a:srgbClr val="000000"/>
                </a:solidFill>
                <a:latin typeface="Arial"/>
              </a:rPr>
              <a:t>0</a:t>
            </a:r>
            <a:r>
              <a:rPr lang="en-US" sz="3200">
                <a:solidFill>
                  <a:srgbClr val="000000"/>
                </a:solidFill>
                <a:latin typeface="Arial"/>
              </a:rPr>
              <a:t>...b</a:t>
            </a:r>
            <a:r>
              <a:rPr lang="en-US" sz="3200" baseline="-33000">
                <a:solidFill>
                  <a:srgbClr val="000000"/>
                </a:solidFill>
                <a:latin typeface="Arial"/>
              </a:rPr>
              <a:t>n</a:t>
            </a:r>
            <a:r>
              <a:rPr lang="en-US" sz="3200">
                <a:solidFill>
                  <a:srgbClr val="000000"/>
                </a:solidFill>
                <a:latin typeface="Arial"/>
              </a:rPr>
              <a:t> values are called the linear regression model coefficients.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Linear Regression</a:t>
            </a:r>
            <a:endParaRPr/>
          </a:p>
        </p:txBody>
      </p:sp>
      <p:sp>
        <p:nvSpPr>
          <p:cNvPr id="11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Linear regression models are fitted using the method of least squares, and the “line of best” fit is calculated.</a:t>
            </a:r>
            <a:endParaRPr/>
          </a:p>
          <a:p>
            <a:pPr>
              <a:lnSpc>
                <a:spcPct val="94000"/>
              </a:lnSpc>
              <a:buSzPct val="45000"/>
              <a:buFont typeface="Wingdings" charset="2"/>
              <a:buChar char=""/>
            </a:pPr>
            <a:r>
              <a:rPr lang="en-US" sz="3200">
                <a:solidFill>
                  <a:srgbClr val="000000"/>
                </a:solidFill>
                <a:latin typeface="Arial"/>
              </a:rPr>
              <a:t>The 'line of best fit' is the line that minimizes the sum of squared distances or mean-squared error of all points in the data to the line. Simply put – it is the best 'closest' line to all the points when the data is plotted.</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TextShape 1"/>
          <p:cNvSpPr txBox="1"/>
          <p:nvPr/>
        </p:nvSpPr>
        <p:spPr>
          <a:xfrm>
            <a:off x="538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 of best fit</a:t>
            </a:r>
            <a:endParaRPr/>
          </a:p>
        </p:txBody>
      </p:sp>
      <p:sp>
        <p:nvSpPr>
          <p:cNvPr id="121" name="TextShape 2"/>
          <p:cNvSpPr txBox="1"/>
          <p:nvPr/>
        </p:nvSpPr>
        <p:spPr>
          <a:xfrm>
            <a:off x="502920" y="1768320"/>
            <a:ext cx="9070920" cy="4384800"/>
          </a:xfrm>
          <a:prstGeom prst="rect">
            <a:avLst/>
          </a:prstGeom>
        </p:spPr>
        <p:txBody>
          <a:bodyPr lIns="0" rIns="0" tIns="24120" bIns="0"/>
          <a:p>
            <a:pPr/>
            <a:endParaRPr/>
          </a:p>
          <a:p>
            <a:pPr/>
            <a:endParaRPr/>
          </a:p>
        </p:txBody>
      </p:sp>
      <p:pic>
        <p:nvPicPr>
          <p:cNvPr id="122" name="" descr=""/>
          <p:cNvPicPr/>
          <p:nvPr/>
        </p:nvPicPr>
        <p:blipFill>
          <a:blip r:embed="rId1"/>
          <a:stretch>
            <a:fillRect/>
          </a:stretch>
        </p:blipFill>
        <p:spPr>
          <a:xfrm>
            <a:off x="640080" y="3067200"/>
            <a:ext cx="3619080" cy="3085920"/>
          </a:xfrm>
          <a:prstGeom prst="rect">
            <a:avLst/>
          </a:prstGeom>
          <a:ln>
            <a:noFill/>
          </a:ln>
        </p:spPr>
      </p:pic>
      <p:pic>
        <p:nvPicPr>
          <p:cNvPr id="123" name="" descr=""/>
          <p:cNvPicPr/>
          <p:nvPr/>
        </p:nvPicPr>
        <p:blipFill>
          <a:blip r:embed="rId2"/>
          <a:stretch>
            <a:fillRect/>
          </a:stretch>
        </p:blipFill>
        <p:spPr>
          <a:xfrm>
            <a:off x="4370400" y="3048480"/>
            <a:ext cx="5047920" cy="335232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4"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Application of LR to the problem</a:t>
            </a:r>
            <a:endParaRPr/>
          </a:p>
        </p:txBody>
      </p:sp>
      <p:sp>
        <p:nvSpPr>
          <p:cNvPr id="12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Applying linear regression to our problem, the model now becomes:</a:t>
            </a:r>
            <a:r>
              <a:rPr lang="en-US" sz="3200">
                <a:solidFill>
                  <a:srgbClr val="000000"/>
                </a:solidFill>
                <a:latin typeface="Arial"/>
              </a:rPr>
              <a:t>
</a:t>
            </a:r>
            <a:r>
              <a:rPr lang="en-US" sz="3200">
                <a:solidFill>
                  <a:srgbClr val="000000"/>
                </a:solidFill>
                <a:latin typeface="Arial"/>
              </a:rPr>
              <a:t>
</a:t>
            </a:r>
            <a:r>
              <a:rPr lang="en-US" sz="2600">
                <a:solidFill>
                  <a:srgbClr val="000000"/>
                </a:solidFill>
                <a:latin typeface="Courier 10 Pitch"/>
              </a:rPr>
              <a:t>Sales = b</a:t>
            </a:r>
            <a:r>
              <a:rPr lang="en-US" sz="2600" baseline="-33000">
                <a:solidFill>
                  <a:srgbClr val="000000"/>
                </a:solidFill>
                <a:latin typeface="Courier 10 Pitch"/>
              </a:rPr>
              <a:t>0</a:t>
            </a:r>
            <a:r>
              <a:rPr lang="en-US" sz="2600">
                <a:solidFill>
                  <a:srgbClr val="000000"/>
                </a:solidFill>
                <a:latin typeface="Courier 10 Pitch"/>
              </a:rPr>
              <a:t> + b</a:t>
            </a:r>
            <a:r>
              <a:rPr lang="en-US" sz="2600" baseline="-33000">
                <a:solidFill>
                  <a:srgbClr val="000000"/>
                </a:solidFill>
                <a:latin typeface="Courier 10 Pitch"/>
              </a:rPr>
              <a:t>1</a:t>
            </a:r>
            <a:r>
              <a:rPr lang="en-US" sz="2600">
                <a:solidFill>
                  <a:srgbClr val="000000"/>
                </a:solidFill>
                <a:latin typeface="Courier 10 Pitch"/>
              </a:rPr>
              <a:t> * TV + b</a:t>
            </a:r>
            <a:r>
              <a:rPr lang="en-US" sz="2600" baseline="-33000">
                <a:solidFill>
                  <a:srgbClr val="000000"/>
                </a:solidFill>
                <a:latin typeface="Courier 10 Pitch"/>
              </a:rPr>
              <a:t>2</a:t>
            </a:r>
            <a:r>
              <a:rPr lang="en-US" sz="2600">
                <a:solidFill>
                  <a:srgbClr val="000000"/>
                </a:solidFill>
                <a:latin typeface="Courier 10 Pitch"/>
              </a:rPr>
              <a:t> * Radio + b</a:t>
            </a:r>
            <a:r>
              <a:rPr lang="en-US" sz="2600" baseline="-33000">
                <a:solidFill>
                  <a:srgbClr val="000000"/>
                </a:solidFill>
                <a:latin typeface="Courier 10 Pitch"/>
              </a:rPr>
              <a:t>3</a:t>
            </a:r>
            <a:r>
              <a:rPr lang="en-US" sz="2600">
                <a:solidFill>
                  <a:srgbClr val="000000"/>
                </a:solidFill>
                <a:latin typeface="Courier 10 Pitch"/>
              </a:rPr>
              <a:t> * Newspaper</a:t>
            </a:r>
            <a:endParaRPr/>
          </a:p>
          <a:p>
            <a:pPr>
              <a:lnSpc>
                <a:spcPct val="94000"/>
              </a:lnSpc>
              <a:buSzPct val="45000"/>
              <a:buFont typeface="Wingdings" charset="2"/>
              <a:buChar char=""/>
            </a:pPr>
            <a:r>
              <a:rPr lang="en-US" sz="3200">
                <a:solidFill>
                  <a:srgbClr val="000000"/>
                </a:solidFill>
                <a:latin typeface="Arial"/>
              </a:rPr>
              <a:t>One downside to Linear Regression is that it doesn't always produce the best predictive accuracy because it assumes a linear relationship between the input features and the response.</a:t>
            </a:r>
            <a:endParaRPr/>
          </a:p>
          <a:p>
            <a:pPr>
              <a:lnSpc>
                <a:spcPct val="94000"/>
              </a:lnSpc>
              <a:buSzPct val="45000"/>
              <a:buFont typeface="Wingdings" charset="2"/>
              <a:buChar char=""/>
            </a:pPr>
            <a:r>
              <a:rPr lang="en-US" sz="3200">
                <a:solidFill>
                  <a:srgbClr val="000000"/>
                </a:solidFill>
                <a:latin typeface="Arial"/>
              </a:rPr>
              <a:t>Given that we now understand the model, let us fire up  IPython and start our analysis.</a:t>
            </a:r>
            <a:endParaRPr/>
          </a:p>
          <a:p>
            <a:pPr>
              <a:lnSpc>
                <a:spcPct val="94000"/>
              </a:lnSpc>
            </a:pPr>
            <a:endParaRPr/>
          </a:p>
          <a:p>
            <a:pPr>
              <a:lnSpc>
                <a:spcPct val="94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502920" y="301320"/>
            <a:ext cx="9069480" cy="1260360"/>
          </a:xfrm>
          <a:prstGeom prst="rect">
            <a:avLst/>
          </a:prstGeom>
        </p:spPr>
        <p:txBody>
          <a:bodyPr lIns="0" rIns="0" tIns="0" bIns="0" anchor="ctr"/>
          <a:p>
            <a:pPr algn="ctr"/>
            <a:r>
              <a:rPr lang="en-US" sz="4400">
                <a:latin typeface="Droid Serif"/>
              </a:rPr>
              <a:t>Summary</a:t>
            </a:r>
            <a:endParaRPr/>
          </a:p>
        </p:txBody>
      </p:sp>
      <p:sp>
        <p:nvSpPr>
          <p:cNvPr id="127" name="TextShape 2"/>
          <p:cNvSpPr txBox="1"/>
          <p:nvPr/>
        </p:nvSpPr>
        <p:spPr>
          <a:xfrm>
            <a:off x="502920" y="1768320"/>
            <a:ext cx="9069480" cy="4383360"/>
          </a:xfrm>
          <a:prstGeom prst="rect">
            <a:avLst/>
          </a:prstGeom>
        </p:spPr>
        <p:txBody>
          <a:bodyPr lIns="0" rIns="0" tIns="24120" bIns="0"/>
          <a:p>
            <a:pPr/>
            <a:r>
              <a:rPr lang="en-US" sz="3200">
                <a:latin typeface="Arial"/>
              </a:rPr>
              <a:t>So what have we learned today.</a:t>
            </a:r>
            <a:endParaRPr/>
          </a:p>
          <a:p>
            <a:endParaRPr/>
          </a:p>
          <a:p>
            <a:pPr>
              <a:buSzPct val="45000"/>
              <a:buFont typeface="StarSymbol"/>
              <a:buChar char=""/>
            </a:pPr>
            <a:r>
              <a:rPr lang="en-US" sz="3200">
                <a:latin typeface="Arial"/>
              </a:rPr>
              <a:t>Introduced the concepts of Data Science and Big Data and why they're important</a:t>
            </a:r>
            <a:endParaRPr/>
          </a:p>
          <a:p>
            <a:pPr>
              <a:buSzPct val="45000"/>
              <a:buFont typeface="StarSymbol"/>
              <a:buChar char=""/>
            </a:pPr>
            <a:r>
              <a:rPr lang="en-US" sz="3200">
                <a:latin typeface="Arial"/>
              </a:rPr>
              <a:t>Looked at the Python stack for doing Data Science and where each module fits in.</a:t>
            </a:r>
            <a:endParaRPr/>
          </a:p>
          <a:p>
            <a:pPr>
              <a:buSzPct val="45000"/>
              <a:buFont typeface="StarSymbol"/>
              <a:buChar char=""/>
            </a:pPr>
            <a:r>
              <a:rPr lang="en-US" sz="3200">
                <a:latin typeface="Arial"/>
              </a:rPr>
              <a:t>Understood the field of Machine Learning and some of the concepts.</a:t>
            </a:r>
            <a:endParaRPr/>
          </a:p>
          <a:p>
            <a:pPr>
              <a:buSzPct val="45000"/>
              <a:buFont typeface="StarSymbol"/>
              <a:buChar char=""/>
            </a:pPr>
            <a:r>
              <a:rPr lang="en-US" sz="3200">
                <a:latin typeface="Arial"/>
              </a:rPr>
              <a:t>Walked through a concrete example that uses some of the Python tools in the stack – pandas, scikit-learn, NumPy, matplotlib.</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Defining </a:t>
            </a:r>
            <a:r>
              <a:rPr lang="en-US" sz="4400">
                <a:solidFill>
                  <a:srgbClr val="000099"/>
                </a:solidFill>
                <a:latin typeface="Droid Serif"/>
              </a:rPr>
              <a:t>Data Science</a:t>
            </a:r>
            <a:endParaRPr/>
          </a:p>
        </p:txBody>
      </p:sp>
      <p:sp>
        <p:nvSpPr>
          <p:cNvPr id="51"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Wikipedia: </a:t>
            </a:r>
            <a:r>
              <a:rPr lang="en-US" sz="2600">
                <a:solidFill>
                  <a:srgbClr val="000099"/>
                </a:solidFill>
                <a:latin typeface="Arial"/>
              </a:rPr>
              <a:t>Data Science</a:t>
            </a:r>
            <a:r>
              <a:rPr lang="en-US" sz="2600">
                <a:solidFill>
                  <a:srgbClr val="000000"/>
                </a:solidFill>
                <a:latin typeface="Arial"/>
              </a:rPr>
              <a:t> is </a:t>
            </a:r>
            <a:r>
              <a:rPr lang="en-US" sz="2600">
                <a:solidFill>
                  <a:srgbClr val="000000"/>
                </a:solidFill>
                <a:latin typeface="Arial"/>
              </a:rPr>
              <a:t>
</a:t>
            </a:r>
            <a:r>
              <a:rPr lang="en-US" sz="2600">
                <a:solidFill>
                  <a:srgbClr val="000000"/>
                </a:solidFill>
                <a:latin typeface="Arial"/>
              </a:rPr>
              <a:t>the extraction of knowledge from often large volumes of data that is structured or unstructured.</a:t>
            </a:r>
            <a:endParaRPr/>
          </a:p>
          <a:p>
            <a:pPr>
              <a:lnSpc>
                <a:spcPct val="94000"/>
              </a:lnSpc>
              <a:buSzPct val="45000"/>
              <a:buFont typeface="Wingdings" charset="2"/>
              <a:buChar char=""/>
            </a:pPr>
            <a:r>
              <a:rPr lang="en-US" sz="3200">
                <a:solidFill>
                  <a:srgbClr val="00331a"/>
                </a:solidFill>
                <a:latin typeface="Arial"/>
              </a:rPr>
              <a:t>Structured Data</a:t>
            </a:r>
            <a:r>
              <a:rPr lang="en-US" sz="3200">
                <a:solidFill>
                  <a:srgbClr val="000000"/>
                </a:solidFill>
                <a:latin typeface="Arial"/>
              </a:rPr>
              <a:t> :</a:t>
            </a:r>
            <a:r>
              <a:rPr lang="en-US" sz="3200">
                <a:solidFill>
                  <a:srgbClr val="000000"/>
                </a:solidFill>
                <a:latin typeface="Arial"/>
              </a:rPr>
              <a:t>
</a:t>
            </a:r>
            <a:r>
              <a:rPr lang="en-US" sz="2800">
                <a:solidFill>
                  <a:srgbClr val="000000"/>
                </a:solidFill>
                <a:latin typeface="Arial"/>
              </a:rPr>
              <a:t>Data within a fixed field in a record e.g. spreadsheet, csv file or database</a:t>
            </a:r>
            <a:endParaRPr/>
          </a:p>
          <a:p>
            <a:pPr>
              <a:lnSpc>
                <a:spcPct val="94000"/>
              </a:lnSpc>
              <a:buSzPct val="45000"/>
              <a:buFont typeface="Wingdings" charset="2"/>
              <a:buChar char=""/>
            </a:pPr>
            <a:r>
              <a:rPr lang="en-US" sz="3200">
                <a:solidFill>
                  <a:srgbClr val="006633"/>
                </a:solidFill>
                <a:latin typeface="Arial"/>
              </a:rPr>
              <a:t>Unstructured Data</a:t>
            </a:r>
            <a:r>
              <a:rPr lang="en-US" sz="3200">
                <a:solidFill>
                  <a:srgbClr val="000000"/>
                </a:solidFill>
                <a:latin typeface="Arial"/>
              </a:rPr>
              <a:t> :</a:t>
            </a:r>
            <a:r>
              <a:rPr lang="en-US" sz="3200">
                <a:solidFill>
                  <a:srgbClr val="000000"/>
                </a:solidFill>
                <a:latin typeface="Arial"/>
              </a:rPr>
              <a:t>
</a:t>
            </a:r>
            <a:r>
              <a:rPr lang="en-US" sz="2800">
                <a:solidFill>
                  <a:srgbClr val="000000"/>
                </a:solidFill>
                <a:latin typeface="Arial"/>
              </a:rPr>
              <a:t>Data that is free-form and not easily extracted, such as emails, videos, social-media data and other user-generated content.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2920" y="301320"/>
            <a:ext cx="9069480" cy="1260360"/>
          </a:xfrm>
          <a:prstGeom prst="rect">
            <a:avLst/>
          </a:prstGeom>
        </p:spPr>
        <p:txBody>
          <a:bodyPr lIns="0" rIns="0" tIns="0" bIns="0" anchor="ctr"/>
          <a:p>
            <a:pPr algn="ctr"/>
            <a:r>
              <a:rPr lang="en-US" sz="4400">
                <a:latin typeface="Droid Serif"/>
              </a:rPr>
              <a:t>Useful References</a:t>
            </a:r>
            <a:endParaRPr/>
          </a:p>
        </p:txBody>
      </p:sp>
      <p:sp>
        <p:nvSpPr>
          <p:cNvPr id="129" name="TextShape 2"/>
          <p:cNvSpPr txBox="1"/>
          <p:nvPr/>
        </p:nvSpPr>
        <p:spPr>
          <a:xfrm>
            <a:off x="502920" y="1768320"/>
            <a:ext cx="9069480" cy="4383360"/>
          </a:xfrm>
          <a:prstGeom prst="rect">
            <a:avLst/>
          </a:prstGeom>
        </p:spPr>
        <p:txBody>
          <a:bodyPr lIns="0" rIns="0" tIns="24120" bIns="0"/>
          <a:p>
            <a:pPr/>
            <a:r>
              <a:rPr b="1" lang="en-US" sz="3200">
                <a:latin typeface="FreeSerif"/>
              </a:rPr>
              <a:t>Pandas</a:t>
            </a:r>
            <a:endParaRPr/>
          </a:p>
          <a:p>
            <a:pPr/>
            <a:r>
              <a:rPr lang="en-US" sz="3200">
                <a:latin typeface="FreeSerif"/>
              </a:rPr>
              <a:t>Online resource: </a:t>
            </a:r>
            <a:r>
              <a:rPr lang="en-US" sz="3200">
                <a:latin typeface="FreeSerif"/>
              </a:rPr>
              <a:t>
</a:t>
            </a:r>
            <a:r>
              <a:rPr lang="en-US" sz="3200">
                <a:latin typeface="FreeSerif"/>
              </a:rPr>
              <a:t>http://pandas.pydata.org/pandas-docs/stable/</a:t>
            </a:r>
            <a:endParaRPr/>
          </a:p>
          <a:p>
            <a:pPr/>
            <a:r>
              <a:rPr lang="en-US" sz="3200">
                <a:solidFill>
                  <a:srgbClr val="661900"/>
                </a:solidFill>
                <a:latin typeface="FreeSerif"/>
              </a:rPr>
              <a:t>Books</a:t>
            </a:r>
            <a:endParaRPr/>
          </a:p>
          <a:p>
            <a:pPr/>
            <a:r>
              <a:rPr lang="en-US" sz="3200">
                <a:latin typeface="FreeSerif"/>
              </a:rPr>
              <a:t>Mastering Pandas - Femi Anthony - </a:t>
            </a:r>
            <a:r>
              <a:rPr lang="en-US" sz="3200">
                <a:latin typeface="FreeSerif"/>
              </a:rPr>
              <a:t>http://amzn.to/1GljMsq</a:t>
            </a:r>
            <a:r>
              <a:rPr b="1" lang="en-US" sz="3200">
                <a:solidFill>
                  <a:srgbClr val="000099"/>
                </a:solidFill>
                <a:latin typeface="FreeSerif"/>
              </a:rPr>
              <a:t> </a:t>
            </a:r>
            <a:endParaRPr/>
          </a:p>
          <a:p>
            <a:pPr/>
            <a:r>
              <a:rPr lang="en-US" sz="3200">
                <a:latin typeface="FreeSerif"/>
              </a:rPr>
              <a:t>Python for Data Analysis - Wes McKinney</a:t>
            </a:r>
            <a:endParaRPr/>
          </a:p>
          <a:p>
            <a:pPr/>
            <a:r>
              <a:rPr lang="en-US" sz="3200">
                <a:latin typeface="FreeSerif"/>
              </a:rPr>
              <a:t>Learning Pandas - Michael Heydt</a:t>
            </a:r>
            <a:endParaRPr/>
          </a:p>
          <a:p>
            <a:pPr/>
            <a:endParaRPr/>
          </a:p>
          <a:p>
            <a:pPr/>
            <a:endParaRPr/>
          </a:p>
          <a:p>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502920" y="301320"/>
            <a:ext cx="9069480" cy="1260360"/>
          </a:xfrm>
          <a:prstGeom prst="rect">
            <a:avLst/>
          </a:prstGeom>
        </p:spPr>
        <p:txBody>
          <a:bodyPr lIns="0" rIns="0" tIns="0" bIns="0" anchor="ctr"/>
          <a:p>
            <a:pPr algn="ctr"/>
            <a:r>
              <a:rPr lang="en-US" sz="4400">
                <a:latin typeface="Droid Serif"/>
              </a:rPr>
              <a:t>References</a:t>
            </a:r>
            <a:endParaRPr/>
          </a:p>
        </p:txBody>
      </p:sp>
      <p:sp>
        <p:nvSpPr>
          <p:cNvPr id="131" name="TextShape 2"/>
          <p:cNvSpPr txBox="1"/>
          <p:nvPr/>
        </p:nvSpPr>
        <p:spPr>
          <a:xfrm>
            <a:off x="502920" y="1768320"/>
            <a:ext cx="9069480" cy="4383360"/>
          </a:xfrm>
          <a:prstGeom prst="rect">
            <a:avLst/>
          </a:prstGeom>
        </p:spPr>
        <p:txBody>
          <a:bodyPr lIns="0" rIns="0" tIns="24120" bIns="0"/>
          <a:p>
            <a:pPr/>
            <a:r>
              <a:rPr b="1" lang="en-US" sz="3200">
                <a:latin typeface="FreeSerif"/>
              </a:rPr>
              <a:t>Scikit-Learn</a:t>
            </a:r>
            <a:endParaRPr/>
          </a:p>
          <a:p>
            <a:pPr/>
            <a:r>
              <a:rPr lang="en-US" sz="3200">
                <a:latin typeface="FreeSerif"/>
              </a:rPr>
              <a:t>Online resource: http://scikit-learn.org/stable/</a:t>
            </a:r>
            <a:endParaRPr/>
          </a:p>
          <a:p>
            <a:pPr/>
            <a:r>
              <a:rPr lang="en-US" sz="3200">
                <a:solidFill>
                  <a:srgbClr val="0000cc"/>
                </a:solidFill>
                <a:latin typeface="FreeSerif"/>
              </a:rPr>
              <a:t>Books</a:t>
            </a:r>
            <a:endParaRPr/>
          </a:p>
          <a:p>
            <a:pPr/>
            <a:r>
              <a:rPr lang="en-US" sz="3200">
                <a:latin typeface="FreeSerif"/>
              </a:rPr>
              <a:t>Mastering Machine Learning with Scikit-learn - Gavin Hackeling</a:t>
            </a:r>
            <a:endParaRPr/>
          </a:p>
          <a:p>
            <a:pPr/>
            <a:r>
              <a:rPr lang="en-US" sz="3200">
                <a:latin typeface="FreeSerif"/>
              </a:rPr>
              <a:t>Learning scikit-learn: Machine Learning in Python - Garreta and Monchechi</a:t>
            </a:r>
            <a:endParaRPr/>
          </a:p>
          <a:p>
            <a:pPr/>
            <a:r>
              <a:rPr lang="en-US" sz="3200">
                <a:latin typeface="FreeSerif"/>
              </a:rPr>
              <a:t>scikit-learn cookbook - Trent Hauck</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2920" y="301320"/>
            <a:ext cx="9069480" cy="1260360"/>
          </a:xfrm>
          <a:prstGeom prst="rect">
            <a:avLst/>
          </a:prstGeom>
        </p:spPr>
        <p:txBody>
          <a:bodyPr lIns="0" rIns="0" tIns="0" bIns="0" anchor="ctr"/>
          <a:p>
            <a:pPr algn="ctr"/>
            <a:r>
              <a:rPr lang="en-US" sz="4400">
                <a:latin typeface="Droid Serif"/>
              </a:rPr>
              <a:t>Femi</a:t>
            </a:r>
            <a:r>
              <a:rPr lang="en-US" sz="4400">
                <a:latin typeface="Arial"/>
              </a:rPr>
              <a:t> Anthony</a:t>
            </a:r>
            <a:endParaRPr/>
          </a:p>
        </p:txBody>
      </p:sp>
      <p:sp>
        <p:nvSpPr>
          <p:cNvPr id="133" name="TextShape 2"/>
          <p:cNvSpPr txBox="1"/>
          <p:nvPr/>
        </p:nvSpPr>
        <p:spPr>
          <a:xfrm>
            <a:off x="502920" y="1768320"/>
            <a:ext cx="9069480" cy="4383360"/>
          </a:xfrm>
          <a:prstGeom prst="rect">
            <a:avLst/>
          </a:prstGeom>
        </p:spPr>
        <p:txBody>
          <a:bodyPr lIns="0" rIns="0" tIns="24120" bIns="0"/>
          <a:p>
            <a:endParaRPr/>
          </a:p>
          <a:p>
            <a:r>
              <a:rPr lang="en-US" sz="3200">
                <a:latin typeface="Arial"/>
              </a:rPr>
              <a:t>Twitter: @DataPhanatik</a:t>
            </a:r>
            <a:endParaRPr/>
          </a:p>
          <a:p>
            <a:r>
              <a:rPr lang="en-US" sz="3200">
                <a:latin typeface="Arial"/>
              </a:rPr>
              <a:t>Email: </a:t>
            </a:r>
            <a:r>
              <a:rPr lang="en-US" sz="3200">
                <a:latin typeface="Arial"/>
              </a:rPr>
              <a:t>femibyte@gmail.com</a:t>
            </a:r>
            <a:endParaRPr/>
          </a:p>
          <a:p>
            <a:r>
              <a:rPr lang="en-US" sz="3200">
                <a:latin typeface="Arial"/>
              </a:rPr>
              <a:t>Github:  </a:t>
            </a:r>
            <a:r>
              <a:rPr lang="en-US" sz="2800">
                <a:latin typeface="Arial"/>
              </a:rPr>
              <a:t>https://github.com/femibyte/intro_datascience_python</a:t>
            </a:r>
            <a:r>
              <a:rPr lang="en-US" sz="3200">
                <a:latin typeface="Arial"/>
              </a:rPr>
              <a:t>
</a:t>
            </a:r>
            <a:endParaRPr/>
          </a:p>
          <a:p>
            <a:r>
              <a:rPr lang="en-US" sz="3200">
                <a:latin typeface="Arial"/>
              </a:rPr>
              <a:t>Mastering Pandas book: </a:t>
            </a:r>
            <a:r>
              <a:rPr lang="en-US" sz="3200">
                <a:latin typeface="Arial"/>
              </a:rPr>
              <a:t>
</a:t>
            </a:r>
            <a:r>
              <a:rPr lang="en-US" sz="3200">
                <a:latin typeface="Arial"/>
              </a:rPr>
              <a:t>http://amzn.to/1RvGOSB</a:t>
            </a:r>
            <a:r>
              <a:rPr lang="en-US" sz="3200">
                <a:latin typeface="Arial"/>
              </a:rPr>
              <a:t>
</a:t>
            </a:r>
            <a:endParaRPr/>
          </a:p>
          <a:p>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What </a:t>
            </a:r>
            <a:r>
              <a:rPr lang="en-US" sz="4400">
                <a:solidFill>
                  <a:srgbClr val="000099"/>
                </a:solidFill>
                <a:latin typeface="Droid Serif"/>
              </a:rPr>
              <a:t>Data Science</a:t>
            </a:r>
            <a:r>
              <a:rPr lang="en-US" sz="4400">
                <a:solidFill>
                  <a:srgbClr val="000000"/>
                </a:solidFill>
                <a:latin typeface="Droid Serif"/>
              </a:rPr>
              <a:t> Involves</a:t>
            </a:r>
            <a:endParaRPr/>
          </a:p>
        </p:txBody>
      </p:sp>
      <p:sp>
        <p:nvSpPr>
          <p:cNvPr id="5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Define the problem at hand</a:t>
            </a:r>
            <a:endParaRPr/>
          </a:p>
          <a:p>
            <a:pPr>
              <a:lnSpc>
                <a:spcPct val="94000"/>
              </a:lnSpc>
              <a:buSzPct val="45000"/>
              <a:buFont typeface="Wingdings" charset="2"/>
              <a:buChar char=""/>
            </a:pPr>
            <a:r>
              <a:rPr lang="en-US" sz="3200">
                <a:solidFill>
                  <a:srgbClr val="000000"/>
                </a:solidFill>
                <a:latin typeface="Arial"/>
              </a:rPr>
              <a:t>Finding data sources to help solve the problem</a:t>
            </a:r>
            <a:r>
              <a:rPr lang="en-US" sz="3200">
                <a:solidFill>
                  <a:srgbClr val="000000"/>
                </a:solidFill>
                <a:latin typeface="Arial"/>
              </a:rPr>
              <a:t>
</a:t>
            </a:r>
            <a:r>
              <a:rPr lang="en-US" sz="3200">
                <a:solidFill>
                  <a:srgbClr val="000000"/>
                </a:solidFill>
                <a:latin typeface="Arial"/>
              </a:rPr>
              <a:t>and extracting this data</a:t>
            </a:r>
            <a:endParaRPr/>
          </a:p>
          <a:p>
            <a:pPr>
              <a:lnSpc>
                <a:spcPct val="94000"/>
              </a:lnSpc>
              <a:buSzPct val="45000"/>
              <a:buFont typeface="Wingdings" charset="2"/>
              <a:buChar char=""/>
            </a:pPr>
            <a:r>
              <a:rPr lang="en-US" sz="3200">
                <a:solidFill>
                  <a:srgbClr val="000000"/>
                </a:solidFill>
                <a:latin typeface="Arial"/>
              </a:rPr>
              <a:t>Writing programs to process, sort, clean and refine the data</a:t>
            </a:r>
            <a:endParaRPr/>
          </a:p>
          <a:p>
            <a:pPr>
              <a:lnSpc>
                <a:spcPct val="94000"/>
              </a:lnSpc>
              <a:buSzPct val="45000"/>
              <a:buFont typeface="Wingdings" charset="2"/>
              <a:buChar char=""/>
            </a:pPr>
            <a:r>
              <a:rPr lang="en-US" sz="3200">
                <a:solidFill>
                  <a:srgbClr val="000000"/>
                </a:solidFill>
                <a:latin typeface="Arial"/>
              </a:rPr>
              <a:t>Writing programs and algorithms to extract knowledge and insights from the data, all within hardware, software and bandwidth constraints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99"/>
                </a:solidFill>
                <a:latin typeface="Droid Serif"/>
              </a:rPr>
              <a:t>Data Science</a:t>
            </a:r>
            <a:r>
              <a:rPr lang="en-US" sz="4400">
                <a:solidFill>
                  <a:srgbClr val="000000"/>
                </a:solidFill>
                <a:latin typeface="Droid Serif"/>
              </a:rPr>
              <a:t> is derived from :</a:t>
            </a:r>
            <a:endParaRPr/>
          </a:p>
        </p:txBody>
      </p:sp>
      <p:sp>
        <p:nvSpPr>
          <p:cNvPr id="5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Mathematics, statistics and probability, information theory, computer science – incl. subfields.</a:t>
            </a:r>
            <a:endParaRPr/>
          </a:p>
          <a:p>
            <a:pPr>
              <a:lnSpc>
                <a:spcPct val="94000"/>
              </a:lnSpc>
              <a:buSzPct val="45000"/>
              <a:buFont typeface="Wingdings" charset="2"/>
              <a:buChar char=""/>
            </a:pPr>
            <a:r>
              <a:rPr lang="en-US" sz="3200">
                <a:solidFill>
                  <a:srgbClr val="000000"/>
                </a:solidFill>
                <a:latin typeface="Arial"/>
              </a:rPr>
              <a:t>Techniques involving </a:t>
            </a:r>
            <a:r>
              <a:rPr lang="en-US" sz="3200">
                <a:solidFill>
                  <a:srgbClr val="ff420e"/>
                </a:solidFill>
                <a:latin typeface="Arial"/>
              </a:rPr>
              <a:t>Big Data</a:t>
            </a:r>
            <a:r>
              <a:rPr lang="en-US" sz="3200">
                <a:solidFill>
                  <a:srgbClr val="000000"/>
                </a:solidFill>
                <a:latin typeface="Arial"/>
              </a:rPr>
              <a:t> are an area of huge interest in </a:t>
            </a:r>
            <a:r>
              <a:rPr lang="en-US" sz="3200">
                <a:solidFill>
                  <a:srgbClr val="000099"/>
                </a:solidFill>
                <a:latin typeface="Arial"/>
              </a:rPr>
              <a:t>Data Science</a:t>
            </a:r>
            <a:r>
              <a:rPr lang="en-US" sz="3200">
                <a:solidFill>
                  <a:srgbClr val="000000"/>
                </a:solidFill>
                <a:latin typeface="Arial"/>
              </a:rPr>
              <a:t>, although </a:t>
            </a:r>
            <a:r>
              <a:rPr lang="en-US" sz="3200">
                <a:solidFill>
                  <a:srgbClr val="000099"/>
                </a:solidFill>
                <a:latin typeface="Arial"/>
              </a:rPr>
              <a:t>Data Science</a:t>
            </a:r>
            <a:r>
              <a:rPr lang="en-US" sz="3200">
                <a:solidFill>
                  <a:srgbClr val="000000"/>
                </a:solidFill>
                <a:latin typeface="Arial"/>
              </a:rPr>
              <a:t> is much more than just </a:t>
            </a:r>
            <a:r>
              <a:rPr lang="en-US" sz="3200">
                <a:solidFill>
                  <a:srgbClr val="ff420e"/>
                </a:solidFill>
                <a:latin typeface="Arial"/>
              </a:rPr>
              <a:t>Big Data</a:t>
            </a:r>
            <a:r>
              <a:rPr lang="en-US" sz="3200">
                <a:solidFill>
                  <a:srgbClr val="000000"/>
                </a:solidFill>
                <a:latin typeface="Arial"/>
              </a:rPr>
              <a:t>.</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99"/>
                </a:solidFill>
                <a:latin typeface="Arial"/>
              </a:rPr>
              <a:t>Data Science</a:t>
            </a:r>
            <a:r>
              <a:rPr lang="en-US" sz="3200">
                <a:solidFill>
                  <a:srgbClr val="000000"/>
                </a:solidFill>
                <a:latin typeface="Arial"/>
              </a:rPr>
              <a:t> makes use of data preparation and cleansing, and statistical analysis to investigate problems in many diverse fields such as </a:t>
            </a:r>
            <a:r>
              <a:rPr i="1" lang="en-US" sz="3200">
                <a:solidFill>
                  <a:srgbClr val="000000"/>
                </a:solidFill>
                <a:latin typeface="Arial"/>
              </a:rPr>
              <a:t>meteorology, fraud detection, marketing optimization, energy exploration, health information services </a:t>
            </a:r>
            <a:r>
              <a:rPr lang="en-US" sz="3200">
                <a:solidFill>
                  <a:srgbClr val="000000"/>
                </a:solidFill>
                <a:latin typeface="Arial"/>
              </a:rPr>
              <a:t>etc.</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6"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Applications of </a:t>
            </a:r>
            <a:r>
              <a:rPr lang="en-US" sz="4400">
                <a:solidFill>
                  <a:srgbClr val="000099"/>
                </a:solidFill>
                <a:latin typeface="Droid Serif"/>
              </a:rPr>
              <a:t>Data Science</a:t>
            </a:r>
            <a:endParaRPr/>
          </a:p>
        </p:txBody>
      </p:sp>
      <p:sp>
        <p:nvSpPr>
          <p:cNvPr id="5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Signal processing</a:t>
            </a:r>
            <a:endParaRPr/>
          </a:p>
          <a:p>
            <a:pPr>
              <a:lnSpc>
                <a:spcPct val="94000"/>
              </a:lnSpc>
              <a:buSzPct val="45000"/>
              <a:buFont typeface="Wingdings" charset="2"/>
              <a:buChar char=""/>
            </a:pPr>
            <a:r>
              <a:rPr lang="en-US" sz="3200">
                <a:solidFill>
                  <a:srgbClr val="000000"/>
                </a:solidFill>
                <a:latin typeface="Arial"/>
              </a:rPr>
              <a:t>Image reconstruction</a:t>
            </a:r>
            <a:endParaRPr/>
          </a:p>
          <a:p>
            <a:pPr>
              <a:lnSpc>
                <a:spcPct val="94000"/>
              </a:lnSpc>
              <a:buSzPct val="45000"/>
              <a:buFont typeface="Wingdings" charset="2"/>
              <a:buChar char=""/>
            </a:pPr>
            <a:r>
              <a:rPr lang="en-US" sz="3200">
                <a:solidFill>
                  <a:srgbClr val="000000"/>
                </a:solidFill>
                <a:latin typeface="Arial"/>
              </a:rPr>
              <a:t>Machine Learning</a:t>
            </a:r>
            <a:endParaRPr/>
          </a:p>
          <a:p>
            <a:pPr>
              <a:lnSpc>
                <a:spcPct val="94000"/>
              </a:lnSpc>
              <a:buSzPct val="45000"/>
              <a:buFont typeface="Wingdings" charset="2"/>
              <a:buChar char=""/>
            </a:pPr>
            <a:r>
              <a:rPr lang="en-US" sz="3200">
                <a:solidFill>
                  <a:srgbClr val="000000"/>
                </a:solidFill>
                <a:latin typeface="Arial"/>
              </a:rPr>
              <a:t>Weather prediction</a:t>
            </a:r>
            <a:endParaRPr/>
          </a:p>
          <a:p>
            <a:pPr>
              <a:lnSpc>
                <a:spcPct val="94000"/>
              </a:lnSpc>
              <a:buSzPct val="45000"/>
              <a:buFont typeface="Wingdings" charset="2"/>
              <a:buChar char=""/>
            </a:pPr>
            <a:endParaRPr/>
          </a:p>
          <a:p>
            <a:pPr>
              <a:lnSpc>
                <a:spcPct val="94000"/>
              </a:lnSpc>
              <a:buSzPct val="45000"/>
              <a:buFont typeface="Wingdings" charset="2"/>
              <a:buChar char=""/>
            </a:pPr>
            <a:endParaRPr/>
          </a:p>
          <a:p>
            <a:pPr>
              <a:lnSpc>
                <a:spcPct val="94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What is </a:t>
            </a:r>
            <a:r>
              <a:rPr lang="en-US" sz="4400">
                <a:solidFill>
                  <a:srgbClr val="ff420e"/>
                </a:solidFill>
                <a:latin typeface="Droid Serif"/>
              </a:rPr>
              <a:t>Big Data </a:t>
            </a:r>
            <a:r>
              <a:rPr lang="en-US" sz="4400">
                <a:solidFill>
                  <a:srgbClr val="000000"/>
                </a:solidFill>
                <a:latin typeface="Droid Serif"/>
              </a:rPr>
              <a:t>?</a:t>
            </a:r>
            <a:endParaRPr/>
          </a:p>
        </p:txBody>
      </p:sp>
      <p:sp>
        <p:nvSpPr>
          <p:cNvPr id="5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General definition: the phenomenon where the amount of data exceeds the capability of the recipients to process it.</a:t>
            </a:r>
            <a:endParaRPr/>
          </a:p>
          <a:p>
            <a:pPr>
              <a:lnSpc>
                <a:spcPct val="94000"/>
              </a:lnSpc>
              <a:buSzPct val="45000"/>
              <a:buFont typeface="Wingdings" charset="2"/>
              <a:buChar char=""/>
            </a:pPr>
            <a:r>
              <a:rPr lang="en-US" sz="3200">
                <a:solidFill>
                  <a:srgbClr val="000000"/>
                </a:solidFill>
                <a:latin typeface="Arial"/>
              </a:rPr>
              <a:t>Practical definition - data that is too large to fit into working memory.</a:t>
            </a:r>
            <a:endParaRPr/>
          </a:p>
          <a:p>
            <a:pPr>
              <a:lnSpc>
                <a:spcPct val="94000"/>
              </a:lnSpc>
              <a:buSzPct val="45000"/>
              <a:buFont typeface="Wingdings" charset="2"/>
              <a:buChar char=""/>
            </a:pPr>
            <a:r>
              <a:rPr lang="en-US" sz="3200">
                <a:solidFill>
                  <a:srgbClr val="000000"/>
                </a:solidFill>
                <a:latin typeface="Arial"/>
              </a:rPr>
              <a:t>Current working memory limits for commodity hardware are in the tens of terabytes, if at all. More typical values are in the 100s of Gigabytes. The largest shared memory system as of Nov 2014 provided up to 256 TB, but this can't be classified as commodity hardware </a:t>
            </a:r>
            <a:endParaRPr/>
          </a:p>
          <a:p>
            <a:pPr>
              <a:lnSpc>
                <a:spcPct val="94000"/>
              </a:lnSpc>
            </a:pPr>
            <a:r>
              <a:rPr lang="en-US" sz="3200">
                <a:solidFill>
                  <a:srgbClr val="ccccff"/>
                </a:solidFill>
                <a:latin typeface="Arial"/>
              </a:rPr>
              <a:t>http://bit.ly/1Q6EO3y</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Sources of </a:t>
            </a:r>
            <a:r>
              <a:rPr lang="en-US" sz="4400">
                <a:solidFill>
                  <a:srgbClr val="ff420e"/>
                </a:solidFill>
                <a:latin typeface="Droid Serif"/>
              </a:rPr>
              <a:t>Big Data</a:t>
            </a:r>
            <a:endParaRPr/>
          </a:p>
        </p:txBody>
      </p:sp>
      <p:sp>
        <p:nvSpPr>
          <p:cNvPr id="6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Sources include : finance, social networks, video, seismic, sensors, email, medical imaging, text, voice, 3D</a:t>
            </a:r>
            <a:endParaRPr/>
          </a:p>
          <a:p>
            <a:pPr>
              <a:lnSpc>
                <a:spcPct val="94000"/>
              </a:lnSpc>
              <a:buSzPct val="45000"/>
              <a:buFont typeface="Wingdings" charset="2"/>
              <a:buChar char=""/>
            </a:pPr>
            <a:r>
              <a:rPr lang="en-US" sz="3200">
                <a:solidFill>
                  <a:srgbClr val="000000"/>
                </a:solidFill>
                <a:latin typeface="Arial"/>
              </a:rPr>
              <a:t>The reason why data is growing is that storing it becomes exponentially cheaper over time. This is illustrated by the graphic in the next slide.</a:t>
            </a:r>
            <a:endParaRPr/>
          </a:p>
          <a:p>
            <a:pPr>
              <a:lnSpc>
                <a:spcPct val="94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