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334" r:id="rId2"/>
    <p:sldId id="336" r:id="rId3"/>
    <p:sldId id="337" r:id="rId4"/>
    <p:sldId id="339" r:id="rId5"/>
    <p:sldId id="325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6" r:id="rId19"/>
    <p:sldId id="352" r:id="rId20"/>
    <p:sldId id="353" r:id="rId21"/>
    <p:sldId id="354" r:id="rId22"/>
    <p:sldId id="355" r:id="rId23"/>
    <p:sldId id="357" r:id="rId24"/>
    <p:sldId id="358" r:id="rId25"/>
    <p:sldId id="359" r:id="rId26"/>
    <p:sldId id="362" r:id="rId27"/>
    <p:sldId id="360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56"/>
    <p:restoredTop sz="93995" autoAdjust="0"/>
  </p:normalViewPr>
  <p:slideViewPr>
    <p:cSldViewPr snapToObjects="1">
      <p:cViewPr>
        <p:scale>
          <a:sx n="100" d="100"/>
          <a:sy n="100" d="100"/>
        </p:scale>
        <p:origin x="-720" y="-149"/>
      </p:cViewPr>
      <p:guideLst>
        <p:guide orient="horz" pos="2074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43B4-DE91-44DC-85F4-2BA8349FE630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E62BB-A5B9-4604-8B81-553E93E25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 hasCustomPrompt="1"/>
          </p:nvPr>
        </p:nvSpPr>
        <p:spPr>
          <a:xfrm>
            <a:off x="6615113" y="4414837"/>
            <a:ext cx="2228850" cy="5857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200" baseline="0"/>
            </a:lvl1pPr>
          </a:lstStyle>
          <a:p>
            <a:r>
              <a:rPr kumimoji="1" lang="en-US" altLang="zh-CN" dirty="0" smtClean="0"/>
              <a:t>COMPANY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9524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2" y="161884"/>
            <a:ext cx="3500437" cy="4667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2" y="582238"/>
            <a:ext cx="3500437" cy="3163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95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F7C732-78E1-4FB0-8C4F-F726F917562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9062946-D2B0-412B-B35B-8172B4D85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601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48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3" r:id="rId3"/>
    <p:sldLayoutId id="2147483668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linkwechat" TargetMode="External"/><Relationship Id="rId5" Type="http://schemas.openxmlformats.org/officeDocument/2006/relationships/image" Target="../media/image20.png"/><Relationship Id="rId4" Type="http://schemas.openxmlformats.org/officeDocument/2006/relationships/hyperlink" Target="mailto:linkwechat@foxmail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peida/archive/2013/04/23/3036035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nblogs.com/peida/archive/2013/04/24/3036689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18900000">
            <a:off x="852474" y="2348499"/>
            <a:ext cx="235585" cy="235585"/>
          </a:xfrm>
          <a:prstGeom prst="roundRect">
            <a:avLst/>
          </a:prstGeom>
          <a:noFill/>
          <a:ln w="381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18900000">
            <a:off x="2035493" y="1420046"/>
            <a:ext cx="192498" cy="192498"/>
          </a:xfrm>
          <a:prstGeom prst="roundRect">
            <a:avLst/>
          </a:prstGeom>
          <a:noFill/>
          <a:ln w="38100">
            <a:solidFill>
              <a:srgbClr val="FFB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5025" y="1204591"/>
            <a:ext cx="505616" cy="505616"/>
          </a:xfrm>
          <a:prstGeom prst="roundRect">
            <a:avLst/>
          </a:prstGeom>
          <a:noFill/>
          <a:ln w="762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37969" y="978527"/>
            <a:ext cx="309696" cy="309696"/>
          </a:xfrm>
          <a:prstGeom prst="roundRect">
            <a:avLst/>
          </a:prstGeom>
          <a:noFill/>
          <a:ln w="381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301970" y="414062"/>
            <a:ext cx="756084" cy="756084"/>
          </a:xfrm>
          <a:prstGeom prst="roundRect">
            <a:avLst/>
          </a:prstGeom>
          <a:noFill/>
          <a:ln w="1270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113839" y="1157652"/>
            <a:ext cx="648104" cy="648104"/>
          </a:xfrm>
          <a:prstGeom prst="roundRect">
            <a:avLst/>
          </a:prstGeom>
          <a:noFill/>
          <a:ln w="1270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95626" y="1926230"/>
            <a:ext cx="864096" cy="864096"/>
          </a:xfrm>
          <a:prstGeom prst="roundRect">
            <a:avLst/>
          </a:prstGeom>
          <a:noFill/>
          <a:ln w="1270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45586" y="522074"/>
            <a:ext cx="648072" cy="635577"/>
          </a:xfrm>
          <a:prstGeom prst="roundRect">
            <a:avLst/>
          </a:prstGeom>
          <a:noFill/>
          <a:ln w="762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-126522" y="954091"/>
            <a:ext cx="648104" cy="648104"/>
          </a:xfrm>
          <a:prstGeom prst="roundRect">
            <a:avLst/>
          </a:prstGeom>
          <a:noFill/>
          <a:ln w="1270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840252" y="87474"/>
            <a:ext cx="756084" cy="756084"/>
          </a:xfrm>
          <a:prstGeom prst="roundRect">
            <a:avLst/>
          </a:prstGeom>
          <a:noFill/>
          <a:ln w="1270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98115" y="1159266"/>
            <a:ext cx="207413" cy="207413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49059" y="2304272"/>
            <a:ext cx="414826" cy="414826"/>
          </a:xfrm>
          <a:prstGeom prst="roundRect">
            <a:avLst/>
          </a:prstGeom>
          <a:noFill/>
          <a:ln w="762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701070" y="1217905"/>
            <a:ext cx="386654" cy="386654"/>
          </a:xfrm>
          <a:prstGeom prst="roundRect">
            <a:avLst/>
          </a:prstGeom>
          <a:noFill/>
          <a:ln w="5715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65166" y="598777"/>
            <a:ext cx="386654" cy="386654"/>
          </a:xfrm>
          <a:prstGeom prst="roundRect">
            <a:avLst/>
          </a:prstGeom>
          <a:noFill/>
          <a:ln w="5715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653898" y="598778"/>
            <a:ext cx="270030" cy="270030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03458" y="792104"/>
            <a:ext cx="270030" cy="270030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87240" y="1322384"/>
            <a:ext cx="387823" cy="387823"/>
          </a:xfrm>
          <a:prstGeom prst="roundRect">
            <a:avLst/>
          </a:prstGeom>
          <a:noFill/>
          <a:ln w="5715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21583" y="3302698"/>
            <a:ext cx="342302" cy="342302"/>
          </a:xfrm>
          <a:prstGeom prst="roundRect">
            <a:avLst/>
          </a:prstGeom>
          <a:noFill/>
          <a:ln w="762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31343" y="3124713"/>
            <a:ext cx="342302" cy="342302"/>
          </a:xfrm>
          <a:prstGeom prst="roundRect">
            <a:avLst/>
          </a:prstGeom>
          <a:noFill/>
          <a:ln w="5715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15260" y="1714052"/>
            <a:ext cx="199684" cy="199684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8900000">
            <a:off x="1356581" y="1477842"/>
            <a:ext cx="192498" cy="192498"/>
          </a:xfrm>
          <a:prstGeom prst="roundRect">
            <a:avLst/>
          </a:prstGeom>
          <a:noFill/>
          <a:ln w="381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8900000">
            <a:off x="1763261" y="788443"/>
            <a:ext cx="192498" cy="192498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8900000">
            <a:off x="3827679" y="1554166"/>
            <a:ext cx="192498" cy="192498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8900000">
            <a:off x="6340060" y="872151"/>
            <a:ext cx="192498" cy="192498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00430" y="2299707"/>
            <a:ext cx="491408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800" b="1" dirty="0" smtClean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j</a:t>
            </a:r>
            <a:r>
              <a:rPr lang="en-US" altLang="zh-CN" sz="4800" b="1" dirty="0" smtClean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  <a:r>
              <a:rPr lang="en-US" altLang="zh-CN" sz="4800" b="1" dirty="0" smtClean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v</a:t>
            </a:r>
            <a:r>
              <a:rPr lang="en-US" altLang="zh-CN" sz="4800" b="1" dirty="0" smtClean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BE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a </a:t>
            </a:r>
            <a:r>
              <a:rPr lang="zh-CN" altLang="en-US" sz="4800" b="1" dirty="0" smtClean="0"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注解实战</a:t>
            </a:r>
            <a:endParaRPr lang="zh-CN" altLang="en-US" sz="4800" b="1" dirty="0">
              <a:ln w="19050">
                <a:solidFill>
                  <a:schemeClr val="bg1">
                    <a:lumMod val="9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13838" y="3273828"/>
            <a:ext cx="5724173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动态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SQL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生成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3194847" y="4174075"/>
            <a:ext cx="5562155" cy="0"/>
          </a:xfrm>
          <a:prstGeom prst="line">
            <a:avLst/>
          </a:prstGeom>
          <a:ln w="28575">
            <a:solidFill>
              <a:srgbClr val="1C8CA1"/>
            </a:solidFill>
          </a:ln>
          <a:effectLst>
            <a:outerShdw blurRad="127000" dist="635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4369118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43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6.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</a:t>
            </a:r>
            <a:r>
              <a:rPr lang="en-US" altLang="en-US" sz="2400" b="1" dirty="0" smtClean="0">
                <a:latin typeface="方正综艺_GBK" pitchFamily="65" charset="-122"/>
                <a:ea typeface="方正综艺_GBK" pitchFamily="65" charset="-122"/>
              </a:rPr>
              <a:t>@Inherited</a:t>
            </a:r>
            <a:endParaRPr lang="zh-CN" altLang="en-US" sz="2400" b="1" dirty="0" err="1" smtClean="0"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1601266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@Inherited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元注解是一个标记注解，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@Inherited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阐述了某个被标注的类型是被继承的。如果一个使用了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@Inherited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类型被用于一个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，则这个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将被用于该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的子类。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注意：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@Inherited 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类型是被标注过的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的子类所继承。类并不从它所实现的接口继承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，方法并不从它所重载的方法继承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@Inherited 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类型标注的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Retention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RetentionPolicy.RUNTIME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，则反射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增强了这种继承性。如果我们使用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java.lang.reflect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去查询一个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@Inherited 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时，反射代码检查将展开工作：检查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和其父类，直到发现指定的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类型被发现，或者到达类继承结构的顶层。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基础入门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1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3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1.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什么场景下适合用注解？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472" y="1601266"/>
            <a:ext cx="7929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 近期的项目开发中遇到了一个比较棘手的问题，需要将数据库上线写入的数据保存起来以备出问题时可以及时回滚，同时希望保存的回滚数据是可视化的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，以便出问题时可以手动修复。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 如果使用传统的方式开发，需要依据每个数据库实体的字段依次拼接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，如果只是一个实体人工可以处理过来，可如果有几十个这就不是人力可以简单办到的，这样机械性质的工作无法避免会出现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高错误率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，而且当数据库实体更新时，又会是进入新一轮的更新地狱。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 但是冷静想想，虽然需要生成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的实体差别很大，但是每个实体转换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的方式却大同小异，也就是说转换的过程可以抽象成一个统一的流水线，每个实体可以加上一些说明来表明转换规则，这样一个统一的转换过程就可以完成了，而注解正是完成这个构想的关键性的说明。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所以综上所述，注解比较适用的范围是对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相同性质对象进行统一过程处理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的场景，接下来我们通过实际的项目来学习注解的使用。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3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2. 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注解定义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4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2. 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注解定义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5737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4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2. 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注解定义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5737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4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2. 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注解定义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5737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4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实体定义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5737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6818" y="185737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5" name="Picture 2" descr="C:\Users\baiyu\Desktop\未标题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关键方法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867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6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关键方法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867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3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关键方法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867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4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57290" y="1766843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迷你霹雳体" pitchFamily="33" charset="-122"/>
                <a:ea typeface="迷你霹雳体" pitchFamily="33" charset="-122"/>
              </a:rPr>
              <a:t>王欣</a:t>
            </a:r>
            <a:endParaRPr lang="zh-CN" altLang="en-US" sz="6000" dirty="0">
              <a:latin typeface="迷你霹雳体" pitchFamily="33" charset="-122"/>
              <a:ea typeface="迷你霹雳体" pitchFamily="33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728479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方正综艺_GBK" pitchFamily="65" charset="-122"/>
                <a:ea typeface="方正综艺_GBK" pitchFamily="65" charset="-122"/>
              </a:rPr>
              <a:t>58</a:t>
            </a:r>
            <a:r>
              <a:rPr lang="zh-CN" altLang="en-US" sz="3600" dirty="0" smtClean="0">
                <a:solidFill>
                  <a:srgbClr val="FFFF00"/>
                </a:solidFill>
                <a:latin typeface="方正综艺_GBK" pitchFamily="65" charset="-122"/>
                <a:ea typeface="方正综艺_GBK" pitchFamily="65" charset="-122"/>
              </a:rPr>
              <a:t>赶集</a:t>
            </a:r>
            <a:endParaRPr lang="en-US" altLang="zh-CN" sz="3600" dirty="0" smtClean="0">
              <a:solidFill>
                <a:srgbClr val="FFFF00"/>
              </a:solidFill>
              <a:latin typeface="方正综艺_GBK" pitchFamily="65" charset="-122"/>
              <a:ea typeface="方正综艺_GBK" pitchFamily="65" charset="-122"/>
            </a:endParaRPr>
          </a:p>
          <a:p>
            <a:r>
              <a:rPr lang="zh-CN" altLang="en-US" sz="3600" dirty="0" smtClean="0">
                <a:solidFill>
                  <a:srgbClr val="FFFF00"/>
                </a:solidFill>
                <a:latin typeface="方正综艺_GBK" pitchFamily="65" charset="-122"/>
                <a:ea typeface="方正综艺_GBK" pitchFamily="65" charset="-122"/>
              </a:rPr>
              <a:t>后端高级工程师</a:t>
            </a:r>
            <a:endParaRPr lang="zh-CN" altLang="en-US" sz="3600" dirty="0">
              <a:solidFill>
                <a:srgbClr val="FFFF00"/>
              </a:solidFill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5286380" y="2191406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rgbClr val="F5B022"/>
                </a:solidFill>
                <a:latin typeface="方正综艺_GBK" pitchFamily="65" charset="-122"/>
                <a:ea typeface="方正综艺_GBK" pitchFamily="65" charset="-122"/>
              </a:rPr>
              <a:t>GitHub</a:t>
            </a:r>
            <a:endParaRPr kumimoji="1" lang="zh-CN" altLang="en-US" sz="2800" b="1" dirty="0">
              <a:solidFill>
                <a:srgbClr val="F5B022"/>
              </a:solidFill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86380" y="4376336"/>
            <a:ext cx="2779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Bodoni MT Black" pitchFamily="18" charset="0"/>
              </a:rPr>
              <a:t>linkwechat@foxmail.com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5286380" y="36433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5B022"/>
                </a:solidFill>
                <a:latin typeface="方正综艺_GBK" pitchFamily="65" charset="-122"/>
                <a:ea typeface="方正综艺_GBK" pitchFamily="65" charset="-122"/>
              </a:rPr>
              <a:t>邮箱</a:t>
            </a:r>
            <a:endParaRPr kumimoji="1" lang="zh-CN" altLang="en-US" sz="2800" b="1" dirty="0">
              <a:solidFill>
                <a:srgbClr val="F5B022"/>
              </a:solidFill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6380" y="2928940"/>
            <a:ext cx="345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Bodoni MT Black" pitchFamily="18" charset="0"/>
              </a:rPr>
              <a:t>https://github.com/linkwechat</a:t>
            </a:r>
          </a:p>
        </p:txBody>
      </p:sp>
    </p:spTree>
    <p:extLst>
      <p:ext uri="{BB962C8B-B14F-4D97-AF65-F5344CB8AC3E}">
        <p14:creationId xmlns="" xmlns:p14="http://schemas.microsoft.com/office/powerpoint/2010/main" val="3822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关键方法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867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4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关键方法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867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4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关键方法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867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5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关键方法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57370"/>
            <a:ext cx="7867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6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4.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使用示例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714494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5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4.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使用示例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41" y="1857370"/>
            <a:ext cx="871971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项目实战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2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5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4"/>
          <p:cNvSpPr/>
          <p:nvPr/>
        </p:nvSpPr>
        <p:spPr>
          <a:xfrm rot="5400000" flipH="1">
            <a:off x="-1388012" y="120651"/>
            <a:ext cx="5151968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16"/>
          <p:cNvGrpSpPr/>
          <p:nvPr/>
        </p:nvGrpSpPr>
        <p:grpSpPr>
          <a:xfrm>
            <a:off x="3276131" y="2884005"/>
            <a:ext cx="724365" cy="1460360"/>
            <a:chOff x="5036544" y="723912"/>
            <a:chExt cx="1013844" cy="2043970"/>
          </a:xfrm>
          <a:solidFill>
            <a:srgbClr val="F0616E"/>
          </a:solidFill>
        </p:grpSpPr>
        <p:sp>
          <p:nvSpPr>
            <p:cNvPr id="18" name="等腰三角形 17"/>
            <p:cNvSpPr/>
            <p:nvPr/>
          </p:nvSpPr>
          <p:spPr>
            <a:xfrm rot="18004934" flipV="1">
              <a:off x="5361357" y="1100684"/>
              <a:ext cx="1065804" cy="312259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8004934" flipV="1">
              <a:off x="5121727" y="1853373"/>
              <a:ext cx="592105" cy="173475"/>
            </a:xfrm>
            <a:prstGeom prst="triangle">
              <a:avLst/>
            </a:prstGeom>
            <a:solidFill>
              <a:srgbClr val="CD4B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8004934" flipV="1">
              <a:off x="4827229" y="2385092"/>
              <a:ext cx="592105" cy="173475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" name="组 20"/>
          <p:cNvGrpSpPr/>
          <p:nvPr/>
        </p:nvGrpSpPr>
        <p:grpSpPr>
          <a:xfrm>
            <a:off x="3207374" y="4521513"/>
            <a:ext cx="227912" cy="479129"/>
            <a:chOff x="5331042" y="723912"/>
            <a:chExt cx="719346" cy="1512251"/>
          </a:xfrm>
          <a:solidFill>
            <a:srgbClr val="F0616E"/>
          </a:solidFill>
        </p:grpSpPr>
        <p:sp>
          <p:nvSpPr>
            <p:cNvPr id="22" name="等腰三角形 21"/>
            <p:cNvSpPr/>
            <p:nvPr/>
          </p:nvSpPr>
          <p:spPr>
            <a:xfrm rot="18004934" flipV="1">
              <a:off x="5361357" y="1100684"/>
              <a:ext cx="1065804" cy="3122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8004934" flipV="1">
              <a:off x="5121727" y="1853373"/>
              <a:ext cx="592105" cy="17347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24" name="直线连接符 23"/>
          <p:cNvCxnSpPr/>
          <p:nvPr/>
        </p:nvCxnSpPr>
        <p:spPr>
          <a:xfrm flipH="1">
            <a:off x="2570324" y="3004874"/>
            <a:ext cx="1116113" cy="1924330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570324" y="4180127"/>
            <a:ext cx="513225" cy="513224"/>
          </a:xfrm>
          <a:prstGeom prst="ellipse">
            <a:avLst/>
          </a:prstGeom>
          <a:solidFill>
            <a:srgbClr val="FFC9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5720" y="1928808"/>
            <a:ext cx="2253326" cy="2253326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Q&amp;A</a:t>
            </a:r>
          </a:p>
        </p:txBody>
      </p:sp>
      <p:sp>
        <p:nvSpPr>
          <p:cNvPr id="32" name="椭圆 3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3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33" name="Picture 2" descr="C:\Users\baiyu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  <p:sp>
        <p:nvSpPr>
          <p:cNvPr id="34" name="矩形 33"/>
          <p:cNvSpPr/>
          <p:nvPr/>
        </p:nvSpPr>
        <p:spPr>
          <a:xfrm>
            <a:off x="739310" y="1071552"/>
            <a:ext cx="78741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There Is No End to Learning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6" name="Freeform 159"/>
          <p:cNvSpPr>
            <a:spLocks noEditPoints="1"/>
          </p:cNvSpPr>
          <p:nvPr/>
        </p:nvSpPr>
        <p:spPr bwMode="auto">
          <a:xfrm>
            <a:off x="4214809" y="3538851"/>
            <a:ext cx="1405301" cy="117604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29322" y="4376336"/>
            <a:ext cx="2779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Bodoni MT Black" pitchFamily="18" charset="0"/>
                <a:hlinkClick r:id="rId4"/>
              </a:rPr>
              <a:t>linkwechat@foxmail.com</a:t>
            </a:r>
            <a:endParaRPr lang="en-US" altLang="zh-CN" sz="1600" b="1" dirty="0" smtClean="0">
              <a:solidFill>
                <a:srgbClr val="00B0F0"/>
              </a:solidFill>
              <a:latin typeface="Bodoni MT Black" pitchFamily="18" charset="0"/>
            </a:endParaRPr>
          </a:p>
          <a:p>
            <a:endParaRPr lang="en-US" altLang="zh-CN" sz="1600" b="1" dirty="0" smtClean="0">
              <a:solidFill>
                <a:srgbClr val="00B0F0"/>
              </a:solidFill>
              <a:latin typeface="Bodoni MT Black" pitchFamily="18" charset="0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6643702" y="371475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5B022"/>
                </a:solidFill>
                <a:latin typeface="方正综艺_GBK" pitchFamily="65" charset="-122"/>
                <a:ea typeface="方正综艺_GBK" pitchFamily="65" charset="-122"/>
              </a:rPr>
              <a:t>邮箱</a:t>
            </a:r>
            <a:endParaRPr kumimoji="1" lang="zh-CN" altLang="en-US" sz="2800" b="1" dirty="0">
              <a:solidFill>
                <a:srgbClr val="F5B022"/>
              </a:solidFill>
              <a:latin typeface="方正综艺_GBK" pitchFamily="65" charset="-122"/>
              <a:ea typeface="方正综艺_GBK" pitchFamily="65" charset="-122"/>
            </a:endParaRPr>
          </a:p>
        </p:txBody>
      </p:sp>
      <p:pic>
        <p:nvPicPr>
          <p:cNvPr id="1026" name="Picture 2" descr="C:\Users\baiyu\Desktop\githu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2000463"/>
            <a:ext cx="1332561" cy="1285667"/>
          </a:xfrm>
          <a:prstGeom prst="rect">
            <a:avLst/>
          </a:prstGeom>
          <a:noFill/>
        </p:spPr>
      </p:pic>
      <p:sp>
        <p:nvSpPr>
          <p:cNvPr id="26" name="文本框 9"/>
          <p:cNvSpPr txBox="1"/>
          <p:nvPr/>
        </p:nvSpPr>
        <p:spPr>
          <a:xfrm>
            <a:off x="6380556" y="2191406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rgbClr val="F5B022"/>
                </a:solidFill>
                <a:latin typeface="方正综艺_GBK" pitchFamily="65" charset="-122"/>
                <a:ea typeface="方正综艺_GBK" pitchFamily="65" charset="-122"/>
              </a:rPr>
              <a:t>GitHub</a:t>
            </a:r>
            <a:endParaRPr kumimoji="1" lang="zh-CN" altLang="en-US" sz="2800" b="1" dirty="0">
              <a:solidFill>
                <a:srgbClr val="F5B022"/>
              </a:solidFill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20110" y="2947576"/>
            <a:ext cx="345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Bodoni MT Black" pitchFamily="18" charset="0"/>
                <a:hlinkClick r:id="rId6"/>
              </a:rPr>
              <a:t>https://github.com/linkwechat</a:t>
            </a:r>
            <a:endParaRPr lang="en-US" altLang="zh-CN" sz="1600" b="1" dirty="0" smtClean="0">
              <a:solidFill>
                <a:srgbClr val="00B0F0"/>
              </a:solidFill>
              <a:latin typeface="Bodoni MT Black" pitchFamily="18" charset="0"/>
            </a:endParaRPr>
          </a:p>
          <a:p>
            <a:endParaRPr lang="en-US" altLang="zh-CN" sz="1600" b="1" dirty="0" smtClean="0">
              <a:solidFill>
                <a:srgbClr val="00B0F0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26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0" y="1939925"/>
            <a:ext cx="9144000" cy="3203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1525" name="直线连接符 21"/>
          <p:cNvSpPr>
            <a:spLocks noChangeShapeType="1"/>
          </p:cNvSpPr>
          <p:nvPr/>
        </p:nvSpPr>
        <p:spPr bwMode="auto">
          <a:xfrm flipH="1">
            <a:off x="6596063" y="369888"/>
            <a:ext cx="1201737" cy="2073275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7" name="文本框 38"/>
          <p:cNvSpPr>
            <a:spLocks noChangeArrowheads="1"/>
          </p:cNvSpPr>
          <p:nvPr/>
        </p:nvSpPr>
        <p:spPr bwMode="auto">
          <a:xfrm>
            <a:off x="663575" y="1285869"/>
            <a:ext cx="3619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59E1D"/>
                </a:solidFill>
                <a:latin typeface="Century Gothic" pitchFamily="34" charset="0"/>
                <a:sym typeface="Century Gothic" pitchFamily="34" charset="0"/>
              </a:rPr>
              <a:t>THANK</a:t>
            </a:r>
            <a:r>
              <a:rPr lang="zh-CN" altLang="en-US" sz="4800" b="1" dirty="0">
                <a:solidFill>
                  <a:srgbClr val="F59E1D"/>
                </a:solidFill>
                <a:latin typeface="Century Gothic" pitchFamily="34" charset="0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4800" b="1" dirty="0">
                <a:solidFill>
                  <a:srgbClr val="F59E1D"/>
                </a:solidFill>
                <a:latin typeface="Century Gothic" pitchFamily="34" charset="0"/>
                <a:sym typeface="Century Gothic" pitchFamily="34" charset="0"/>
              </a:rPr>
              <a:t>YOU</a:t>
            </a:r>
            <a:endParaRPr lang="zh-CN" altLang="en-US" sz="4800" b="1" dirty="0">
              <a:solidFill>
                <a:srgbClr val="F59E1D"/>
              </a:solidFill>
              <a:latin typeface="Century Gothic" pitchFamily="34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28" name="文本框 39"/>
          <p:cNvSpPr>
            <a:spLocks noChangeArrowheads="1"/>
          </p:cNvSpPr>
          <p:nvPr/>
        </p:nvSpPr>
        <p:spPr bwMode="auto">
          <a:xfrm>
            <a:off x="928662" y="1984369"/>
            <a:ext cx="29546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7F7F7F"/>
                </a:solidFill>
                <a:latin typeface="Century Gothic" pitchFamily="34" charset="0"/>
                <a:ea typeface="微软雅黑" pitchFamily="34" charset="-122"/>
                <a:sym typeface="微软雅黑" pitchFamily="34" charset="-122"/>
              </a:rPr>
              <a:t>感谢</a:t>
            </a:r>
            <a:r>
              <a:rPr lang="zh-CN" altLang="en-US" sz="5400" dirty="0" smtClean="0">
                <a:solidFill>
                  <a:srgbClr val="7F7F7F"/>
                </a:solidFill>
                <a:latin typeface="Century Gothic" pitchFamily="34" charset="0"/>
                <a:ea typeface="微软雅黑" pitchFamily="34" charset="-122"/>
                <a:sym typeface="微软雅黑" pitchFamily="34" charset="-122"/>
              </a:rPr>
              <a:t>聆听</a:t>
            </a:r>
            <a:endParaRPr lang="zh-CN" altLang="en-US" sz="5400" dirty="0">
              <a:solidFill>
                <a:srgbClr val="7F7F7F"/>
              </a:solidFill>
              <a:latin typeface="Century Gothic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8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8610"/>
            <a:ext cx="1928826" cy="600969"/>
          </a:xfrm>
          <a:prstGeom prst="rect">
            <a:avLst/>
          </a:prstGeom>
          <a:noFill/>
        </p:spPr>
      </p:pic>
      <p:grpSp>
        <p:nvGrpSpPr>
          <p:cNvPr id="39" name="组 2"/>
          <p:cNvGrpSpPr/>
          <p:nvPr/>
        </p:nvGrpSpPr>
        <p:grpSpPr>
          <a:xfrm>
            <a:off x="4572000" y="226126"/>
            <a:ext cx="3952439" cy="3988698"/>
            <a:chOff x="3097751" y="-948483"/>
            <a:chExt cx="5543451" cy="5594307"/>
          </a:xfrm>
        </p:grpSpPr>
        <p:sp>
          <p:nvSpPr>
            <p:cNvPr id="40" name="等腰三角形 39"/>
            <p:cNvSpPr/>
            <p:nvPr/>
          </p:nvSpPr>
          <p:spPr>
            <a:xfrm flipV="1">
              <a:off x="3537288" y="772485"/>
              <a:ext cx="4057151" cy="3497545"/>
            </a:xfrm>
            <a:prstGeom prst="triangle">
              <a:avLst/>
            </a:prstGeom>
            <a:solidFill>
              <a:srgbClr val="F5B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flipV="1">
              <a:off x="5627284" y="1765745"/>
              <a:ext cx="2837410" cy="2446044"/>
            </a:xfrm>
            <a:prstGeom prst="triangle">
              <a:avLst/>
            </a:prstGeom>
            <a:solidFill>
              <a:srgbClr val="FFC9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097751" y="1069956"/>
              <a:ext cx="2746764" cy="2746764"/>
            </a:xfrm>
            <a:prstGeom prst="ellipse">
              <a:avLst/>
            </a:prstGeom>
            <a:solidFill>
              <a:srgbClr val="4FBEF3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43" name="组 6"/>
            <p:cNvGrpSpPr/>
            <p:nvPr/>
          </p:nvGrpSpPr>
          <p:grpSpPr>
            <a:xfrm>
              <a:off x="4394405" y="2714374"/>
              <a:ext cx="474324" cy="1099392"/>
              <a:chOff x="4394405" y="2714374"/>
              <a:chExt cx="474324" cy="1099392"/>
            </a:xfrm>
          </p:grpSpPr>
          <p:sp>
            <p:nvSpPr>
              <p:cNvPr id="69" name="等腰三角形 68"/>
              <p:cNvSpPr/>
              <p:nvPr/>
            </p:nvSpPr>
            <p:spPr>
              <a:xfrm rot="7234736" flipV="1">
                <a:off x="4185090" y="3430976"/>
                <a:ext cx="592105" cy="17347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7234736" flipV="1">
                <a:off x="4485939" y="2923689"/>
                <a:ext cx="592105" cy="17347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44" name="等腰三角形 43"/>
            <p:cNvSpPr/>
            <p:nvPr/>
          </p:nvSpPr>
          <p:spPr>
            <a:xfrm rot="7234736" flipV="1">
              <a:off x="5891469" y="1068579"/>
              <a:ext cx="1065804" cy="312259"/>
            </a:xfrm>
            <a:prstGeom prst="triangle">
              <a:avLst/>
            </a:prstGeom>
            <a:solidFill>
              <a:srgbClr val="F061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7234736" flipV="1">
              <a:off x="6609401" y="462075"/>
              <a:ext cx="592105" cy="173475"/>
            </a:xfrm>
            <a:prstGeom prst="triangle">
              <a:avLst/>
            </a:prstGeom>
            <a:solidFill>
              <a:srgbClr val="F061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46" name="组 9"/>
            <p:cNvGrpSpPr/>
            <p:nvPr/>
          </p:nvGrpSpPr>
          <p:grpSpPr>
            <a:xfrm>
              <a:off x="5635106" y="161949"/>
              <a:ext cx="794113" cy="1600978"/>
              <a:chOff x="5036544" y="723912"/>
              <a:chExt cx="1013844" cy="2043970"/>
            </a:xfrm>
          </p:grpSpPr>
          <p:sp>
            <p:nvSpPr>
              <p:cNvPr id="66" name="等腰三角形 65"/>
              <p:cNvSpPr/>
              <p:nvPr/>
            </p:nvSpPr>
            <p:spPr>
              <a:xfrm rot="18004934" flipV="1">
                <a:off x="5361357" y="1100684"/>
                <a:ext cx="1065804" cy="31225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18004934" flipV="1">
                <a:off x="5121727" y="1853373"/>
                <a:ext cx="592105" cy="1734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" name="等腰三角形 67"/>
              <p:cNvSpPr/>
              <p:nvPr/>
            </p:nvSpPr>
            <p:spPr>
              <a:xfrm rot="18004934" flipV="1">
                <a:off x="4827229" y="2385092"/>
                <a:ext cx="592105" cy="1734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47" name="等腰三角形 46"/>
            <p:cNvSpPr/>
            <p:nvPr/>
          </p:nvSpPr>
          <p:spPr>
            <a:xfrm rot="3726081" flipV="1">
              <a:off x="4367790" y="1341132"/>
              <a:ext cx="391167" cy="17829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3726081" flipV="1">
              <a:off x="4650481" y="1750195"/>
              <a:ext cx="328576" cy="1497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3726081" flipV="1">
              <a:off x="4542139" y="2064005"/>
              <a:ext cx="328576" cy="1497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3726081" flipV="1">
              <a:off x="7043762" y="2110661"/>
              <a:ext cx="328576" cy="1497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51" name="组 14"/>
            <p:cNvGrpSpPr/>
            <p:nvPr/>
          </p:nvGrpSpPr>
          <p:grpSpPr>
            <a:xfrm>
              <a:off x="6811275" y="2996121"/>
              <a:ext cx="794113" cy="1600978"/>
              <a:chOff x="5036544" y="723912"/>
              <a:chExt cx="1013844" cy="2043970"/>
            </a:xfrm>
            <a:solidFill>
              <a:srgbClr val="F0616E"/>
            </a:solidFill>
          </p:grpSpPr>
          <p:sp>
            <p:nvSpPr>
              <p:cNvPr id="63" name="等腰三角形 62"/>
              <p:cNvSpPr/>
              <p:nvPr/>
            </p:nvSpPr>
            <p:spPr>
              <a:xfrm rot="18004934" flipV="1">
                <a:off x="5361357" y="1100684"/>
                <a:ext cx="1065804" cy="31225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18004934" flipV="1">
                <a:off x="5121727" y="1853373"/>
                <a:ext cx="592105" cy="173475"/>
              </a:xfrm>
              <a:prstGeom prst="triangle">
                <a:avLst/>
              </a:prstGeom>
              <a:solidFill>
                <a:srgbClr val="CD4B4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18004934" flipV="1">
                <a:off x="4827229" y="2385092"/>
                <a:ext cx="592105" cy="173475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52" name="组 15"/>
            <p:cNvGrpSpPr/>
            <p:nvPr/>
          </p:nvGrpSpPr>
          <p:grpSpPr>
            <a:xfrm>
              <a:off x="7517453" y="2851661"/>
              <a:ext cx="853446" cy="1794163"/>
              <a:chOff x="5331042" y="723912"/>
              <a:chExt cx="719346" cy="1512251"/>
            </a:xfrm>
            <a:solidFill>
              <a:srgbClr val="F0616E"/>
            </a:solidFill>
          </p:grpSpPr>
          <p:sp>
            <p:nvSpPr>
              <p:cNvPr id="61" name="等腰三角形 60"/>
              <p:cNvSpPr/>
              <p:nvPr/>
            </p:nvSpPr>
            <p:spPr>
              <a:xfrm rot="18004934" flipV="1">
                <a:off x="5361357" y="1100684"/>
                <a:ext cx="1065804" cy="312259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18004934" flipV="1">
                <a:off x="5121727" y="1853373"/>
                <a:ext cx="592105" cy="17347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53" name="等腰三角形 52"/>
            <p:cNvSpPr/>
            <p:nvPr/>
          </p:nvSpPr>
          <p:spPr>
            <a:xfrm flipV="1">
              <a:off x="4814769" y="1296330"/>
              <a:ext cx="3372279" cy="2907138"/>
            </a:xfrm>
            <a:prstGeom prst="triangle">
              <a:avLst/>
            </a:prstGeom>
            <a:noFill/>
            <a:ln w="19050" cmpd="sng">
              <a:solidFill>
                <a:srgbClr val="F59E1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194331" y="2324890"/>
              <a:ext cx="1629744" cy="1629744"/>
            </a:xfrm>
            <a:prstGeom prst="ellipse">
              <a:avLst/>
            </a:prstGeom>
            <a:solidFill>
              <a:srgbClr val="44B2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55" name="组 18"/>
            <p:cNvGrpSpPr/>
            <p:nvPr/>
          </p:nvGrpSpPr>
          <p:grpSpPr>
            <a:xfrm rot="18382072">
              <a:off x="5754720" y="2669010"/>
              <a:ext cx="474324" cy="1099392"/>
              <a:chOff x="4394405" y="2714374"/>
              <a:chExt cx="474324" cy="1099392"/>
            </a:xfrm>
          </p:grpSpPr>
          <p:sp>
            <p:nvSpPr>
              <p:cNvPr id="59" name="等腰三角形 58"/>
              <p:cNvSpPr/>
              <p:nvPr/>
            </p:nvSpPr>
            <p:spPr>
              <a:xfrm rot="7234736" flipV="1">
                <a:off x="4185090" y="3430976"/>
                <a:ext cx="592105" cy="173475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7234736" flipV="1">
                <a:off x="4485939" y="2923689"/>
                <a:ext cx="592105" cy="173475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cxnSp>
          <p:nvCxnSpPr>
            <p:cNvPr id="56" name="直线连接符 19"/>
            <p:cNvCxnSpPr/>
            <p:nvPr/>
          </p:nvCxnSpPr>
          <p:spPr>
            <a:xfrm flipH="1">
              <a:off x="6955063" y="-195718"/>
              <a:ext cx="1686139" cy="2907138"/>
            </a:xfrm>
            <a:prstGeom prst="line">
              <a:avLst/>
            </a:prstGeom>
            <a:ln w="57150" cmpd="sng">
              <a:solidFill>
                <a:srgbClr val="44B2F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20"/>
            <p:cNvCxnSpPr/>
            <p:nvPr/>
          </p:nvCxnSpPr>
          <p:spPr>
            <a:xfrm flipH="1">
              <a:off x="4114752" y="1730290"/>
              <a:ext cx="1686139" cy="29071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1"/>
            <p:cNvCxnSpPr/>
            <p:nvPr/>
          </p:nvCxnSpPr>
          <p:spPr>
            <a:xfrm flipH="1">
              <a:off x="5068114" y="-948483"/>
              <a:ext cx="1686139" cy="2907138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圆角矩形 70"/>
          <p:cNvSpPr/>
          <p:nvPr/>
        </p:nvSpPr>
        <p:spPr>
          <a:xfrm>
            <a:off x="571472" y="3292474"/>
            <a:ext cx="3925917" cy="1376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25502" y="3304766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迷你简方叠体" pitchFamily="49" charset="-122"/>
                <a:ea typeface="迷你简方叠体" pitchFamily="49" charset="-122"/>
              </a:rPr>
              <a:t>基础入门篇参考文献</a:t>
            </a:r>
            <a:endParaRPr lang="zh-CN" altLang="en-US" sz="1600" dirty="0">
              <a:latin typeface="迷你简方叠体" pitchFamily="49" charset="-122"/>
              <a:ea typeface="迷你简方叠体" pitchFamily="49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5502" y="3643320"/>
            <a:ext cx="353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http://www.cnblogs.com/peida/archive/2013/04/23/3036035.html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http://www.cnblogs.com/peida/archive/2013/04/24/3036689.html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70519" y="1519084"/>
            <a:ext cx="5609793" cy="650861"/>
            <a:chOff x="1770519" y="1340768"/>
            <a:chExt cx="5609793" cy="650861"/>
          </a:xfrm>
        </p:grpSpPr>
        <p:sp>
          <p:nvSpPr>
            <p:cNvPr id="19" name="Freeform 9"/>
            <p:cNvSpPr>
              <a:spLocks/>
            </p:cNvSpPr>
            <p:nvPr/>
          </p:nvSpPr>
          <p:spPr bwMode="gray">
            <a:xfrm>
              <a:off x="2623901" y="1340768"/>
              <a:ext cx="4756411" cy="65086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57"/>
                </a:cxn>
                <a:cxn ang="0">
                  <a:pos x="2667" y="357"/>
                </a:cxn>
                <a:cxn ang="0">
                  <a:pos x="2854" y="182"/>
                </a:cxn>
                <a:cxn ang="0">
                  <a:pos x="2667" y="0"/>
                </a:cxn>
                <a:cxn ang="0">
                  <a:pos x="0" y="5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9933"/>
            </a:solidFill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1770519" y="1340768"/>
              <a:ext cx="639518" cy="650861"/>
            </a:xfrm>
            <a:custGeom>
              <a:avLst/>
              <a:gdLst/>
              <a:ahLst/>
              <a:cxnLst>
                <a:cxn ang="0">
                  <a:pos x="372" y="1"/>
                </a:cxn>
                <a:cxn ang="0">
                  <a:pos x="372" y="358"/>
                </a:cxn>
                <a:cxn ang="0">
                  <a:pos x="165" y="357"/>
                </a:cxn>
                <a:cxn ang="0">
                  <a:pos x="0" y="181"/>
                </a:cxn>
                <a:cxn ang="0">
                  <a:pos x="164" y="1"/>
                </a:cxn>
                <a:cxn ang="0">
                  <a:pos x="372" y="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9933"/>
            </a:solidFill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gray">
            <a:xfrm>
              <a:off x="2638919" y="1445654"/>
              <a:ext cx="37571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基础入门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gray">
            <a:xfrm>
              <a:off x="1949450" y="1412875"/>
              <a:ext cx="3182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1</a:t>
              </a:r>
            </a:p>
          </p:txBody>
        </p:sp>
      </p:grpSp>
      <p:sp>
        <p:nvSpPr>
          <p:cNvPr id="23" name="Text Box 16"/>
          <p:cNvSpPr txBox="1">
            <a:spLocks noChangeArrowheads="1"/>
          </p:cNvSpPr>
          <p:nvPr/>
        </p:nvSpPr>
        <p:spPr bwMode="gray">
          <a:xfrm>
            <a:off x="1905924" y="2546451"/>
            <a:ext cx="3094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770519" y="2239164"/>
            <a:ext cx="5609793" cy="650861"/>
            <a:chOff x="1770519" y="1340768"/>
            <a:chExt cx="5609793" cy="650861"/>
          </a:xfrm>
        </p:grpSpPr>
        <p:sp>
          <p:nvSpPr>
            <p:cNvPr id="25" name="Freeform 9"/>
            <p:cNvSpPr>
              <a:spLocks/>
            </p:cNvSpPr>
            <p:nvPr/>
          </p:nvSpPr>
          <p:spPr bwMode="gray">
            <a:xfrm>
              <a:off x="2623901" y="1340768"/>
              <a:ext cx="4756411" cy="65086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57"/>
                </a:cxn>
                <a:cxn ang="0">
                  <a:pos x="2667" y="357"/>
                </a:cxn>
                <a:cxn ang="0">
                  <a:pos x="2854" y="182"/>
                </a:cxn>
                <a:cxn ang="0">
                  <a:pos x="2667" y="0"/>
                </a:cxn>
                <a:cxn ang="0">
                  <a:pos x="0" y="5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00B0F0"/>
            </a:solidFill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gray">
            <a:xfrm>
              <a:off x="1770519" y="1340768"/>
              <a:ext cx="639518" cy="650861"/>
            </a:xfrm>
            <a:custGeom>
              <a:avLst/>
              <a:gdLst/>
              <a:ahLst/>
              <a:cxnLst>
                <a:cxn ang="0">
                  <a:pos x="372" y="1"/>
                </a:cxn>
                <a:cxn ang="0">
                  <a:pos x="372" y="358"/>
                </a:cxn>
                <a:cxn ang="0">
                  <a:pos x="165" y="357"/>
                </a:cxn>
                <a:cxn ang="0">
                  <a:pos x="0" y="181"/>
                </a:cxn>
                <a:cxn ang="0">
                  <a:pos x="164" y="1"/>
                </a:cxn>
                <a:cxn ang="0">
                  <a:pos x="372" y="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00B0F0"/>
            </a:solidFill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gray">
            <a:xfrm>
              <a:off x="2638919" y="1445654"/>
              <a:ext cx="37571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项目实战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949450" y="1412875"/>
              <a:ext cx="3182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70519" y="2992459"/>
            <a:ext cx="5609793" cy="650861"/>
            <a:chOff x="1770519" y="1340768"/>
            <a:chExt cx="5609793" cy="650861"/>
          </a:xfrm>
        </p:grpSpPr>
        <p:sp>
          <p:nvSpPr>
            <p:cNvPr id="31" name="Freeform 9"/>
            <p:cNvSpPr>
              <a:spLocks/>
            </p:cNvSpPr>
            <p:nvPr/>
          </p:nvSpPr>
          <p:spPr bwMode="gray">
            <a:xfrm>
              <a:off x="2623901" y="1340768"/>
              <a:ext cx="4756411" cy="65086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57"/>
                </a:cxn>
                <a:cxn ang="0">
                  <a:pos x="2667" y="357"/>
                </a:cxn>
                <a:cxn ang="0">
                  <a:pos x="2854" y="182"/>
                </a:cxn>
                <a:cxn ang="0">
                  <a:pos x="2667" y="0"/>
                </a:cxn>
                <a:cxn ang="0">
                  <a:pos x="0" y="5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0000"/>
            </a:solidFill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gray">
            <a:xfrm>
              <a:off x="1770519" y="1340768"/>
              <a:ext cx="639518" cy="650861"/>
            </a:xfrm>
            <a:custGeom>
              <a:avLst/>
              <a:gdLst/>
              <a:ahLst/>
              <a:cxnLst>
                <a:cxn ang="0">
                  <a:pos x="372" y="1"/>
                </a:cxn>
                <a:cxn ang="0">
                  <a:pos x="372" y="358"/>
                </a:cxn>
                <a:cxn ang="0">
                  <a:pos x="165" y="357"/>
                </a:cxn>
                <a:cxn ang="0">
                  <a:pos x="0" y="181"/>
                </a:cxn>
                <a:cxn ang="0">
                  <a:pos x="164" y="1"/>
                </a:cxn>
                <a:cxn ang="0">
                  <a:pos x="372" y="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0000"/>
            </a:solidFill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gray">
            <a:xfrm>
              <a:off x="2638919" y="1445654"/>
              <a:ext cx="37571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Q&amp;A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gray">
            <a:xfrm>
              <a:off x="1949450" y="1412875"/>
              <a:ext cx="3182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50" name="Rectangle 1"/>
          <p:cNvSpPr txBox="1">
            <a:spLocks/>
          </p:cNvSpPr>
          <p:nvPr/>
        </p:nvSpPr>
        <p:spPr>
          <a:xfrm>
            <a:off x="457200" y="480970"/>
            <a:ext cx="8229600" cy="11430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基础入门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1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1. </a:t>
            </a:r>
            <a:r>
              <a:rPr lang="en-US" sz="2400" b="1" dirty="0" err="1" smtClean="0">
                <a:latin typeface="方正综艺_GBK" pitchFamily="65" charset="-122"/>
                <a:ea typeface="方正综艺_GBK" pitchFamily="65" charset="-122"/>
              </a:rPr>
              <a:t>什么是注解（Annotation</a:t>
            </a:r>
            <a:r>
              <a:rPr lang="en-US" sz="2400" b="1" dirty="0" smtClean="0">
                <a:latin typeface="方正综艺_GBK" pitchFamily="65" charset="-122"/>
                <a:ea typeface="方正综艺_GBK" pitchFamily="65" charset="-122"/>
              </a:rPr>
              <a:t>）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？</a:t>
            </a:r>
            <a:endParaRPr lang="zh-CN" altLang="en-US" sz="2400" b="1" dirty="0">
              <a:latin typeface="方正综艺_GBK" pitchFamily="65" charset="-122"/>
              <a:ea typeface="方正综艺_GBK" pitchFamily="65" charset="-122"/>
            </a:endParaRPr>
          </a:p>
        </p:txBody>
      </p:sp>
      <p:pic>
        <p:nvPicPr>
          <p:cNvPr id="19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71472" y="1601266"/>
            <a:ext cx="792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（注解）就是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提供了一种元程序中的元素关联任何信息和着任何元数据（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metadata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）的途径和方法。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Annotion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是一个接口，程序可以通过反射来获取指定程序元素的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Annotion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对象，然后通过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Annotion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对象来获取注解里面的元数据。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JDK5.0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及以后版本引入的。它可以用于创建文档，跟踪代码中的依赖性，甚至执行基本编译时检查。从某些方面看，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就像修饰符一样被使用，并应用于包、类 型、构造方法、方法、成员变量、参数、本地变量的声明中。这些信息被存储在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name=value”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结构对中。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的成员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类型中以无参数的方法的形式被声明。其方法名和返回值定义了该成员的名字和类型。在此有一个特定的默认语法：允许声明任何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成员的默认值：一个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name=value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对作为没有定义默认值的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成员的值，当然也可以使用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name=value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对来覆盖其它成员默认值。这一点有些近似类的继承特性，父类的构造函数可以作为子类的默认构造函数，但是也可以被子类覆盖。</a:t>
            </a:r>
          </a:p>
        </p:txBody>
      </p:sp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基础入门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1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1. </a:t>
            </a:r>
            <a:r>
              <a:rPr lang="en-US" sz="2400" b="1" dirty="0" err="1" smtClean="0">
                <a:latin typeface="方正综艺_GBK" pitchFamily="65" charset="-122"/>
                <a:ea typeface="方正综艺_GBK" pitchFamily="65" charset="-122"/>
              </a:rPr>
              <a:t>什么是注解（Annotation</a:t>
            </a:r>
            <a:r>
              <a:rPr lang="en-US" sz="2400" b="1" dirty="0" smtClean="0">
                <a:latin typeface="方正综艺_GBK" pitchFamily="65" charset="-122"/>
                <a:ea typeface="方正综艺_GBK" pitchFamily="65" charset="-122"/>
              </a:rPr>
              <a:t>）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？</a:t>
            </a:r>
            <a:endParaRPr lang="zh-CN" altLang="en-US" sz="2400" b="1" dirty="0">
              <a:latin typeface="方正综艺_GBK" pitchFamily="65" charset="-122"/>
              <a:ea typeface="方正综艺_GBK" pitchFamily="65" charset="-122"/>
            </a:endParaRPr>
          </a:p>
        </p:txBody>
      </p:sp>
      <p:pic>
        <p:nvPicPr>
          <p:cNvPr id="19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71472" y="1714494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能被用来为某个程序元素（类、方法、成员变量等）关联任何的信息。需要注意的是，这里存在着一个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基本的规则：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不能影响程序代码的执行，无论增加、删除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，代码都始终如一的执行。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另外，尽管一些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的反射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方法在运行时被访问，而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语言解释器在工作时忽略了这些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。正是由于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虚拟机忽略了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，导致了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类型在代码中是“不起作用”的； 只有通过某种配套的工具才会对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类型中的信息进行访问和处理。本文中将涵盖标准的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meta-annotation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类型，陪伴这些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类型的工具是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编译器（当然要以某种特殊的方式处理它们）。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2. 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元注解</a:t>
            </a:r>
            <a:endParaRPr lang="zh-CN" altLang="en-US" sz="2400" b="1" dirty="0"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1643056"/>
            <a:ext cx="79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元注解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的作用就是负责注解其他注解。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Java5.0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定义了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个标准的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meta-annotation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类型，它们被用来提供对其它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类型作说明。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Java5.0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定义的元注解：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@Target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@Retention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@Documented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@Inherited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这些类型和它们所支持的类在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java.lang.annotation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包中可以找到。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基础入门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1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3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3. </a:t>
            </a:r>
            <a:r>
              <a:rPr lang="en-US" altLang="en-US" sz="2400" b="1" dirty="0" smtClean="0">
                <a:latin typeface="方正综艺_GBK" pitchFamily="65" charset="-122"/>
                <a:ea typeface="方正综艺_GBK" pitchFamily="65" charset="-122"/>
              </a:rPr>
              <a:t>@Target</a:t>
            </a:r>
            <a:endParaRPr lang="zh-CN" altLang="en-US" sz="2400" b="1" dirty="0" smtClean="0"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1601266"/>
            <a:ext cx="7929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@Target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说明了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所修饰的对象范围：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可被用于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packages、types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类、接口、枚举、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类型）、类型成员（方法、构造方法、成员变量、枚举值）、方法参数和本地变量（如循环变量、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参数）。在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类型的声明中使用了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可更加明晰其修饰的目标。</a:t>
            </a: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作用：用于描述注解的使用范围（即：被描述的注解可以用在什么地方）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　取值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b="1" dirty="0" err="1" smtClean="0">
                <a:latin typeface="微软雅黑" pitchFamily="34" charset="-122"/>
                <a:ea typeface="微软雅黑" pitchFamily="34" charset="-122"/>
              </a:rPr>
              <a:t>ElementType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有：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CONSTRUCTOR: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用于描述构造器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FIELD: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用于描述域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LOCAL_VARIABLE: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用于描述局部变量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METHOD: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用于描述方法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PACKAGE: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用于描述包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PARAMETER: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用于描述参数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TYPE: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用于描述类、接口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包括注解类型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基础入门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1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3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4.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</a:t>
            </a:r>
            <a:r>
              <a:rPr lang="en-US" altLang="en-US" sz="2400" b="1" dirty="0" smtClean="0">
                <a:latin typeface="方正综艺_GBK" pitchFamily="65" charset="-122"/>
                <a:ea typeface="方正综艺_GBK" pitchFamily="65" charset="-122"/>
              </a:rPr>
              <a:t>@Retention</a:t>
            </a:r>
            <a:endParaRPr lang="zh-CN" altLang="en-US" sz="2400" b="1" dirty="0" err="1" smtClean="0"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1601266"/>
            <a:ext cx="7929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@Retention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定义了该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被保留的时间长短：某些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仅出现在源代码中，而被编译器丢弃；而另一些却被编译在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文件中；编译在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文件中的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可能会被虚拟机忽略，而另一些在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被装载时将被读取（请注意并不影响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的执行，因为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在使用上是被分离的）。使用这个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meta-Annotation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可以对 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的“生命周期”限制。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作用：表示需要在什么级别保存该注释信息，用于描述注解的生命周期（即：被描述的注解在什么范围内有效）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　取值（</a:t>
            </a:r>
            <a:r>
              <a:rPr lang="en-US" sz="1600" b="1" dirty="0" err="1" smtClean="0">
                <a:latin typeface="微软雅黑" pitchFamily="34" charset="-122"/>
                <a:ea typeface="微软雅黑" pitchFamily="34" charset="-122"/>
              </a:rPr>
              <a:t>RetentionPoicy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有：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SOURCE: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在源文件中有效（即源文件保留）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文件中有效（即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保留）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RUNTIME: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在运行时有效（即运行时保留）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Retention meta-annotation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类型有唯一的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作为成员，它的取值来自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java.lang.annotation.RetentionPolicy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的枚举类型值。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基础入门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1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3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1441" y="1139601"/>
            <a:ext cx="710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方正综艺_GBK" pitchFamily="65" charset="-122"/>
                <a:ea typeface="方正综艺_GBK" pitchFamily="65" charset="-122"/>
              </a:rPr>
              <a:t>5.</a:t>
            </a:r>
            <a:r>
              <a:rPr lang="zh-CN" altLang="en-US" sz="2400" b="1" dirty="0" smtClean="0">
                <a:latin typeface="方正综艺_GBK" pitchFamily="65" charset="-122"/>
                <a:ea typeface="方正综艺_GBK" pitchFamily="65" charset="-122"/>
              </a:rPr>
              <a:t> </a:t>
            </a:r>
            <a:r>
              <a:rPr lang="en-US" altLang="en-US" sz="2400" b="1" dirty="0" smtClean="0">
                <a:latin typeface="方正综艺_GBK" pitchFamily="65" charset="-122"/>
                <a:ea typeface="方正综艺_GBK" pitchFamily="65" charset="-122"/>
              </a:rPr>
              <a:t>@Documented</a:t>
            </a:r>
            <a:endParaRPr lang="zh-CN" altLang="en-US" sz="2400" b="1" dirty="0" err="1" smtClean="0">
              <a:latin typeface="方正综艺_GBK" pitchFamily="65" charset="-122"/>
              <a:ea typeface="方正综艺_GBK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1601266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600" b="1" dirty="0" smtClean="0">
                <a:latin typeface="微软雅黑" pitchFamily="34" charset="-122"/>
                <a:ea typeface="微软雅黑" pitchFamily="34" charset="-122"/>
              </a:rPr>
              <a:t>@Documented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用于描述其它类型的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应该被作为被标注的程序成员的公共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API，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因此可以被例如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javadoc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此类的工具文档化。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Documented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是一个标记注解，没有成员。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534657" cy="9454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4657" y="1"/>
            <a:ext cx="7609343" cy="945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1820197" y="90986"/>
            <a:ext cx="7105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基础入门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8143" y="132511"/>
            <a:ext cx="847442" cy="7279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Impact"/>
                <a:cs typeface="Impact"/>
              </a:rPr>
              <a:t>1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13" name="Picture 2" descr="C:\Users\baiyu\Desktop\未标题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32511"/>
            <a:ext cx="1928826" cy="60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930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3181</TotalTime>
  <Words>222</Words>
  <Application>Microsoft Office PowerPoint</Application>
  <PresentationFormat>全屏显示(16:9)</PresentationFormat>
  <Paragraphs>117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baiyu</cp:lastModifiedBy>
  <cp:revision>376</cp:revision>
  <dcterms:created xsi:type="dcterms:W3CDTF">2015-08-05T10:00:55Z</dcterms:created>
  <dcterms:modified xsi:type="dcterms:W3CDTF">2016-11-21T16:15:59Z</dcterms:modified>
</cp:coreProperties>
</file>