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94" r:id="rId5"/>
    <p:sldId id="260" r:id="rId6"/>
    <p:sldId id="261" r:id="rId7"/>
    <p:sldId id="262" r:id="rId8"/>
    <p:sldId id="295" r:id="rId9"/>
    <p:sldId id="263" r:id="rId10"/>
    <p:sldId id="264" r:id="rId11"/>
    <p:sldId id="265" r:id="rId12"/>
    <p:sldId id="266" r:id="rId13"/>
    <p:sldId id="276" r:id="rId14"/>
    <p:sldId id="267" r:id="rId15"/>
    <p:sldId id="268" r:id="rId16"/>
    <p:sldId id="269" r:id="rId17"/>
    <p:sldId id="270" r:id="rId18"/>
    <p:sldId id="271" r:id="rId19"/>
    <p:sldId id="277" r:id="rId20"/>
    <p:sldId id="272" r:id="rId21"/>
    <p:sldId id="273" r:id="rId22"/>
    <p:sldId id="274" r:id="rId23"/>
    <p:sldId id="293" r:id="rId24"/>
    <p:sldId id="278" r:id="rId25"/>
    <p:sldId id="280" r:id="rId26"/>
    <p:sldId id="281" r:id="rId27"/>
    <p:sldId id="285" r:id="rId28"/>
    <p:sldId id="286" r:id="rId29"/>
    <p:sldId id="283" r:id="rId30"/>
    <p:sldId id="279" r:id="rId31"/>
    <p:sldId id="284" r:id="rId32"/>
    <p:sldId id="288" r:id="rId33"/>
    <p:sldId id="289" r:id="rId34"/>
    <p:sldId id="287" r:id="rId35"/>
    <p:sldId id="290" r:id="rId36"/>
    <p:sldId id="291" r:id="rId37"/>
    <p:sldId id="292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495B84C-1E88-1E4B-B0FD-37DDDB7C7844}">
          <p14:sldIdLst>
            <p14:sldId id="256"/>
          </p14:sldIdLst>
        </p14:section>
        <p14:section name="数字相关" id="{4A71E794-4ED9-3440-A040-6BDD96095DEA}">
          <p14:sldIdLst>
            <p14:sldId id="257"/>
            <p14:sldId id="258"/>
            <p14:sldId id="294"/>
            <p14:sldId id="260"/>
            <p14:sldId id="261"/>
            <p14:sldId id="262"/>
            <p14:sldId id="295"/>
            <p14:sldId id="263"/>
          </p14:sldIdLst>
        </p14:section>
        <p14:section name="兼容" id="{7D23DAC3-C205-1245-84D9-8FFBE7145015}">
          <p14:sldIdLst>
            <p14:sldId id="264"/>
            <p14:sldId id="265"/>
            <p14:sldId id="266"/>
            <p14:sldId id="276"/>
          </p14:sldIdLst>
        </p14:section>
        <p14:section name="JS库模版" id="{F8409156-6A60-7F46-913E-BB33CC14CE80}">
          <p14:sldIdLst>
            <p14:sldId id="267"/>
            <p14:sldId id="268"/>
          </p14:sldIdLst>
        </p14:section>
        <p14:section name="数据处理" id="{52887C89-EB40-EC4E-A99D-59FC4E1B047C}">
          <p14:sldIdLst>
            <p14:sldId id="269"/>
            <p14:sldId id="270"/>
            <p14:sldId id="271"/>
            <p14:sldId id="277"/>
          </p14:sldIdLst>
        </p14:section>
        <p14:section name="键盘快捷键和标签云" id="{FDBDF25E-18BD-9C4A-8526-42BA9D1892D3}">
          <p14:sldIdLst>
            <p14:sldId id="272"/>
            <p14:sldId id="273"/>
            <p14:sldId id="274"/>
            <p14:sldId id="293"/>
          </p14:sldIdLst>
        </p14:section>
        <p14:section name="HTML5相关" id="{FB8884B6-31E4-AF4C-88EF-5E83B6D611B9}">
          <p14:sldIdLst>
            <p14:sldId id="278"/>
            <p14:sldId id="280"/>
            <p14:sldId id="281"/>
            <p14:sldId id="285"/>
            <p14:sldId id="286"/>
            <p14:sldId id="283"/>
            <p14:sldId id="279"/>
            <p14:sldId id="284"/>
          </p14:sldIdLst>
        </p14:section>
        <p14:section name="页面结构" id="{81ED900D-1F83-A947-939F-A3C1A9188137}">
          <p14:sldIdLst>
            <p14:sldId id="288"/>
            <p14:sldId id="289"/>
            <p14:sldId id="287"/>
            <p14:sldId id="290"/>
            <p14:sldId id="291"/>
            <p14:sldId id="29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9" d="100"/>
          <a:sy n="79" d="100"/>
        </p:scale>
        <p:origin x="-82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printerSettings" Target="printerSettings/printerSettings1.bin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1295400"/>
            <a:ext cx="8228013" cy="1927225"/>
          </a:xfrm>
        </p:spPr>
        <p:txBody>
          <a:bodyPr tIns="0" bIns="0" anchor="b" anchorCtr="0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307976"/>
            <a:ext cx="8228013" cy="1066800"/>
          </a:xfrm>
        </p:spPr>
        <p:txBody>
          <a:bodyPr tIns="0" bIns="0"/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16-8-4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16-8-4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81001"/>
            <a:ext cx="3509683" cy="2209800"/>
          </a:xfrm>
        </p:spPr>
        <p:txBody>
          <a:bodyPr anchor="b"/>
          <a:lstStyle>
            <a:lvl1pPr algn="l">
              <a:defRPr sz="4400" b="0"/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0" y="273050"/>
            <a:ext cx="3657600" cy="585311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649071"/>
            <a:ext cx="3509683" cy="3388192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16-8-4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16-8-4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28600" y="1143000"/>
            <a:ext cx="4267200" cy="4267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16-8-4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90600" y="2590800"/>
            <a:ext cx="3505200" cy="3505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2479675" y="1260475"/>
            <a:ext cx="1254125" cy="12541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269875" y="762000"/>
            <a:ext cx="2092325" cy="20923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568388"/>
            <a:ext cx="8228013" cy="3468875"/>
          </a:xfrm>
        </p:spPr>
        <p:txBody>
          <a:bodyPr vert="eaVert"/>
          <a:lstStyle>
            <a:lvl5pPr>
              <a:defRPr/>
            </a:lvl5pPr>
            <a:lvl6pPr marL="1719072">
              <a:defRPr/>
            </a:lvl6pPr>
            <a:lvl7pPr marL="1719072">
              <a:defRPr/>
            </a:lvl7pPr>
            <a:lvl8pPr marL="1719072">
              <a:defRPr/>
            </a:lvl8pPr>
            <a:lvl9pPr marL="1719072">
              <a:defRPr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16-8-4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6600" y="274638"/>
            <a:ext cx="1524000" cy="5851525"/>
          </a:xfrm>
        </p:spPr>
        <p:txBody>
          <a:bodyPr vert="eaVert" anchor="t" anchorCtr="0"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16859"/>
            <a:ext cx="6019800" cy="561564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16-8-4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16-8-4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16-8-4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36694"/>
            <a:ext cx="6400800" cy="1362075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399" y="3609695"/>
            <a:ext cx="5181601" cy="1500187"/>
          </a:xfrm>
        </p:spPr>
        <p:txBody>
          <a:bodyPr anchor="t" anchorCtr="0"/>
          <a:lstStyle>
            <a:lvl1pPr marL="0" indent="0" algn="r">
              <a:spcBef>
                <a:spcPts val="30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16-8-4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38999" y="6356350"/>
            <a:ext cx="14462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4753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tabLst/>
              <a:defRPr sz="1600"/>
            </a:lvl6pPr>
            <a:lvl7pPr marL="2173288" indent="-227013">
              <a:tabLst/>
              <a:defRPr sz="1600"/>
            </a:lvl7pPr>
            <a:lvl8pPr marL="2398713" indent="-227013">
              <a:tabLst/>
              <a:defRPr sz="1600"/>
            </a:lvl8pPr>
            <a:lvl9pPr marL="2625725" indent="-227013">
              <a:tabLst/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16-8-4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1578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1578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16-8-4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2784475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16-8-4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762000" y="4497070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16-8-4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4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16-8-4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739775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739775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16-8-4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4514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9775" y="2770094"/>
            <a:ext cx="7662864" cy="3267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16-8-4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89613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35635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SzPct val="90000"/>
        <a:buFont typeface="Wingdings" pitchFamily="2" charset="2"/>
        <a:buChar char="S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github.com/afarkas/html5shiv" TargetMode="External"/><Relationship Id="rId3" Type="http://schemas.openxmlformats.org/officeDocument/2006/relationships/hyperlink" Target="https://gist.github.com/benplum/8045366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github.com/matthewhudson/device.js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github.com/jsantell/dancer.js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github.com/goldfire/howler.js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indamix.github.io/real-shadow/%23/box/" TargetMode="External"/><Relationship Id="rId3" Type="http://schemas.openxmlformats.org/officeDocument/2006/relationships/image" Target="../media/image12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ebidel/filer.js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geniuscarrier/scrollToTop" TargetMode="Externa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jordansinger/Hook" TargetMode="Externa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JavaScript</a:t>
            </a:r>
            <a:r>
              <a:rPr lang="zh-CN" altLang="en-US" dirty="0" smtClean="0"/>
              <a:t>组件系列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 smtClean="0"/>
              <a:t>Util</a:t>
            </a:r>
            <a:r>
              <a:rPr lang="zh-CN" altLang="en-US" dirty="0" smtClean="0"/>
              <a:t>工具库</a:t>
            </a:r>
            <a:endParaRPr lang="en-US" altLang="zh-CN" dirty="0"/>
          </a:p>
          <a:p>
            <a:r>
              <a:rPr lang="zh-CN" altLang="zh-CN" dirty="0" smtClean="0"/>
              <a:t>——</a:t>
            </a:r>
            <a:r>
              <a:rPr lang="zh-CN" altLang="en-US" dirty="0" smtClean="0"/>
              <a:t>数字相关、兼容、</a:t>
            </a:r>
            <a:r>
              <a:rPr lang="en-US" altLang="zh-CN" dirty="0" smtClean="0"/>
              <a:t>JS</a:t>
            </a:r>
            <a:r>
              <a:rPr lang="zh-CN" altLang="en-US" dirty="0" smtClean="0"/>
              <a:t>库模版、数据处理，键盘快捷键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1982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兼容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altLang="zh-TW" dirty="0" smtClean="0"/>
              <a:t>Html5</a:t>
            </a:r>
            <a:r>
              <a:rPr lang="zh-TW" altLang="en-US" dirty="0" smtClean="0"/>
              <a:t>标签支持，属性支持，</a:t>
            </a:r>
            <a:r>
              <a:rPr lang="en-US" altLang="zh-TW" dirty="0" smtClean="0"/>
              <a:t>css3</a:t>
            </a:r>
            <a:r>
              <a:rPr lang="zh-TW" altLang="en-US" dirty="0" smtClean="0"/>
              <a:t>支持</a:t>
            </a:r>
            <a:endParaRPr lang="en-US" altLang="zh-TW" dirty="0" smtClean="0"/>
          </a:p>
          <a:p>
            <a:pPr marL="285750" indent="-285750">
              <a:buFont typeface="Arial"/>
              <a:buChar char="•"/>
            </a:pPr>
            <a:r>
              <a:rPr lang="zh-CN" altLang="en-US" dirty="0" smtClean="0"/>
              <a:t>低版本浏览器提示</a:t>
            </a:r>
            <a:endParaRPr lang="en-US" altLang="zh-CN" dirty="0" smtClean="0"/>
          </a:p>
          <a:p>
            <a:pPr marL="285750" indent="-285750">
              <a:buFont typeface="Arial"/>
              <a:buChar char="•"/>
            </a:pPr>
            <a:r>
              <a:rPr lang="en-US" altLang="zh-CN" dirty="0" smtClean="0"/>
              <a:t>IE bug fix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4708552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兼容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2784474"/>
            <a:ext cx="7656512" cy="188277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Html5shiv</a:t>
            </a:r>
            <a:r>
              <a:rPr lang="zh-CN" altLang="en-US" b="1" dirty="0"/>
              <a:t>（使不支持</a:t>
            </a:r>
            <a:r>
              <a:rPr lang="en-US" altLang="zh-CN" b="1" dirty="0" smtClean="0"/>
              <a:t>html5</a:t>
            </a:r>
            <a:r>
              <a:rPr lang="zh-CN" altLang="en-US" b="1" dirty="0" smtClean="0"/>
              <a:t>标签的浏览器</a:t>
            </a:r>
            <a:r>
              <a:rPr lang="zh-CN" altLang="en-US" b="1" dirty="0"/>
              <a:t>支持）</a:t>
            </a:r>
            <a:endParaRPr lang="en-US" dirty="0" smtClean="0"/>
          </a:p>
          <a:p>
            <a:r>
              <a:rPr lang="en-US" b="1" dirty="0">
                <a:hlinkClick r:id="rId2"/>
              </a:rPr>
              <a:t>https://github.com/afarkas/</a:t>
            </a:r>
            <a:r>
              <a:rPr lang="en-US" b="1" dirty="0" smtClean="0">
                <a:hlinkClick r:id="rId2"/>
              </a:rPr>
              <a:t>html5shiv</a:t>
            </a:r>
            <a:endParaRPr lang="en-US" b="1" dirty="0" smtClean="0"/>
          </a:p>
          <a:p>
            <a:r>
              <a:rPr lang="en-US" b="1" dirty="0" smtClean="0"/>
              <a:t>同类js：</a:t>
            </a:r>
            <a:r>
              <a:rPr lang="en-US" b="1" dirty="0"/>
              <a:t>HTML5 </a:t>
            </a:r>
            <a:r>
              <a:rPr lang="en-US" b="1" dirty="0" smtClean="0"/>
              <a:t>Enabler</a:t>
            </a:r>
          </a:p>
          <a:p>
            <a:pPr marL="0" indent="0">
              <a:buNone/>
            </a:pPr>
            <a:r>
              <a:rPr lang="zh-CN" altLang="en-US" b="1" dirty="0" smtClean="0"/>
              <a:t>（需翻墙：</a:t>
            </a:r>
            <a:r>
              <a:rPr lang="en-US" altLang="zh-CN" b="1" dirty="0" smtClean="0">
                <a:hlinkClick r:id="rId3"/>
              </a:rPr>
              <a:t>https</a:t>
            </a:r>
            <a:r>
              <a:rPr lang="en-US" altLang="zh-CN" b="1" dirty="0">
                <a:hlinkClick r:id="rId3"/>
              </a:rPr>
              <a:t>://gist.github.com/benplum/</a:t>
            </a:r>
            <a:r>
              <a:rPr lang="en-US" altLang="zh-CN" b="1" dirty="0" smtClean="0">
                <a:hlinkClick r:id="rId3"/>
              </a:rPr>
              <a:t>8045366</a:t>
            </a:r>
            <a:r>
              <a:rPr lang="zh-CN" altLang="en-US" b="1" dirty="0" smtClean="0"/>
              <a:t>）</a:t>
            </a:r>
            <a:endParaRPr lang="en-US" b="1" dirty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3"/>
          </p:nvPr>
        </p:nvSpPr>
        <p:spPr>
          <a:xfrm>
            <a:off x="762000" y="5116195"/>
            <a:ext cx="7656512" cy="1554480"/>
          </a:xfrm>
        </p:spPr>
        <p:txBody>
          <a:bodyPr/>
          <a:lstStyle/>
          <a:p>
            <a:r>
              <a:rPr lang="en-US" dirty="0"/>
              <a:t>H5F </a:t>
            </a:r>
            <a:r>
              <a:rPr lang="zh-CN" altLang="en-US" b="1" dirty="0" smtClean="0"/>
              <a:t>（使不支持</a:t>
            </a:r>
            <a:r>
              <a:rPr lang="en-US" altLang="zh-CN" b="1" dirty="0" smtClean="0"/>
              <a:t>html5</a:t>
            </a:r>
            <a:r>
              <a:rPr lang="en-US" altLang="zh-CN" b="1" dirty="0"/>
              <a:t> </a:t>
            </a:r>
            <a:r>
              <a:rPr lang="en-US" altLang="zh-CN" b="1" dirty="0" smtClean="0"/>
              <a:t>form</a:t>
            </a:r>
            <a:r>
              <a:rPr lang="zh-CN" altLang="en-US" b="1" dirty="0" smtClean="0"/>
              <a:t>标签属性的浏览器支持）</a:t>
            </a:r>
            <a:endParaRPr lang="en-US" altLang="zh-CN" b="1" dirty="0" smtClean="0"/>
          </a:p>
          <a:p>
            <a:r>
              <a:rPr lang="en-US" altLang="zh-CN" b="1" dirty="0"/>
              <a:t>https://</a:t>
            </a:r>
            <a:r>
              <a:rPr lang="en-US" altLang="zh-CN" b="1" dirty="0" err="1"/>
              <a:t>github.com</a:t>
            </a:r>
            <a:r>
              <a:rPr lang="en-US" altLang="zh-CN" b="1" dirty="0"/>
              <a:t>/</a:t>
            </a:r>
            <a:r>
              <a:rPr lang="en-US" altLang="zh-CN" b="1" dirty="0" err="1"/>
              <a:t>ryanseddon</a:t>
            </a:r>
            <a:r>
              <a:rPr lang="en-US" altLang="zh-CN" b="1" dirty="0"/>
              <a:t>/H5F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3695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兼容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2784475"/>
            <a:ext cx="7656512" cy="1073150"/>
          </a:xfrm>
        </p:spPr>
        <p:txBody>
          <a:bodyPr/>
          <a:lstStyle/>
          <a:p>
            <a:r>
              <a:rPr lang="en-US" dirty="0"/>
              <a:t>IE Alert</a:t>
            </a:r>
            <a:r>
              <a:rPr lang="zh-CN" altLang="en-US" b="1" dirty="0" smtClean="0"/>
              <a:t>（低版本</a:t>
            </a:r>
            <a:r>
              <a:rPr lang="en-US" altLang="zh-CN" b="1" dirty="0" smtClean="0"/>
              <a:t>IE</a:t>
            </a:r>
            <a:r>
              <a:rPr lang="zh-CN" altLang="en-US" b="1" dirty="0" smtClean="0"/>
              <a:t>浏览器不支持提示）</a:t>
            </a:r>
            <a:endParaRPr lang="en-US" dirty="0" smtClean="0"/>
          </a:p>
          <a:p>
            <a:r>
              <a:rPr lang="en-US" b="1" dirty="0"/>
              <a:t>http://</a:t>
            </a:r>
            <a:r>
              <a:rPr lang="en-US" b="1" dirty="0" err="1"/>
              <a:t>nmsdvid.com</a:t>
            </a:r>
            <a:r>
              <a:rPr lang="en-US" b="1" dirty="0"/>
              <a:t>/</a:t>
            </a:r>
            <a:r>
              <a:rPr lang="en-US" b="1" dirty="0" err="1"/>
              <a:t>iealert</a:t>
            </a:r>
            <a:r>
              <a:rPr lang="en-US" b="1" dirty="0"/>
              <a:t>/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3"/>
          </p:nvPr>
        </p:nvSpPr>
        <p:spPr>
          <a:xfrm>
            <a:off x="777875" y="4068445"/>
            <a:ext cx="7656512" cy="1011555"/>
          </a:xfrm>
        </p:spPr>
        <p:txBody>
          <a:bodyPr/>
          <a:lstStyle/>
          <a:p>
            <a:r>
              <a:rPr lang="en-US" dirty="0" err="1" smtClean="0"/>
              <a:t>Pngfix</a:t>
            </a:r>
            <a:r>
              <a:rPr lang="en-US" dirty="0" smtClean="0"/>
              <a:t>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IE6 PNG</a:t>
            </a:r>
            <a:r>
              <a:rPr lang="zh-CN" altLang="en-US" dirty="0" smtClean="0"/>
              <a:t>透明度支持）</a:t>
            </a:r>
            <a:endParaRPr lang="en-US" dirty="0" smtClean="0"/>
          </a:p>
          <a:p>
            <a:r>
              <a:rPr lang="en-US" altLang="zh-CN" b="1" dirty="0"/>
              <a:t>http://</a:t>
            </a:r>
            <a:r>
              <a:rPr lang="en-US" altLang="zh-CN" b="1" dirty="0" err="1"/>
              <a:t>www.pngfix.com</a:t>
            </a:r>
            <a:r>
              <a:rPr lang="en-US" altLang="zh-CN" b="1" dirty="0"/>
              <a:t>/</a:t>
            </a:r>
            <a:endParaRPr lang="en-US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787400" y="5417820"/>
            <a:ext cx="7656512" cy="10115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90000"/>
              <a:buFont typeface="Wingdings" pitchFamily="2" charset="2"/>
              <a:buChar char="S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90000"/>
              <a:buFont typeface="Wingdings" pitchFamily="2" charset="2"/>
              <a:buChar char="S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90000"/>
              <a:buFont typeface="Wingdings" pitchFamily="2" charset="2"/>
              <a:buChar char="S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90000"/>
              <a:buFont typeface="Wingdings" pitchFamily="2" charset="2"/>
              <a:buChar char="S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90000"/>
              <a:buFont typeface="Wingdings" pitchFamily="2" charset="2"/>
              <a:buChar char="S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90000"/>
              <a:buFont typeface="Wingdings" pitchFamily="2" charset="2"/>
              <a:buChar char=""/>
              <a:defRPr lang="en-US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" pitchFamily="2" charset="2"/>
              <a:buChar char=""/>
              <a:defRPr lang="en-US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90000"/>
              <a:buFont typeface="Wingdings" pitchFamily="2" charset="2"/>
              <a:buChar char=""/>
              <a:defRPr lang="en-US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" pitchFamily="2" charset="2"/>
              <a:buChar char=""/>
              <a:defRPr lang="en-US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css3pie </a:t>
            </a:r>
            <a:r>
              <a:rPr lang="zh-CN" altLang="en-US" dirty="0" smtClean="0"/>
              <a:t>（使</a:t>
            </a:r>
            <a:r>
              <a:rPr lang="en-US" altLang="zh-CN" dirty="0" smtClean="0"/>
              <a:t>ie6-9</a:t>
            </a:r>
            <a:r>
              <a:rPr lang="zh-CN" altLang="en-US" dirty="0" smtClean="0"/>
              <a:t>支持</a:t>
            </a:r>
            <a:r>
              <a:rPr lang="en-US" altLang="zh-CN" dirty="0" smtClean="0"/>
              <a:t>css3</a:t>
            </a:r>
            <a:r>
              <a:rPr lang="zh-CN" altLang="en-US" dirty="0" smtClean="0"/>
              <a:t>）</a:t>
            </a:r>
            <a:endParaRPr lang="en-US" dirty="0" smtClean="0"/>
          </a:p>
          <a:p>
            <a:r>
              <a:rPr lang="en-US" altLang="zh-CN" b="1" dirty="0"/>
              <a:t>http://css3pie.com/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0984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设备检测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2784475"/>
            <a:ext cx="7656512" cy="3581400"/>
          </a:xfrm>
        </p:spPr>
        <p:txBody>
          <a:bodyPr/>
          <a:lstStyle/>
          <a:p>
            <a:r>
              <a:rPr lang="en-US" b="1" dirty="0"/>
              <a:t>device.js </a:t>
            </a:r>
          </a:p>
          <a:p>
            <a:r>
              <a:rPr lang="en-US" dirty="0">
                <a:hlinkClick r:id="rId2"/>
              </a:rPr>
              <a:t>https://github.com/matthewhudson/</a:t>
            </a:r>
            <a:r>
              <a:rPr lang="en-US" dirty="0" smtClean="0">
                <a:hlinkClick r:id="rId2"/>
              </a:rPr>
              <a:t>device.js</a:t>
            </a:r>
            <a:endParaRPr lang="en-US" dirty="0" smtClean="0"/>
          </a:p>
          <a:p>
            <a:pPr marL="0" indent="0">
              <a:buNone/>
            </a:pPr>
            <a:r>
              <a:rPr lang="en-US" dirty="0" err="1"/>
              <a:t>Device.js</a:t>
            </a:r>
            <a:r>
              <a:rPr lang="en-US" dirty="0"/>
              <a:t> makes it easy to write conditional CSS _and/or_ JavaScript based on </a:t>
            </a:r>
          </a:p>
          <a:p>
            <a:r>
              <a:rPr lang="en-US" dirty="0" smtClean="0"/>
              <a:t>device </a:t>
            </a:r>
            <a:r>
              <a:rPr lang="en-US" dirty="0"/>
              <a:t>operating system (</a:t>
            </a:r>
            <a:r>
              <a:rPr lang="en-US" dirty="0" err="1"/>
              <a:t>iOS</a:t>
            </a:r>
            <a:r>
              <a:rPr lang="en-US" dirty="0"/>
              <a:t>, Android, Blackberry, Windows, Firefox OS, </a:t>
            </a:r>
            <a:r>
              <a:rPr lang="en-US" dirty="0" err="1"/>
              <a:t>MeeGo</a:t>
            </a:r>
            <a:r>
              <a:rPr lang="en-US" dirty="0" smtClean="0"/>
              <a:t>)</a:t>
            </a:r>
          </a:p>
          <a:p>
            <a:r>
              <a:rPr lang="en-US" dirty="0" smtClean="0"/>
              <a:t>orientation </a:t>
            </a:r>
            <a:r>
              <a:rPr lang="en-US" dirty="0"/>
              <a:t>(Portrait vs. Landscape</a:t>
            </a:r>
            <a:r>
              <a:rPr lang="en-US" dirty="0" smtClean="0"/>
              <a:t>)</a:t>
            </a:r>
          </a:p>
          <a:p>
            <a:r>
              <a:rPr lang="en-US" dirty="0" smtClean="0"/>
              <a:t>and </a:t>
            </a:r>
            <a:r>
              <a:rPr lang="en-US" dirty="0"/>
              <a:t>type (Tablet vs. Mobile).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8884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JS</a:t>
            </a:r>
            <a:r>
              <a:rPr lang="zh-TW" altLang="en-US" dirty="0"/>
              <a:t>库模版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9061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JS</a:t>
            </a:r>
            <a:r>
              <a:rPr lang="zh-TW" altLang="en-US" dirty="0"/>
              <a:t>库模版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2784475"/>
            <a:ext cx="7656512" cy="1200150"/>
          </a:xfrm>
        </p:spPr>
        <p:txBody>
          <a:bodyPr/>
          <a:lstStyle/>
          <a:p>
            <a:r>
              <a:rPr lang="en-US" b="1" dirty="0"/>
              <a:t>javascript-library-boilerplate </a:t>
            </a:r>
          </a:p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/cowboy/</a:t>
            </a:r>
            <a:r>
              <a:rPr lang="en-US" dirty="0" err="1"/>
              <a:t>javascript</a:t>
            </a:r>
            <a:r>
              <a:rPr lang="en-US" dirty="0"/>
              <a:t>-library-boilerplate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3"/>
          </p:nvPr>
        </p:nvSpPr>
        <p:spPr>
          <a:xfrm>
            <a:off x="762000" y="4370070"/>
            <a:ext cx="7656512" cy="1554480"/>
          </a:xfrm>
        </p:spPr>
        <p:txBody>
          <a:bodyPr/>
          <a:lstStyle/>
          <a:p>
            <a:r>
              <a:rPr lang="en-US" b="1" dirty="0" err="1"/>
              <a:t>jQuery</a:t>
            </a:r>
            <a:r>
              <a:rPr lang="en-US" b="1" dirty="0"/>
              <a:t> Boilerplate</a:t>
            </a:r>
          </a:p>
          <a:p>
            <a:r>
              <a:rPr lang="en-US" dirty="0"/>
              <a:t>https://</a:t>
            </a:r>
            <a:r>
              <a:rPr lang="en-US" dirty="0" err="1"/>
              <a:t>jqueryboilerplate.com</a:t>
            </a:r>
            <a:r>
              <a:rPr lang="en-US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2834220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数据处理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altLang="zh-CN" dirty="0" smtClean="0"/>
              <a:t>URL</a:t>
            </a:r>
            <a:r>
              <a:rPr lang="zh-CN" altLang="en-US" dirty="0" smtClean="0"/>
              <a:t>解析</a:t>
            </a:r>
            <a:endParaRPr lang="en-US" altLang="zh-CN" dirty="0" smtClean="0"/>
          </a:p>
          <a:p>
            <a:pPr marL="285750" indent="-285750">
              <a:buFont typeface="Arial"/>
              <a:buChar char="•"/>
            </a:pPr>
            <a:r>
              <a:rPr lang="en-US" altLang="zh-CN" dirty="0" smtClean="0"/>
              <a:t>zip</a:t>
            </a:r>
            <a:r>
              <a:rPr lang="zh-CN" altLang="en-US" dirty="0" smtClean="0"/>
              <a:t>文件操作</a:t>
            </a:r>
            <a:endParaRPr lang="en-US" altLang="zh-CN" dirty="0"/>
          </a:p>
          <a:p>
            <a:pPr marL="285750" indent="-285750">
              <a:buFont typeface="Arial"/>
              <a:buChar char="•"/>
            </a:pPr>
            <a:r>
              <a:rPr lang="en-US" altLang="en-US" dirty="0" smtClean="0"/>
              <a:t>图片转base64编码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1116970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URL</a:t>
            </a:r>
            <a:r>
              <a:rPr lang="zh-CN" altLang="en-US" dirty="0" smtClean="0"/>
              <a:t>解析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2784475"/>
            <a:ext cx="7656512" cy="1200150"/>
          </a:xfrm>
        </p:spPr>
        <p:txBody>
          <a:bodyPr/>
          <a:lstStyle/>
          <a:p>
            <a:r>
              <a:rPr lang="en-US" dirty="0" err="1" smtClean="0"/>
              <a:t>URI.js</a:t>
            </a:r>
            <a:endParaRPr lang="en-US" dirty="0" smtClean="0"/>
          </a:p>
          <a:p>
            <a:r>
              <a:rPr lang="en-US" dirty="0"/>
              <a:t>http://</a:t>
            </a:r>
            <a:r>
              <a:rPr lang="en-US" dirty="0" err="1"/>
              <a:t>medialize.github.io</a:t>
            </a:r>
            <a:r>
              <a:rPr lang="en-US" dirty="0"/>
              <a:t>/</a:t>
            </a:r>
            <a:r>
              <a:rPr lang="en-US" dirty="0" err="1"/>
              <a:t>URI.js</a:t>
            </a:r>
            <a:r>
              <a:rPr lang="en-US" dirty="0"/>
              <a:t>/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3"/>
          </p:nvPr>
        </p:nvSpPr>
        <p:spPr>
          <a:xfrm>
            <a:off x="762000" y="4370070"/>
            <a:ext cx="7656512" cy="1554480"/>
          </a:xfrm>
        </p:spPr>
        <p:txBody>
          <a:bodyPr/>
          <a:lstStyle/>
          <a:p>
            <a:r>
              <a:rPr lang="en-US" dirty="0" err="1"/>
              <a:t>jQuery</a:t>
            </a:r>
            <a:r>
              <a:rPr lang="en-US" dirty="0"/>
              <a:t> URL </a:t>
            </a:r>
            <a:r>
              <a:rPr lang="en-US" dirty="0" smtClean="0"/>
              <a:t>parser</a:t>
            </a:r>
          </a:p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tombonner</a:t>
            </a:r>
            <a:r>
              <a:rPr lang="en-US" dirty="0"/>
              <a:t>/</a:t>
            </a:r>
            <a:r>
              <a:rPr lang="en-US" dirty="0" err="1"/>
              <a:t>jurlp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3586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ZIP</a:t>
            </a:r>
            <a:r>
              <a:rPr lang="zh-CN" altLang="en-US" dirty="0" smtClean="0"/>
              <a:t>文件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2784475"/>
            <a:ext cx="7656512" cy="1200150"/>
          </a:xfrm>
        </p:spPr>
        <p:txBody>
          <a:bodyPr/>
          <a:lstStyle/>
          <a:p>
            <a:r>
              <a:rPr lang="en-US" dirty="0" err="1" smtClean="0"/>
              <a:t>JSZip</a:t>
            </a:r>
            <a:endParaRPr lang="en-US" dirty="0" smtClean="0"/>
          </a:p>
          <a:p>
            <a:r>
              <a:rPr lang="en-US" dirty="0"/>
              <a:t>http://</a:t>
            </a:r>
            <a:r>
              <a:rPr lang="en-US" dirty="0" err="1"/>
              <a:t>stuk.github.io</a:t>
            </a:r>
            <a:r>
              <a:rPr lang="en-US" dirty="0"/>
              <a:t>/</a:t>
            </a:r>
            <a:r>
              <a:rPr lang="en-US" dirty="0" err="1"/>
              <a:t>jszip</a:t>
            </a:r>
            <a:r>
              <a:rPr lang="en-US" dirty="0"/>
              <a:t>/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3029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图片转</a:t>
            </a:r>
            <a:r>
              <a:rPr lang="en-US" altLang="zh-CN" dirty="0" smtClean="0"/>
              <a:t>Base64</a:t>
            </a:r>
            <a:r>
              <a:rPr lang="zh-CN" altLang="en-US" dirty="0" smtClean="0"/>
              <a:t>编码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2784475"/>
            <a:ext cx="7656512" cy="1200150"/>
          </a:xfrm>
        </p:spPr>
        <p:txBody>
          <a:bodyPr/>
          <a:lstStyle/>
          <a:p>
            <a:r>
              <a:rPr lang="en-US" b="1" dirty="0"/>
              <a:t>imacss </a:t>
            </a:r>
          </a:p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akoenig</a:t>
            </a:r>
            <a:r>
              <a:rPr lang="en-US" dirty="0"/>
              <a:t>/</a:t>
            </a:r>
            <a:r>
              <a:rPr lang="en-US" dirty="0" err="1"/>
              <a:t>imacss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r>
              <a:rPr lang="zh-CN" altLang="en-US" dirty="0" smtClean="0"/>
              <a:t>转换工具</a:t>
            </a:r>
            <a:endParaRPr lang="en-US" altLang="zh-CN" dirty="0" smtClean="0"/>
          </a:p>
          <a:p>
            <a:r>
              <a:rPr lang="en-US" dirty="0"/>
              <a:t>http://</a:t>
            </a:r>
            <a:r>
              <a:rPr lang="en-US" dirty="0" err="1"/>
              <a:t>www.fishlee.net</a:t>
            </a:r>
            <a:r>
              <a:rPr lang="en-US" dirty="0"/>
              <a:t>/Tools/GetImageBase64Code#codeResult</a:t>
            </a:r>
          </a:p>
        </p:txBody>
      </p:sp>
    </p:spTree>
    <p:extLst>
      <p:ext uri="{BB962C8B-B14F-4D97-AF65-F5344CB8AC3E}">
        <p14:creationId xmlns:p14="http://schemas.microsoft.com/office/powerpoint/2010/main" val="26165579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数字相关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内容包含：</a:t>
            </a:r>
            <a:r>
              <a:rPr lang="zh-TW" altLang="en-US" dirty="0" smtClean="0"/>
              <a:t>数学运算</a:t>
            </a:r>
            <a:r>
              <a:rPr lang="zh-CN" altLang="zh-TW" dirty="0" smtClean="0"/>
              <a:t>、</a:t>
            </a:r>
            <a:r>
              <a:rPr lang="zh-CN" altLang="en-US" dirty="0" smtClean="0"/>
              <a:t>时间相关、</a:t>
            </a:r>
            <a:endParaRPr lang="en-US" altLang="zh-CN" dirty="0" smtClean="0"/>
          </a:p>
          <a:p>
            <a:r>
              <a:rPr lang="zh-CN" altLang="en-US" dirty="0" smtClean="0"/>
              <a:t>汇率转换、数字显示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656710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键盘快捷键</a:t>
            </a:r>
            <a:r>
              <a:rPr lang="zh-CN" altLang="en-US" dirty="0" smtClean="0"/>
              <a:t>、标签云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972522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键盘快捷键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2784475"/>
            <a:ext cx="7656512" cy="1200150"/>
          </a:xfrm>
        </p:spPr>
        <p:txBody>
          <a:bodyPr/>
          <a:lstStyle/>
          <a:p>
            <a:r>
              <a:rPr lang="en-US" dirty="0"/>
              <a:t>Mouse </a:t>
            </a:r>
            <a:r>
              <a:rPr lang="en-US" dirty="0" smtClean="0"/>
              <a:t>Trap</a:t>
            </a:r>
            <a:r>
              <a:rPr lang="zh-CN" altLang="en-US" dirty="0" smtClean="0"/>
              <a:t>（键盘快捷键绑定）</a:t>
            </a:r>
            <a:endParaRPr lang="en-US" dirty="0" smtClean="0"/>
          </a:p>
          <a:p>
            <a:r>
              <a:rPr lang="en-US" dirty="0"/>
              <a:t>https://</a:t>
            </a:r>
            <a:r>
              <a:rPr lang="en-US" dirty="0" err="1"/>
              <a:t>craig.is</a:t>
            </a:r>
            <a:r>
              <a:rPr lang="en-US" dirty="0"/>
              <a:t>/killing/mice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3"/>
          </p:nvPr>
        </p:nvSpPr>
        <p:spPr>
          <a:xfrm>
            <a:off x="762000" y="4370070"/>
            <a:ext cx="7656512" cy="1554480"/>
          </a:xfrm>
        </p:spPr>
        <p:txBody>
          <a:bodyPr/>
          <a:lstStyle/>
          <a:p>
            <a:r>
              <a:rPr lang="en-US" b="1" dirty="0" err="1"/>
              <a:t>keymaster</a:t>
            </a:r>
            <a:r>
              <a:rPr lang="en-US" b="1" dirty="0"/>
              <a:t> </a:t>
            </a:r>
            <a:r>
              <a:rPr lang="zh-CN" altLang="en-US" b="1" dirty="0" smtClean="0"/>
              <a:t>（键盘快捷键绑定）</a:t>
            </a:r>
            <a:endParaRPr lang="en-US" b="1" dirty="0"/>
          </a:p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madrobby</a:t>
            </a:r>
            <a:r>
              <a:rPr lang="en-US" dirty="0"/>
              <a:t>/</a:t>
            </a:r>
            <a:r>
              <a:rPr lang="en-US" dirty="0" err="1"/>
              <a:t>keymaster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8329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键盘快捷键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2784475"/>
            <a:ext cx="7656512" cy="1200150"/>
          </a:xfrm>
        </p:spPr>
        <p:txBody>
          <a:bodyPr/>
          <a:lstStyle/>
          <a:p>
            <a:r>
              <a:rPr lang="en-US" b="1" dirty="0"/>
              <a:t>jwerty </a:t>
            </a:r>
            <a:r>
              <a:rPr lang="zh-CN" altLang="en-US" b="1" dirty="0" smtClean="0"/>
              <a:t>（键盘快捷键绑定）</a:t>
            </a:r>
            <a:endParaRPr lang="en-US" b="1" dirty="0"/>
          </a:p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keithamus</a:t>
            </a:r>
            <a:r>
              <a:rPr lang="en-US" dirty="0"/>
              <a:t>/</a:t>
            </a:r>
            <a:r>
              <a:rPr lang="en-US" dirty="0" err="1"/>
              <a:t>jwerty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3"/>
          </p:nvPr>
        </p:nvSpPr>
        <p:spPr>
          <a:xfrm>
            <a:off x="762000" y="4370070"/>
            <a:ext cx="7656512" cy="1554480"/>
          </a:xfrm>
        </p:spPr>
        <p:txBody>
          <a:bodyPr/>
          <a:lstStyle/>
          <a:p>
            <a:r>
              <a:rPr lang="en-US" dirty="0" err="1" smtClean="0"/>
              <a:t>Patatap（按下键盘并发出声音</a:t>
            </a:r>
            <a:r>
              <a:rPr lang="en-US" dirty="0" smtClean="0"/>
              <a:t>）</a:t>
            </a:r>
          </a:p>
          <a:p>
            <a:r>
              <a:rPr lang="en-US" dirty="0"/>
              <a:t>http://</a:t>
            </a:r>
            <a:r>
              <a:rPr lang="en-US" dirty="0" err="1"/>
              <a:t>www.patatap.com</a:t>
            </a:r>
            <a:r>
              <a:rPr lang="en-US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5308329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标签云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2784475"/>
            <a:ext cx="7656512" cy="1200150"/>
          </a:xfrm>
        </p:spPr>
        <p:txBody>
          <a:bodyPr/>
          <a:lstStyle/>
          <a:p>
            <a:r>
              <a:rPr lang="en-US" dirty="0"/>
              <a:t>Word Cloud </a:t>
            </a:r>
            <a:r>
              <a:rPr lang="en-US" dirty="0" smtClean="0"/>
              <a:t>Generator</a:t>
            </a:r>
          </a:p>
          <a:p>
            <a:r>
              <a:rPr lang="en-US" dirty="0"/>
              <a:t>https://</a:t>
            </a:r>
            <a:r>
              <a:rPr lang="en-US" dirty="0" err="1"/>
              <a:t>www.jasondavies.com</a:t>
            </a:r>
            <a:r>
              <a:rPr lang="en-US" dirty="0"/>
              <a:t>/</a:t>
            </a:r>
            <a:r>
              <a:rPr lang="en-US" dirty="0" err="1"/>
              <a:t>wordcloud</a:t>
            </a:r>
            <a:r>
              <a:rPr lang="en-US" dirty="0"/>
              <a:t>/#http%3A%2F%2Fwww.jasondavies.com%2Fwordtree%2Fcat-in-the-hat.txt</a:t>
            </a:r>
          </a:p>
        </p:txBody>
      </p:sp>
    </p:spTree>
    <p:extLst>
      <p:ext uri="{BB962C8B-B14F-4D97-AF65-F5344CB8AC3E}">
        <p14:creationId xmlns:p14="http://schemas.microsoft.com/office/powerpoint/2010/main" val="21747629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HTML5</a:t>
            </a:r>
            <a:r>
              <a:rPr lang="zh-CN" altLang="en-US" dirty="0" smtClean="0"/>
              <a:t>相关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399" y="3609695"/>
            <a:ext cx="5181601" cy="225114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Video</a:t>
            </a:r>
          </a:p>
          <a:p>
            <a:r>
              <a:rPr lang="en-US" altLang="zh-CN" dirty="0" smtClean="0"/>
              <a:t>Audio</a:t>
            </a:r>
          </a:p>
          <a:p>
            <a:r>
              <a:rPr lang="en-US" altLang="zh-CN" dirty="0" smtClean="0"/>
              <a:t>File</a:t>
            </a:r>
          </a:p>
          <a:p>
            <a:r>
              <a:rPr lang="en-US" altLang="zh-CN" dirty="0" smtClean="0"/>
              <a:t>Canvas</a:t>
            </a:r>
          </a:p>
          <a:p>
            <a:r>
              <a:rPr lang="en-US" altLang="zh-CN" dirty="0" smtClean="0"/>
              <a:t>Box-Shadow</a:t>
            </a:r>
          </a:p>
        </p:txBody>
      </p:sp>
    </p:spTree>
    <p:extLst>
      <p:ext uri="{BB962C8B-B14F-4D97-AF65-F5344CB8AC3E}">
        <p14:creationId xmlns:p14="http://schemas.microsoft.com/office/powerpoint/2010/main" val="24608776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HTML5 Video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2784475"/>
            <a:ext cx="7656512" cy="1155319"/>
          </a:xfrm>
        </p:spPr>
        <p:txBody>
          <a:bodyPr/>
          <a:lstStyle/>
          <a:p>
            <a:r>
              <a:rPr lang="en-US" dirty="0" err="1" smtClean="0"/>
              <a:t>Jplayer</a:t>
            </a:r>
            <a:endParaRPr lang="en-US" dirty="0" smtClean="0"/>
          </a:p>
          <a:p>
            <a:r>
              <a:rPr lang="en-US" dirty="0"/>
              <a:t>http://</a:t>
            </a:r>
            <a:r>
              <a:rPr lang="en-US" dirty="0" err="1"/>
              <a:t>www.jplayer.cn</a:t>
            </a:r>
            <a:r>
              <a:rPr lang="en-US" dirty="0"/>
              <a:t>/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3"/>
          </p:nvPr>
        </p:nvSpPr>
        <p:spPr>
          <a:xfrm>
            <a:off x="778281" y="4102594"/>
            <a:ext cx="7656512" cy="1107043"/>
          </a:xfrm>
        </p:spPr>
        <p:txBody>
          <a:bodyPr/>
          <a:lstStyle/>
          <a:p>
            <a:r>
              <a:rPr lang="en-US" dirty="0" err="1" smtClean="0"/>
              <a:t>Videojs</a:t>
            </a:r>
            <a:endParaRPr lang="en-US" dirty="0" smtClean="0"/>
          </a:p>
          <a:p>
            <a:r>
              <a:rPr lang="en-US" dirty="0"/>
              <a:t>http://</a:t>
            </a:r>
            <a:r>
              <a:rPr lang="en-US" dirty="0" err="1"/>
              <a:t>videojs.com</a:t>
            </a:r>
            <a:r>
              <a:rPr lang="en-US" dirty="0"/>
              <a:t>/</a:t>
            </a: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800433" y="5470116"/>
            <a:ext cx="7656512" cy="1074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90000"/>
              <a:buFont typeface="Wingdings" pitchFamily="2" charset="2"/>
              <a:buChar char="S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90000"/>
              <a:buFont typeface="Wingdings" pitchFamily="2" charset="2"/>
              <a:buChar char="S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90000"/>
              <a:buFont typeface="Wingdings" pitchFamily="2" charset="2"/>
              <a:buChar char="S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90000"/>
              <a:buFont typeface="Wingdings" pitchFamily="2" charset="2"/>
              <a:buChar char="S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90000"/>
              <a:buFont typeface="Wingdings" pitchFamily="2" charset="2"/>
              <a:buChar char="S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90000"/>
              <a:buFont typeface="Wingdings" pitchFamily="2" charset="2"/>
              <a:buChar char=""/>
              <a:defRPr lang="en-US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" pitchFamily="2" charset="2"/>
              <a:buChar char=""/>
              <a:defRPr lang="en-US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90000"/>
              <a:buFont typeface="Wingdings" pitchFamily="2" charset="2"/>
              <a:buChar char=""/>
              <a:defRPr lang="en-US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" pitchFamily="2" charset="2"/>
              <a:buChar char=""/>
              <a:defRPr lang="en-US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Mediafront</a:t>
            </a:r>
            <a:endParaRPr lang="en-US" dirty="0" smtClean="0"/>
          </a:p>
          <a:p>
            <a:r>
              <a:rPr lang="en-US" dirty="0"/>
              <a:t>http://</a:t>
            </a:r>
            <a:r>
              <a:rPr lang="en-US" dirty="0" err="1"/>
              <a:t>mediafront.org</a:t>
            </a:r>
            <a:r>
              <a:rPr lang="en-US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39497771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HTML5 Video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2784475"/>
            <a:ext cx="7656512" cy="1155319"/>
          </a:xfrm>
        </p:spPr>
        <p:txBody>
          <a:bodyPr/>
          <a:lstStyle/>
          <a:p>
            <a:r>
              <a:rPr lang="en-US" dirty="0"/>
              <a:t>html5media</a:t>
            </a:r>
            <a:endParaRPr lang="en-US" dirty="0" smtClean="0"/>
          </a:p>
          <a:p>
            <a:r>
              <a:rPr lang="en-US" dirty="0"/>
              <a:t>https://html5media.info/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3"/>
          </p:nvPr>
        </p:nvSpPr>
        <p:spPr>
          <a:xfrm>
            <a:off x="778281" y="4102594"/>
            <a:ext cx="7656512" cy="1107043"/>
          </a:xfrm>
        </p:spPr>
        <p:txBody>
          <a:bodyPr/>
          <a:lstStyle/>
          <a:p>
            <a:r>
              <a:rPr lang="en-US" dirty="0" err="1" smtClean="0"/>
              <a:t>Mediaelementjs</a:t>
            </a:r>
            <a:endParaRPr lang="en-US" dirty="0" smtClean="0"/>
          </a:p>
          <a:p>
            <a:r>
              <a:rPr lang="en-US" dirty="0"/>
              <a:t>http://</a:t>
            </a:r>
            <a:r>
              <a:rPr lang="en-US" dirty="0" err="1"/>
              <a:t>mediaelementjs.com</a:t>
            </a:r>
            <a:r>
              <a:rPr lang="en-US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23933255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HTML5 </a:t>
            </a:r>
            <a:r>
              <a:rPr lang="en-US" altLang="zh-CN" dirty="0" smtClean="0"/>
              <a:t>Audio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2784475"/>
            <a:ext cx="7656512" cy="1155319"/>
          </a:xfrm>
        </p:spPr>
        <p:txBody>
          <a:bodyPr/>
          <a:lstStyle/>
          <a:p>
            <a:r>
              <a:rPr lang="en-US" b="1" dirty="0" err="1"/>
              <a:t>SoundManager</a:t>
            </a:r>
            <a:r>
              <a:rPr lang="en-US" b="1" dirty="0"/>
              <a:t> 2</a:t>
            </a:r>
          </a:p>
          <a:p>
            <a:r>
              <a:rPr lang="en-US" dirty="0"/>
              <a:t>http://</a:t>
            </a:r>
            <a:r>
              <a:rPr lang="en-US" dirty="0" err="1"/>
              <a:t>www.schillmania.com</a:t>
            </a:r>
            <a:r>
              <a:rPr lang="en-US" dirty="0"/>
              <a:t>/projects/soundmanager2/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3"/>
          </p:nvPr>
        </p:nvSpPr>
        <p:spPr>
          <a:xfrm>
            <a:off x="778281" y="4102594"/>
            <a:ext cx="7656512" cy="1107043"/>
          </a:xfrm>
        </p:spPr>
        <p:txBody>
          <a:bodyPr/>
          <a:lstStyle/>
          <a:p>
            <a:r>
              <a:rPr lang="en-US" b="1" dirty="0">
                <a:hlinkClick r:id="rId2"/>
              </a:rPr>
              <a:t>dancer.js</a:t>
            </a:r>
            <a:r>
              <a:rPr lang="en-US" b="1" dirty="0"/>
              <a:t> </a:t>
            </a:r>
          </a:p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jsantell</a:t>
            </a:r>
            <a:r>
              <a:rPr lang="en-US" dirty="0"/>
              <a:t>/</a:t>
            </a:r>
            <a:r>
              <a:rPr lang="en-US" dirty="0" err="1"/>
              <a:t>dancer.js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2150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HTML5 </a:t>
            </a:r>
            <a:r>
              <a:rPr lang="en-US" altLang="zh-CN" dirty="0" smtClean="0"/>
              <a:t>Audio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2784475"/>
            <a:ext cx="7656512" cy="1155319"/>
          </a:xfrm>
        </p:spPr>
        <p:txBody>
          <a:bodyPr/>
          <a:lstStyle/>
          <a:p>
            <a:r>
              <a:rPr lang="en-US" b="1" dirty="0" err="1"/>
              <a:t>audio.js</a:t>
            </a:r>
            <a:endParaRPr lang="en-US" b="1" dirty="0"/>
          </a:p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kolber</a:t>
            </a:r>
            <a:r>
              <a:rPr lang="en-US" dirty="0"/>
              <a:t>/</a:t>
            </a:r>
            <a:r>
              <a:rPr lang="en-US" dirty="0" err="1"/>
              <a:t>audiojs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3"/>
          </p:nvPr>
        </p:nvSpPr>
        <p:spPr>
          <a:xfrm>
            <a:off x="778281" y="4102594"/>
            <a:ext cx="7656512" cy="1107043"/>
          </a:xfrm>
        </p:spPr>
        <p:txBody>
          <a:bodyPr/>
          <a:lstStyle/>
          <a:p>
            <a:r>
              <a:rPr lang="en-US" b="1" dirty="0"/>
              <a:t>Buzz</a:t>
            </a:r>
          </a:p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jaysalvat</a:t>
            </a:r>
            <a:r>
              <a:rPr lang="en-US" dirty="0"/>
              <a:t>/buzz</a:t>
            </a: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800433" y="5378314"/>
            <a:ext cx="7656512" cy="11070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90000"/>
              <a:buFont typeface="Wingdings" pitchFamily="2" charset="2"/>
              <a:buChar char="S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90000"/>
              <a:buFont typeface="Wingdings" pitchFamily="2" charset="2"/>
              <a:buChar char="S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90000"/>
              <a:buFont typeface="Wingdings" pitchFamily="2" charset="2"/>
              <a:buChar char="S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90000"/>
              <a:buFont typeface="Wingdings" pitchFamily="2" charset="2"/>
              <a:buChar char="S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90000"/>
              <a:buFont typeface="Wingdings" pitchFamily="2" charset="2"/>
              <a:buChar char="S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90000"/>
              <a:buFont typeface="Wingdings" pitchFamily="2" charset="2"/>
              <a:buChar char=""/>
              <a:defRPr lang="en-US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" pitchFamily="2" charset="2"/>
              <a:buChar char=""/>
              <a:defRPr lang="en-US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90000"/>
              <a:buFont typeface="Wingdings" pitchFamily="2" charset="2"/>
              <a:buChar char=""/>
              <a:defRPr lang="en-US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" pitchFamily="2" charset="2"/>
              <a:buChar char=""/>
              <a:defRPr lang="en-US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hlinkClick r:id="rId2"/>
              </a:rPr>
              <a:t>howler.js</a:t>
            </a:r>
            <a:r>
              <a:rPr lang="en-US" b="1" dirty="0"/>
              <a:t> </a:t>
            </a:r>
          </a:p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goldfire</a:t>
            </a:r>
            <a:r>
              <a:rPr lang="en-US" dirty="0"/>
              <a:t>/</a:t>
            </a:r>
            <a:r>
              <a:rPr lang="en-US" dirty="0" err="1"/>
              <a:t>howler.js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2150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HTML5 Canvas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2784475"/>
            <a:ext cx="7656512" cy="1155319"/>
          </a:xfrm>
        </p:spPr>
        <p:txBody>
          <a:bodyPr/>
          <a:lstStyle/>
          <a:p>
            <a:r>
              <a:rPr lang="en-US" dirty="0" err="1" smtClean="0"/>
              <a:t>Ocanvas</a:t>
            </a:r>
            <a:endParaRPr lang="en-US" dirty="0" smtClean="0"/>
          </a:p>
          <a:p>
            <a:r>
              <a:rPr lang="en-US" dirty="0"/>
              <a:t>http://</a:t>
            </a:r>
            <a:r>
              <a:rPr lang="en-US" dirty="0" err="1"/>
              <a:t>ocanvas.org</a:t>
            </a:r>
            <a:r>
              <a:rPr lang="en-US" dirty="0"/>
              <a:t>/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3"/>
          </p:nvPr>
        </p:nvSpPr>
        <p:spPr>
          <a:xfrm>
            <a:off x="778281" y="4102594"/>
            <a:ext cx="7656512" cy="1107043"/>
          </a:xfrm>
        </p:spPr>
        <p:txBody>
          <a:bodyPr/>
          <a:lstStyle/>
          <a:p>
            <a:r>
              <a:rPr lang="en-US" dirty="0" smtClean="0"/>
              <a:t>Html5canvastutorials</a:t>
            </a:r>
          </a:p>
          <a:p>
            <a:r>
              <a:rPr lang="en-US" dirty="0"/>
              <a:t>http://www.html5canvastutorials.com/</a:t>
            </a: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784152" y="5182954"/>
            <a:ext cx="7656512" cy="11070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90000"/>
              <a:buFont typeface="Wingdings" pitchFamily="2" charset="2"/>
              <a:buChar char="S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90000"/>
              <a:buFont typeface="Wingdings" pitchFamily="2" charset="2"/>
              <a:buChar char="S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90000"/>
              <a:buFont typeface="Wingdings" pitchFamily="2" charset="2"/>
              <a:buChar char="S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90000"/>
              <a:buFont typeface="Wingdings" pitchFamily="2" charset="2"/>
              <a:buChar char="S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90000"/>
              <a:buFont typeface="Wingdings" pitchFamily="2" charset="2"/>
              <a:buChar char="S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90000"/>
              <a:buFont typeface="Wingdings" pitchFamily="2" charset="2"/>
              <a:buChar char=""/>
              <a:defRPr lang="en-US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" pitchFamily="2" charset="2"/>
              <a:buChar char=""/>
              <a:defRPr lang="en-US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90000"/>
              <a:buFont typeface="Wingdings" pitchFamily="2" charset="2"/>
              <a:buChar char=""/>
              <a:defRPr lang="en-US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" pitchFamily="2" charset="2"/>
              <a:buChar char=""/>
              <a:defRPr lang="en-US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html5-canvas-cheat-</a:t>
            </a:r>
            <a:r>
              <a:rPr lang="en-US" dirty="0" smtClean="0"/>
              <a:t>sheet</a:t>
            </a:r>
          </a:p>
          <a:p>
            <a:r>
              <a:rPr lang="en-US" dirty="0"/>
              <a:t>http://</a:t>
            </a:r>
            <a:r>
              <a:rPr lang="en-US" dirty="0" err="1"/>
              <a:t>www.webhek.com</a:t>
            </a:r>
            <a:r>
              <a:rPr lang="en-US" dirty="0"/>
              <a:t>/</a:t>
            </a:r>
            <a:r>
              <a:rPr lang="en-US" dirty="0" err="1"/>
              <a:t>misc</a:t>
            </a:r>
            <a:r>
              <a:rPr lang="en-US"/>
              <a:t>/html5-canvas-cheat-sheet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976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数学运算-Math.js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math.js | an extensive math library for JavaScript and Node.j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7980" y="2638379"/>
            <a:ext cx="6478795" cy="39790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43154" y="1646390"/>
            <a:ext cx="2038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http://</a:t>
            </a:r>
            <a:r>
              <a:rPr lang="en-US" dirty="0" err="1">
                <a:solidFill>
                  <a:schemeClr val="bg1"/>
                </a:solidFill>
              </a:rPr>
              <a:t>mathjs.org</a:t>
            </a:r>
            <a:r>
              <a:rPr lang="en-US" dirty="0">
                <a:solidFill>
                  <a:schemeClr val="bg1"/>
                </a:solidFill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3999131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Box-</a:t>
            </a:r>
            <a:r>
              <a:rPr lang="en-US" altLang="zh-CN" dirty="0" smtClean="0"/>
              <a:t>Shadow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Real Shadow (</a:t>
            </a:r>
            <a:r>
              <a:rPr lang="en-US" dirty="0">
                <a:hlinkClick r:id="rId2"/>
              </a:rPr>
              <a:t>http://indamix.github.io/real-shadow/#/box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  <p:pic>
        <p:nvPicPr>
          <p:cNvPr id="4" name="Picture 3" descr="Real Shadow_ Photorealistic Shadows of any shap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849" y="3642988"/>
            <a:ext cx="5269044" cy="2981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8553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HTML5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hlinkClick r:id="rId2"/>
              </a:rPr>
              <a:t>filer.js</a:t>
            </a:r>
            <a:r>
              <a:rPr lang="en-US" b="1" dirty="0"/>
              <a:t> </a:t>
            </a:r>
            <a:r>
              <a:rPr lang="en-US" dirty="0"/>
              <a:t> (https://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ebidel</a:t>
            </a:r>
            <a:r>
              <a:rPr lang="en-US" dirty="0"/>
              <a:t>/</a:t>
            </a:r>
            <a:r>
              <a:rPr lang="en-US" dirty="0" err="1"/>
              <a:t>filer.js</a:t>
            </a:r>
            <a:r>
              <a:rPr lang="en-US" dirty="0"/>
              <a:t>)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2389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页面结构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返回顶部</a:t>
            </a:r>
            <a:endParaRPr lang="en-US" altLang="zh-TW" dirty="0" smtClean="0"/>
          </a:p>
          <a:p>
            <a:r>
              <a:rPr lang="zh-TW" altLang="en-US" dirty="0" smtClean="0"/>
              <a:t>单页程序</a:t>
            </a:r>
            <a:endParaRPr lang="en-US" altLang="zh-TW" dirty="0" smtClean="0"/>
          </a:p>
          <a:p>
            <a:r>
              <a:rPr lang="zh-TW" altLang="en-US" dirty="0"/>
              <a:t>页面说明导</a:t>
            </a:r>
            <a:r>
              <a:rPr lang="zh-TW" altLang="en-US" dirty="0" smtClean="0"/>
              <a:t>航</a:t>
            </a:r>
            <a:endParaRPr lang="en-US" altLang="zh-TW" dirty="0" smtClean="0"/>
          </a:p>
          <a:p>
            <a:r>
              <a:rPr lang="zh-CN" altLang="en-US" dirty="0" smtClean="0"/>
              <a:t>上拉刷新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3383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返回顶部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9775" y="2770094"/>
            <a:ext cx="7662864" cy="1234815"/>
          </a:xfrm>
        </p:spPr>
        <p:txBody>
          <a:bodyPr/>
          <a:lstStyle/>
          <a:p>
            <a:r>
              <a:rPr lang="en-US" b="1" dirty="0" err="1"/>
              <a:t>Elevator.js</a:t>
            </a:r>
            <a:endParaRPr lang="en-US" b="1" dirty="0"/>
          </a:p>
          <a:p>
            <a:r>
              <a:rPr lang="en-US" dirty="0"/>
              <a:t>http://</a:t>
            </a:r>
            <a:r>
              <a:rPr lang="en-US" dirty="0" err="1"/>
              <a:t>tholman.com</a:t>
            </a:r>
            <a:r>
              <a:rPr lang="en-US" dirty="0"/>
              <a:t>/</a:t>
            </a:r>
            <a:r>
              <a:rPr lang="en-US" dirty="0" err="1"/>
              <a:t>elevator.js</a:t>
            </a:r>
            <a:r>
              <a:rPr lang="en-US" dirty="0"/>
              <a:t>/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61927" y="4176054"/>
            <a:ext cx="7662864" cy="1234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90000"/>
              <a:buFont typeface="Wingdings" pitchFamily="2" charset="2"/>
              <a:buChar char="S"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90000"/>
              <a:buFont typeface="Wingdings" pitchFamily="2" charset="2"/>
              <a:buChar char="S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90000"/>
              <a:buFont typeface="Wingdings" pitchFamily="2" charset="2"/>
              <a:buChar char="S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90000"/>
              <a:buFont typeface="Wingdings" pitchFamily="2" charset="2"/>
              <a:buChar char="S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90000"/>
              <a:buFont typeface="Wingdings" pitchFamily="2" charset="2"/>
              <a:buChar char="S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90000"/>
              <a:buFont typeface="Wingdings" pitchFamily="2" charset="2"/>
              <a:buChar char="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" pitchFamily="2" charset="2"/>
              <a:buChar char="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90000"/>
              <a:buFont typeface="Wingdings" pitchFamily="2" charset="2"/>
              <a:buChar char="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" pitchFamily="2" charset="2"/>
              <a:buChar char="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hlinkClick r:id="rId2"/>
              </a:rPr>
              <a:t>scrollToTop</a:t>
            </a:r>
            <a:r>
              <a:rPr lang="en-US" b="1" dirty="0"/>
              <a:t> </a:t>
            </a:r>
          </a:p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geniuscarrier</a:t>
            </a:r>
            <a:r>
              <a:rPr lang="en-US" dirty="0"/>
              <a:t>/</a:t>
            </a:r>
            <a:r>
              <a:rPr lang="en-US" dirty="0" err="1"/>
              <a:t>scrollToTop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3404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单页程序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9775" y="2770094"/>
            <a:ext cx="7662864" cy="1234815"/>
          </a:xfrm>
        </p:spPr>
        <p:txBody>
          <a:bodyPr/>
          <a:lstStyle/>
          <a:p>
            <a:r>
              <a:rPr lang="en-US" dirty="0" err="1"/>
              <a:t>Singool.js</a:t>
            </a:r>
            <a:endParaRPr lang="en-US" dirty="0" smtClean="0"/>
          </a:p>
          <a:p>
            <a:r>
              <a:rPr lang="en-US" dirty="0" smtClean="0"/>
              <a:t>http</a:t>
            </a:r>
            <a:r>
              <a:rPr lang="en-US" dirty="0"/>
              <a:t>://fahad19.github.io/</a:t>
            </a:r>
            <a:r>
              <a:rPr lang="en-US" dirty="0" err="1"/>
              <a:t>singool</a:t>
            </a:r>
            <a:r>
              <a:rPr lang="en-US" dirty="0"/>
              <a:t>/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61927" y="4176054"/>
            <a:ext cx="7662864" cy="1234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90000"/>
              <a:buFont typeface="Wingdings" pitchFamily="2" charset="2"/>
              <a:buChar char="S"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90000"/>
              <a:buFont typeface="Wingdings" pitchFamily="2" charset="2"/>
              <a:buChar char="S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90000"/>
              <a:buFont typeface="Wingdings" pitchFamily="2" charset="2"/>
              <a:buChar char="S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90000"/>
              <a:buFont typeface="Wingdings" pitchFamily="2" charset="2"/>
              <a:buChar char="S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90000"/>
              <a:buFont typeface="Wingdings" pitchFamily="2" charset="2"/>
              <a:buChar char="S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90000"/>
              <a:buFont typeface="Wingdings" pitchFamily="2" charset="2"/>
              <a:buChar char="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" pitchFamily="2" charset="2"/>
              <a:buChar char="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90000"/>
              <a:buFont typeface="Wingdings" pitchFamily="2" charset="2"/>
              <a:buChar char="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" pitchFamily="2" charset="2"/>
              <a:buChar char="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Balloons.IO</a:t>
            </a:r>
            <a:endParaRPr lang="en-US" dirty="0" smtClean="0"/>
          </a:p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gravityonmars</a:t>
            </a:r>
            <a:r>
              <a:rPr lang="en-US" dirty="0"/>
              <a:t>/</a:t>
            </a:r>
            <a:r>
              <a:rPr lang="en-US" dirty="0" err="1"/>
              <a:t>Balloons.IO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2666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页面说明导航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9775" y="2574734"/>
            <a:ext cx="7662864" cy="1234815"/>
          </a:xfrm>
        </p:spPr>
        <p:txBody>
          <a:bodyPr/>
          <a:lstStyle/>
          <a:p>
            <a:r>
              <a:rPr lang="en-US" dirty="0" err="1" smtClean="0"/>
              <a:t>pageguide.js</a:t>
            </a:r>
            <a:endParaRPr lang="en-US" dirty="0" smtClean="0"/>
          </a:p>
          <a:p>
            <a:r>
              <a:rPr lang="en-US" dirty="0"/>
              <a:t>http://</a:t>
            </a:r>
            <a:r>
              <a:rPr lang="en-US" dirty="0" err="1"/>
              <a:t>tracelytics.github.io</a:t>
            </a:r>
            <a:r>
              <a:rPr lang="en-US" dirty="0"/>
              <a:t>/</a:t>
            </a:r>
            <a:r>
              <a:rPr lang="en-US" dirty="0" err="1"/>
              <a:t>pageguide</a:t>
            </a:r>
            <a:r>
              <a:rPr lang="en-US" dirty="0"/>
              <a:t>/</a:t>
            </a:r>
          </a:p>
        </p:txBody>
      </p:sp>
      <p:pic>
        <p:nvPicPr>
          <p:cNvPr id="5" name="Picture 4" descr="Pageguide by AppNet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4665" y="3728149"/>
            <a:ext cx="5610951" cy="2975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7226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上拉刷新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9775" y="2574734"/>
            <a:ext cx="7662864" cy="1234815"/>
          </a:xfrm>
        </p:spPr>
        <p:txBody>
          <a:bodyPr/>
          <a:lstStyle/>
          <a:p>
            <a:r>
              <a:rPr lang="en-US" b="1" dirty="0">
                <a:hlinkClick r:id="rId2"/>
              </a:rPr>
              <a:t>Hook</a:t>
            </a:r>
            <a:r>
              <a:rPr lang="en-US" b="1" dirty="0"/>
              <a:t> </a:t>
            </a:r>
          </a:p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jordansinger</a:t>
            </a:r>
            <a:r>
              <a:rPr lang="en-US" dirty="0"/>
              <a:t>/Hook</a:t>
            </a:r>
          </a:p>
        </p:txBody>
      </p:sp>
    </p:spTree>
    <p:extLst>
      <p:ext uri="{BB962C8B-B14F-4D97-AF65-F5344CB8AC3E}">
        <p14:creationId xmlns:p14="http://schemas.microsoft.com/office/powerpoint/2010/main" val="32660302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CSS</a:t>
            </a:r>
            <a:r>
              <a:rPr lang="zh-TW" altLang="en-US" dirty="0"/>
              <a:t>文件切换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9775" y="2574734"/>
            <a:ext cx="7662864" cy="1234815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Build the </a:t>
            </a:r>
            <a:r>
              <a:rPr lang="en-US" b="1" dirty="0" err="1"/>
              <a:t>ANidea</a:t>
            </a:r>
            <a:r>
              <a:rPr lang="en-US" b="1" dirty="0"/>
              <a:t> Theme Switcher using </a:t>
            </a:r>
            <a:r>
              <a:rPr lang="en-US" b="1" dirty="0" err="1"/>
              <a:t>jQuery</a:t>
            </a:r>
            <a:r>
              <a:rPr lang="en-US" b="1" dirty="0"/>
              <a:t> </a:t>
            </a:r>
          </a:p>
          <a:p>
            <a:r>
              <a:rPr lang="en-US" dirty="0"/>
              <a:t>http://</a:t>
            </a:r>
            <a:r>
              <a:rPr lang="en-US" dirty="0" err="1"/>
              <a:t>anidea.com</a:t>
            </a:r>
            <a:r>
              <a:rPr lang="en-US" dirty="0"/>
              <a:t>/technology/build-the-</a:t>
            </a:r>
            <a:r>
              <a:rPr lang="en-US" dirty="0" err="1"/>
              <a:t>anidea</a:t>
            </a:r>
            <a:r>
              <a:rPr lang="en-US" dirty="0"/>
              <a:t>-theme-switcher-using-</a:t>
            </a:r>
            <a:r>
              <a:rPr lang="en-US" dirty="0" err="1"/>
              <a:t>jquery</a:t>
            </a:r>
            <a:r>
              <a:rPr lang="en-US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493540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数学运算</a:t>
            </a:r>
            <a:r>
              <a:rPr lang="en-US" dirty="0" err="1" smtClean="0"/>
              <a:t>-</a:t>
            </a:r>
            <a:r>
              <a:rPr lang="en-US" altLang="zh-CN" dirty="0" err="1" smtClean="0"/>
              <a:t>N</a:t>
            </a:r>
            <a:r>
              <a:rPr lang="en-US" b="1" dirty="0" err="1" smtClean="0"/>
              <a:t>umbers.js</a:t>
            </a:r>
            <a:endParaRPr lang="en-US" b="1" dirty="0"/>
          </a:p>
        </p:txBody>
      </p:sp>
      <p:pic>
        <p:nvPicPr>
          <p:cNvPr id="6" name="Content Placeholder 5" descr="numbers_numbers.js_ Advanced Mathematics Library for Node.js and JavaScript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788" r="-5788"/>
          <a:stretch>
            <a:fillRect/>
          </a:stretch>
        </p:blipFill>
        <p:spPr>
          <a:xfrm>
            <a:off x="739775" y="2689719"/>
            <a:ext cx="7662864" cy="3917109"/>
          </a:xfrm>
        </p:spPr>
      </p:pic>
      <p:sp>
        <p:nvSpPr>
          <p:cNvPr id="5" name="TextBox 4"/>
          <p:cNvSpPr txBox="1"/>
          <p:nvPr/>
        </p:nvSpPr>
        <p:spPr>
          <a:xfrm>
            <a:off x="2610688" y="1582090"/>
            <a:ext cx="4195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https://</a:t>
            </a:r>
            <a:r>
              <a:rPr lang="en-US" dirty="0" err="1">
                <a:solidFill>
                  <a:schemeClr val="bg1"/>
                </a:solidFill>
              </a:rPr>
              <a:t>github.com</a:t>
            </a:r>
            <a:r>
              <a:rPr lang="en-US" dirty="0">
                <a:solidFill>
                  <a:schemeClr val="bg1"/>
                </a:solidFill>
              </a:rPr>
              <a:t>/numbers/</a:t>
            </a:r>
            <a:r>
              <a:rPr lang="en-US" dirty="0" err="1">
                <a:solidFill>
                  <a:schemeClr val="bg1"/>
                </a:solidFill>
              </a:rPr>
              <a:t>numbers.js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09353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时间相关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dirty="0" err="1"/>
              <a:t>jQuery</a:t>
            </a:r>
            <a:r>
              <a:rPr lang="en-US" b="1" dirty="0"/>
              <a:t> Age</a:t>
            </a:r>
            <a:r>
              <a:rPr lang="zh-CN" altLang="en-US" b="1" dirty="0"/>
              <a:t>（</a:t>
            </a:r>
            <a:r>
              <a:rPr lang="zh-TW" altLang="en-US" b="1" dirty="0"/>
              <a:t>距离某个时间点的时间距离）</a:t>
            </a:r>
            <a:endParaRPr lang="en-US" altLang="zh-TW" b="1" dirty="0"/>
          </a:p>
          <a:p>
            <a:r>
              <a:rPr lang="en-US" b="1" dirty="0"/>
              <a:t>http://</a:t>
            </a:r>
            <a:r>
              <a:rPr lang="en-US" b="1" dirty="0" err="1"/>
              <a:t>ksylvest.github.io</a:t>
            </a:r>
            <a:r>
              <a:rPr lang="en-US" b="1" dirty="0"/>
              <a:t>/</a:t>
            </a:r>
            <a:r>
              <a:rPr lang="en-US" b="1" dirty="0" err="1"/>
              <a:t>jquery</a:t>
            </a:r>
            <a:r>
              <a:rPr lang="en-US" b="1" dirty="0"/>
              <a:t>-age/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r>
              <a:rPr lang="en-US" b="1" dirty="0"/>
              <a:t>JavaScript Pretty Date</a:t>
            </a:r>
            <a:r>
              <a:rPr lang="zh-CN" altLang="en-US" b="1" dirty="0"/>
              <a:t>（</a:t>
            </a:r>
            <a:r>
              <a:rPr lang="en-US" altLang="zh-CN" b="1" dirty="0"/>
              <a:t>JS</a:t>
            </a:r>
            <a:r>
              <a:rPr lang="zh-CN" altLang="en-US" b="1" dirty="0"/>
              <a:t>日期格式化）</a:t>
            </a:r>
            <a:endParaRPr lang="en-US" altLang="zh-CN" b="1" dirty="0"/>
          </a:p>
          <a:p>
            <a:r>
              <a:rPr lang="en-US" b="1" dirty="0"/>
              <a:t>http://</a:t>
            </a:r>
            <a:r>
              <a:rPr lang="en-US" b="1" dirty="0" err="1"/>
              <a:t>ejohn.org</a:t>
            </a:r>
            <a:r>
              <a:rPr lang="en-US" b="1" dirty="0"/>
              <a:t>/projects/</a:t>
            </a:r>
            <a:r>
              <a:rPr lang="en-US" b="1" dirty="0" err="1"/>
              <a:t>javascript</a:t>
            </a:r>
            <a:r>
              <a:rPr lang="en-US" b="1" dirty="0"/>
              <a:t>-pretty-date/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3734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时间相关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dirty="0" err="1"/>
              <a:t>Moment.js</a:t>
            </a:r>
            <a:r>
              <a:rPr lang="zh-CN" altLang="en-US" b="1" dirty="0"/>
              <a:t>（</a:t>
            </a:r>
            <a:r>
              <a:rPr lang="en-US" altLang="zh-CN" b="1" dirty="0" err="1"/>
              <a:t>js</a:t>
            </a:r>
            <a:r>
              <a:rPr lang="zh-CN" altLang="en-US" b="1" dirty="0"/>
              <a:t>日期库，计算，验证，格式化，转换日期对象）</a:t>
            </a:r>
            <a:endParaRPr lang="en-US" altLang="zh-CN" b="1" dirty="0"/>
          </a:p>
          <a:p>
            <a:r>
              <a:rPr lang="en-US" b="1" dirty="0"/>
              <a:t>http://</a:t>
            </a:r>
            <a:r>
              <a:rPr lang="en-US" b="1" dirty="0" err="1"/>
              <a:t>momentjs.com</a:t>
            </a:r>
            <a:r>
              <a:rPr lang="en-US" b="1" dirty="0"/>
              <a:t>/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r>
              <a:rPr lang="en-US" b="1" dirty="0" err="1"/>
              <a:t>Xdate</a:t>
            </a:r>
            <a:r>
              <a:rPr lang="zh-CN" altLang="en-US" b="1" dirty="0"/>
              <a:t>（（</a:t>
            </a:r>
            <a:r>
              <a:rPr lang="en-US" altLang="zh-CN" b="1" dirty="0" err="1"/>
              <a:t>js</a:t>
            </a:r>
            <a:r>
              <a:rPr lang="zh-CN" altLang="en-US" b="1" dirty="0"/>
              <a:t>日期库，计算，验证，格式化，转换日期对象</a:t>
            </a:r>
            <a:r>
              <a:rPr lang="zh-CN" altLang="en-US" b="1" dirty="0" smtClean="0"/>
              <a:t>）</a:t>
            </a:r>
            <a:endParaRPr lang="en-US" altLang="zh-CN" b="1" dirty="0" smtClean="0"/>
          </a:p>
          <a:p>
            <a:r>
              <a:rPr lang="en-US" altLang="zh-CN" b="1" dirty="0"/>
              <a:t>http://</a:t>
            </a:r>
            <a:r>
              <a:rPr lang="en-US" altLang="zh-CN" b="1" dirty="0" err="1"/>
              <a:t>arshaw.com</a:t>
            </a:r>
            <a:r>
              <a:rPr lang="en-US" altLang="zh-CN" b="1" dirty="0"/>
              <a:t>/</a:t>
            </a:r>
            <a:r>
              <a:rPr lang="en-US" altLang="zh-CN" b="1" dirty="0" err="1"/>
              <a:t>xdate</a:t>
            </a:r>
            <a:r>
              <a:rPr lang="en-US" altLang="zh-CN" b="1" dirty="0"/>
              <a:t>/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5671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汇率转换-</a:t>
            </a:r>
            <a:r>
              <a:rPr lang="en-US" b="1" dirty="0" err="1" smtClean="0"/>
              <a:t>money.js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179197" y="1480896"/>
            <a:ext cx="4747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http://</a:t>
            </a:r>
            <a:r>
              <a:rPr lang="en-US" dirty="0" err="1">
                <a:solidFill>
                  <a:schemeClr val="bg1"/>
                </a:solidFill>
              </a:rPr>
              <a:t>openexchangerates.github.io</a:t>
            </a:r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en-US" dirty="0" err="1">
                <a:solidFill>
                  <a:schemeClr val="bg1"/>
                </a:solidFill>
              </a:rPr>
              <a:t>money.js</a:t>
            </a:r>
            <a:r>
              <a:rPr lang="en-US" dirty="0">
                <a:solidFill>
                  <a:schemeClr val="bg1"/>
                </a:solidFill>
              </a:rPr>
              <a:t>/</a:t>
            </a:r>
          </a:p>
        </p:txBody>
      </p:sp>
      <p:pic>
        <p:nvPicPr>
          <p:cNvPr id="6" name="Picture 5" descr="money.js _ fx() - javascript currency conversion library-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857" y="2414078"/>
            <a:ext cx="7262680" cy="4200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9086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货币格式化</a:t>
            </a:r>
            <a:r>
              <a:rPr lang="en-US" dirty="0" smtClean="0"/>
              <a:t>-</a:t>
            </a:r>
            <a:r>
              <a:rPr lang="en-US" altLang="zh-CN" dirty="0" err="1" smtClean="0"/>
              <a:t>A</a:t>
            </a:r>
            <a:r>
              <a:rPr lang="en-US" b="1" dirty="0" err="1" smtClean="0"/>
              <a:t>ccounting.js</a:t>
            </a:r>
            <a:endParaRPr lang="en-US" b="1" dirty="0"/>
          </a:p>
        </p:txBody>
      </p:sp>
      <p:pic>
        <p:nvPicPr>
          <p:cNvPr id="5" name="Content Placeholder 4" descr="openexchangerates_accounting.js_ A lightweight JavaScript library for number, money and currency formatting - fully localisable, zero dependencies.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04" r="-3804"/>
          <a:stretch>
            <a:fillRect/>
          </a:stretch>
        </p:blipFill>
        <p:spPr>
          <a:xfrm>
            <a:off x="739775" y="2620226"/>
            <a:ext cx="7662864" cy="4083052"/>
          </a:xfrm>
        </p:spPr>
      </p:pic>
      <p:sp>
        <p:nvSpPr>
          <p:cNvPr id="4" name="TextBox 3"/>
          <p:cNvSpPr txBox="1"/>
          <p:nvPr/>
        </p:nvSpPr>
        <p:spPr>
          <a:xfrm>
            <a:off x="1833456" y="1480896"/>
            <a:ext cx="5438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https://</a:t>
            </a:r>
            <a:r>
              <a:rPr lang="en-US" dirty="0" err="1">
                <a:solidFill>
                  <a:schemeClr val="bg1"/>
                </a:solidFill>
              </a:rPr>
              <a:t>github.com</a:t>
            </a:r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en-US" dirty="0" err="1">
                <a:solidFill>
                  <a:schemeClr val="bg1"/>
                </a:solidFill>
              </a:rPr>
              <a:t>openexchangerates</a:t>
            </a:r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en-US" dirty="0" err="1">
                <a:solidFill>
                  <a:schemeClr val="bg1"/>
                </a:solidFill>
              </a:rPr>
              <a:t>accounting.js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2973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数字显示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/>
              <a:t>countUp.js</a:t>
            </a:r>
            <a:r>
              <a:rPr lang="zh-CN" altLang="en-US" b="1" dirty="0" smtClean="0"/>
              <a:t>（计数器）</a:t>
            </a:r>
            <a:endParaRPr lang="en-US" altLang="zh-CN" b="1" dirty="0"/>
          </a:p>
          <a:p>
            <a:r>
              <a:rPr lang="en-US" b="1" dirty="0"/>
              <a:t>http://</a:t>
            </a:r>
            <a:r>
              <a:rPr lang="en-US" b="1" dirty="0" err="1"/>
              <a:t>inorganik.github.io</a:t>
            </a:r>
            <a:r>
              <a:rPr lang="en-US" b="1" dirty="0"/>
              <a:t>/</a:t>
            </a:r>
            <a:r>
              <a:rPr lang="en-US" b="1" dirty="0" err="1"/>
              <a:t>countUp.js</a:t>
            </a:r>
            <a:r>
              <a:rPr lang="en-US" b="1" dirty="0"/>
              <a:t>/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3"/>
          </p:nvPr>
        </p:nvSpPr>
        <p:spPr>
          <a:xfrm>
            <a:off x="762000" y="4159495"/>
            <a:ext cx="7656512" cy="1097032"/>
          </a:xfrm>
        </p:spPr>
        <p:txBody>
          <a:bodyPr/>
          <a:lstStyle/>
          <a:p>
            <a:r>
              <a:rPr lang="en-US" dirty="0" smtClean="0"/>
              <a:t>Dynamo</a:t>
            </a:r>
            <a:r>
              <a:rPr lang="zh-CN" altLang="en-US" b="1" dirty="0" smtClean="0"/>
              <a:t>（</a:t>
            </a:r>
            <a:r>
              <a:rPr lang="zh-TW" altLang="en-US" dirty="0" smtClean="0"/>
              <a:t>页</a:t>
            </a:r>
            <a:r>
              <a:rPr lang="zh-TW" altLang="en-US" dirty="0"/>
              <a:t>面上的微小变化，类似淘宝退货的时钟</a:t>
            </a:r>
            <a:r>
              <a:rPr lang="zh-CN" altLang="en-US" b="1" dirty="0" smtClean="0"/>
              <a:t>）</a:t>
            </a:r>
            <a:endParaRPr lang="en-US" altLang="zh-CN" b="1" dirty="0" smtClean="0"/>
          </a:p>
          <a:p>
            <a:r>
              <a:rPr lang="en-US" altLang="zh-CN" b="1" dirty="0"/>
              <a:t>http://</a:t>
            </a:r>
            <a:r>
              <a:rPr lang="en-US" altLang="zh-CN" b="1" dirty="0" err="1"/>
              <a:t>jdan.github.io</a:t>
            </a:r>
            <a:r>
              <a:rPr lang="en-US" altLang="zh-CN" b="1" dirty="0"/>
              <a:t>/</a:t>
            </a:r>
            <a:r>
              <a:rPr lang="en-US" altLang="zh-CN" b="1" dirty="0" err="1"/>
              <a:t>dynamo.js</a:t>
            </a:r>
            <a:r>
              <a:rPr lang="en-US" altLang="zh-CN" b="1" dirty="0"/>
              <a:t>/</a:t>
            </a:r>
            <a:endParaRPr lang="en-US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769707" y="5469295"/>
            <a:ext cx="7656512" cy="1097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90000"/>
              <a:buFont typeface="Wingdings" pitchFamily="2" charset="2"/>
              <a:buChar char="S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90000"/>
              <a:buFont typeface="Wingdings" pitchFamily="2" charset="2"/>
              <a:buChar char="S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90000"/>
              <a:buFont typeface="Wingdings" pitchFamily="2" charset="2"/>
              <a:buChar char="S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90000"/>
              <a:buFont typeface="Wingdings" pitchFamily="2" charset="2"/>
              <a:buChar char="S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90000"/>
              <a:buFont typeface="Wingdings" pitchFamily="2" charset="2"/>
              <a:buChar char="S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90000"/>
              <a:buFont typeface="Wingdings" pitchFamily="2" charset="2"/>
              <a:buChar char=""/>
              <a:defRPr lang="en-US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" pitchFamily="2" charset="2"/>
              <a:buChar char=""/>
              <a:defRPr lang="en-US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90000"/>
              <a:buFont typeface="Wingdings" pitchFamily="2" charset="2"/>
              <a:buChar char=""/>
              <a:defRPr lang="en-US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" pitchFamily="2" charset="2"/>
              <a:buChar char=""/>
              <a:defRPr lang="en-US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 smtClean="0"/>
              <a:t>AnimateNumber</a:t>
            </a:r>
            <a:r>
              <a:rPr lang="en-US" b="1" dirty="0"/>
              <a:t> </a:t>
            </a:r>
            <a:r>
              <a:rPr lang="zh-CN" altLang="en-US" b="1" dirty="0" smtClean="0"/>
              <a:t>（动态数字显示）</a:t>
            </a:r>
            <a:endParaRPr lang="en-US" altLang="zh-CN" b="1" dirty="0" smtClean="0"/>
          </a:p>
          <a:p>
            <a:r>
              <a:rPr lang="en-US" altLang="zh-CN" b="1" dirty="0"/>
              <a:t>https://</a:t>
            </a:r>
            <a:r>
              <a:rPr lang="en-US" altLang="zh-CN" b="1" dirty="0" err="1"/>
              <a:t>github.com</a:t>
            </a:r>
            <a:r>
              <a:rPr lang="en-US" altLang="zh-CN" b="1" dirty="0"/>
              <a:t>/</a:t>
            </a:r>
            <a:r>
              <a:rPr lang="en-US" altLang="zh-CN" b="1" dirty="0" err="1"/>
              <a:t>aishek</a:t>
            </a:r>
            <a:r>
              <a:rPr lang="en-US" altLang="zh-CN" b="1" dirty="0"/>
              <a:t>/</a:t>
            </a:r>
            <a:r>
              <a:rPr lang="en-US" altLang="zh-CN" b="1" dirty="0" err="1"/>
              <a:t>jquery-animateNumber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6094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Genesis">
  <a:themeElements>
    <a:clrScheme name="Genesis">
      <a:dk1>
        <a:sysClr val="windowText" lastClr="000000"/>
      </a:dk1>
      <a:lt1>
        <a:sysClr val="window" lastClr="FFFFFF"/>
      </a:lt1>
      <a:dk2>
        <a:srgbClr val="465466"/>
      </a:dk2>
      <a:lt2>
        <a:srgbClr val="BBD7F8"/>
      </a:lt2>
      <a:accent1>
        <a:srgbClr val="80B606"/>
      </a:accent1>
      <a:accent2>
        <a:srgbClr val="E29F1D"/>
      </a:accent2>
      <a:accent3>
        <a:srgbClr val="2397E2"/>
      </a:accent3>
      <a:accent4>
        <a:srgbClr val="35ACA2"/>
      </a:accent4>
      <a:accent5>
        <a:srgbClr val="5430BB"/>
      </a:accent5>
      <a:accent6>
        <a:srgbClr val="8D34E0"/>
      </a:accent6>
      <a:hlink>
        <a:srgbClr val="00B0F0"/>
      </a:hlink>
      <a:folHlink>
        <a:srgbClr val="0070C0"/>
      </a:folHlink>
    </a:clrScheme>
    <a:fontScheme name="Genesis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Genesis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00000"/>
                <a:greenMod val="110000"/>
              </a:schemeClr>
            </a:gs>
            <a:gs pos="75000">
              <a:schemeClr val="phClr">
                <a:tint val="40000"/>
                <a:satMod val="150000"/>
                <a:redMod val="100000"/>
                <a:blueMod val="100000"/>
              </a:schemeClr>
            </a:gs>
            <a:gs pos="100000">
              <a:schemeClr val="phClr">
                <a:tint val="60000"/>
                <a:satMod val="120000"/>
                <a:redMod val="100000"/>
                <a:blueMod val="100000"/>
              </a:schemeClr>
            </a:gs>
          </a:gsLst>
          <a:path path="circle">
            <a:fillToRect l="25000" t="25000" r="5000" b="5000"/>
          </a:path>
        </a:gradFill>
        <a:gradFill rotWithShape="1">
          <a:gsLst>
            <a:gs pos="0">
              <a:schemeClr val="phClr">
                <a:tint val="50000"/>
                <a:shade val="100000"/>
                <a:alpha val="100000"/>
                <a:satMod val="150000"/>
              </a:schemeClr>
            </a:gs>
            <a:gs pos="40000">
              <a:schemeClr val="phClr">
                <a:tint val="70000"/>
                <a:shade val="100000"/>
                <a:alpha val="100000"/>
                <a:satMod val="150000"/>
              </a:schemeClr>
            </a:gs>
            <a:gs pos="100000">
              <a:schemeClr val="phClr">
                <a:shade val="90000"/>
                <a:satMod val="11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11400000" sx="102000" sy="101000" algn="tl" rotWithShape="0">
              <a:srgbClr val="000000">
                <a:alpha val="35000"/>
              </a:srgbClr>
            </a:outerShdw>
          </a:effectLst>
          <a:scene3d>
            <a:camera prst="perspectiveFront" fov="4800000"/>
            <a:lightRig rig="morning" dir="tl"/>
          </a:scene3d>
          <a:sp3d prstMaterial="softmetal">
            <a:bevelT w="0" h="0"/>
          </a:sp3d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reflection blurRad="101600" stA="40000" endPos="50000" dist="63500" dir="5400000" fadeDir="7200000" sy="-100000" kx="300000" rotWithShape="0"/>
          </a:effectLst>
          <a:scene3d>
            <a:camera prst="orthographicFront">
              <a:rot lat="0" lon="0" rev="0"/>
            </a:camera>
            <a:lightRig rig="chilly" dir="tr">
              <a:rot lat="0" lon="0" rev="1200000"/>
            </a:lightRig>
          </a:scene3d>
          <a:sp3d prstMaterial="plastic">
            <a:bevelT w="0" h="0"/>
          </a:sp3d>
        </a:effectStyle>
      </a:effectStyleLst>
      <a:bgFillStyleLst>
        <a:blipFill rotWithShape="1">
          <a:blip xmlns:r="http://schemas.openxmlformats.org/officeDocument/2006/relationships" r:embed="rId1"/>
          <a:stretch/>
        </a:blipFill>
        <a:blipFill rotWithShape="1">
          <a:blip xmlns:r="http://schemas.openxmlformats.org/officeDocument/2006/relationships" r:embed="rId2"/>
          <a:stretch/>
        </a:blipFill>
        <a:blipFill rotWithShape="1">
          <a:blip xmlns:r="http://schemas.openxmlformats.org/officeDocument/2006/relationships" r:embed="rId3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Genesis.thmx</Template>
  <TotalTime>634</TotalTime>
  <Words>910</Words>
  <Application>Microsoft Macintosh PowerPoint</Application>
  <PresentationFormat>On-screen Show (4:3)</PresentationFormat>
  <Paragraphs>158</Paragraphs>
  <Slides>37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Genesis</vt:lpstr>
      <vt:lpstr>JavaScript组件系列</vt:lpstr>
      <vt:lpstr>数字相关</vt:lpstr>
      <vt:lpstr>数学运算-Math.js</vt:lpstr>
      <vt:lpstr>数学运算-Numbers.js</vt:lpstr>
      <vt:lpstr>时间相关</vt:lpstr>
      <vt:lpstr>时间相关</vt:lpstr>
      <vt:lpstr>汇率转换-money.js</vt:lpstr>
      <vt:lpstr>货币格式化-Accounting.js</vt:lpstr>
      <vt:lpstr>数字显示</vt:lpstr>
      <vt:lpstr>兼容</vt:lpstr>
      <vt:lpstr>兼容</vt:lpstr>
      <vt:lpstr>兼容</vt:lpstr>
      <vt:lpstr>设备检测</vt:lpstr>
      <vt:lpstr>JS库模版</vt:lpstr>
      <vt:lpstr>JS库模版</vt:lpstr>
      <vt:lpstr>数据处理</vt:lpstr>
      <vt:lpstr>URL解析</vt:lpstr>
      <vt:lpstr>ZIP文件</vt:lpstr>
      <vt:lpstr>图片转Base64编码</vt:lpstr>
      <vt:lpstr>键盘快捷键、标签云</vt:lpstr>
      <vt:lpstr>键盘快捷键</vt:lpstr>
      <vt:lpstr>键盘快捷键</vt:lpstr>
      <vt:lpstr>标签云</vt:lpstr>
      <vt:lpstr>HTML5相关</vt:lpstr>
      <vt:lpstr>HTML5 Video</vt:lpstr>
      <vt:lpstr>HTML5 Video</vt:lpstr>
      <vt:lpstr>HTML5 Audio</vt:lpstr>
      <vt:lpstr>HTML5 Audio</vt:lpstr>
      <vt:lpstr>HTML5 Canvas</vt:lpstr>
      <vt:lpstr>Box-Shadow</vt:lpstr>
      <vt:lpstr>HTML5 File</vt:lpstr>
      <vt:lpstr>页面结构</vt:lpstr>
      <vt:lpstr>返回顶部</vt:lpstr>
      <vt:lpstr>单页程序</vt:lpstr>
      <vt:lpstr>页面说明导航</vt:lpstr>
      <vt:lpstr>上拉刷新</vt:lpstr>
      <vt:lpstr>CSS文件切换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JavaScript组件系列</dc:title>
  <dc:creator>佳燕 王</dc:creator>
  <cp:lastModifiedBy>佳燕 王</cp:lastModifiedBy>
  <cp:revision>29</cp:revision>
  <dcterms:created xsi:type="dcterms:W3CDTF">2016-07-21T09:40:38Z</dcterms:created>
  <dcterms:modified xsi:type="dcterms:W3CDTF">2016-08-04T07:43:44Z</dcterms:modified>
</cp:coreProperties>
</file>