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82" r:id="rId22"/>
    <p:sldId id="283" r:id="rId23"/>
    <p:sldId id="284" r:id="rId24"/>
    <p:sldId id="277" r:id="rId25"/>
    <p:sldId id="278"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F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250AD-60D0-4A23-8D62-B602624DA98C}" type="datetimeFigureOut">
              <a:rPr lang="en-US" smtClean="0"/>
              <a:t>2/20/2017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2254C-DFAA-4F1D-B5D3-3E0D0F58ACA7}" type="slidenum">
              <a:rPr lang="en-US" smtClean="0"/>
              <a:t>‹#›</a:t>
            </a:fld>
            <a:endParaRPr lang="en-US"/>
          </a:p>
        </p:txBody>
      </p:sp>
    </p:spTree>
    <p:extLst>
      <p:ext uri="{BB962C8B-B14F-4D97-AF65-F5344CB8AC3E}">
        <p14:creationId xmlns:p14="http://schemas.microsoft.com/office/powerpoint/2010/main" val="366603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2015, more than 400,000 employees participated in the Federal Employee Viewpoint Survey (FEVS). The survey includes questions about satisfaction, leadership, and work schedules. </a:t>
            </a:r>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3</a:t>
            </a:fld>
            <a:endParaRPr lang="en-US"/>
          </a:p>
        </p:txBody>
      </p:sp>
    </p:spTree>
    <p:extLst>
      <p:ext uri="{BB962C8B-B14F-4D97-AF65-F5344CB8AC3E}">
        <p14:creationId xmlns:p14="http://schemas.microsoft.com/office/powerpoint/2010/main" val="637124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stage, we’ll do some comparison and visualization to find out the relationship among different groups and their engagement &amp; satisfaction.</a:t>
            </a:r>
          </a:p>
        </p:txBody>
      </p:sp>
      <p:sp>
        <p:nvSpPr>
          <p:cNvPr id="4" name="Slide Number Placeholder 3"/>
          <p:cNvSpPr>
            <a:spLocks noGrp="1"/>
          </p:cNvSpPr>
          <p:nvPr>
            <p:ph type="sldNum" sz="quarter" idx="10"/>
          </p:nvPr>
        </p:nvSpPr>
        <p:spPr/>
        <p:txBody>
          <a:bodyPr/>
          <a:lstStyle/>
          <a:p>
            <a:fld id="{2F82254C-DFAA-4F1D-B5D3-3E0D0F58ACA7}" type="slidenum">
              <a:rPr lang="en-US" smtClean="0"/>
              <a:t>12</a:t>
            </a:fld>
            <a:endParaRPr lang="en-US"/>
          </a:p>
        </p:txBody>
      </p:sp>
    </p:spTree>
    <p:extLst>
      <p:ext uri="{BB962C8B-B14F-4D97-AF65-F5344CB8AC3E}">
        <p14:creationId xmlns:p14="http://schemas.microsoft.com/office/powerpoint/2010/main" val="3503352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 plots, we can see that there’s no distinguish difference between males and females. Females are a little more engaged and satisfied than males.</a:t>
            </a:r>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13</a:t>
            </a:fld>
            <a:endParaRPr lang="en-US"/>
          </a:p>
        </p:txBody>
      </p:sp>
    </p:spTree>
    <p:extLst>
      <p:ext uri="{BB962C8B-B14F-4D97-AF65-F5344CB8AC3E}">
        <p14:creationId xmlns:p14="http://schemas.microsoft.com/office/powerpoint/2010/main" val="1916430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 plots, we can see that there are some differences among age groups. Employees age 40-49 are least engaged and satisfied while employees over 60 are most engaged and satisfied with their organizations.</a:t>
            </a:r>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14</a:t>
            </a:fld>
            <a:endParaRPr lang="en-US"/>
          </a:p>
        </p:txBody>
      </p:sp>
    </p:spTree>
    <p:extLst>
      <p:ext uri="{BB962C8B-B14F-4D97-AF65-F5344CB8AC3E}">
        <p14:creationId xmlns:p14="http://schemas.microsoft.com/office/powerpoint/2010/main" val="913327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 plots, we can see that there’s distinguish difference between supervisors and non-supervisors. Supervisors are much more engaged and satisfied than non-supervisors. The differences are 6~8%.</a:t>
            </a:r>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15</a:t>
            </a:fld>
            <a:endParaRPr lang="en-US"/>
          </a:p>
        </p:txBody>
      </p:sp>
    </p:spTree>
    <p:extLst>
      <p:ext uri="{BB962C8B-B14F-4D97-AF65-F5344CB8AC3E}">
        <p14:creationId xmlns:p14="http://schemas.microsoft.com/office/powerpoint/2010/main" val="3829198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 plots, we can see that there is some difference among service year groups. Employees with 6-14 years of service are much less engaged and satisfied than employees who worked fewer or more years.</a:t>
            </a:r>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16</a:t>
            </a:fld>
            <a:endParaRPr lang="en-US"/>
          </a:p>
        </p:txBody>
      </p:sp>
    </p:spTree>
    <p:extLst>
      <p:ext uri="{BB962C8B-B14F-4D97-AF65-F5344CB8AC3E}">
        <p14:creationId xmlns:p14="http://schemas.microsoft.com/office/powerpoint/2010/main" val="425793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 plots, we can see that there is a little difference among education degree groups. The higher the employee’ degree is, the more engaged and satisfied the employee feel. Through the difference is not distinguished.</a:t>
            </a:r>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17</a:t>
            </a:fld>
            <a:endParaRPr lang="en-US"/>
          </a:p>
        </p:txBody>
      </p:sp>
    </p:spTree>
    <p:extLst>
      <p:ext uri="{BB962C8B-B14F-4D97-AF65-F5344CB8AC3E}">
        <p14:creationId xmlns:p14="http://schemas.microsoft.com/office/powerpoint/2010/main" val="179840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the plots, we can see that there is big difference between employees who do and do not consider leaving. Employees don’t consider leaving are much more engaged and satisfied than employees who consider leaving, especially that consider to take another job outside the Federal Government. The difference is as big as 35~50%.</a:t>
            </a:r>
          </a:p>
        </p:txBody>
      </p:sp>
      <p:sp>
        <p:nvSpPr>
          <p:cNvPr id="4" name="Slide Number Placeholder 3"/>
          <p:cNvSpPr>
            <a:spLocks noGrp="1"/>
          </p:cNvSpPr>
          <p:nvPr>
            <p:ph type="sldNum" sz="quarter" idx="10"/>
          </p:nvPr>
        </p:nvSpPr>
        <p:spPr/>
        <p:txBody>
          <a:bodyPr/>
          <a:lstStyle/>
          <a:p>
            <a:fld id="{2F82254C-DFAA-4F1D-B5D3-3E0D0F58ACA7}" type="slidenum">
              <a:rPr lang="en-US" smtClean="0"/>
              <a:t>18</a:t>
            </a:fld>
            <a:endParaRPr lang="en-US"/>
          </a:p>
        </p:txBody>
      </p:sp>
    </p:spTree>
    <p:extLst>
      <p:ext uri="{BB962C8B-B14F-4D97-AF65-F5344CB8AC3E}">
        <p14:creationId xmlns:p14="http://schemas.microsoft.com/office/powerpoint/2010/main" val="3344342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Engagement of different agencies are different. From the plot we know that HS(Department of Homeland Security) is the least engaged agency, and its engagement is about 70%. NN(National Aeronautics and Space Administration) is the most engaged agency, its engagement is about 95%. With this plot, leaders and managers of the agencies can get their agencies’ engagement and consider if they need to work on improvement.</a:t>
            </a:r>
          </a:p>
        </p:txBody>
      </p:sp>
      <p:sp>
        <p:nvSpPr>
          <p:cNvPr id="4" name="Slide Number Placeholder 3"/>
          <p:cNvSpPr>
            <a:spLocks noGrp="1"/>
          </p:cNvSpPr>
          <p:nvPr>
            <p:ph type="sldNum" sz="quarter" idx="10"/>
          </p:nvPr>
        </p:nvSpPr>
        <p:spPr/>
        <p:txBody>
          <a:bodyPr/>
          <a:lstStyle/>
          <a:p>
            <a:fld id="{2F82254C-DFAA-4F1D-B5D3-3E0D0F58ACA7}" type="slidenum">
              <a:rPr lang="en-US" smtClean="0"/>
              <a:t>19</a:t>
            </a:fld>
            <a:endParaRPr lang="en-US"/>
          </a:p>
        </p:txBody>
      </p:sp>
    </p:spTree>
    <p:extLst>
      <p:ext uri="{BB962C8B-B14F-4D97-AF65-F5344CB8AC3E}">
        <p14:creationId xmlns:p14="http://schemas.microsoft.com/office/powerpoint/2010/main" val="1632139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Satisfaction of different agencies are different. From the plot, we know that HS (Department of Homeland Security) is the least satisfied agency, and its satisfaction is about 62%. FC (Federal Communications Commission) is the most satisfied agency, its satisfaction is about 95% and NN (National Aeronautics and Space Administration) is the second satisfied agency, its satisfaction is about 90%. With this plot, leaders and managers of the agencies can get their agencies’ satisfaction and consider if they need to work to make employees more satisfied.</a:t>
            </a:r>
          </a:p>
        </p:txBody>
      </p:sp>
      <p:sp>
        <p:nvSpPr>
          <p:cNvPr id="4" name="Slide Number Placeholder 3"/>
          <p:cNvSpPr>
            <a:spLocks noGrp="1"/>
          </p:cNvSpPr>
          <p:nvPr>
            <p:ph type="sldNum" sz="quarter" idx="10"/>
          </p:nvPr>
        </p:nvSpPr>
        <p:spPr/>
        <p:txBody>
          <a:bodyPr/>
          <a:lstStyle/>
          <a:p>
            <a:fld id="{2F82254C-DFAA-4F1D-B5D3-3E0D0F58ACA7}" type="slidenum">
              <a:rPr lang="en-US" smtClean="0"/>
              <a:t>20</a:t>
            </a:fld>
            <a:endParaRPr lang="en-US"/>
          </a:p>
        </p:txBody>
      </p:sp>
    </p:spTree>
    <p:extLst>
      <p:ext uri="{BB962C8B-B14F-4D97-AF65-F5344CB8AC3E}">
        <p14:creationId xmlns:p14="http://schemas.microsoft.com/office/powerpoint/2010/main" val="2502721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result of training dataset means that we predict 99.88% ‘1’ as ‘1’ and 0.56% ‘0’ as ‘1’. This is a very precise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result on testing dataset means that we predict 99.75% ‘1’ as ‘1’ and 1.19% ‘0’ as ‘1’. This is a very good result. </a:t>
            </a:r>
          </a:p>
        </p:txBody>
      </p:sp>
      <p:sp>
        <p:nvSpPr>
          <p:cNvPr id="4" name="Slide Number Placeholder 3"/>
          <p:cNvSpPr>
            <a:spLocks noGrp="1"/>
          </p:cNvSpPr>
          <p:nvPr>
            <p:ph type="sldNum" sz="quarter" idx="10"/>
          </p:nvPr>
        </p:nvSpPr>
        <p:spPr/>
        <p:txBody>
          <a:bodyPr/>
          <a:lstStyle/>
          <a:p>
            <a:fld id="{2F82254C-DFAA-4F1D-B5D3-3E0D0F58ACA7}" type="slidenum">
              <a:rPr lang="en-US" smtClean="0"/>
              <a:t>24</a:t>
            </a:fld>
            <a:endParaRPr lang="en-US"/>
          </a:p>
        </p:txBody>
      </p:sp>
    </p:spTree>
    <p:extLst>
      <p:ext uri="{BB962C8B-B14F-4D97-AF65-F5344CB8AC3E}">
        <p14:creationId xmlns:p14="http://schemas.microsoft.com/office/powerpoint/2010/main" val="202619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analysis try to identify the working status and give result on in which respect and how to improve the feelings of federal employees. </a:t>
            </a:r>
          </a:p>
          <a:p>
            <a:r>
              <a:rPr lang="en-US" sz="1200" kern="1200" dirty="0">
                <a:solidFill>
                  <a:schemeClr val="tx1"/>
                </a:solidFill>
                <a:effectLst/>
                <a:latin typeface="+mn-lt"/>
                <a:ea typeface="+mn-ea"/>
                <a:cs typeface="+mn-cs"/>
              </a:rPr>
              <a:t>Employee feedback on key performance metrics captured in the FEVS is singularly important for each agency to realize its mission, as well as maintain and enhance Federal workforce. The feedback enables each agency to develop effective strategies and tools for driving continuous improvement. </a:t>
            </a:r>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4</a:t>
            </a:fld>
            <a:endParaRPr lang="en-US"/>
          </a:p>
        </p:txBody>
      </p:sp>
    </p:spTree>
    <p:extLst>
      <p:ext uri="{BB962C8B-B14F-4D97-AF65-F5344CB8AC3E}">
        <p14:creationId xmlns:p14="http://schemas.microsoft.com/office/powerpoint/2010/main" val="148377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applied the model in the test dataset and the predict result is very good. </a:t>
            </a:r>
            <a:r>
              <a:rPr lang="en-US" sz="1200" kern="1200" dirty="0" err="1">
                <a:solidFill>
                  <a:schemeClr val="tx1"/>
                </a:solidFill>
                <a:effectLst/>
                <a:latin typeface="+mn-lt"/>
                <a:ea typeface="+mn-ea"/>
                <a:cs typeface="+mn-cs"/>
              </a:rPr>
              <a:t>auc</a:t>
            </a:r>
            <a:r>
              <a:rPr lang="en-US" sz="1200" kern="1200" dirty="0">
                <a:solidFill>
                  <a:schemeClr val="tx1"/>
                </a:solidFill>
                <a:effectLst/>
                <a:latin typeface="+mn-lt"/>
                <a:ea typeface="+mn-ea"/>
                <a:cs typeface="+mn-cs"/>
              </a:rPr>
              <a:t>=0.9998425 means the model is very accurate. </a:t>
            </a:r>
          </a:p>
          <a:p>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25</a:t>
            </a:fld>
            <a:endParaRPr lang="en-US"/>
          </a:p>
        </p:txBody>
      </p:sp>
    </p:spTree>
    <p:extLst>
      <p:ext uri="{BB962C8B-B14F-4D97-AF65-F5344CB8AC3E}">
        <p14:creationId xmlns:p14="http://schemas.microsoft.com/office/powerpoint/2010/main" val="2015605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the summary of the model, we can get some information on which aspects affect engagement. Questions Q2, Q19, Q34, Q37, Q38, Q40, Q42, Q58, Q59, Q69, Q70 have significant correlation with engagement, those indicate the following aspects respectively:</a:t>
            </a:r>
          </a:p>
          <a:p>
            <a:r>
              <a:rPr lang="en-US" sz="1200" kern="1200" dirty="0">
                <a:solidFill>
                  <a:schemeClr val="tx1"/>
                </a:solidFill>
                <a:effectLst/>
                <a:latin typeface="+mn-lt"/>
                <a:ea typeface="+mn-ea"/>
                <a:cs typeface="+mn-cs"/>
              </a:rPr>
              <a:t>We may call these aspects as the engagement drivers. Leaders and managers can work on these aspects to improve the engagement of their employees.</a:t>
            </a:r>
          </a:p>
          <a:p>
            <a:r>
              <a:rPr lang="en-US" sz="1200" kern="1200" dirty="0">
                <a:solidFill>
                  <a:schemeClr val="tx1"/>
                </a:solidFill>
                <a:effectLst/>
                <a:latin typeface="+mn-lt"/>
                <a:ea typeface="+mn-ea"/>
                <a:cs typeface="+mn-cs"/>
              </a:rPr>
              <a:t>Finally, we built a very good model with 80% of the sample data to predict every employee’s engagement from their survey answers. This model turned out to be very accurate, we can use it on the large data outside sample dataset.</a:t>
            </a:r>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26</a:t>
            </a:fld>
            <a:endParaRPr lang="en-US"/>
          </a:p>
        </p:txBody>
      </p:sp>
    </p:spTree>
    <p:extLst>
      <p:ext uri="{BB962C8B-B14F-4D97-AF65-F5344CB8AC3E}">
        <p14:creationId xmlns:p14="http://schemas.microsoft.com/office/powerpoint/2010/main" val="278116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Each year leaders in the Federal Government use the Federal Employee Viewpoint Survey (FEVS) as a management tool to drive change and increase employee engagement in the federal workforce. The use of that data continues to translate into better service for the American people.</a:t>
            </a:r>
          </a:p>
        </p:txBody>
      </p:sp>
      <p:sp>
        <p:nvSpPr>
          <p:cNvPr id="4" name="Slide Number Placeholder 3"/>
          <p:cNvSpPr>
            <a:spLocks noGrp="1"/>
          </p:cNvSpPr>
          <p:nvPr>
            <p:ph type="sldNum" sz="quarter" idx="10"/>
          </p:nvPr>
        </p:nvSpPr>
        <p:spPr/>
        <p:txBody>
          <a:bodyPr/>
          <a:lstStyle/>
          <a:p>
            <a:fld id="{2F82254C-DFAA-4F1D-B5D3-3E0D0F58ACA7}" type="slidenum">
              <a:rPr lang="en-US" smtClean="0"/>
              <a:t>5</a:t>
            </a:fld>
            <a:endParaRPr lang="en-US"/>
          </a:p>
        </p:txBody>
      </p:sp>
    </p:spTree>
    <p:extLst>
      <p:ext uri="{BB962C8B-B14F-4D97-AF65-F5344CB8AC3E}">
        <p14:creationId xmlns:p14="http://schemas.microsoft.com/office/powerpoint/2010/main" val="59301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sto MT" panose="02040603050505030304" pitchFamily="18" charset="0"/>
              </a:rPr>
              <a:t>This project use the annual survey of the Office of Personnel Management. </a:t>
            </a:r>
            <a:r>
              <a:rPr lang="en-US" sz="1200" b="0" kern="1200" cap="small"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dataset is in a CSV file and include 84 questions about Work Experience, Work Unit, Agency, Satisfaction, Work/Life balance and so on. It also gives demographics information like gender, age, supervisor status, years in the Federal Government, about to leave or retire, work unit and so on. </a:t>
            </a:r>
            <a:endParaRPr lang="en-US" dirty="0">
              <a:latin typeface="Calisto MT" panose="02040603050505030304" pitchFamily="18" charset="0"/>
            </a:endParaRPr>
          </a:p>
        </p:txBody>
      </p:sp>
      <p:sp>
        <p:nvSpPr>
          <p:cNvPr id="4" name="Slide Number Placeholder 3"/>
          <p:cNvSpPr>
            <a:spLocks noGrp="1"/>
          </p:cNvSpPr>
          <p:nvPr>
            <p:ph type="sldNum" sz="quarter" idx="10"/>
          </p:nvPr>
        </p:nvSpPr>
        <p:spPr/>
        <p:txBody>
          <a:bodyPr/>
          <a:lstStyle/>
          <a:p>
            <a:fld id="{2F82254C-DFAA-4F1D-B5D3-3E0D0F58ACA7}" type="slidenum">
              <a:rPr lang="en-US" smtClean="0"/>
              <a:t>6</a:t>
            </a:fld>
            <a:endParaRPr lang="en-US"/>
          </a:p>
        </p:txBody>
      </p:sp>
    </p:spTree>
    <p:extLst>
      <p:ext uri="{BB962C8B-B14F-4D97-AF65-F5344CB8AC3E}">
        <p14:creationId xmlns:p14="http://schemas.microsoft.com/office/powerpoint/2010/main" val="852983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agency that engages its employees ensures a work environment where each employee can reach his or her potential, while contributing to the success of the agency. Individual agency performance contributes to success for the entire Federal Government. The index is made up of three sub-factors: Leaders Lead, Supervisors, and Intrinsic Work Experience. Each sub-factor reflects a different aspect of an engaging work environment.</a:t>
            </a:r>
          </a:p>
        </p:txBody>
      </p:sp>
      <p:sp>
        <p:nvSpPr>
          <p:cNvPr id="4" name="Slide Number Placeholder 3"/>
          <p:cNvSpPr>
            <a:spLocks noGrp="1"/>
          </p:cNvSpPr>
          <p:nvPr>
            <p:ph type="sldNum" sz="quarter" idx="10"/>
          </p:nvPr>
        </p:nvSpPr>
        <p:spPr/>
        <p:txBody>
          <a:bodyPr/>
          <a:lstStyle/>
          <a:p>
            <a:fld id="{2F82254C-DFAA-4F1D-B5D3-3E0D0F58ACA7}" type="slidenum">
              <a:rPr lang="en-US" smtClean="0"/>
              <a:t>7</a:t>
            </a:fld>
            <a:endParaRPr lang="en-US"/>
          </a:p>
        </p:txBody>
      </p:sp>
    </p:spTree>
    <p:extLst>
      <p:ext uri="{BB962C8B-B14F-4D97-AF65-F5344CB8AC3E}">
        <p14:creationId xmlns:p14="http://schemas.microsoft.com/office/powerpoint/2010/main" val="284992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Leaders Lead</a:t>
            </a:r>
            <a:r>
              <a:rPr lang="en-US" sz="1200" kern="1200" dirty="0">
                <a:solidFill>
                  <a:schemeClr val="tx1"/>
                </a:solidFill>
                <a:effectLst/>
                <a:latin typeface="+mn-lt"/>
                <a:ea typeface="+mn-ea"/>
                <a:cs typeface="+mn-cs"/>
              </a:rPr>
              <a:t> reflects the employees’ perceptions of the integrity of leadership, as well as leadership behaviors such as communication and workforce motivation. It is made up of the following survey items:</a:t>
            </a:r>
          </a:p>
          <a:p>
            <a:r>
              <a:rPr lang="en-US" sz="1200" kern="1200" dirty="0">
                <a:solidFill>
                  <a:schemeClr val="tx1"/>
                </a:solidFill>
                <a:effectLst/>
                <a:latin typeface="+mn-lt"/>
                <a:ea typeface="+mn-ea"/>
                <a:cs typeface="+mn-cs"/>
              </a:rPr>
              <a:t>In my organization, senior leaders generate high levels of motivation and commitment in the workforce. (Q. 53)</a:t>
            </a:r>
          </a:p>
          <a:p>
            <a:r>
              <a:rPr lang="en-US" sz="1200" kern="1200" dirty="0">
                <a:solidFill>
                  <a:schemeClr val="tx1"/>
                </a:solidFill>
                <a:effectLst/>
                <a:latin typeface="+mn-lt"/>
                <a:ea typeface="+mn-ea"/>
                <a:cs typeface="+mn-cs"/>
              </a:rPr>
              <a:t>My organization’s senior leaders maintain high standards of honesty and integrity. (Q. 54)</a:t>
            </a:r>
          </a:p>
          <a:p>
            <a:r>
              <a:rPr lang="en-US" sz="1200" kern="1200" dirty="0">
                <a:solidFill>
                  <a:schemeClr val="tx1"/>
                </a:solidFill>
                <a:effectLst/>
                <a:latin typeface="+mn-lt"/>
                <a:ea typeface="+mn-ea"/>
                <a:cs typeface="+mn-cs"/>
              </a:rPr>
              <a:t>Managers communicate the goals and priorities of the organization. (Q. 56)</a:t>
            </a:r>
          </a:p>
          <a:p>
            <a:r>
              <a:rPr lang="en-US" sz="1200" kern="1200" dirty="0">
                <a:solidFill>
                  <a:schemeClr val="tx1"/>
                </a:solidFill>
                <a:effectLst/>
                <a:latin typeface="+mn-lt"/>
                <a:ea typeface="+mn-ea"/>
                <a:cs typeface="+mn-cs"/>
              </a:rPr>
              <a:t>Overall, how good a job do you feel is being done by the manager directly above your immediate supervisor? (Q. 60)</a:t>
            </a:r>
          </a:p>
          <a:p>
            <a:r>
              <a:rPr lang="en-US" sz="1200" kern="1200" dirty="0">
                <a:solidFill>
                  <a:schemeClr val="tx1"/>
                </a:solidFill>
                <a:effectLst/>
                <a:latin typeface="+mn-lt"/>
                <a:ea typeface="+mn-ea"/>
                <a:cs typeface="+mn-cs"/>
              </a:rPr>
              <a:t>I have a high level of respect for my organization’s senior leaders. (Q. 61)</a:t>
            </a:r>
          </a:p>
          <a:p>
            <a:r>
              <a:rPr lang="en-US" sz="1200" b="1" kern="1200" dirty="0">
                <a:solidFill>
                  <a:schemeClr val="tx1"/>
                </a:solidFill>
                <a:effectLst/>
                <a:latin typeface="+mn-lt"/>
                <a:ea typeface="+mn-ea"/>
                <a:cs typeface="+mn-cs"/>
              </a:rPr>
              <a:t>Supervisors</a:t>
            </a:r>
            <a:r>
              <a:rPr lang="en-US" sz="1200" kern="1200" dirty="0">
                <a:solidFill>
                  <a:schemeClr val="tx1"/>
                </a:solidFill>
                <a:effectLst/>
                <a:latin typeface="+mn-lt"/>
                <a:ea typeface="+mn-ea"/>
                <a:cs typeface="+mn-cs"/>
              </a:rPr>
              <a:t> reflects the interpersonal relationship between worker and supervisor, including trust, respect and support. It is made up of the following survey items:</a:t>
            </a:r>
          </a:p>
          <a:p>
            <a:r>
              <a:rPr lang="en-US" sz="1200" kern="1200" dirty="0">
                <a:solidFill>
                  <a:schemeClr val="tx1"/>
                </a:solidFill>
                <a:effectLst/>
                <a:latin typeface="+mn-lt"/>
                <a:ea typeface="+mn-ea"/>
                <a:cs typeface="+mn-cs"/>
              </a:rPr>
              <a:t>Supervisors in my work unit support employee development. (Q. 47)</a:t>
            </a:r>
          </a:p>
          <a:p>
            <a:r>
              <a:rPr lang="en-US" sz="1200" kern="1200" dirty="0">
                <a:solidFill>
                  <a:schemeClr val="tx1"/>
                </a:solidFill>
                <a:effectLst/>
                <a:latin typeface="+mn-lt"/>
                <a:ea typeface="+mn-ea"/>
                <a:cs typeface="+mn-cs"/>
              </a:rPr>
              <a:t>My supervisor listens to what I have to say. (Q. 48)</a:t>
            </a:r>
          </a:p>
          <a:p>
            <a:r>
              <a:rPr lang="en-US" sz="1200" kern="1200" dirty="0">
                <a:solidFill>
                  <a:schemeClr val="tx1"/>
                </a:solidFill>
                <a:effectLst/>
                <a:latin typeface="+mn-lt"/>
                <a:ea typeface="+mn-ea"/>
                <a:cs typeface="+mn-cs"/>
              </a:rPr>
              <a:t>My supervisor treats me with respect. (Q. 49)</a:t>
            </a:r>
          </a:p>
          <a:p>
            <a:r>
              <a:rPr lang="en-US" sz="1200" kern="1200" dirty="0">
                <a:solidFill>
                  <a:schemeClr val="tx1"/>
                </a:solidFill>
                <a:effectLst/>
                <a:latin typeface="+mn-lt"/>
                <a:ea typeface="+mn-ea"/>
                <a:cs typeface="+mn-cs"/>
              </a:rPr>
              <a:t>I have trust and confidence in my supervisor. (Q. 51)</a:t>
            </a:r>
          </a:p>
          <a:p>
            <a:r>
              <a:rPr lang="en-US" sz="1200" kern="1200" dirty="0">
                <a:solidFill>
                  <a:schemeClr val="tx1"/>
                </a:solidFill>
                <a:effectLst/>
                <a:latin typeface="+mn-lt"/>
                <a:ea typeface="+mn-ea"/>
                <a:cs typeface="+mn-cs"/>
              </a:rPr>
              <a:t>Overall, how good a job do you feel is being done by your immediate supervisor? (Q. 52)</a:t>
            </a:r>
          </a:p>
          <a:p>
            <a:r>
              <a:rPr lang="en-US" sz="1200" b="1" kern="1200" dirty="0">
                <a:solidFill>
                  <a:schemeClr val="tx1"/>
                </a:solidFill>
                <a:effectLst/>
                <a:latin typeface="+mn-lt"/>
                <a:ea typeface="+mn-ea"/>
                <a:cs typeface="+mn-cs"/>
              </a:rPr>
              <a:t>Intrinsic Work Experience</a:t>
            </a:r>
            <a:r>
              <a:rPr lang="en-US" sz="1200" kern="1200" dirty="0">
                <a:solidFill>
                  <a:schemeClr val="tx1"/>
                </a:solidFill>
                <a:effectLst/>
                <a:latin typeface="+mn-lt"/>
                <a:ea typeface="+mn-ea"/>
                <a:cs typeface="+mn-cs"/>
              </a:rPr>
              <a:t> reflects the employees’ feelings of motivation and competency relating to their role in the workplace. It is made up of the following survey items:</a:t>
            </a:r>
          </a:p>
          <a:p>
            <a:r>
              <a:rPr lang="en-US" sz="1200" kern="1200" dirty="0">
                <a:solidFill>
                  <a:schemeClr val="tx1"/>
                </a:solidFill>
                <a:effectLst/>
                <a:latin typeface="+mn-lt"/>
                <a:ea typeface="+mn-ea"/>
                <a:cs typeface="+mn-cs"/>
              </a:rPr>
              <a:t>I feel encouraged to come up with new and better ways of doing things. (Q. 3)</a:t>
            </a:r>
          </a:p>
          <a:p>
            <a:r>
              <a:rPr lang="en-US" sz="1200" kern="1200" dirty="0">
                <a:solidFill>
                  <a:schemeClr val="tx1"/>
                </a:solidFill>
                <a:effectLst/>
                <a:latin typeface="+mn-lt"/>
                <a:ea typeface="+mn-ea"/>
                <a:cs typeface="+mn-cs"/>
              </a:rPr>
              <a:t>My work gives me a feeling of personal accomplishment. (Q. 4)</a:t>
            </a:r>
          </a:p>
          <a:p>
            <a:r>
              <a:rPr lang="en-US" sz="1200" kern="1200" dirty="0">
                <a:solidFill>
                  <a:schemeClr val="tx1"/>
                </a:solidFill>
                <a:effectLst/>
                <a:latin typeface="+mn-lt"/>
                <a:ea typeface="+mn-ea"/>
                <a:cs typeface="+mn-cs"/>
              </a:rPr>
              <a:t>I know what is expected of me on the job. (Q. 6)</a:t>
            </a:r>
          </a:p>
          <a:p>
            <a:r>
              <a:rPr lang="en-US" sz="1200" kern="1200" dirty="0">
                <a:solidFill>
                  <a:schemeClr val="tx1"/>
                </a:solidFill>
                <a:effectLst/>
                <a:latin typeface="+mn-lt"/>
                <a:ea typeface="+mn-ea"/>
                <a:cs typeface="+mn-cs"/>
              </a:rPr>
              <a:t>My talents are used well in the workplace. (Q. 11)</a:t>
            </a:r>
          </a:p>
          <a:p>
            <a:r>
              <a:rPr lang="en-US" sz="1200" kern="1200" dirty="0">
                <a:solidFill>
                  <a:schemeClr val="tx1"/>
                </a:solidFill>
                <a:effectLst/>
                <a:latin typeface="+mn-lt"/>
                <a:ea typeface="+mn-ea"/>
                <a:cs typeface="+mn-cs"/>
              </a:rPr>
              <a:t>I know how my work relates to the agency’s goals and priorities. (Q. 12)</a:t>
            </a:r>
          </a:p>
        </p:txBody>
      </p:sp>
      <p:sp>
        <p:nvSpPr>
          <p:cNvPr id="4" name="Slide Number Placeholder 3"/>
          <p:cNvSpPr>
            <a:spLocks noGrp="1"/>
          </p:cNvSpPr>
          <p:nvPr>
            <p:ph type="sldNum" sz="quarter" idx="10"/>
          </p:nvPr>
        </p:nvSpPr>
        <p:spPr/>
        <p:txBody>
          <a:bodyPr/>
          <a:lstStyle/>
          <a:p>
            <a:fld id="{2F82254C-DFAA-4F1D-B5D3-3E0D0F58ACA7}" type="slidenum">
              <a:rPr lang="en-US" smtClean="0"/>
              <a:t>8</a:t>
            </a:fld>
            <a:endParaRPr lang="en-US"/>
          </a:p>
        </p:txBody>
      </p:sp>
    </p:spTree>
    <p:extLst>
      <p:ext uri="{BB962C8B-B14F-4D97-AF65-F5344CB8AC3E}">
        <p14:creationId xmlns:p14="http://schemas.microsoft.com/office/powerpoint/2010/main" val="3968026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Global Satisfaction Index</a:t>
            </a:r>
            <a:r>
              <a:rPr lang="en-US" sz="1200" kern="1200" dirty="0">
                <a:solidFill>
                  <a:schemeClr val="tx1"/>
                </a:solidFill>
                <a:effectLst/>
                <a:latin typeface="+mn-lt"/>
                <a:ea typeface="+mn-ea"/>
                <a:cs typeface="+mn-cs"/>
              </a:rPr>
              <a:t> is comprised of the following survey items:</a:t>
            </a:r>
          </a:p>
          <a:p>
            <a:r>
              <a:rPr lang="en-US" sz="1200" kern="1200" dirty="0">
                <a:solidFill>
                  <a:schemeClr val="tx1"/>
                </a:solidFill>
                <a:effectLst/>
                <a:latin typeface="+mn-lt"/>
                <a:ea typeface="+mn-ea"/>
                <a:cs typeface="+mn-cs"/>
              </a:rPr>
              <a:t>I recommend my organization as a good place to work. (Q. 40)</a:t>
            </a:r>
          </a:p>
          <a:p>
            <a:r>
              <a:rPr lang="en-US" sz="1200" kern="1200" dirty="0">
                <a:solidFill>
                  <a:schemeClr val="tx1"/>
                </a:solidFill>
                <a:effectLst/>
                <a:latin typeface="+mn-lt"/>
                <a:ea typeface="+mn-ea"/>
                <a:cs typeface="+mn-cs"/>
              </a:rPr>
              <a:t>Considering everything, how satisfied are you with your job? (Q. 69)</a:t>
            </a:r>
          </a:p>
          <a:p>
            <a:r>
              <a:rPr lang="en-US" sz="1200" kern="1200" dirty="0">
                <a:solidFill>
                  <a:schemeClr val="tx1"/>
                </a:solidFill>
                <a:effectLst/>
                <a:latin typeface="+mn-lt"/>
                <a:ea typeface="+mn-ea"/>
                <a:cs typeface="+mn-cs"/>
              </a:rPr>
              <a:t>Considering everything, how satisfied are you with your pay? (Q. 70)</a:t>
            </a:r>
          </a:p>
          <a:p>
            <a:r>
              <a:rPr lang="en-US" sz="1200" kern="1200" dirty="0">
                <a:solidFill>
                  <a:schemeClr val="tx1"/>
                </a:solidFill>
                <a:effectLst/>
                <a:latin typeface="+mn-lt"/>
                <a:ea typeface="+mn-ea"/>
                <a:cs typeface="+mn-cs"/>
              </a:rPr>
              <a:t>Considering everything, how satisfied are you with your organization? (Q. 71)</a:t>
            </a:r>
          </a:p>
        </p:txBody>
      </p:sp>
      <p:sp>
        <p:nvSpPr>
          <p:cNvPr id="4" name="Slide Number Placeholder 3"/>
          <p:cNvSpPr>
            <a:spLocks noGrp="1"/>
          </p:cNvSpPr>
          <p:nvPr>
            <p:ph type="sldNum" sz="quarter" idx="10"/>
          </p:nvPr>
        </p:nvSpPr>
        <p:spPr/>
        <p:txBody>
          <a:bodyPr/>
          <a:lstStyle/>
          <a:p>
            <a:fld id="{2F82254C-DFAA-4F1D-B5D3-3E0D0F58ACA7}" type="slidenum">
              <a:rPr lang="en-US" smtClean="0"/>
              <a:t>9</a:t>
            </a:fld>
            <a:endParaRPr lang="en-US"/>
          </a:p>
        </p:txBody>
      </p:sp>
    </p:spTree>
    <p:extLst>
      <p:ext uri="{BB962C8B-B14F-4D97-AF65-F5344CB8AC3E}">
        <p14:creationId xmlns:p14="http://schemas.microsoft.com/office/powerpoint/2010/main" val="201356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New IQ is comprised of the following sub-factors and items:</a:t>
            </a:r>
          </a:p>
          <a:p>
            <a:r>
              <a:rPr lang="en-US" sz="1200" b="1" kern="1200" dirty="0">
                <a:solidFill>
                  <a:schemeClr val="tx1"/>
                </a:solidFill>
                <a:effectLst/>
                <a:latin typeface="+mn-lt"/>
                <a:ea typeface="+mn-ea"/>
                <a:cs typeface="+mn-cs"/>
              </a:rPr>
              <a:t>Fair</a:t>
            </a:r>
            <a:r>
              <a:rPr lang="en-US" sz="1200" kern="1200" dirty="0">
                <a:solidFill>
                  <a:schemeClr val="tx1"/>
                </a:solidFill>
                <a:effectLst/>
                <a:latin typeface="+mn-lt"/>
                <a:ea typeface="+mn-ea"/>
                <a:cs typeface="+mn-cs"/>
              </a:rPr>
              <a:t>: Are all employees treated equitably? (Q 23, 24, 25, 37, &amp; 38)</a:t>
            </a:r>
          </a:p>
          <a:p>
            <a:r>
              <a:rPr lang="en-US" sz="1200" b="1" kern="1200" dirty="0">
                <a:solidFill>
                  <a:schemeClr val="tx1"/>
                </a:solidFill>
                <a:effectLst/>
                <a:latin typeface="+mn-lt"/>
                <a:ea typeface="+mn-ea"/>
                <a:cs typeface="+mn-cs"/>
              </a:rPr>
              <a:t>Open</a:t>
            </a:r>
            <a:r>
              <a:rPr lang="en-US" sz="1200" kern="1200" dirty="0">
                <a:solidFill>
                  <a:schemeClr val="tx1"/>
                </a:solidFill>
                <a:effectLst/>
                <a:latin typeface="+mn-lt"/>
                <a:ea typeface="+mn-ea"/>
                <a:cs typeface="+mn-cs"/>
              </a:rPr>
              <a:t>: Does management support diversity in all ways? (Q 32, 34, 45, &amp; 55)</a:t>
            </a:r>
          </a:p>
          <a:p>
            <a:r>
              <a:rPr lang="en-US" sz="1200" b="1" kern="1200" dirty="0">
                <a:solidFill>
                  <a:schemeClr val="tx1"/>
                </a:solidFill>
                <a:effectLst/>
                <a:latin typeface="+mn-lt"/>
                <a:ea typeface="+mn-ea"/>
                <a:cs typeface="+mn-cs"/>
              </a:rPr>
              <a:t>Cooperative</a:t>
            </a:r>
            <a:r>
              <a:rPr lang="en-US" sz="1200" kern="1200" dirty="0">
                <a:solidFill>
                  <a:schemeClr val="tx1"/>
                </a:solidFill>
                <a:effectLst/>
                <a:latin typeface="+mn-lt"/>
                <a:ea typeface="+mn-ea"/>
                <a:cs typeface="+mn-cs"/>
              </a:rPr>
              <a:t>: Does management encourage communication and collaboration? (Q 58 &amp; 59)</a:t>
            </a:r>
          </a:p>
          <a:p>
            <a:r>
              <a:rPr lang="en-US" sz="1200" b="1" kern="1200" dirty="0">
                <a:solidFill>
                  <a:schemeClr val="tx1"/>
                </a:solidFill>
                <a:effectLst/>
                <a:latin typeface="+mn-lt"/>
                <a:ea typeface="+mn-ea"/>
                <a:cs typeface="+mn-cs"/>
              </a:rPr>
              <a:t>Supportive</a:t>
            </a:r>
            <a:r>
              <a:rPr lang="en-US" sz="1200" kern="1200" dirty="0">
                <a:solidFill>
                  <a:schemeClr val="tx1"/>
                </a:solidFill>
                <a:effectLst/>
                <a:latin typeface="+mn-lt"/>
                <a:ea typeface="+mn-ea"/>
                <a:cs typeface="+mn-cs"/>
              </a:rPr>
              <a:t>: Do supervisors value employees? (Q 42, 46, 48, 49, &amp; 50)</a:t>
            </a:r>
          </a:p>
          <a:p>
            <a:r>
              <a:rPr lang="en-US" sz="1200" b="1" kern="1200" dirty="0">
                <a:solidFill>
                  <a:schemeClr val="tx1"/>
                </a:solidFill>
                <a:effectLst/>
                <a:latin typeface="+mn-lt"/>
                <a:ea typeface="+mn-ea"/>
                <a:cs typeface="+mn-cs"/>
              </a:rPr>
              <a:t>Empowering</a:t>
            </a:r>
            <a:r>
              <a:rPr lang="en-US" sz="1200" kern="1200" dirty="0">
                <a:solidFill>
                  <a:schemeClr val="tx1"/>
                </a:solidFill>
                <a:effectLst/>
                <a:latin typeface="+mn-lt"/>
                <a:ea typeface="+mn-ea"/>
                <a:cs typeface="+mn-cs"/>
              </a:rPr>
              <a:t>: Do employees have the resources and support needed to excel? (Q 2, 3, 11, &amp; 30)</a:t>
            </a:r>
          </a:p>
        </p:txBody>
      </p:sp>
      <p:sp>
        <p:nvSpPr>
          <p:cNvPr id="4" name="Slide Number Placeholder 3"/>
          <p:cNvSpPr>
            <a:spLocks noGrp="1"/>
          </p:cNvSpPr>
          <p:nvPr>
            <p:ph type="sldNum" sz="quarter" idx="10"/>
          </p:nvPr>
        </p:nvSpPr>
        <p:spPr/>
        <p:txBody>
          <a:bodyPr/>
          <a:lstStyle/>
          <a:p>
            <a:fld id="{2F82254C-DFAA-4F1D-B5D3-3E0D0F58ACA7}" type="slidenum">
              <a:rPr lang="en-US" smtClean="0"/>
              <a:t>10</a:t>
            </a:fld>
            <a:endParaRPr lang="en-US"/>
          </a:p>
        </p:txBody>
      </p:sp>
    </p:spTree>
    <p:extLst>
      <p:ext uri="{BB962C8B-B14F-4D97-AF65-F5344CB8AC3E}">
        <p14:creationId xmlns:p14="http://schemas.microsoft.com/office/powerpoint/2010/main" val="2547225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project, we’ll do some research about factors affect the satisfaction of employees and focus on employee engagement. A successful agency fosters conditions essential to an engaged workforce to ensure each employee can reach his or her potential and contribute to the success of the agency. Research shows a relationship between employee engagement and performance.</a:t>
            </a:r>
          </a:p>
          <a:p>
            <a:r>
              <a:rPr lang="en-US" sz="1200" kern="1200" dirty="0">
                <a:solidFill>
                  <a:schemeClr val="tx1"/>
                </a:solidFill>
                <a:effectLst/>
                <a:latin typeface="+mn-lt"/>
                <a:ea typeface="+mn-ea"/>
                <a:cs typeface="+mn-cs"/>
              </a:rPr>
              <a:t>Analysis of Federal Employee Viewpoint Survey (FEVS) data shows specific factors support conditions for achieving an engaged workforce.</a:t>
            </a:r>
          </a:p>
        </p:txBody>
      </p:sp>
      <p:sp>
        <p:nvSpPr>
          <p:cNvPr id="4" name="Slide Number Placeholder 3"/>
          <p:cNvSpPr>
            <a:spLocks noGrp="1"/>
          </p:cNvSpPr>
          <p:nvPr>
            <p:ph type="sldNum" sz="quarter" idx="10"/>
          </p:nvPr>
        </p:nvSpPr>
        <p:spPr/>
        <p:txBody>
          <a:bodyPr/>
          <a:lstStyle/>
          <a:p>
            <a:fld id="{2F82254C-DFAA-4F1D-B5D3-3E0D0F58ACA7}" type="slidenum">
              <a:rPr lang="en-US" smtClean="0"/>
              <a:t>11</a:t>
            </a:fld>
            <a:endParaRPr lang="en-US"/>
          </a:p>
        </p:txBody>
      </p:sp>
    </p:spTree>
    <p:extLst>
      <p:ext uri="{BB962C8B-B14F-4D97-AF65-F5344CB8AC3E}">
        <p14:creationId xmlns:p14="http://schemas.microsoft.com/office/powerpoint/2010/main" val="382091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91965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216646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25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840615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7833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110130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247230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378989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321495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24939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1F0965-17D4-4FE6-AEE7-EAE6BC87AAD9}"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383881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1F0965-17D4-4FE6-AEE7-EAE6BC87AAD9}"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214679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1F0965-17D4-4FE6-AEE7-EAE6BC87AAD9}"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218572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F0965-17D4-4FE6-AEE7-EAE6BC87AAD9}"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205704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1F0965-17D4-4FE6-AEE7-EAE6BC87AAD9}"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83512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3090-F03F-40CA-B1C8-5035F1EE262E}" type="slidenum">
              <a:rPr lang="en-US" smtClean="0"/>
              <a:t>‹#›</a:t>
            </a:fld>
            <a:endParaRPr lang="en-US"/>
          </a:p>
        </p:txBody>
      </p:sp>
      <p:sp>
        <p:nvSpPr>
          <p:cNvPr id="5" name="Date Placeholder 4"/>
          <p:cNvSpPr>
            <a:spLocks noGrp="1"/>
          </p:cNvSpPr>
          <p:nvPr>
            <p:ph type="dt" sz="half" idx="10"/>
          </p:nvPr>
        </p:nvSpPr>
        <p:spPr/>
        <p:txBody>
          <a:bodyPr/>
          <a:lstStyle/>
          <a:p>
            <a:fld id="{D11F0965-17D4-4FE6-AEE7-EAE6BC87AAD9}" type="datetimeFigureOut">
              <a:rPr lang="en-US" smtClean="0"/>
              <a:t>2/20/2017</a:t>
            </a:fld>
            <a:endParaRPr lang="en-US"/>
          </a:p>
        </p:txBody>
      </p:sp>
    </p:spTree>
    <p:extLst>
      <p:ext uri="{BB962C8B-B14F-4D97-AF65-F5344CB8AC3E}">
        <p14:creationId xmlns:p14="http://schemas.microsoft.com/office/powerpoint/2010/main" val="99986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1F0965-17D4-4FE6-AEE7-EAE6BC87AAD9}" type="datetimeFigureOut">
              <a:rPr lang="en-US" smtClean="0"/>
              <a:t>2/20/2017</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73963090-F03F-40CA-B1C8-5035F1EE262E}" type="slidenum">
              <a:rPr lang="en-US" smtClean="0"/>
              <a:t>‹#›</a:t>
            </a:fld>
            <a:endParaRPr lang="en-US"/>
          </a:p>
        </p:txBody>
      </p:sp>
    </p:spTree>
    <p:extLst>
      <p:ext uri="{BB962C8B-B14F-4D97-AF65-F5344CB8AC3E}">
        <p14:creationId xmlns:p14="http://schemas.microsoft.com/office/powerpoint/2010/main" val="4242704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1298867"/>
            <a:ext cx="9144000" cy="3512127"/>
          </a:xfrm>
        </p:spPr>
        <p:txBody>
          <a:bodyPr>
            <a:normAutofit fontScale="90000"/>
          </a:bodyPr>
          <a:lstStyle/>
          <a:p>
            <a:r>
              <a:rPr lang="en-US" dirty="0"/>
              <a:t>Factors affect</a:t>
            </a:r>
            <a:br>
              <a:rPr lang="en-US" b="1" dirty="0"/>
            </a:br>
            <a:r>
              <a:rPr lang="en-US" b="1" dirty="0">
                <a:solidFill>
                  <a:schemeClr val="accent2"/>
                </a:solidFill>
              </a:rPr>
              <a:t>engagement and satisfaction</a:t>
            </a:r>
            <a:br>
              <a:rPr lang="en-US" b="1" dirty="0"/>
            </a:br>
            <a:r>
              <a:rPr lang="en-US" dirty="0"/>
              <a:t>of employees</a:t>
            </a:r>
            <a:br>
              <a:rPr lang="en-US" dirty="0"/>
            </a:br>
            <a:r>
              <a:rPr lang="en-US" dirty="0"/>
              <a:t>in the Federal workforce</a:t>
            </a:r>
          </a:p>
        </p:txBody>
      </p:sp>
    </p:spTree>
    <p:extLst>
      <p:ext uri="{BB962C8B-B14F-4D97-AF65-F5344CB8AC3E}">
        <p14:creationId xmlns:p14="http://schemas.microsoft.com/office/powerpoint/2010/main" val="380963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lstStyle/>
          <a:p>
            <a:pPr algn="ctr"/>
            <a:r>
              <a:rPr lang="en-US" b="1" dirty="0">
                <a:solidFill>
                  <a:schemeClr val="accent2"/>
                </a:solidFill>
              </a:rPr>
              <a:t>The New IQ Index</a:t>
            </a:r>
            <a:endParaRPr lang="en-US" dirty="0"/>
          </a:p>
        </p:txBody>
      </p:sp>
      <p:sp>
        <p:nvSpPr>
          <p:cNvPr id="3" name="Content Placeholder 2"/>
          <p:cNvSpPr>
            <a:spLocks noGrp="1"/>
          </p:cNvSpPr>
          <p:nvPr>
            <p:ph sz="half" idx="1"/>
          </p:nvPr>
        </p:nvSpPr>
        <p:spPr>
          <a:xfrm>
            <a:off x="1643690" y="1776846"/>
            <a:ext cx="4466165" cy="4191779"/>
          </a:xfrm>
        </p:spPr>
        <p:txBody>
          <a:bodyPr>
            <a:noAutofit/>
          </a:bodyPr>
          <a:lstStyle/>
          <a:p>
            <a:r>
              <a:rPr lang="en-US" sz="2400" dirty="0"/>
              <a:t>The New IQ identifies behaviors that help create an inclusive environment </a:t>
            </a:r>
          </a:p>
          <a:p>
            <a:r>
              <a:rPr lang="en-US" sz="2400" dirty="0"/>
              <a:t>Behaviors included in the New IQ can be learned, practiced, and developed. </a:t>
            </a:r>
          </a:p>
          <a:p>
            <a:r>
              <a:rPr lang="en-US" sz="2400" dirty="0"/>
              <a:t>Workplace inclusion is a contributing factor to both employee engagement and organizational performance.</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31477" y="1901537"/>
            <a:ext cx="1546167" cy="3781991"/>
          </a:xfrm>
        </p:spPr>
      </p:pic>
    </p:spTree>
    <p:extLst>
      <p:ext uri="{BB962C8B-B14F-4D97-AF65-F5344CB8AC3E}">
        <p14:creationId xmlns:p14="http://schemas.microsoft.com/office/powerpoint/2010/main" val="264713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840738" cy="886691"/>
          </a:xfrm>
        </p:spPr>
        <p:txBody>
          <a:bodyPr>
            <a:normAutofit fontScale="90000"/>
          </a:bodyPr>
          <a:lstStyle/>
          <a:p>
            <a:r>
              <a:rPr lang="en-US" b="1" dirty="0">
                <a:solidFill>
                  <a:schemeClr val="accent2"/>
                </a:solidFill>
              </a:rPr>
              <a:t>Drivers for Employee Engagement Index (EEI) </a:t>
            </a:r>
            <a:br>
              <a:rPr lang="en-US" dirty="0"/>
            </a:b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5" y="1496291"/>
            <a:ext cx="10663573" cy="4717472"/>
          </a:xfrm>
        </p:spPr>
      </p:pic>
    </p:spTree>
    <p:extLst>
      <p:ext uri="{BB962C8B-B14F-4D97-AF65-F5344CB8AC3E}">
        <p14:creationId xmlns:p14="http://schemas.microsoft.com/office/powerpoint/2010/main" val="47826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886691"/>
          </a:xfrm>
        </p:spPr>
        <p:txBody>
          <a:bodyPr/>
          <a:lstStyle/>
          <a:p>
            <a:pPr lvl="0" algn="ctr"/>
            <a:r>
              <a:rPr lang="en-US" b="1" cap="small" dirty="0">
                <a:solidFill>
                  <a:schemeClr val="accent2"/>
                </a:solidFill>
              </a:rPr>
              <a:t>Data Analysis</a:t>
            </a:r>
            <a:endParaRPr lang="en-US" dirty="0">
              <a:solidFill>
                <a:schemeClr val="accent2"/>
              </a:solidFill>
            </a:endParaRPr>
          </a:p>
        </p:txBody>
      </p:sp>
      <p:sp>
        <p:nvSpPr>
          <p:cNvPr id="3" name="Content Placeholder 2"/>
          <p:cNvSpPr>
            <a:spLocks noGrp="1"/>
          </p:cNvSpPr>
          <p:nvPr>
            <p:ph idx="1"/>
          </p:nvPr>
        </p:nvSpPr>
        <p:spPr>
          <a:xfrm>
            <a:off x="5509779" y="1953490"/>
            <a:ext cx="4000617" cy="4025527"/>
          </a:xfrm>
        </p:spPr>
        <p:txBody>
          <a:bodyPr/>
          <a:lstStyle/>
          <a:p>
            <a:r>
              <a:rPr lang="en-US" sz="2400" b="1" dirty="0"/>
              <a:t>Gender</a:t>
            </a:r>
            <a:endParaRPr lang="en-US" sz="2400" dirty="0"/>
          </a:p>
          <a:p>
            <a:r>
              <a:rPr lang="en-US" sz="2400" b="1" dirty="0"/>
              <a:t>Age group</a:t>
            </a:r>
            <a:endParaRPr lang="en-US" sz="2400" dirty="0"/>
          </a:p>
          <a:p>
            <a:r>
              <a:rPr lang="en-US" sz="2400" b="1" dirty="0"/>
              <a:t>Supervisor status</a:t>
            </a:r>
            <a:endParaRPr lang="en-US" sz="2400" dirty="0"/>
          </a:p>
          <a:p>
            <a:r>
              <a:rPr lang="en-US" sz="2400" b="1" dirty="0"/>
              <a:t>Years of service</a:t>
            </a:r>
            <a:endParaRPr lang="en-US" sz="2400" dirty="0"/>
          </a:p>
          <a:p>
            <a:r>
              <a:rPr lang="en-US" sz="2400" b="1" dirty="0"/>
              <a:t>Education degree</a:t>
            </a:r>
            <a:endParaRPr lang="en-US" sz="2400" dirty="0"/>
          </a:p>
          <a:p>
            <a:r>
              <a:rPr lang="en-US" sz="2400" b="1" dirty="0"/>
              <a:t>Consider leaving</a:t>
            </a:r>
            <a:endParaRPr lang="en-US" sz="2400" dirty="0"/>
          </a:p>
          <a:p>
            <a:r>
              <a:rPr lang="en-US" sz="2400" b="1" dirty="0"/>
              <a:t>Agency</a:t>
            </a:r>
            <a:r>
              <a:rPr lang="en-US" sz="2400" dirty="0"/>
              <a:t>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90" y="2111476"/>
            <a:ext cx="3829050" cy="3314700"/>
          </a:xfrm>
          <a:prstGeom prst="rect">
            <a:avLst/>
          </a:prstGeom>
        </p:spPr>
      </p:pic>
    </p:spTree>
    <p:extLst>
      <p:ext uri="{BB962C8B-B14F-4D97-AF65-F5344CB8AC3E}">
        <p14:creationId xmlns:p14="http://schemas.microsoft.com/office/powerpoint/2010/main" val="148963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893618"/>
            <a:ext cx="8596668" cy="1036782"/>
          </a:xfrm>
        </p:spPr>
        <p:txBody>
          <a:bodyPr/>
          <a:lstStyle/>
          <a:p>
            <a:r>
              <a:rPr lang="en-US" b="1" cap="small" dirty="0">
                <a:solidFill>
                  <a:schemeClr val="accent2"/>
                </a:solidFill>
              </a:rPr>
              <a:t>Data Analysis </a:t>
            </a:r>
            <a:r>
              <a:rPr lang="en-US" altLang="zh-CN" b="1" cap="small" dirty="0">
                <a:solidFill>
                  <a:schemeClr val="accent2"/>
                </a:solidFill>
              </a:rPr>
              <a:t>—— </a:t>
            </a:r>
            <a:r>
              <a:rPr lang="en-US" b="1" dirty="0">
                <a:solidFill>
                  <a:srgbClr val="7030A0"/>
                </a:solidFill>
              </a:rPr>
              <a:t>Gender</a:t>
            </a:r>
            <a:endParaRPr lang="en-US" dirty="0">
              <a:solidFill>
                <a:srgbClr val="7030A0"/>
              </a:solidFill>
            </a:endParaRP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2161309"/>
            <a:ext cx="4442086" cy="3666213"/>
          </a:xfr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4" y="2161310"/>
            <a:ext cx="4442881" cy="3666868"/>
          </a:xfrm>
        </p:spPr>
      </p:pic>
    </p:spTree>
    <p:extLst>
      <p:ext uri="{BB962C8B-B14F-4D97-AF65-F5344CB8AC3E}">
        <p14:creationId xmlns:p14="http://schemas.microsoft.com/office/powerpoint/2010/main" val="14748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893618"/>
            <a:ext cx="8596668" cy="1036782"/>
          </a:xfrm>
        </p:spPr>
        <p:txBody>
          <a:bodyPr/>
          <a:lstStyle/>
          <a:p>
            <a:r>
              <a:rPr lang="en-US" b="1" cap="small" dirty="0">
                <a:solidFill>
                  <a:schemeClr val="accent2"/>
                </a:solidFill>
              </a:rPr>
              <a:t>Data Analysis </a:t>
            </a:r>
            <a:r>
              <a:rPr lang="en-US" altLang="zh-CN" b="1" cap="small" dirty="0">
                <a:solidFill>
                  <a:schemeClr val="accent2"/>
                </a:solidFill>
              </a:rPr>
              <a:t>—— </a:t>
            </a:r>
            <a:r>
              <a:rPr lang="en-US" b="1" dirty="0">
                <a:solidFill>
                  <a:srgbClr val="7030A0"/>
                </a:solidFill>
              </a:rPr>
              <a:t>Age group</a:t>
            </a:r>
            <a:endParaRPr lang="en-US" dirty="0">
              <a:solidFill>
                <a:srgbClr val="7030A0"/>
              </a:solidFill>
            </a:endParaRP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2" y="2186421"/>
            <a:ext cx="4411661" cy="3641102"/>
          </a:xfrm>
        </p:spPr>
      </p:pic>
      <p:pic>
        <p:nvPicPr>
          <p:cNvPr id="10" name="Content Placeholder 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4" y="2190291"/>
            <a:ext cx="4407767" cy="3637887"/>
          </a:xfrm>
        </p:spPr>
      </p:pic>
    </p:spTree>
    <p:extLst>
      <p:ext uri="{BB962C8B-B14F-4D97-AF65-F5344CB8AC3E}">
        <p14:creationId xmlns:p14="http://schemas.microsoft.com/office/powerpoint/2010/main" val="388913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893618"/>
            <a:ext cx="8596668" cy="1036782"/>
          </a:xfrm>
        </p:spPr>
        <p:txBody>
          <a:bodyPr/>
          <a:lstStyle/>
          <a:p>
            <a:r>
              <a:rPr lang="en-US" b="1" cap="small" dirty="0">
                <a:solidFill>
                  <a:schemeClr val="accent2"/>
                </a:solidFill>
              </a:rPr>
              <a:t>Data Analysis </a:t>
            </a:r>
            <a:r>
              <a:rPr lang="en-US" altLang="zh-CN" b="1" cap="small" dirty="0">
                <a:solidFill>
                  <a:schemeClr val="accent2"/>
                </a:solidFill>
              </a:rPr>
              <a:t>—— </a:t>
            </a:r>
            <a:r>
              <a:rPr lang="en-US" b="1" dirty="0">
                <a:solidFill>
                  <a:srgbClr val="7030A0"/>
                </a:solidFill>
              </a:rPr>
              <a:t>Supervisor status</a:t>
            </a:r>
            <a:endParaRPr lang="en-US" dirty="0">
              <a:solidFill>
                <a:srgbClr val="7030A0"/>
              </a:solidFill>
            </a:endParaRP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2186419"/>
            <a:ext cx="4411662" cy="3641103"/>
          </a:xfrm>
        </p:spPr>
      </p:pic>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4" y="2186420"/>
            <a:ext cx="4412457" cy="3641758"/>
          </a:xfrm>
        </p:spPr>
      </p:pic>
    </p:spTree>
    <p:extLst>
      <p:ext uri="{BB962C8B-B14F-4D97-AF65-F5344CB8AC3E}">
        <p14:creationId xmlns:p14="http://schemas.microsoft.com/office/powerpoint/2010/main" val="19252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893618"/>
            <a:ext cx="8596668" cy="1036782"/>
          </a:xfrm>
        </p:spPr>
        <p:txBody>
          <a:bodyPr/>
          <a:lstStyle/>
          <a:p>
            <a:r>
              <a:rPr lang="en-US" b="1" cap="small" dirty="0">
                <a:solidFill>
                  <a:schemeClr val="accent2"/>
                </a:solidFill>
              </a:rPr>
              <a:t>Data Analysis </a:t>
            </a:r>
            <a:r>
              <a:rPr lang="en-US" altLang="zh-CN" b="1" cap="small" dirty="0">
                <a:solidFill>
                  <a:schemeClr val="accent2"/>
                </a:solidFill>
              </a:rPr>
              <a:t>—— </a:t>
            </a:r>
            <a:r>
              <a:rPr lang="en-US" b="1" dirty="0">
                <a:solidFill>
                  <a:srgbClr val="7030A0"/>
                </a:solidFill>
              </a:rPr>
              <a:t>Years of service</a:t>
            </a:r>
            <a:endParaRPr lang="en-US" dirty="0">
              <a:solidFill>
                <a:srgbClr val="7030A0"/>
              </a:solidFill>
            </a:endParaRP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2182091"/>
            <a:ext cx="4416906" cy="3645431"/>
          </a:xfrm>
        </p:spPr>
      </p:pic>
      <p:pic>
        <p:nvPicPr>
          <p:cNvPr id="10" name="Content Placeholder 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4" y="2181714"/>
            <a:ext cx="4418157" cy="3646463"/>
          </a:xfrm>
        </p:spPr>
      </p:pic>
    </p:spTree>
    <p:extLst>
      <p:ext uri="{BB962C8B-B14F-4D97-AF65-F5344CB8AC3E}">
        <p14:creationId xmlns:p14="http://schemas.microsoft.com/office/powerpoint/2010/main" val="177569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893618"/>
            <a:ext cx="8596668" cy="1036782"/>
          </a:xfrm>
        </p:spPr>
        <p:txBody>
          <a:bodyPr/>
          <a:lstStyle/>
          <a:p>
            <a:r>
              <a:rPr lang="en-US" b="1" cap="small" dirty="0">
                <a:solidFill>
                  <a:schemeClr val="accent2"/>
                </a:solidFill>
              </a:rPr>
              <a:t>Data Analysis </a:t>
            </a:r>
            <a:r>
              <a:rPr lang="en-US" altLang="zh-CN" b="1" cap="small" dirty="0">
                <a:solidFill>
                  <a:schemeClr val="accent2"/>
                </a:solidFill>
              </a:rPr>
              <a:t>—— </a:t>
            </a:r>
            <a:r>
              <a:rPr lang="en-US" b="1" dirty="0">
                <a:solidFill>
                  <a:srgbClr val="7030A0"/>
                </a:solidFill>
              </a:rPr>
              <a:t>Education degree</a:t>
            </a:r>
            <a:endParaRPr lang="en-US" dirty="0">
              <a:solidFill>
                <a:srgbClr val="7030A0"/>
              </a:solidFill>
            </a:endParaRP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2186419"/>
            <a:ext cx="4411662" cy="3641103"/>
          </a:xfrm>
        </p:spPr>
      </p:pic>
      <p:pic>
        <p:nvPicPr>
          <p:cNvPr id="10" name="Content Placeholder 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4" y="2186420"/>
            <a:ext cx="4412457" cy="3641758"/>
          </a:xfrm>
        </p:spPr>
      </p:pic>
    </p:spTree>
    <p:extLst>
      <p:ext uri="{BB962C8B-B14F-4D97-AF65-F5344CB8AC3E}">
        <p14:creationId xmlns:p14="http://schemas.microsoft.com/office/powerpoint/2010/main" val="44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893618"/>
            <a:ext cx="8596668" cy="1036782"/>
          </a:xfrm>
        </p:spPr>
        <p:txBody>
          <a:bodyPr/>
          <a:lstStyle/>
          <a:p>
            <a:r>
              <a:rPr lang="en-US" b="1" cap="small" dirty="0">
                <a:solidFill>
                  <a:schemeClr val="accent2"/>
                </a:solidFill>
              </a:rPr>
              <a:t>Data Analysis </a:t>
            </a:r>
            <a:r>
              <a:rPr lang="en-US" altLang="zh-CN" b="1" cap="small" dirty="0">
                <a:solidFill>
                  <a:schemeClr val="accent2"/>
                </a:solidFill>
              </a:rPr>
              <a:t>—— </a:t>
            </a:r>
            <a:r>
              <a:rPr lang="en-US" b="1" dirty="0">
                <a:solidFill>
                  <a:srgbClr val="7030A0"/>
                </a:solidFill>
              </a:rPr>
              <a:t>Consider leaving</a:t>
            </a:r>
            <a:endParaRPr lang="en-US" dirty="0">
              <a:solidFill>
                <a:srgbClr val="7030A0"/>
              </a:solidFill>
            </a:endParaRP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2186419"/>
            <a:ext cx="4411662" cy="3641103"/>
          </a:xfrm>
        </p:spPr>
      </p:pic>
      <p:pic>
        <p:nvPicPr>
          <p:cNvPr id="10" name="Content Placeholder 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4" y="2186420"/>
            <a:ext cx="4412457" cy="3641758"/>
          </a:xfrm>
        </p:spPr>
      </p:pic>
    </p:spTree>
    <p:extLst>
      <p:ext uri="{BB962C8B-B14F-4D97-AF65-F5344CB8AC3E}">
        <p14:creationId xmlns:p14="http://schemas.microsoft.com/office/powerpoint/2010/main" val="1893533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98764"/>
            <a:ext cx="8596668" cy="800099"/>
          </a:xfrm>
        </p:spPr>
        <p:txBody>
          <a:bodyPr>
            <a:normAutofit/>
          </a:bodyPr>
          <a:lstStyle/>
          <a:p>
            <a:r>
              <a:rPr lang="en-US" b="1" cap="small" dirty="0">
                <a:solidFill>
                  <a:schemeClr val="accent2"/>
                </a:solidFill>
              </a:rPr>
              <a:t>Data Analysis </a:t>
            </a:r>
            <a:r>
              <a:rPr lang="en-US" altLang="zh-CN" b="1" cap="small" dirty="0">
                <a:solidFill>
                  <a:schemeClr val="accent2"/>
                </a:solidFill>
              </a:rPr>
              <a:t>—— </a:t>
            </a:r>
            <a:r>
              <a:rPr lang="en-US" b="1" dirty="0">
                <a:solidFill>
                  <a:srgbClr val="7030A0"/>
                </a:solidFill>
              </a:rPr>
              <a:t>Agency engagement</a:t>
            </a:r>
            <a:endParaRPr lang="en-US" dirty="0">
              <a:solidFill>
                <a:srgbClr val="7030A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5055" y="1144375"/>
            <a:ext cx="6660572" cy="5501540"/>
          </a:xfrm>
        </p:spPr>
      </p:pic>
    </p:spTree>
    <p:extLst>
      <p:ext uri="{BB962C8B-B14F-4D97-AF65-F5344CB8AC3E}">
        <p14:creationId xmlns:p14="http://schemas.microsoft.com/office/powerpoint/2010/main" val="23117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8" y="609606"/>
            <a:ext cx="8596668" cy="751609"/>
          </a:xfrm>
        </p:spPr>
        <p:txBody>
          <a:bodyPr/>
          <a:lstStyle/>
          <a:p>
            <a:pPr algn="ctr"/>
            <a:r>
              <a:rPr lang="en-US" b="1" dirty="0">
                <a:solidFill>
                  <a:schemeClr val="accent2"/>
                </a:solidFill>
              </a:rPr>
              <a:t>Content</a:t>
            </a:r>
          </a:p>
        </p:txBody>
      </p:sp>
      <p:sp>
        <p:nvSpPr>
          <p:cNvPr id="3" name="Content Placeholder 2"/>
          <p:cNvSpPr>
            <a:spLocks noGrp="1"/>
          </p:cNvSpPr>
          <p:nvPr>
            <p:ph idx="1"/>
          </p:nvPr>
        </p:nvSpPr>
        <p:spPr>
          <a:xfrm>
            <a:off x="2514606" y="1496297"/>
            <a:ext cx="6759401" cy="4545071"/>
          </a:xfrm>
        </p:spPr>
        <p:txBody>
          <a:bodyPr/>
          <a:lstStyle/>
          <a:p>
            <a:r>
              <a:rPr lang="en-US" sz="2800" b="1" cap="small" dirty="0"/>
              <a:t>Introduction</a:t>
            </a:r>
            <a:endParaRPr lang="en-US" sz="2800" dirty="0"/>
          </a:p>
          <a:p>
            <a:r>
              <a:rPr lang="en-US" sz="2800" b="1" cap="small" dirty="0"/>
              <a:t>Purpose</a:t>
            </a:r>
          </a:p>
          <a:p>
            <a:r>
              <a:rPr lang="en-US" sz="2800" b="1" cap="small" dirty="0"/>
              <a:t>Dataset</a:t>
            </a:r>
            <a:endParaRPr lang="en-US" sz="2800" dirty="0"/>
          </a:p>
          <a:p>
            <a:r>
              <a:rPr lang="en-US" sz="2800" b="1" cap="small" dirty="0"/>
              <a:t>Data Analysis</a:t>
            </a:r>
            <a:endParaRPr lang="en-US" sz="2800" dirty="0"/>
          </a:p>
          <a:p>
            <a:r>
              <a:rPr lang="en-US" sz="2800" b="1" cap="small" dirty="0"/>
              <a:t>Data Modeling</a:t>
            </a:r>
            <a:endParaRPr lang="en-US" sz="2800" dirty="0"/>
          </a:p>
          <a:p>
            <a:r>
              <a:rPr lang="en-US" sz="2800" b="1" cap="small" dirty="0"/>
              <a:t>Analysis Results</a:t>
            </a:r>
            <a:endParaRPr lang="en-US" sz="2800" dirty="0"/>
          </a:p>
          <a:p>
            <a:r>
              <a:rPr lang="en-US" sz="2800" b="1" cap="small" dirty="0"/>
              <a:t>Future Work</a:t>
            </a:r>
            <a:endParaRPr lang="en-US" sz="2800" dirty="0"/>
          </a:p>
          <a:p>
            <a:pPr marL="0" indent="0">
              <a:buNone/>
            </a:pPr>
            <a:endParaRPr lang="en-US" dirty="0"/>
          </a:p>
        </p:txBody>
      </p:sp>
    </p:spTree>
    <p:extLst>
      <p:ext uri="{BB962C8B-B14F-4D97-AF65-F5344CB8AC3E}">
        <p14:creationId xmlns:p14="http://schemas.microsoft.com/office/powerpoint/2010/main" val="3424538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98764"/>
            <a:ext cx="8596668" cy="800099"/>
          </a:xfrm>
        </p:spPr>
        <p:txBody>
          <a:bodyPr>
            <a:normAutofit/>
          </a:bodyPr>
          <a:lstStyle/>
          <a:p>
            <a:r>
              <a:rPr lang="en-US" b="1" cap="small" dirty="0">
                <a:solidFill>
                  <a:schemeClr val="accent2"/>
                </a:solidFill>
              </a:rPr>
              <a:t>Data Analysis </a:t>
            </a:r>
            <a:r>
              <a:rPr lang="en-US" altLang="zh-CN" b="1" cap="small" dirty="0">
                <a:solidFill>
                  <a:schemeClr val="accent2"/>
                </a:solidFill>
              </a:rPr>
              <a:t>—— </a:t>
            </a:r>
            <a:r>
              <a:rPr lang="en-US" b="1" dirty="0">
                <a:solidFill>
                  <a:srgbClr val="7030A0"/>
                </a:solidFill>
              </a:rPr>
              <a:t>Agency satisfaction</a:t>
            </a:r>
            <a:endParaRPr lang="en-US" dirty="0">
              <a:solidFill>
                <a:srgbClr val="7030A0"/>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3164" y="1238896"/>
            <a:ext cx="6673472" cy="5506142"/>
          </a:xfrm>
        </p:spPr>
      </p:pic>
    </p:spTree>
    <p:extLst>
      <p:ext uri="{BB962C8B-B14F-4D97-AF65-F5344CB8AC3E}">
        <p14:creationId xmlns:p14="http://schemas.microsoft.com/office/powerpoint/2010/main" val="3005859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99655"/>
          </a:xfrm>
        </p:spPr>
        <p:txBody>
          <a:bodyPr/>
          <a:lstStyle/>
          <a:p>
            <a:pPr algn="ctr"/>
            <a:r>
              <a:rPr lang="en-US" b="1" cap="small" dirty="0">
                <a:solidFill>
                  <a:schemeClr val="accent2"/>
                </a:solidFill>
              </a:rPr>
              <a:t>Data Modeling</a:t>
            </a:r>
            <a:endParaRPr lang="en-US" dirty="0"/>
          </a:p>
        </p:txBody>
      </p:sp>
      <p:sp>
        <p:nvSpPr>
          <p:cNvPr id="3" name="Content Placeholder 2"/>
          <p:cNvSpPr>
            <a:spLocks noGrp="1"/>
          </p:cNvSpPr>
          <p:nvPr>
            <p:ph idx="1"/>
          </p:nvPr>
        </p:nvSpPr>
        <p:spPr>
          <a:xfrm>
            <a:off x="955963" y="1641764"/>
            <a:ext cx="8318039" cy="4399600"/>
          </a:xfrm>
        </p:spPr>
        <p:txBody>
          <a:bodyPr>
            <a:normAutofit/>
          </a:bodyPr>
          <a:lstStyle/>
          <a:p>
            <a:pPr marL="0" indent="0">
              <a:buNone/>
            </a:pPr>
            <a:r>
              <a:rPr lang="en-US" sz="2400" dirty="0"/>
              <a:t>Find a model to predict the engagement of every employee by their survey answers and their demographics status: </a:t>
            </a:r>
          </a:p>
          <a:p>
            <a:pPr>
              <a:spcBef>
                <a:spcPts val="1800"/>
              </a:spcBef>
            </a:pPr>
            <a:r>
              <a:rPr lang="en-US" sz="2400" dirty="0"/>
              <a:t>Split the dataset into two data sets, 80%(16000 rows) is training data and 20%(4000 rows) is testing data.</a:t>
            </a:r>
          </a:p>
          <a:p>
            <a:pPr>
              <a:spcBef>
                <a:spcPts val="1800"/>
              </a:spcBef>
            </a:pPr>
            <a:r>
              <a:rPr lang="en-US" sz="2400" dirty="0"/>
              <a:t>Build logistic regression model to predict engagement</a:t>
            </a:r>
          </a:p>
          <a:p>
            <a:pPr marL="0" indent="0" algn="ctr">
              <a:spcBef>
                <a:spcPts val="1200"/>
              </a:spcBef>
              <a:buNone/>
            </a:pPr>
            <a:r>
              <a:rPr lang="en-US" sz="2400" dirty="0">
                <a:solidFill>
                  <a:srgbClr val="C00000"/>
                </a:solidFill>
              </a:rPr>
              <a:t>SurveyLog &lt;- glm(engagement~., data=surveyTrain, family="binomial")</a:t>
            </a:r>
            <a:endParaRPr lang="en-US" sz="2400" dirty="0">
              <a:solidFill>
                <a:srgbClr val="C00000"/>
              </a:solidFill>
            </a:endParaRPr>
          </a:p>
        </p:txBody>
      </p:sp>
    </p:spTree>
    <p:extLst>
      <p:ext uri="{BB962C8B-B14F-4D97-AF65-F5344CB8AC3E}">
        <p14:creationId xmlns:p14="http://schemas.microsoft.com/office/powerpoint/2010/main" val="66022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normAutofit/>
          </a:bodyPr>
          <a:lstStyle/>
          <a:p>
            <a:pPr algn="ctr"/>
            <a:r>
              <a:rPr lang="en-US" altLang="zh-CN" b="1" dirty="0">
                <a:solidFill>
                  <a:srgbClr val="7030A0"/>
                </a:solidFill>
              </a:rPr>
              <a:t>Summary of the model</a:t>
            </a:r>
            <a:endParaRPr lang="en-US" b="1" dirty="0">
              <a:solidFill>
                <a:srgbClr val="7030A0"/>
              </a:solidFill>
            </a:endParaRPr>
          </a:p>
        </p:txBody>
      </p:sp>
      <p:sp>
        <p:nvSpPr>
          <p:cNvPr id="3" name="Content Placeholder 2"/>
          <p:cNvSpPr>
            <a:spLocks noGrp="1"/>
          </p:cNvSpPr>
          <p:nvPr>
            <p:ph sz="half" idx="1"/>
          </p:nvPr>
        </p:nvSpPr>
        <p:spPr>
          <a:xfrm>
            <a:off x="905935" y="1548245"/>
            <a:ext cx="4184035" cy="4987637"/>
          </a:xfrm>
        </p:spPr>
        <p:txBody>
          <a:bodyPr>
            <a:normAutofit fontScale="47500" lnSpcReduction="20000"/>
          </a:bodyPr>
          <a:lstStyle/>
          <a:p>
            <a:pPr marL="0" indent="0">
              <a:lnSpc>
                <a:spcPct val="120000"/>
              </a:lnSpc>
              <a:spcBef>
                <a:spcPts val="0"/>
              </a:spcBef>
              <a:buNone/>
            </a:pPr>
            <a:r>
              <a:rPr lang="en-US" dirty="0" err="1"/>
              <a:t>Call:glm</a:t>
            </a:r>
            <a:r>
              <a:rPr lang="en-US" dirty="0"/>
              <a:t>(formula = engagement ~ ., family = "binomial", data = surveyTrain)</a:t>
            </a:r>
          </a:p>
          <a:p>
            <a:pPr marL="0" indent="0">
              <a:lnSpc>
                <a:spcPct val="120000"/>
              </a:lnSpc>
              <a:spcBef>
                <a:spcPts val="0"/>
              </a:spcBef>
              <a:buNone/>
            </a:pPr>
            <a:endParaRPr lang="en-US" dirty="0"/>
          </a:p>
          <a:p>
            <a:pPr marL="0" indent="0">
              <a:lnSpc>
                <a:spcPct val="120000"/>
              </a:lnSpc>
              <a:spcBef>
                <a:spcPts val="0"/>
              </a:spcBef>
              <a:buNone/>
            </a:pPr>
            <a:r>
              <a:rPr lang="en-US" dirty="0"/>
              <a:t>Deviance Residuals: </a:t>
            </a:r>
          </a:p>
          <a:p>
            <a:pPr marL="0" indent="0">
              <a:lnSpc>
                <a:spcPct val="120000"/>
              </a:lnSpc>
              <a:spcBef>
                <a:spcPts val="0"/>
              </a:spcBef>
              <a:buNone/>
            </a:pPr>
            <a:r>
              <a:rPr lang="en-US" dirty="0"/>
              <a:t>   Min      1Q    Median      3Q     Max  </a:t>
            </a:r>
          </a:p>
          <a:p>
            <a:pPr marL="0" indent="0">
              <a:lnSpc>
                <a:spcPct val="120000"/>
              </a:lnSpc>
              <a:spcBef>
                <a:spcPts val="0"/>
              </a:spcBef>
              <a:buNone/>
            </a:pPr>
            <a:r>
              <a:rPr lang="en-US" dirty="0"/>
              <a:t>-1.399   0.000   0.000   0.000   4.378</a:t>
            </a:r>
          </a:p>
          <a:p>
            <a:pPr marL="0" indent="0">
              <a:spcBef>
                <a:spcPts val="0"/>
              </a:spcBef>
              <a:buNone/>
            </a:pPr>
            <a:endParaRPr lang="en-US" dirty="0"/>
          </a:p>
          <a:p>
            <a:pPr marL="0" indent="0">
              <a:lnSpc>
                <a:spcPct val="120000"/>
              </a:lnSpc>
              <a:spcBef>
                <a:spcPts val="0"/>
              </a:spcBef>
              <a:buNone/>
            </a:pPr>
            <a:r>
              <a:rPr lang="en-US" dirty="0"/>
              <a:t>Coefficients:                Estimate Std. Error z value </a:t>
            </a:r>
            <a:r>
              <a:rPr lang="en-US" dirty="0" err="1"/>
              <a:t>Pr</a:t>
            </a:r>
            <a:r>
              <a:rPr lang="en-US" dirty="0"/>
              <a:t>(&gt;|z|)    </a:t>
            </a:r>
          </a:p>
          <a:p>
            <a:pPr marL="0" indent="0">
              <a:lnSpc>
                <a:spcPct val="120000"/>
              </a:lnSpc>
              <a:spcBef>
                <a:spcPts val="0"/>
              </a:spcBef>
              <a:buNone/>
            </a:pPr>
            <a:r>
              <a:rPr lang="en-US" dirty="0"/>
              <a:t>(Intercept)             -1.886e+03  9.142e+03  -0.206 0.836563    </a:t>
            </a:r>
          </a:p>
          <a:p>
            <a:pPr marL="0" indent="0">
              <a:lnSpc>
                <a:spcPct val="120000"/>
              </a:lnSpc>
              <a:spcBef>
                <a:spcPts val="0"/>
              </a:spcBef>
              <a:buNone/>
            </a:pPr>
            <a:r>
              <a:rPr lang="en-US" dirty="0" err="1"/>
              <a:t>agencyAG</a:t>
            </a:r>
            <a:r>
              <a:rPr lang="en-US" dirty="0"/>
              <a:t>                -9.093e+00  3.652e+00  -2.490 0.012790 *  </a:t>
            </a:r>
          </a:p>
          <a:p>
            <a:pPr marL="0" indent="0">
              <a:lnSpc>
                <a:spcPct val="120000"/>
              </a:lnSpc>
              <a:spcBef>
                <a:spcPts val="0"/>
              </a:spcBef>
              <a:buNone/>
            </a:pPr>
            <a:r>
              <a:rPr lang="en-US" dirty="0" err="1"/>
              <a:t>agencyAM</a:t>
            </a:r>
            <a:r>
              <a:rPr lang="en-US" dirty="0"/>
              <a:t>                -6.544e+01  3.301e+04  -0.002 0.998418    </a:t>
            </a:r>
          </a:p>
          <a:p>
            <a:pPr marL="0" indent="0">
              <a:lnSpc>
                <a:spcPct val="120000"/>
              </a:lnSpc>
              <a:spcBef>
                <a:spcPts val="0"/>
              </a:spcBef>
              <a:buNone/>
            </a:pPr>
            <a:r>
              <a:rPr lang="en-US" dirty="0" err="1"/>
              <a:t>agencyAR</a:t>
            </a:r>
            <a:r>
              <a:rPr lang="en-US" dirty="0"/>
              <a:t>                -1.945e+01  1.574e+02  -0.124 0.901641    </a:t>
            </a:r>
          </a:p>
          <a:p>
            <a:pPr marL="0" indent="0">
              <a:lnSpc>
                <a:spcPct val="120000"/>
              </a:lnSpc>
              <a:spcBef>
                <a:spcPts val="0"/>
              </a:spcBef>
              <a:buNone/>
            </a:pPr>
            <a:r>
              <a:rPr lang="en-US" dirty="0" err="1"/>
              <a:t>agencyCM</a:t>
            </a:r>
            <a:r>
              <a:rPr lang="en-US" dirty="0"/>
              <a:t>                -2.331e+00  4.131e+00  -0.564 0.572495    </a:t>
            </a:r>
          </a:p>
          <a:p>
            <a:pPr marL="0" indent="0">
              <a:lnSpc>
                <a:spcPct val="120000"/>
              </a:lnSpc>
              <a:spcBef>
                <a:spcPts val="0"/>
              </a:spcBef>
              <a:buNone/>
            </a:pPr>
            <a:r>
              <a:rPr lang="en-US" dirty="0" err="1"/>
              <a:t>agencyDD</a:t>
            </a:r>
            <a:r>
              <a:rPr lang="en-US" dirty="0"/>
              <a:t>                -1.803e+00  3.071e+00  -0.587 0.557049    </a:t>
            </a:r>
          </a:p>
          <a:p>
            <a:pPr marL="0" indent="0">
              <a:lnSpc>
                <a:spcPct val="120000"/>
              </a:lnSpc>
              <a:spcBef>
                <a:spcPts val="0"/>
              </a:spcBef>
              <a:buNone/>
            </a:pPr>
            <a:r>
              <a:rPr lang="en-US" dirty="0" err="1"/>
              <a:t>agencyDJ</a:t>
            </a:r>
            <a:r>
              <a:rPr lang="en-US" dirty="0"/>
              <a:t>                -1.877e+01  6.147e+02  -0.031 0.975636    </a:t>
            </a:r>
          </a:p>
          <a:p>
            <a:pPr marL="0" indent="0">
              <a:lnSpc>
                <a:spcPct val="120000"/>
              </a:lnSpc>
              <a:spcBef>
                <a:spcPts val="0"/>
              </a:spcBef>
              <a:buNone/>
            </a:pPr>
            <a:r>
              <a:rPr lang="en-US" dirty="0" err="1"/>
              <a:t>agencyDL</a:t>
            </a:r>
            <a:r>
              <a:rPr lang="en-US" dirty="0"/>
              <a:t>                -6.568e+00  3.208e+00  -2.047 0.040616 *  </a:t>
            </a:r>
          </a:p>
          <a:p>
            <a:pPr marL="0" indent="0">
              <a:lnSpc>
                <a:spcPct val="120000"/>
              </a:lnSpc>
              <a:spcBef>
                <a:spcPts val="0"/>
              </a:spcBef>
              <a:buNone/>
            </a:pPr>
            <a:r>
              <a:rPr lang="en-US" dirty="0" err="1"/>
              <a:t>agencyDN</a:t>
            </a:r>
            <a:r>
              <a:rPr lang="en-US" dirty="0"/>
              <a:t>                -2.760e+00  3.696e+00  -0.747 0.455190    </a:t>
            </a:r>
          </a:p>
          <a:p>
            <a:pPr marL="0" indent="0">
              <a:lnSpc>
                <a:spcPct val="120000"/>
              </a:lnSpc>
              <a:spcBef>
                <a:spcPts val="0"/>
              </a:spcBef>
              <a:buNone/>
            </a:pPr>
            <a:r>
              <a:rPr lang="en-US" dirty="0" err="1"/>
              <a:t>agencyED</a:t>
            </a:r>
            <a:r>
              <a:rPr lang="en-US" dirty="0"/>
              <a:t>                -2.268e+01  1.575e+04  -0.001 0.998851    </a:t>
            </a:r>
          </a:p>
          <a:p>
            <a:pPr marL="0" indent="0">
              <a:lnSpc>
                <a:spcPct val="120000"/>
              </a:lnSpc>
              <a:spcBef>
                <a:spcPts val="0"/>
              </a:spcBef>
              <a:buNone/>
            </a:pPr>
            <a:r>
              <a:rPr lang="en-US" dirty="0" err="1"/>
              <a:t>agencyEP</a:t>
            </a:r>
            <a:r>
              <a:rPr lang="en-US" dirty="0"/>
              <a:t>                -1.742e+01  9.720e+02  -0.018 0.985704    </a:t>
            </a:r>
          </a:p>
          <a:p>
            <a:pPr marL="0" indent="0">
              <a:lnSpc>
                <a:spcPct val="120000"/>
              </a:lnSpc>
              <a:spcBef>
                <a:spcPts val="0"/>
              </a:spcBef>
              <a:buNone/>
            </a:pPr>
            <a:r>
              <a:rPr lang="en-US" dirty="0" err="1"/>
              <a:t>agencyFC</a:t>
            </a:r>
            <a:r>
              <a:rPr lang="en-US" dirty="0"/>
              <a:t>                -5.636e+02  1.477e+05  -0.004 0.996956    </a:t>
            </a:r>
          </a:p>
          <a:p>
            <a:pPr marL="0" indent="0">
              <a:lnSpc>
                <a:spcPct val="120000"/>
              </a:lnSpc>
              <a:spcBef>
                <a:spcPts val="0"/>
              </a:spcBef>
              <a:buNone/>
            </a:pPr>
            <a:r>
              <a:rPr lang="en-US" dirty="0" err="1"/>
              <a:t>agencyGS</a:t>
            </a:r>
            <a:r>
              <a:rPr lang="en-US" dirty="0"/>
              <a:t>                -2.070e+01  1.087e+03  -0.019 0.984812    </a:t>
            </a:r>
          </a:p>
          <a:p>
            <a:pPr marL="0" indent="0">
              <a:lnSpc>
                <a:spcPct val="120000"/>
              </a:lnSpc>
              <a:spcBef>
                <a:spcPts val="0"/>
              </a:spcBef>
              <a:buNone/>
            </a:pPr>
            <a:r>
              <a:rPr lang="en-US" dirty="0" err="1"/>
              <a:t>agencyHE</a:t>
            </a:r>
            <a:r>
              <a:rPr lang="en-US" dirty="0"/>
              <a:t>                -2.392e+00  2.812e+00  -0.851 0.394837    </a:t>
            </a:r>
          </a:p>
          <a:p>
            <a:pPr marL="0" indent="0">
              <a:lnSpc>
                <a:spcPct val="120000"/>
              </a:lnSpc>
              <a:spcBef>
                <a:spcPts val="0"/>
              </a:spcBef>
              <a:buNone/>
            </a:pPr>
            <a:r>
              <a:rPr lang="en-US" dirty="0" err="1"/>
              <a:t>agencyHS</a:t>
            </a:r>
            <a:r>
              <a:rPr lang="en-US" dirty="0"/>
              <a:t>                -5.673e+00  3.093e+00  -1.834 0.066688 .  </a:t>
            </a:r>
          </a:p>
          <a:p>
            <a:pPr marL="0" indent="0">
              <a:lnSpc>
                <a:spcPct val="120000"/>
              </a:lnSpc>
              <a:spcBef>
                <a:spcPts val="0"/>
              </a:spcBef>
              <a:buNone/>
            </a:pPr>
            <a:r>
              <a:rPr lang="en-US" dirty="0" err="1"/>
              <a:t>agencyHU</a:t>
            </a:r>
            <a:r>
              <a:rPr lang="en-US" dirty="0"/>
              <a:t>                -2.197e+01  1.486e+03  -0.015 0.988205    </a:t>
            </a:r>
          </a:p>
          <a:p>
            <a:pPr marL="0" indent="0">
              <a:lnSpc>
                <a:spcPct val="120000"/>
              </a:lnSpc>
              <a:spcBef>
                <a:spcPts val="0"/>
              </a:spcBef>
              <a:buNone/>
            </a:pPr>
            <a:r>
              <a:rPr lang="en-US" dirty="0" err="1"/>
              <a:t>agencyIN</a:t>
            </a:r>
            <a:r>
              <a:rPr lang="en-US" dirty="0"/>
              <a:t>                -3.630e+00  2.852e+00  -1.273 0.203104    </a:t>
            </a:r>
          </a:p>
          <a:p>
            <a:pPr marL="0" indent="0">
              <a:lnSpc>
                <a:spcPct val="120000"/>
              </a:lnSpc>
              <a:spcBef>
                <a:spcPts val="0"/>
              </a:spcBef>
              <a:buNone/>
            </a:pPr>
            <a:r>
              <a:rPr lang="en-US" dirty="0" err="1"/>
              <a:t>agencyNN</a:t>
            </a:r>
            <a:r>
              <a:rPr lang="en-US" dirty="0"/>
              <a:t>                -7.299e+00  4.409e+00  -1.655 0.097855 .  </a:t>
            </a:r>
          </a:p>
          <a:p>
            <a:pPr marL="0" indent="0">
              <a:lnSpc>
                <a:spcPct val="120000"/>
              </a:lnSpc>
              <a:spcBef>
                <a:spcPts val="0"/>
              </a:spcBef>
              <a:buNone/>
            </a:pPr>
            <a:r>
              <a:rPr lang="en-US" dirty="0" err="1"/>
              <a:t>agencyNU</a:t>
            </a:r>
            <a:r>
              <a:rPr lang="en-US" dirty="0"/>
              <a:t>                 1.989e+01  2.142e+04   0.001 0.999259    </a:t>
            </a:r>
          </a:p>
          <a:p>
            <a:pPr marL="0" indent="0">
              <a:lnSpc>
                <a:spcPct val="120000"/>
              </a:lnSpc>
              <a:spcBef>
                <a:spcPts val="0"/>
              </a:spcBef>
              <a:buNone/>
            </a:pPr>
            <a:r>
              <a:rPr lang="en-US" dirty="0" err="1"/>
              <a:t>agencyNV</a:t>
            </a:r>
            <a:r>
              <a:rPr lang="en-US" dirty="0"/>
              <a:t>                -6.199e+00  3.446e+00  -1.799 0.072048 .  </a:t>
            </a:r>
          </a:p>
          <a:p>
            <a:pPr marL="0" indent="0">
              <a:lnSpc>
                <a:spcPct val="120000"/>
              </a:lnSpc>
              <a:spcBef>
                <a:spcPts val="0"/>
              </a:spcBef>
              <a:buNone/>
            </a:pPr>
            <a:r>
              <a:rPr lang="en-US" dirty="0" err="1"/>
              <a:t>agencyOM</a:t>
            </a:r>
            <a:r>
              <a:rPr lang="en-US" dirty="0"/>
              <a:t>                -6.136e+01  2.659e+04  -0.002 0.998159    </a:t>
            </a:r>
          </a:p>
          <a:p>
            <a:pPr marL="0" indent="0">
              <a:lnSpc>
                <a:spcPct val="120000"/>
              </a:lnSpc>
              <a:spcBef>
                <a:spcPts val="0"/>
              </a:spcBef>
              <a:buNone/>
            </a:pPr>
            <a:r>
              <a:rPr lang="en-US" dirty="0" err="1"/>
              <a:t>agencySE</a:t>
            </a:r>
            <a:r>
              <a:rPr lang="en-US" dirty="0"/>
              <a:t>                -2.126e+01  2.413e+03  -0.009 0.992970    </a:t>
            </a:r>
          </a:p>
          <a:p>
            <a:pPr marL="0" indent="0">
              <a:lnSpc>
                <a:spcPct val="120000"/>
              </a:lnSpc>
              <a:spcBef>
                <a:spcPts val="0"/>
              </a:spcBef>
              <a:buNone/>
            </a:pPr>
            <a:r>
              <a:rPr lang="en-US" dirty="0" err="1"/>
              <a:t>agencySI</a:t>
            </a:r>
            <a:r>
              <a:rPr lang="en-US" dirty="0"/>
              <a:t>                -6.946e-01  2.758e+00  -0.252 0.801179    </a:t>
            </a:r>
          </a:p>
          <a:p>
            <a:pPr marL="0" indent="0">
              <a:lnSpc>
                <a:spcPct val="120000"/>
              </a:lnSpc>
              <a:spcBef>
                <a:spcPts val="0"/>
              </a:spcBef>
              <a:buNone/>
            </a:pPr>
            <a:r>
              <a:rPr lang="en-US" dirty="0" err="1"/>
              <a:t>agencyST</a:t>
            </a:r>
            <a:r>
              <a:rPr lang="en-US" dirty="0"/>
              <a:t>                -1.925e+01  1.021e+03  -0.019 0.984962    </a:t>
            </a:r>
          </a:p>
          <a:p>
            <a:pPr marL="0" indent="0">
              <a:lnSpc>
                <a:spcPct val="120000"/>
              </a:lnSpc>
              <a:spcBef>
                <a:spcPts val="0"/>
              </a:spcBef>
              <a:buNone/>
            </a:pPr>
            <a:r>
              <a:rPr lang="en-US" dirty="0" err="1"/>
              <a:t>agencySZ</a:t>
            </a:r>
            <a:r>
              <a:rPr lang="en-US" dirty="0"/>
              <a:t>                 5.858e-01  2.771e+00   0.211 0.832587    </a:t>
            </a:r>
          </a:p>
          <a:p>
            <a:pPr marL="0" indent="0">
              <a:lnSpc>
                <a:spcPct val="120000"/>
              </a:lnSpc>
              <a:spcBef>
                <a:spcPts val="0"/>
              </a:spcBef>
              <a:buNone/>
            </a:pPr>
            <a:r>
              <a:rPr lang="en-US" dirty="0" err="1"/>
              <a:t>agencyTD</a:t>
            </a:r>
            <a:r>
              <a:rPr lang="en-US" dirty="0"/>
              <a:t>                -4.218e+00  3.073e+00  -1.373 0.169905    </a:t>
            </a:r>
          </a:p>
          <a:p>
            <a:pPr marL="0" indent="0">
              <a:lnSpc>
                <a:spcPct val="120000"/>
              </a:lnSpc>
              <a:spcBef>
                <a:spcPts val="0"/>
              </a:spcBef>
              <a:buNone/>
            </a:pPr>
            <a:r>
              <a:rPr lang="en-US" dirty="0" err="1"/>
              <a:t>agencyTR</a:t>
            </a:r>
            <a:r>
              <a:rPr lang="en-US" dirty="0"/>
              <a:t>                -5.256e+00  3.455e+00  -1.521 0.128173    </a:t>
            </a:r>
          </a:p>
          <a:p>
            <a:pPr marL="0" indent="0">
              <a:lnSpc>
                <a:spcPct val="120000"/>
              </a:lnSpc>
              <a:spcBef>
                <a:spcPts val="0"/>
              </a:spcBef>
              <a:buNone/>
            </a:pPr>
            <a:r>
              <a:rPr lang="en-US" dirty="0" err="1"/>
              <a:t>agencyVA</a:t>
            </a:r>
            <a:r>
              <a:rPr lang="en-US" dirty="0"/>
              <a:t>                -2.871e+00  2.670e+00  -1.075 0.282227  </a:t>
            </a:r>
          </a:p>
          <a:p>
            <a:pPr marL="0" indent="0">
              <a:buNone/>
            </a:pPr>
            <a:endParaRPr lang="en-US" dirty="0"/>
          </a:p>
        </p:txBody>
      </p:sp>
      <p:sp>
        <p:nvSpPr>
          <p:cNvPr id="4" name="Content Placeholder 3"/>
          <p:cNvSpPr>
            <a:spLocks noGrp="1"/>
          </p:cNvSpPr>
          <p:nvPr>
            <p:ph sz="half" idx="2"/>
          </p:nvPr>
        </p:nvSpPr>
        <p:spPr>
          <a:xfrm>
            <a:off x="5567951" y="1548245"/>
            <a:ext cx="4184035" cy="4987637"/>
          </a:xfrm>
        </p:spPr>
        <p:txBody>
          <a:bodyPr>
            <a:normAutofit fontScale="47500" lnSpcReduction="20000"/>
          </a:bodyPr>
          <a:lstStyle/>
          <a:p>
            <a:pPr marL="0" indent="0">
              <a:lnSpc>
                <a:spcPct val="120000"/>
              </a:lnSpc>
              <a:spcBef>
                <a:spcPts val="0"/>
              </a:spcBef>
              <a:buNone/>
            </a:pPr>
            <a:r>
              <a:rPr lang="en-US" dirty="0"/>
              <a:t>Q1                      -1.231e-01  5.012e-01  -0.246 0.806005    </a:t>
            </a:r>
          </a:p>
          <a:p>
            <a:pPr marL="0" indent="0">
              <a:lnSpc>
                <a:spcPct val="120000"/>
              </a:lnSpc>
              <a:spcBef>
                <a:spcPts val="0"/>
              </a:spcBef>
              <a:buNone/>
            </a:pPr>
            <a:r>
              <a:rPr lang="en-US" dirty="0"/>
              <a:t>Q2                      -9.551e-01  4.681e-01  -2.041 0.041283 *  </a:t>
            </a:r>
          </a:p>
          <a:p>
            <a:pPr marL="0" indent="0">
              <a:lnSpc>
                <a:spcPct val="120000"/>
              </a:lnSpc>
              <a:spcBef>
                <a:spcPts val="0"/>
              </a:spcBef>
              <a:buNone/>
            </a:pPr>
            <a:r>
              <a:rPr lang="en-US" dirty="0"/>
              <a:t>Q3                       4.265e+01  2.031e+02   0.210 0.833703    </a:t>
            </a:r>
          </a:p>
          <a:p>
            <a:pPr marL="0" indent="0">
              <a:lnSpc>
                <a:spcPct val="120000"/>
              </a:lnSpc>
              <a:spcBef>
                <a:spcPts val="0"/>
              </a:spcBef>
              <a:buNone/>
            </a:pPr>
            <a:r>
              <a:rPr lang="en-US" dirty="0"/>
              <a:t>Q4                       4.271e+01  2.032e+02   0.210 0.833474    </a:t>
            </a:r>
          </a:p>
          <a:p>
            <a:pPr marL="0" indent="0">
              <a:lnSpc>
                <a:spcPct val="120000"/>
              </a:lnSpc>
              <a:spcBef>
                <a:spcPts val="0"/>
              </a:spcBef>
              <a:buNone/>
            </a:pPr>
            <a:r>
              <a:rPr lang="en-US" dirty="0"/>
              <a:t>Q6                       4.285e+01  2.032e+02   0.211 0.832955    </a:t>
            </a:r>
          </a:p>
          <a:p>
            <a:pPr marL="0" indent="0">
              <a:lnSpc>
                <a:spcPct val="120000"/>
              </a:lnSpc>
              <a:spcBef>
                <a:spcPts val="0"/>
              </a:spcBef>
              <a:buNone/>
            </a:pPr>
            <a:r>
              <a:rPr lang="en-US" dirty="0"/>
              <a:t>Q9                       3.911e-01  5.014e-01   0.780 0.435390    </a:t>
            </a:r>
          </a:p>
          <a:p>
            <a:pPr marL="0" indent="0">
              <a:lnSpc>
                <a:spcPct val="120000"/>
              </a:lnSpc>
              <a:spcBef>
                <a:spcPts val="0"/>
              </a:spcBef>
              <a:buNone/>
            </a:pPr>
            <a:r>
              <a:rPr lang="en-US" dirty="0"/>
              <a:t>Q10                     -1.422e+00  5.377e-01  -2.644 0.008189 ** </a:t>
            </a:r>
          </a:p>
          <a:p>
            <a:pPr marL="0" indent="0">
              <a:lnSpc>
                <a:spcPct val="120000"/>
              </a:lnSpc>
              <a:spcBef>
                <a:spcPts val="0"/>
              </a:spcBef>
              <a:buNone/>
            </a:pPr>
            <a:r>
              <a:rPr lang="en-US" dirty="0"/>
              <a:t>Q11                      4.207e+01  2.032e+02   0.207 0.835928    </a:t>
            </a:r>
          </a:p>
          <a:p>
            <a:pPr marL="0" indent="0">
              <a:lnSpc>
                <a:spcPct val="120000"/>
              </a:lnSpc>
              <a:spcBef>
                <a:spcPts val="0"/>
              </a:spcBef>
              <a:buNone/>
            </a:pPr>
            <a:r>
              <a:rPr lang="en-US" dirty="0"/>
              <a:t>Q12                      4.315e+01  2.032e+02   0.212 0.831779 </a:t>
            </a:r>
          </a:p>
          <a:p>
            <a:pPr marL="0" indent="0">
              <a:lnSpc>
                <a:spcPct val="120000"/>
              </a:lnSpc>
              <a:spcBef>
                <a:spcPts val="0"/>
              </a:spcBef>
              <a:buNone/>
            </a:pPr>
            <a:r>
              <a:rPr lang="en-US" dirty="0"/>
              <a:t>Q15                     -2.440e-01  5.610e-01  -0.435 0.663605    </a:t>
            </a:r>
          </a:p>
          <a:p>
            <a:pPr marL="0" indent="0">
              <a:lnSpc>
                <a:spcPct val="120000"/>
              </a:lnSpc>
              <a:spcBef>
                <a:spcPts val="0"/>
              </a:spcBef>
              <a:buNone/>
            </a:pPr>
            <a:r>
              <a:rPr lang="en-US" dirty="0"/>
              <a:t>Q16                      5.425e-02  5.048e-01   0.107 0.914411    </a:t>
            </a:r>
          </a:p>
          <a:p>
            <a:pPr marL="0" indent="0">
              <a:lnSpc>
                <a:spcPct val="120000"/>
              </a:lnSpc>
              <a:spcBef>
                <a:spcPts val="0"/>
              </a:spcBef>
              <a:buNone/>
            </a:pPr>
            <a:r>
              <a:rPr lang="en-US" dirty="0"/>
              <a:t>Q17                      3.743e-01  4.260e-01   0.879 0.379596    </a:t>
            </a:r>
          </a:p>
          <a:p>
            <a:pPr marL="0" indent="0">
              <a:lnSpc>
                <a:spcPct val="120000"/>
              </a:lnSpc>
              <a:spcBef>
                <a:spcPts val="0"/>
              </a:spcBef>
              <a:buNone/>
            </a:pPr>
            <a:r>
              <a:rPr lang="en-US" dirty="0"/>
              <a:t>Q18                     -1.861e-02  4.786e-01  -0.039 0.968977    </a:t>
            </a:r>
          </a:p>
          <a:p>
            <a:pPr marL="0" indent="0">
              <a:lnSpc>
                <a:spcPct val="120000"/>
              </a:lnSpc>
              <a:spcBef>
                <a:spcPts val="0"/>
              </a:spcBef>
              <a:buNone/>
            </a:pPr>
            <a:r>
              <a:rPr lang="en-US" dirty="0"/>
              <a:t>Q19                      8.261e-01  4.447e-01   1.858 0.063229 .  </a:t>
            </a:r>
          </a:p>
          <a:p>
            <a:pPr marL="0" indent="0">
              <a:lnSpc>
                <a:spcPct val="120000"/>
              </a:lnSpc>
              <a:spcBef>
                <a:spcPts val="0"/>
              </a:spcBef>
              <a:buNone/>
            </a:pPr>
            <a:r>
              <a:rPr lang="en-US" dirty="0"/>
              <a:t>Q22                     -5.433e-01  6.085e-01  -0.893 0.371995    </a:t>
            </a:r>
          </a:p>
          <a:p>
            <a:pPr marL="0" indent="0">
              <a:lnSpc>
                <a:spcPct val="120000"/>
              </a:lnSpc>
              <a:spcBef>
                <a:spcPts val="0"/>
              </a:spcBef>
              <a:buNone/>
            </a:pPr>
            <a:r>
              <a:rPr lang="en-US" dirty="0"/>
              <a:t>Q23                     -6.225e-01  5.252e-01  -1.185 0.235903    </a:t>
            </a:r>
          </a:p>
          <a:p>
            <a:pPr marL="0" indent="0">
              <a:lnSpc>
                <a:spcPct val="120000"/>
              </a:lnSpc>
              <a:spcBef>
                <a:spcPts val="0"/>
              </a:spcBef>
              <a:buNone/>
            </a:pPr>
            <a:r>
              <a:rPr lang="en-US" dirty="0"/>
              <a:t>Q24                      1.064e+00  8.622e-01   1.234 0.217132    </a:t>
            </a:r>
          </a:p>
          <a:p>
            <a:pPr marL="0" indent="0">
              <a:lnSpc>
                <a:spcPct val="120000"/>
              </a:lnSpc>
              <a:spcBef>
                <a:spcPts val="0"/>
              </a:spcBef>
              <a:buNone/>
            </a:pPr>
            <a:r>
              <a:rPr lang="en-US" dirty="0"/>
              <a:t>Q25                     -7.860e-01  5.847e-01  -1.344 0.178878    </a:t>
            </a:r>
          </a:p>
          <a:p>
            <a:pPr marL="0" indent="0">
              <a:lnSpc>
                <a:spcPct val="120000"/>
              </a:lnSpc>
              <a:spcBef>
                <a:spcPts val="0"/>
              </a:spcBef>
              <a:buNone/>
            </a:pPr>
            <a:r>
              <a:rPr lang="en-US" dirty="0"/>
              <a:t>Q30                      5.581e-02  5.821e-01   0.096 0.923619</a:t>
            </a:r>
          </a:p>
          <a:p>
            <a:pPr marL="0" indent="0">
              <a:lnSpc>
                <a:spcPct val="120000"/>
              </a:lnSpc>
              <a:spcBef>
                <a:spcPts val="0"/>
              </a:spcBef>
              <a:buNone/>
            </a:pPr>
            <a:r>
              <a:rPr lang="en-US" dirty="0"/>
              <a:t>Q32                      5.985e-01  6.829e-01   0.876 0.380837    </a:t>
            </a:r>
          </a:p>
          <a:p>
            <a:pPr marL="0" indent="0">
              <a:lnSpc>
                <a:spcPct val="120000"/>
              </a:lnSpc>
              <a:spcBef>
                <a:spcPts val="0"/>
              </a:spcBef>
              <a:buNone/>
            </a:pPr>
            <a:r>
              <a:rPr lang="en-US" dirty="0"/>
              <a:t>Q34                      1.222e+00  5.405e-01   2.260 0.023827 *  </a:t>
            </a:r>
          </a:p>
          <a:p>
            <a:pPr marL="0" indent="0">
              <a:lnSpc>
                <a:spcPct val="120000"/>
              </a:lnSpc>
              <a:spcBef>
                <a:spcPts val="0"/>
              </a:spcBef>
              <a:buNone/>
            </a:pPr>
            <a:r>
              <a:rPr lang="en-US" dirty="0"/>
              <a:t>Q37                      1.460e+00  5.536e-01   2.637 0.008363 ** </a:t>
            </a:r>
          </a:p>
          <a:p>
            <a:pPr marL="0" indent="0">
              <a:lnSpc>
                <a:spcPct val="120000"/>
              </a:lnSpc>
              <a:spcBef>
                <a:spcPts val="0"/>
              </a:spcBef>
              <a:buNone/>
            </a:pPr>
            <a:r>
              <a:rPr lang="en-US" dirty="0"/>
              <a:t>Q38                     -1.440e+00  5.571e-01  -2.585 0.009741 ** </a:t>
            </a:r>
          </a:p>
          <a:p>
            <a:pPr marL="0" indent="0">
              <a:lnSpc>
                <a:spcPct val="120000"/>
              </a:lnSpc>
              <a:spcBef>
                <a:spcPts val="0"/>
              </a:spcBef>
              <a:buNone/>
            </a:pPr>
            <a:r>
              <a:rPr lang="en-US" dirty="0"/>
              <a:t>Q40                     -2.029e+00  6.857e-01  -2.959 0.003089 ** </a:t>
            </a:r>
          </a:p>
          <a:p>
            <a:pPr marL="0" indent="0">
              <a:lnSpc>
                <a:spcPct val="120000"/>
              </a:lnSpc>
              <a:spcBef>
                <a:spcPts val="0"/>
              </a:spcBef>
              <a:buNone/>
            </a:pPr>
            <a:r>
              <a:rPr lang="en-US" dirty="0"/>
              <a:t>Q42                      1.146e+00  6.152e-01   1.863 0.062506 .</a:t>
            </a:r>
          </a:p>
          <a:p>
            <a:pPr marL="0" indent="0">
              <a:lnSpc>
                <a:spcPct val="120000"/>
              </a:lnSpc>
              <a:spcBef>
                <a:spcPts val="0"/>
              </a:spcBef>
              <a:buNone/>
            </a:pPr>
            <a:r>
              <a:rPr lang="en-US" dirty="0"/>
              <a:t>Q44                      6.062e-01  6.451e-01   0.940 0.347351    </a:t>
            </a:r>
          </a:p>
          <a:p>
            <a:pPr marL="0" indent="0">
              <a:lnSpc>
                <a:spcPct val="120000"/>
              </a:lnSpc>
              <a:spcBef>
                <a:spcPts val="0"/>
              </a:spcBef>
              <a:buNone/>
            </a:pPr>
            <a:r>
              <a:rPr lang="en-US" dirty="0"/>
              <a:t>Q45                     -3.320e-01  6.372e-01  -0.521 0.602378    </a:t>
            </a:r>
          </a:p>
          <a:p>
            <a:pPr marL="0" indent="0">
              <a:lnSpc>
                <a:spcPct val="120000"/>
              </a:lnSpc>
              <a:spcBef>
                <a:spcPts val="0"/>
              </a:spcBef>
              <a:buNone/>
            </a:pPr>
            <a:r>
              <a:rPr lang="en-US" dirty="0"/>
              <a:t>Q46                     -5.364e-01  6.040e-01  -0.888 0.374502    </a:t>
            </a:r>
          </a:p>
          <a:p>
            <a:pPr marL="0" indent="0">
              <a:lnSpc>
                <a:spcPct val="120000"/>
              </a:lnSpc>
              <a:spcBef>
                <a:spcPts val="0"/>
              </a:spcBef>
              <a:buNone/>
            </a:pPr>
            <a:r>
              <a:rPr lang="en-US" dirty="0"/>
              <a:t>Q47                      4.211e+01  2.032e+02   0.207 0.835780    </a:t>
            </a:r>
          </a:p>
          <a:p>
            <a:pPr marL="0" indent="0">
              <a:lnSpc>
                <a:spcPct val="120000"/>
              </a:lnSpc>
              <a:spcBef>
                <a:spcPts val="0"/>
              </a:spcBef>
              <a:buNone/>
            </a:pPr>
            <a:r>
              <a:rPr lang="en-US" dirty="0"/>
              <a:t>Q48                      4.240e+01  2.031e+02   0.209 0.834655</a:t>
            </a:r>
          </a:p>
          <a:p>
            <a:pPr marL="0" indent="0">
              <a:lnSpc>
                <a:spcPct val="120000"/>
              </a:lnSpc>
              <a:spcBef>
                <a:spcPts val="0"/>
              </a:spcBef>
              <a:buNone/>
            </a:pPr>
            <a:r>
              <a:rPr lang="en-US" dirty="0"/>
              <a:t>Q49                      4.044e+01  2.031e+02   0.199 0.842196    </a:t>
            </a:r>
          </a:p>
          <a:p>
            <a:pPr marL="0" indent="0">
              <a:lnSpc>
                <a:spcPct val="120000"/>
              </a:lnSpc>
              <a:spcBef>
                <a:spcPts val="0"/>
              </a:spcBef>
              <a:buNone/>
            </a:pPr>
            <a:r>
              <a:rPr lang="en-US" dirty="0"/>
              <a:t>Q50                      5.437e-02  5.317e-01   0.102 0.918559    </a:t>
            </a:r>
          </a:p>
          <a:p>
            <a:pPr marL="0" indent="0">
              <a:lnSpc>
                <a:spcPct val="120000"/>
              </a:lnSpc>
              <a:spcBef>
                <a:spcPts val="0"/>
              </a:spcBef>
              <a:buNone/>
            </a:pPr>
            <a:r>
              <a:rPr lang="en-US" dirty="0"/>
              <a:t>Q51                      4.055e+01  2.031e+02   0.200 0.841765    </a:t>
            </a:r>
          </a:p>
          <a:p>
            <a:pPr marL="0" indent="0">
              <a:lnSpc>
                <a:spcPct val="120000"/>
              </a:lnSpc>
              <a:spcBef>
                <a:spcPts val="0"/>
              </a:spcBef>
              <a:buNone/>
            </a:pPr>
            <a:r>
              <a:rPr lang="en-US" dirty="0"/>
              <a:t>Q52                      4.308e+01  2.031e+02   0.212 0.832061    </a:t>
            </a:r>
          </a:p>
          <a:p>
            <a:pPr marL="0" indent="0">
              <a:lnSpc>
                <a:spcPct val="120000"/>
              </a:lnSpc>
              <a:spcBef>
                <a:spcPts val="0"/>
              </a:spcBef>
              <a:buNone/>
            </a:pPr>
            <a:r>
              <a:rPr lang="en-US" dirty="0"/>
              <a:t>Q53                      4.149e+01  2.031e+02   0.204 0.838155</a:t>
            </a:r>
            <a:endParaRPr lang="en-US" dirty="0"/>
          </a:p>
        </p:txBody>
      </p:sp>
    </p:spTree>
    <p:extLst>
      <p:ext uri="{BB962C8B-B14F-4D97-AF65-F5344CB8AC3E}">
        <p14:creationId xmlns:p14="http://schemas.microsoft.com/office/powerpoint/2010/main" val="13080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78873"/>
          </a:xfrm>
        </p:spPr>
        <p:txBody>
          <a:bodyPr/>
          <a:lstStyle/>
          <a:p>
            <a:pPr algn="ctr"/>
            <a:r>
              <a:rPr lang="en-US" altLang="zh-CN" b="1" dirty="0">
                <a:solidFill>
                  <a:srgbClr val="7030A0"/>
                </a:solidFill>
              </a:rPr>
              <a:t>Summary of the model</a:t>
            </a:r>
            <a:endParaRPr lang="en-US" b="1" dirty="0">
              <a:solidFill>
                <a:srgbClr val="7030A0"/>
              </a:solidFill>
            </a:endParaRPr>
          </a:p>
        </p:txBody>
      </p:sp>
      <p:sp>
        <p:nvSpPr>
          <p:cNvPr id="3" name="Content Placeholder 2"/>
          <p:cNvSpPr>
            <a:spLocks noGrp="1"/>
          </p:cNvSpPr>
          <p:nvPr>
            <p:ph sz="half" idx="1"/>
          </p:nvPr>
        </p:nvSpPr>
        <p:spPr>
          <a:xfrm>
            <a:off x="677335" y="1517072"/>
            <a:ext cx="4184035" cy="4675909"/>
          </a:xfrm>
        </p:spPr>
        <p:txBody>
          <a:bodyPr>
            <a:normAutofit fontScale="55000" lnSpcReduction="20000"/>
          </a:bodyPr>
          <a:lstStyle/>
          <a:p>
            <a:pPr marL="0" indent="0">
              <a:lnSpc>
                <a:spcPct val="120000"/>
              </a:lnSpc>
              <a:spcBef>
                <a:spcPts val="0"/>
              </a:spcBef>
              <a:buNone/>
            </a:pPr>
            <a:r>
              <a:rPr lang="en-US" dirty="0"/>
              <a:t>Q54                      4.060e+01  2.031e+02   0.200 0.841578    </a:t>
            </a:r>
          </a:p>
          <a:p>
            <a:pPr marL="0" indent="0">
              <a:lnSpc>
                <a:spcPct val="120000"/>
              </a:lnSpc>
              <a:spcBef>
                <a:spcPts val="0"/>
              </a:spcBef>
              <a:buNone/>
            </a:pPr>
            <a:r>
              <a:rPr lang="en-US" dirty="0"/>
              <a:t>Q55                      8.606e-01  5.577e-01   1.543 0.122804    </a:t>
            </a:r>
          </a:p>
          <a:p>
            <a:pPr marL="0" indent="0">
              <a:lnSpc>
                <a:spcPct val="120000"/>
              </a:lnSpc>
              <a:spcBef>
                <a:spcPts val="0"/>
              </a:spcBef>
              <a:buNone/>
            </a:pPr>
            <a:r>
              <a:rPr lang="en-US" dirty="0"/>
              <a:t>Q56                      4.147e+01  2.031e+02   0.204 0.838258    </a:t>
            </a:r>
          </a:p>
          <a:p>
            <a:pPr marL="0" indent="0">
              <a:lnSpc>
                <a:spcPct val="120000"/>
              </a:lnSpc>
              <a:spcBef>
                <a:spcPts val="0"/>
              </a:spcBef>
              <a:buNone/>
            </a:pPr>
            <a:r>
              <a:rPr lang="en-US" dirty="0"/>
              <a:t>Q58                      2.167e+00  8.753e-01   2.475 0.013309 *  </a:t>
            </a:r>
          </a:p>
          <a:p>
            <a:pPr marL="0" indent="0">
              <a:lnSpc>
                <a:spcPct val="120000"/>
              </a:lnSpc>
              <a:spcBef>
                <a:spcPts val="0"/>
              </a:spcBef>
              <a:buNone/>
            </a:pPr>
            <a:r>
              <a:rPr lang="en-US" dirty="0"/>
              <a:t>Q59                     -2.653e+00  7.897e-01  -3.359 0.000782 ***</a:t>
            </a:r>
          </a:p>
          <a:p>
            <a:pPr marL="0" indent="0">
              <a:lnSpc>
                <a:spcPct val="120000"/>
              </a:lnSpc>
              <a:spcBef>
                <a:spcPts val="0"/>
              </a:spcBef>
              <a:buNone/>
            </a:pPr>
            <a:r>
              <a:rPr lang="en-US" dirty="0"/>
              <a:t>Q60                      4.163e+01  2.031e+02   0.205 0.837647    </a:t>
            </a:r>
          </a:p>
          <a:p>
            <a:pPr marL="0" indent="0">
              <a:lnSpc>
                <a:spcPct val="120000"/>
              </a:lnSpc>
              <a:spcBef>
                <a:spcPts val="0"/>
              </a:spcBef>
              <a:buNone/>
            </a:pPr>
            <a:r>
              <a:rPr lang="en-US" dirty="0"/>
              <a:t>Q61                      4.243e+01  2.032e+02   0.209 0.834547    </a:t>
            </a:r>
          </a:p>
          <a:p>
            <a:pPr marL="0" indent="0">
              <a:lnSpc>
                <a:spcPct val="120000"/>
              </a:lnSpc>
              <a:spcBef>
                <a:spcPts val="0"/>
              </a:spcBef>
              <a:buNone/>
            </a:pPr>
            <a:r>
              <a:rPr lang="en-US" dirty="0"/>
              <a:t>Q69                     -1.086e+00  6.067e-01  -1.790 0.073377 .  </a:t>
            </a:r>
          </a:p>
          <a:p>
            <a:pPr marL="0" indent="0">
              <a:lnSpc>
                <a:spcPct val="120000"/>
              </a:lnSpc>
              <a:spcBef>
                <a:spcPts val="0"/>
              </a:spcBef>
              <a:buNone/>
            </a:pPr>
            <a:r>
              <a:rPr lang="en-US" dirty="0"/>
              <a:t>Q70                      8.416e-01  4.163e-01   2.021 0.043232 *  </a:t>
            </a:r>
          </a:p>
          <a:p>
            <a:pPr marL="0" indent="0">
              <a:lnSpc>
                <a:spcPct val="120000"/>
              </a:lnSpc>
              <a:spcBef>
                <a:spcPts val="0"/>
              </a:spcBef>
              <a:buNone/>
            </a:pPr>
            <a:r>
              <a:rPr lang="en-US" dirty="0"/>
              <a:t>Q71                     -1.286e-02  5.902e-01  -0.022 0.982622    </a:t>
            </a:r>
            <a:r>
              <a:rPr lang="en-US" dirty="0" err="1"/>
              <a:t>DSUPERSupervisor</a:t>
            </a:r>
            <a:r>
              <a:rPr lang="en-US" dirty="0"/>
              <a:t>         1.415e-01  1.387e+00   0.102 0.918726    </a:t>
            </a:r>
          </a:p>
          <a:p>
            <a:pPr marL="0" indent="0">
              <a:lnSpc>
                <a:spcPct val="120000"/>
              </a:lnSpc>
              <a:spcBef>
                <a:spcPts val="0"/>
              </a:spcBef>
              <a:buNone/>
            </a:pPr>
            <a:r>
              <a:rPr lang="en-US" dirty="0" err="1"/>
              <a:t>DSEXFemale</a:t>
            </a:r>
            <a:r>
              <a:rPr lang="en-US" dirty="0"/>
              <a:t>              -2.274e-01  1.089e+00  -0.209 0.834564    DMINORITY                2.167e+00  1.191e+00   1.819 0.068874 .  </a:t>
            </a:r>
            <a:r>
              <a:rPr lang="en-US" dirty="0" err="1"/>
              <a:t>DEDUCBachelor</a:t>
            </a:r>
            <a:r>
              <a:rPr lang="en-US" dirty="0"/>
              <a:t>            1.313e+00  9.894e-01   1.327 0.184453    </a:t>
            </a:r>
            <a:r>
              <a:rPr lang="en-US" dirty="0" err="1"/>
              <a:t>DEDUCPost</a:t>
            </a:r>
            <a:r>
              <a:rPr lang="en-US" dirty="0"/>
              <a:t>-Bachelor      -4.786e-01  1.295e+00  -0.370 0.711718    DFEDTEN6-14             -2.641e+00  1.414e+00  -1.867 0.061896 .  DFEDTEN15 or more       -1.070e+00  1.386e+00  -0.772 0.440115    DRETIREB                -1.304e+00  1.496e+00  -0.872 0.383457    </a:t>
            </a:r>
          </a:p>
          <a:p>
            <a:pPr marL="0" indent="0">
              <a:lnSpc>
                <a:spcPct val="120000"/>
              </a:lnSpc>
              <a:spcBef>
                <a:spcPts val="0"/>
              </a:spcBef>
              <a:buNone/>
            </a:pPr>
            <a:r>
              <a:rPr lang="en-US" dirty="0"/>
              <a:t>DDISB                   -2.240e+00  1.020e+00  -2.196 0.028070 *  DAGEGRP40-49             3.135e-01  1.827e+00   0.172 0.863765    DAGEGRP50-59            -1.932e+00  2.010e+00  -0.961 0.336405    DAGEGRP60 or older      -4.529e+00  2.899e+00  -1.562 0.118205    DMILB                    8.763e+00  3.052e+00   2.871 0.004092 ** </a:t>
            </a:r>
          </a:p>
          <a:p>
            <a:pPr marL="0" indent="0">
              <a:lnSpc>
                <a:spcPct val="120000"/>
              </a:lnSpc>
              <a:spcBef>
                <a:spcPts val="0"/>
              </a:spcBef>
              <a:buNone/>
            </a:pPr>
            <a:r>
              <a:rPr lang="en-US" dirty="0"/>
              <a:t>DMILC                    8.841e-01  1.615e+00   0.548 0.584011    </a:t>
            </a:r>
          </a:p>
          <a:p>
            <a:pPr marL="0" indent="0">
              <a:lnSpc>
                <a:spcPct val="120000"/>
              </a:lnSpc>
              <a:spcBef>
                <a:spcPts val="0"/>
              </a:spcBef>
              <a:buNone/>
            </a:pPr>
            <a:r>
              <a:rPr lang="en-US" dirty="0"/>
              <a:t>DMILD                   -1.131e+00  1.289e+00  -0.877 0.380401    </a:t>
            </a:r>
            <a:r>
              <a:rPr lang="en-US" dirty="0" err="1"/>
              <a:t>DLEAVINGYes</a:t>
            </a:r>
            <a:r>
              <a:rPr lang="en-US" dirty="0"/>
              <a:t>, within FG  -2.340e+00  1.387e+00  -1.687 0.091597 .  </a:t>
            </a:r>
            <a:r>
              <a:rPr lang="en-US" dirty="0" err="1"/>
              <a:t>DLEAVINGYes</a:t>
            </a:r>
            <a:r>
              <a:rPr lang="en-US" dirty="0"/>
              <a:t>, outside FG -7.740e-01  1.725e+00  -0.449 0.653626    </a:t>
            </a:r>
            <a:r>
              <a:rPr lang="en-US" dirty="0" err="1"/>
              <a:t>DLEAVINGYes</a:t>
            </a:r>
            <a:r>
              <a:rPr lang="en-US" dirty="0"/>
              <a:t>, other      -1.416e+00  1.494e+00  -0.948 0.343210    satisfaction1            2.659e+00  1.410e+00   1.886 0.059362 . </a:t>
            </a:r>
            <a:endParaRPr lang="en-US" dirty="0"/>
          </a:p>
        </p:txBody>
      </p:sp>
      <p:sp>
        <p:nvSpPr>
          <p:cNvPr id="4" name="Content Placeholder 3"/>
          <p:cNvSpPr>
            <a:spLocks noGrp="1"/>
          </p:cNvSpPr>
          <p:nvPr>
            <p:ph sz="half" idx="2"/>
          </p:nvPr>
        </p:nvSpPr>
        <p:spPr>
          <a:xfrm>
            <a:off x="5089969" y="1517073"/>
            <a:ext cx="4184035" cy="4675907"/>
          </a:xfrm>
        </p:spPr>
        <p:txBody>
          <a:bodyPr>
            <a:normAutofit fontScale="55000" lnSpcReduction="20000"/>
          </a:bodyPr>
          <a:lstStyle/>
          <a:p>
            <a:pPr marL="0" indent="0">
              <a:lnSpc>
                <a:spcPct val="120000"/>
              </a:lnSpc>
              <a:spcBef>
                <a:spcPts val="0"/>
              </a:spcBef>
              <a:buNone/>
            </a:pPr>
            <a:r>
              <a:rPr lang="en-US" dirty="0"/>
              <a:t>---</a:t>
            </a:r>
          </a:p>
          <a:p>
            <a:pPr marL="0" indent="0">
              <a:lnSpc>
                <a:spcPct val="120000"/>
              </a:lnSpc>
              <a:spcBef>
                <a:spcPts val="0"/>
              </a:spcBef>
              <a:buNone/>
            </a:pPr>
            <a:r>
              <a:rPr lang="en-US" dirty="0" err="1"/>
              <a:t>Signif</a:t>
            </a:r>
            <a:r>
              <a:rPr lang="en-US" dirty="0"/>
              <a:t>. codes:  0 ‘***’ 0.001 ‘**’ 0.01 ‘*’ 0.05 ‘.’ 0.1 ‘ ’ 1</a:t>
            </a:r>
          </a:p>
          <a:p>
            <a:pPr marL="0" indent="0">
              <a:lnSpc>
                <a:spcPct val="120000"/>
              </a:lnSpc>
              <a:spcBef>
                <a:spcPts val="0"/>
              </a:spcBef>
              <a:buNone/>
            </a:pPr>
            <a:endParaRPr lang="en-US" dirty="0"/>
          </a:p>
          <a:p>
            <a:pPr marL="0" indent="0">
              <a:lnSpc>
                <a:spcPct val="120000"/>
              </a:lnSpc>
              <a:spcBef>
                <a:spcPts val="0"/>
              </a:spcBef>
              <a:buNone/>
            </a:pPr>
            <a:r>
              <a:rPr lang="en-US" dirty="0"/>
              <a:t>(Dispersion parameter for binomial family taken to be 1)</a:t>
            </a:r>
          </a:p>
          <a:p>
            <a:pPr marL="0" indent="0">
              <a:lnSpc>
                <a:spcPct val="120000"/>
              </a:lnSpc>
              <a:spcBef>
                <a:spcPts val="0"/>
              </a:spcBef>
              <a:buNone/>
            </a:pPr>
            <a:endParaRPr lang="en-US" dirty="0"/>
          </a:p>
          <a:p>
            <a:pPr marL="0" indent="0">
              <a:lnSpc>
                <a:spcPct val="120000"/>
              </a:lnSpc>
              <a:spcBef>
                <a:spcPts val="0"/>
              </a:spcBef>
              <a:buNone/>
            </a:pPr>
            <a:r>
              <a:rPr lang="en-US" dirty="0"/>
              <a:t>    Null deviance: 15148.09  on 15999  degrees of freedom</a:t>
            </a:r>
          </a:p>
          <a:p>
            <a:pPr marL="0" indent="0">
              <a:lnSpc>
                <a:spcPct val="120000"/>
              </a:lnSpc>
              <a:spcBef>
                <a:spcPts val="0"/>
              </a:spcBef>
              <a:buNone/>
            </a:pPr>
            <a:r>
              <a:rPr lang="en-US" dirty="0"/>
              <a:t>Residual deviance:   111.92  on 15908  degrees of freedom</a:t>
            </a:r>
          </a:p>
          <a:p>
            <a:pPr marL="0" indent="0">
              <a:lnSpc>
                <a:spcPct val="120000"/>
              </a:lnSpc>
              <a:spcBef>
                <a:spcPts val="0"/>
              </a:spcBef>
              <a:buNone/>
            </a:pPr>
            <a:r>
              <a:rPr lang="en-US" dirty="0"/>
              <a:t>AIC: 295.92</a:t>
            </a:r>
          </a:p>
          <a:p>
            <a:pPr marL="0" indent="0">
              <a:lnSpc>
                <a:spcPct val="120000"/>
              </a:lnSpc>
              <a:spcBef>
                <a:spcPts val="0"/>
              </a:spcBef>
              <a:buNone/>
            </a:pPr>
            <a:endParaRPr lang="en-US" dirty="0"/>
          </a:p>
          <a:p>
            <a:pPr marL="0" indent="0">
              <a:lnSpc>
                <a:spcPct val="120000"/>
              </a:lnSpc>
              <a:spcBef>
                <a:spcPts val="0"/>
              </a:spcBef>
              <a:buNone/>
            </a:pPr>
            <a:r>
              <a:rPr lang="en-US" dirty="0"/>
              <a:t>Number of Fisher Scoring iterations: 25</a:t>
            </a:r>
            <a:endParaRPr lang="en-US" dirty="0"/>
          </a:p>
        </p:txBody>
      </p:sp>
    </p:spTree>
    <p:extLst>
      <p:ext uri="{BB962C8B-B14F-4D97-AF65-F5344CB8AC3E}">
        <p14:creationId xmlns:p14="http://schemas.microsoft.com/office/powerpoint/2010/main" val="3656112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865909"/>
          </a:xfrm>
        </p:spPr>
        <p:txBody>
          <a:bodyPr/>
          <a:lstStyle/>
          <a:p>
            <a:pPr algn="ctr"/>
            <a:r>
              <a:rPr lang="en-US" altLang="zh-CN" b="1" dirty="0">
                <a:solidFill>
                  <a:srgbClr val="7030A0"/>
                </a:solidFill>
              </a:rPr>
              <a:t>Result of the model</a:t>
            </a:r>
            <a:endParaRPr lang="en-US" dirty="0">
              <a:solidFill>
                <a:schemeClr val="accent2"/>
              </a:solidFill>
            </a:endParaRPr>
          </a:p>
        </p:txBody>
      </p:sp>
      <p:sp>
        <p:nvSpPr>
          <p:cNvPr id="6" name="Content Placeholder 5"/>
          <p:cNvSpPr>
            <a:spLocks noGrp="1"/>
          </p:cNvSpPr>
          <p:nvPr>
            <p:ph idx="1"/>
          </p:nvPr>
        </p:nvSpPr>
        <p:spPr>
          <a:xfrm>
            <a:off x="1151659" y="1475510"/>
            <a:ext cx="8122343" cy="4904508"/>
          </a:xfrm>
        </p:spPr>
        <p:txBody>
          <a:bodyPr/>
          <a:lstStyle/>
          <a:p>
            <a:r>
              <a:rPr lang="en-US" b="1" dirty="0"/>
              <a:t>Predict training dataset</a:t>
            </a:r>
            <a:endParaRPr lang="en-US" dirty="0"/>
          </a:p>
          <a:p>
            <a:endParaRPr lang="en-US" dirty="0"/>
          </a:p>
          <a:p>
            <a:endParaRPr lang="en-US" dirty="0"/>
          </a:p>
          <a:p>
            <a:r>
              <a:rPr lang="en-US" b="1" dirty="0"/>
              <a:t>Confusion matrix (compare predicted vs actual)</a:t>
            </a:r>
            <a:endParaRPr lang="en-US" dirty="0"/>
          </a:p>
          <a:p>
            <a:endParaRPr lang="en-US" dirty="0"/>
          </a:p>
          <a:p>
            <a:endParaRPr lang="en-US" dirty="0"/>
          </a:p>
          <a:p>
            <a:r>
              <a:rPr lang="en-US" b="1" dirty="0"/>
              <a:t>Predict test dataset </a:t>
            </a:r>
          </a:p>
          <a:p>
            <a:endParaRPr lang="en-US" b="1" dirty="0"/>
          </a:p>
          <a:p>
            <a:endParaRPr lang="en-US" b="1" dirty="0"/>
          </a:p>
          <a:p>
            <a:r>
              <a:rPr lang="en-US" b="1" dirty="0"/>
              <a:t>Confusion matrix</a:t>
            </a:r>
          </a:p>
          <a:p>
            <a:endParaRPr lang="en-US" b="1" dirty="0"/>
          </a:p>
          <a:p>
            <a:pPr marL="0" indent="0">
              <a:buNone/>
            </a:pPr>
            <a:endParaRPr lang="en-US" dirty="0"/>
          </a:p>
          <a:p>
            <a:endParaRPr lang="en-US" dirty="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464" y="1895507"/>
            <a:ext cx="2692350" cy="6044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432" y="3036673"/>
            <a:ext cx="1873481" cy="92011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8432" y="3036673"/>
            <a:ext cx="4252378" cy="119738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464" y="4371463"/>
            <a:ext cx="2509684" cy="64982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7464" y="5435971"/>
            <a:ext cx="1757449" cy="96487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5571" y="5133777"/>
            <a:ext cx="3390901" cy="1243330"/>
          </a:xfrm>
          <a:prstGeom prst="rect">
            <a:avLst/>
          </a:prstGeom>
        </p:spPr>
      </p:pic>
    </p:spTree>
    <p:extLst>
      <p:ext uri="{BB962C8B-B14F-4D97-AF65-F5344CB8AC3E}">
        <p14:creationId xmlns:p14="http://schemas.microsoft.com/office/powerpoint/2010/main" val="416267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924790"/>
            <a:ext cx="8596668" cy="1005609"/>
          </a:xfrm>
        </p:spPr>
        <p:txBody>
          <a:bodyPr/>
          <a:lstStyle/>
          <a:p>
            <a:pPr algn="ctr"/>
            <a:r>
              <a:rPr lang="en-US" b="1" dirty="0">
                <a:solidFill>
                  <a:srgbClr val="7030A0"/>
                </a:solidFill>
              </a:rPr>
              <a:t>ROC curve</a:t>
            </a:r>
            <a:endParaRPr lang="en-US" dirty="0">
              <a:solidFill>
                <a:srgbClr val="7030A0"/>
              </a:solidFill>
            </a:endParaRPr>
          </a:p>
        </p:txBody>
      </p:sp>
      <p:sp>
        <p:nvSpPr>
          <p:cNvPr id="3" name="Content Placeholder 2"/>
          <p:cNvSpPr>
            <a:spLocks noGrp="1"/>
          </p:cNvSpPr>
          <p:nvPr>
            <p:ph sz="half" idx="1"/>
          </p:nvPr>
        </p:nvSpPr>
        <p:spPr>
          <a:xfrm>
            <a:off x="677335" y="2161309"/>
            <a:ext cx="4184035" cy="3880052"/>
          </a:xfrm>
        </p:spPr>
        <p:txBody>
          <a:bodyPr/>
          <a:lstStyle/>
          <a:p>
            <a:r>
              <a:rPr lang="en-US" dirty="0"/>
              <a:t>Training dataset ROC</a:t>
            </a:r>
          </a:p>
          <a:p>
            <a:endParaRPr lang="en-US" dirty="0"/>
          </a:p>
        </p:txBody>
      </p:sp>
      <p:sp>
        <p:nvSpPr>
          <p:cNvPr id="4" name="Content Placeholder 3"/>
          <p:cNvSpPr>
            <a:spLocks noGrp="1"/>
          </p:cNvSpPr>
          <p:nvPr>
            <p:ph sz="half" idx="2"/>
          </p:nvPr>
        </p:nvSpPr>
        <p:spPr>
          <a:xfrm>
            <a:off x="6141027" y="2161309"/>
            <a:ext cx="3682868" cy="3880052"/>
          </a:xfrm>
        </p:spPr>
        <p:txBody>
          <a:bodyPr/>
          <a:lstStyle/>
          <a:p>
            <a:r>
              <a:rPr lang="en-US" dirty="0"/>
              <a:t>Test dataset ROC</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92" y="2602836"/>
            <a:ext cx="4962525" cy="34385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858" y="2602836"/>
            <a:ext cx="4953000" cy="3419475"/>
          </a:xfrm>
          <a:prstGeom prst="rect">
            <a:avLst/>
          </a:prstGeom>
        </p:spPr>
      </p:pic>
    </p:spTree>
    <p:extLst>
      <p:ext uri="{BB962C8B-B14F-4D97-AF65-F5344CB8AC3E}">
        <p14:creationId xmlns:p14="http://schemas.microsoft.com/office/powerpoint/2010/main" val="4080844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876300"/>
          </a:xfrm>
        </p:spPr>
        <p:txBody>
          <a:bodyPr/>
          <a:lstStyle/>
          <a:p>
            <a:pPr algn="ctr"/>
            <a:r>
              <a:rPr lang="en-US" b="1" cap="small" dirty="0">
                <a:solidFill>
                  <a:schemeClr val="accent2"/>
                </a:solidFill>
              </a:rPr>
              <a:t>Analysis Results</a:t>
            </a:r>
            <a:endParaRPr lang="en-US" dirty="0">
              <a:solidFill>
                <a:schemeClr val="accent2"/>
              </a:solidFill>
            </a:endParaRPr>
          </a:p>
        </p:txBody>
      </p:sp>
      <p:sp>
        <p:nvSpPr>
          <p:cNvPr id="3" name="Content Placeholder 2"/>
          <p:cNvSpPr>
            <a:spLocks noGrp="1"/>
          </p:cNvSpPr>
          <p:nvPr>
            <p:ph idx="1"/>
          </p:nvPr>
        </p:nvSpPr>
        <p:spPr>
          <a:xfrm>
            <a:off x="924791" y="1402774"/>
            <a:ext cx="8349211" cy="5112326"/>
          </a:xfrm>
        </p:spPr>
        <p:txBody>
          <a:bodyPr>
            <a:normAutofit fontScale="77500" lnSpcReduction="20000"/>
          </a:bodyPr>
          <a:lstStyle/>
          <a:p>
            <a:r>
              <a:rPr lang="en-US" sz="3100" dirty="0"/>
              <a:t>Aspects have significant correlation with engagement:</a:t>
            </a:r>
          </a:p>
          <a:p>
            <a:pPr lvl="1">
              <a:lnSpc>
                <a:spcPct val="120000"/>
              </a:lnSpc>
            </a:pPr>
            <a:r>
              <a:rPr lang="en-US" sz="2300" b="1" dirty="0">
                <a:solidFill>
                  <a:srgbClr val="00B050"/>
                </a:solidFill>
              </a:rPr>
              <a:t>Job Resources</a:t>
            </a:r>
            <a:r>
              <a:rPr lang="en-US" sz="2300" dirty="0"/>
              <a:t>: allow sufficient materials, knowledge, personnel, skills, information and work distribution to complete the job</a:t>
            </a:r>
          </a:p>
          <a:p>
            <a:pPr lvl="1">
              <a:lnSpc>
                <a:spcPct val="120000"/>
              </a:lnSpc>
            </a:pPr>
            <a:r>
              <a:rPr lang="en-US" sz="2300" b="1" dirty="0">
                <a:solidFill>
                  <a:srgbClr val="00B050"/>
                </a:solidFill>
              </a:rPr>
              <a:t>Performance Rating</a:t>
            </a:r>
            <a:r>
              <a:rPr lang="en-US" sz="2300" dirty="0"/>
              <a:t>: ensure employees are held accountable and performance is evaluated and rated</a:t>
            </a:r>
          </a:p>
          <a:p>
            <a:pPr lvl="1">
              <a:lnSpc>
                <a:spcPct val="120000"/>
              </a:lnSpc>
            </a:pPr>
            <a:r>
              <a:rPr lang="en-US" sz="2300" b="1" dirty="0">
                <a:solidFill>
                  <a:srgbClr val="00B050"/>
                </a:solidFill>
              </a:rPr>
              <a:t>Merit System Principles</a:t>
            </a:r>
            <a:r>
              <a:rPr lang="en-US" sz="2300" dirty="0"/>
              <a:t>: support fairness and protect employees from arbitrary actions, favoritism, political coercion, and reprisal</a:t>
            </a:r>
          </a:p>
          <a:p>
            <a:pPr lvl="1">
              <a:lnSpc>
                <a:spcPct val="120000"/>
              </a:lnSpc>
            </a:pPr>
            <a:r>
              <a:rPr lang="en-US" sz="2300" b="1" dirty="0">
                <a:solidFill>
                  <a:srgbClr val="00B050"/>
                </a:solidFill>
              </a:rPr>
              <a:t>Collaborative Management</a:t>
            </a:r>
            <a:r>
              <a:rPr lang="en-US" sz="2300" dirty="0"/>
              <a:t>: promote and support collaborative communication and teamwork in accomplishing goals and objectives</a:t>
            </a:r>
          </a:p>
          <a:p>
            <a:pPr lvl="1">
              <a:lnSpc>
                <a:spcPct val="120000"/>
              </a:lnSpc>
            </a:pPr>
            <a:r>
              <a:rPr lang="en-US" sz="2300" b="1" dirty="0">
                <a:solidFill>
                  <a:srgbClr val="00B050"/>
                </a:solidFill>
              </a:rPr>
              <a:t>Work/Life Balance</a:t>
            </a:r>
            <a:r>
              <a:rPr lang="en-US" sz="2300" dirty="0"/>
              <a:t>: support employee needs to balance work and life responsibilities</a:t>
            </a:r>
          </a:p>
          <a:p>
            <a:pPr lvl="1">
              <a:lnSpc>
                <a:spcPct val="120000"/>
              </a:lnSpc>
            </a:pPr>
            <a:r>
              <a:rPr lang="en-US" sz="2300" b="1" dirty="0">
                <a:solidFill>
                  <a:srgbClr val="00B050"/>
                </a:solidFill>
              </a:rPr>
              <a:t>Global Satisfaction</a:t>
            </a:r>
            <a:r>
              <a:rPr lang="en-US" sz="2300" dirty="0"/>
              <a:t>: employees are satisfied with their job and pay, they would recommend their organization as a good place to work</a:t>
            </a:r>
          </a:p>
          <a:p>
            <a:pPr lvl="1">
              <a:lnSpc>
                <a:spcPct val="120000"/>
              </a:lnSpc>
            </a:pPr>
            <a:r>
              <a:rPr lang="en-US" sz="2300" b="1" dirty="0">
                <a:solidFill>
                  <a:srgbClr val="00B050"/>
                </a:solidFill>
              </a:rPr>
              <a:t>Open</a:t>
            </a:r>
            <a:r>
              <a:rPr lang="en-US" sz="2300" dirty="0"/>
              <a:t>: Does management support diversity in all ways?</a:t>
            </a:r>
          </a:p>
          <a:p>
            <a:endParaRPr lang="en-US" dirty="0"/>
          </a:p>
        </p:txBody>
      </p:sp>
    </p:spTree>
    <p:extLst>
      <p:ext uri="{BB962C8B-B14F-4D97-AF65-F5344CB8AC3E}">
        <p14:creationId xmlns:p14="http://schemas.microsoft.com/office/powerpoint/2010/main" val="2417675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014846"/>
            <a:ext cx="8596668" cy="824345"/>
          </a:xfrm>
        </p:spPr>
        <p:txBody>
          <a:bodyPr/>
          <a:lstStyle/>
          <a:p>
            <a:pPr algn="ctr"/>
            <a:r>
              <a:rPr lang="en-US" b="1" cap="small" dirty="0">
                <a:solidFill>
                  <a:schemeClr val="accent2"/>
                </a:solidFill>
              </a:rPr>
              <a:t>Future Work</a:t>
            </a:r>
            <a:endParaRPr lang="en-US" dirty="0">
              <a:solidFill>
                <a:schemeClr val="accent2"/>
              </a:solidFill>
            </a:endParaRPr>
          </a:p>
        </p:txBody>
      </p:sp>
      <p:sp>
        <p:nvSpPr>
          <p:cNvPr id="3" name="Content Placeholder 2"/>
          <p:cNvSpPr>
            <a:spLocks noGrp="1"/>
          </p:cNvSpPr>
          <p:nvPr>
            <p:ph idx="1"/>
          </p:nvPr>
        </p:nvSpPr>
        <p:spPr>
          <a:xfrm>
            <a:off x="5725391" y="2234044"/>
            <a:ext cx="4172066" cy="3200402"/>
          </a:xfrm>
        </p:spPr>
        <p:txBody>
          <a:bodyPr/>
          <a:lstStyle/>
          <a:p>
            <a:r>
              <a:rPr lang="en-US" sz="2400" dirty="0"/>
              <a:t>Engagement of work units </a:t>
            </a:r>
          </a:p>
          <a:p>
            <a:r>
              <a:rPr lang="en-US" sz="2400" dirty="0"/>
              <a:t>Predict engagement of a work unit</a:t>
            </a:r>
          </a:p>
          <a:p>
            <a:r>
              <a:rPr lang="en-US" sz="2400" dirty="0"/>
              <a:t>Improve engagement of a work unit</a:t>
            </a:r>
          </a:p>
          <a:p>
            <a:r>
              <a:rPr lang="en-US" sz="2400" dirty="0"/>
              <a:t>Compare results of different years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23" y="2234044"/>
            <a:ext cx="5120641" cy="3200401"/>
          </a:xfrm>
          <a:prstGeom prst="rect">
            <a:avLst/>
          </a:prstGeom>
        </p:spPr>
      </p:pic>
    </p:spTree>
    <p:extLst>
      <p:ext uri="{BB962C8B-B14F-4D97-AF65-F5344CB8AC3E}">
        <p14:creationId xmlns:p14="http://schemas.microsoft.com/office/powerpoint/2010/main" val="3324568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941" y="549564"/>
            <a:ext cx="8596668" cy="1320800"/>
          </a:xfrm>
        </p:spPr>
        <p:txBody>
          <a:bodyPr>
            <a:normAutofit/>
          </a:bodyPr>
          <a:lstStyle/>
          <a:p>
            <a:pPr algn="ctr"/>
            <a:r>
              <a:rPr lang="en-US" sz="7200" b="1" dirty="0">
                <a:solidFill>
                  <a:srgbClr val="F16F27"/>
                </a:solidFill>
                <a:latin typeface="Curlz MT" panose="04040404050702020202" pitchFamily="82" charset="0"/>
              </a:rPr>
              <a:t>Thank  You!</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191" y="1641764"/>
            <a:ext cx="8647418" cy="4864173"/>
          </a:xfrm>
        </p:spPr>
      </p:pic>
    </p:spTree>
    <p:extLst>
      <p:ext uri="{BB962C8B-B14F-4D97-AF65-F5344CB8AC3E}">
        <p14:creationId xmlns:p14="http://schemas.microsoft.com/office/powerpoint/2010/main" val="298154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lstStyle/>
          <a:p>
            <a:pPr algn="ctr"/>
            <a:r>
              <a:rPr lang="en-US" b="1" dirty="0">
                <a:solidFill>
                  <a:schemeClr val="accent2"/>
                </a:solidFill>
              </a:rPr>
              <a:t>Introduction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8927" y="1423555"/>
            <a:ext cx="8312728" cy="4759035"/>
          </a:xfrm>
        </p:spPr>
      </p:pic>
    </p:spTree>
    <p:extLst>
      <p:ext uri="{BB962C8B-B14F-4D97-AF65-F5344CB8AC3E}">
        <p14:creationId xmlns:p14="http://schemas.microsoft.com/office/powerpoint/2010/main" val="193161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68482"/>
          </a:xfrm>
        </p:spPr>
        <p:txBody>
          <a:bodyPr/>
          <a:lstStyle/>
          <a:p>
            <a:pPr algn="ctr"/>
            <a:r>
              <a:rPr lang="en-US" b="1" dirty="0">
                <a:solidFill>
                  <a:schemeClr val="accent2"/>
                </a:solidFill>
              </a:rPr>
              <a:t>Introduction</a:t>
            </a:r>
          </a:p>
        </p:txBody>
      </p:sp>
      <p:sp>
        <p:nvSpPr>
          <p:cNvPr id="3" name="Content Placeholder 2"/>
          <p:cNvSpPr>
            <a:spLocks noGrp="1"/>
          </p:cNvSpPr>
          <p:nvPr>
            <p:ph idx="1"/>
          </p:nvPr>
        </p:nvSpPr>
        <p:spPr>
          <a:xfrm>
            <a:off x="1267690" y="1652155"/>
            <a:ext cx="8125691" cy="4389208"/>
          </a:xfrm>
        </p:spPr>
        <p:txBody>
          <a:bodyPr/>
          <a:lstStyle/>
          <a:p>
            <a:pPr marL="0" indent="0">
              <a:buNone/>
            </a:pPr>
            <a:r>
              <a:rPr lang="en-US" sz="2400" b="1" dirty="0"/>
              <a:t>In this study, I want to solve following problems:</a:t>
            </a:r>
            <a:endParaRPr lang="en-US" sz="2400" dirty="0"/>
          </a:p>
          <a:p>
            <a:pPr lvl="0"/>
            <a:r>
              <a:rPr lang="en-US" sz="2400" dirty="0"/>
              <a:t>How to measure satisfaction and engagement of employees with answers of survey?</a:t>
            </a:r>
          </a:p>
          <a:p>
            <a:pPr lvl="0"/>
            <a:r>
              <a:rPr lang="en-US" sz="2400" dirty="0"/>
              <a:t>What are the relationships of satisfaction/engagement via different groups (gender, age, years of service, supervisor status, agency etc.)? </a:t>
            </a:r>
          </a:p>
          <a:p>
            <a:pPr lvl="0"/>
            <a:r>
              <a:rPr lang="en-US" sz="2400" dirty="0"/>
              <a:t>What factors affect satisfaction of employees?</a:t>
            </a:r>
          </a:p>
          <a:p>
            <a:pPr lvl="0"/>
            <a:r>
              <a:rPr lang="en-US" sz="2400" dirty="0"/>
              <a:t>What factors affect engagement of employees?</a:t>
            </a:r>
          </a:p>
          <a:p>
            <a:pPr lvl="0"/>
            <a:r>
              <a:rPr lang="en-US" sz="2400" dirty="0"/>
              <a:t>How to drive engagement of employees? </a:t>
            </a:r>
          </a:p>
          <a:p>
            <a:endParaRPr lang="en-US" dirty="0"/>
          </a:p>
        </p:txBody>
      </p:sp>
    </p:spTree>
    <p:extLst>
      <p:ext uri="{BB962C8B-B14F-4D97-AF65-F5344CB8AC3E}">
        <p14:creationId xmlns:p14="http://schemas.microsoft.com/office/powerpoint/2010/main" val="377854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62000"/>
          </a:xfrm>
        </p:spPr>
        <p:txBody>
          <a:bodyPr/>
          <a:lstStyle/>
          <a:p>
            <a:pPr algn="ctr"/>
            <a:r>
              <a:rPr lang="en-US" b="1" dirty="0">
                <a:solidFill>
                  <a:schemeClr val="accent2"/>
                </a:solidFill>
              </a:rPr>
              <a:t>Purpose</a:t>
            </a:r>
          </a:p>
        </p:txBody>
      </p:sp>
      <p:sp>
        <p:nvSpPr>
          <p:cNvPr id="3" name="Content Placeholder 2"/>
          <p:cNvSpPr>
            <a:spLocks noGrp="1"/>
          </p:cNvSpPr>
          <p:nvPr>
            <p:ph idx="1"/>
          </p:nvPr>
        </p:nvSpPr>
        <p:spPr>
          <a:xfrm>
            <a:off x="1051407" y="1631374"/>
            <a:ext cx="8596668" cy="4503508"/>
          </a:xfrm>
        </p:spPr>
        <p:txBody>
          <a:bodyPr>
            <a:normAutofit/>
          </a:bodyPr>
          <a:lstStyle/>
          <a:p>
            <a:r>
              <a:rPr lang="en-US" sz="2400" dirty="0"/>
              <a:t>Analyze the data of the Federal Employee Viewpoint Survey (FEVS).</a:t>
            </a:r>
          </a:p>
          <a:p>
            <a:r>
              <a:rPr lang="en-US" sz="2400" dirty="0"/>
              <a:t>Identify the working status of federal employees.</a:t>
            </a:r>
          </a:p>
          <a:p>
            <a:r>
              <a:rPr lang="en-US" sz="2400" dirty="0"/>
              <a:t>Give results on how to improve the feelings of federal employees.</a:t>
            </a:r>
          </a:p>
          <a:p>
            <a:r>
              <a:rPr lang="en-US" sz="2400" dirty="0"/>
              <a:t>Provide information for agency leaders and managers seek to improve their human capital management.</a:t>
            </a:r>
          </a:p>
          <a:p>
            <a:r>
              <a:rPr lang="en-US" sz="2400" dirty="0"/>
              <a:t>Guided by the analysis results, agency leaders can take steps to improve how employees engage with their jobs, organizations, and missions.</a:t>
            </a:r>
          </a:p>
        </p:txBody>
      </p:sp>
    </p:spTree>
    <p:extLst>
      <p:ext uri="{BB962C8B-B14F-4D97-AF65-F5344CB8AC3E}">
        <p14:creationId xmlns:p14="http://schemas.microsoft.com/office/powerpoint/2010/main" val="71904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68482"/>
          </a:xfrm>
        </p:spPr>
        <p:txBody>
          <a:bodyPr/>
          <a:lstStyle/>
          <a:p>
            <a:pPr algn="ctr"/>
            <a:r>
              <a:rPr lang="en-US" b="1" cap="small" dirty="0">
                <a:solidFill>
                  <a:schemeClr val="accent2"/>
                </a:solidFill>
              </a:rPr>
              <a:t>Dataset</a:t>
            </a:r>
            <a:endParaRPr lang="en-US" dirty="0">
              <a:solidFill>
                <a:schemeClr val="accent2"/>
              </a:solidFill>
            </a:endParaRPr>
          </a:p>
        </p:txBody>
      </p:sp>
      <p:sp>
        <p:nvSpPr>
          <p:cNvPr id="3" name="Content Placeholder 2"/>
          <p:cNvSpPr>
            <a:spLocks noGrp="1"/>
          </p:cNvSpPr>
          <p:nvPr>
            <p:ph idx="1"/>
          </p:nvPr>
        </p:nvSpPr>
        <p:spPr>
          <a:xfrm>
            <a:off x="1756063" y="1839191"/>
            <a:ext cx="7923185" cy="4222954"/>
          </a:xfrm>
        </p:spPr>
        <p:txBody>
          <a:bodyPr/>
          <a:lstStyle/>
          <a:p>
            <a:pPr marL="0" indent="0">
              <a:buNone/>
            </a:pPr>
            <a:r>
              <a:rPr lang="en-US" sz="2400" dirty="0"/>
              <a:t>The survey questions are designed to get feedbacks on the three main indices:</a:t>
            </a:r>
          </a:p>
          <a:p>
            <a:pPr>
              <a:lnSpc>
                <a:spcPct val="200000"/>
              </a:lnSpc>
            </a:pPr>
            <a:r>
              <a:rPr lang="en-US" sz="2800" b="1" dirty="0"/>
              <a:t>Engagement Index</a:t>
            </a:r>
          </a:p>
          <a:p>
            <a:pPr>
              <a:lnSpc>
                <a:spcPct val="200000"/>
              </a:lnSpc>
            </a:pPr>
            <a:r>
              <a:rPr lang="en-US" sz="2800" b="1" dirty="0"/>
              <a:t>Global Satisfaction Index</a:t>
            </a:r>
          </a:p>
          <a:p>
            <a:pPr>
              <a:lnSpc>
                <a:spcPct val="200000"/>
              </a:lnSpc>
            </a:pPr>
            <a:r>
              <a:rPr lang="en-US" sz="2800" b="1" dirty="0"/>
              <a:t>The New IQ Index</a:t>
            </a:r>
            <a:endParaRPr lang="en-US" sz="2800" dirty="0"/>
          </a:p>
        </p:txBody>
      </p:sp>
    </p:spTree>
    <p:extLst>
      <p:ext uri="{BB962C8B-B14F-4D97-AF65-F5344CB8AC3E}">
        <p14:creationId xmlns:p14="http://schemas.microsoft.com/office/powerpoint/2010/main" val="296120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865909"/>
          </a:xfrm>
        </p:spPr>
        <p:txBody>
          <a:bodyPr/>
          <a:lstStyle/>
          <a:p>
            <a:pPr algn="ctr"/>
            <a:r>
              <a:rPr lang="en-US" b="1" dirty="0">
                <a:solidFill>
                  <a:schemeClr val="accent2"/>
                </a:solidFill>
              </a:rPr>
              <a:t>Engagement Index</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572907" y="3561295"/>
            <a:ext cx="4404707" cy="3051566"/>
          </a:xfrm>
        </p:spPr>
      </p:pic>
      <p:sp>
        <p:nvSpPr>
          <p:cNvPr id="6" name="Content Placeholder 2"/>
          <p:cNvSpPr>
            <a:spLocks noGrp="1"/>
          </p:cNvSpPr>
          <p:nvPr>
            <p:ph idx="1"/>
          </p:nvPr>
        </p:nvSpPr>
        <p:spPr>
          <a:xfrm>
            <a:off x="947499" y="1593611"/>
            <a:ext cx="8596668" cy="1849581"/>
          </a:xfrm>
        </p:spPr>
        <p:txBody>
          <a:bodyPr>
            <a:noAutofit/>
          </a:bodyPr>
          <a:lstStyle/>
          <a:p>
            <a:r>
              <a:rPr lang="en-US" sz="2400" dirty="0"/>
              <a:t>Employee engagement is the employee’s sense of purpose. </a:t>
            </a:r>
          </a:p>
          <a:p>
            <a:r>
              <a:rPr lang="en-US" sz="2400" dirty="0"/>
              <a:t>It is evident in their display of dedication, persistence, and effort in their work or overall commitment to their organization and its mission. </a:t>
            </a:r>
          </a:p>
        </p:txBody>
      </p:sp>
    </p:spTree>
    <p:extLst>
      <p:ext uri="{BB962C8B-B14F-4D97-AF65-F5344CB8AC3E}">
        <p14:creationId xmlns:p14="http://schemas.microsoft.com/office/powerpoint/2010/main" val="144042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949036"/>
          </a:xfrm>
        </p:spPr>
        <p:txBody>
          <a:bodyPr/>
          <a:lstStyle/>
          <a:p>
            <a:pPr algn="ctr"/>
            <a:r>
              <a:rPr lang="en-US" b="1" dirty="0">
                <a:solidFill>
                  <a:schemeClr val="accent2"/>
                </a:solidFill>
              </a:rPr>
              <a:t>Engagement Index</a:t>
            </a:r>
            <a:endParaRPr lang="en-US" dirty="0"/>
          </a:p>
        </p:txBody>
      </p:sp>
      <p:sp>
        <p:nvSpPr>
          <p:cNvPr id="3" name="Content Placeholder 2"/>
          <p:cNvSpPr>
            <a:spLocks noGrp="1"/>
          </p:cNvSpPr>
          <p:nvPr>
            <p:ph idx="1"/>
          </p:nvPr>
        </p:nvSpPr>
        <p:spPr>
          <a:xfrm>
            <a:off x="1009844" y="1787237"/>
            <a:ext cx="8596668" cy="4409990"/>
          </a:xfrm>
        </p:spPr>
        <p:txBody>
          <a:bodyPr>
            <a:normAutofit/>
          </a:bodyPr>
          <a:lstStyle/>
          <a:p>
            <a:r>
              <a:rPr lang="en-US" sz="2800" b="1" dirty="0">
                <a:solidFill>
                  <a:srgbClr val="00B050"/>
                </a:solidFill>
              </a:rPr>
              <a:t>Leaders Lead</a:t>
            </a:r>
            <a:r>
              <a:rPr lang="en-US" sz="2800" dirty="0">
                <a:solidFill>
                  <a:srgbClr val="00B050"/>
                </a:solidFill>
              </a:rPr>
              <a:t> </a:t>
            </a:r>
            <a:r>
              <a:rPr lang="en-US" sz="2400" dirty="0"/>
              <a:t>reflects the employees’ perceptions of the integrity of leadership, as well as leadership behaviors such as communication and workforce motivation. </a:t>
            </a:r>
          </a:p>
          <a:p>
            <a:r>
              <a:rPr lang="en-US" sz="2800" b="1" dirty="0">
                <a:solidFill>
                  <a:srgbClr val="00B050"/>
                </a:solidFill>
              </a:rPr>
              <a:t>Supervisors </a:t>
            </a:r>
            <a:r>
              <a:rPr lang="en-US" sz="2400" dirty="0"/>
              <a:t>reflects the interpersonal relationship between worker and supervisor, including trust, respect and support. </a:t>
            </a:r>
          </a:p>
          <a:p>
            <a:r>
              <a:rPr lang="en-US" sz="2800" b="1" dirty="0">
                <a:solidFill>
                  <a:srgbClr val="00B050"/>
                </a:solidFill>
              </a:rPr>
              <a:t>Intrinsic Work Experience </a:t>
            </a:r>
            <a:r>
              <a:rPr lang="en-US" sz="2400" dirty="0"/>
              <a:t>reflects the employees’ feelings of motivation and competency relating to their role in the workplace.</a:t>
            </a:r>
          </a:p>
        </p:txBody>
      </p:sp>
    </p:spTree>
    <p:extLst>
      <p:ext uri="{BB962C8B-B14F-4D97-AF65-F5344CB8AC3E}">
        <p14:creationId xmlns:p14="http://schemas.microsoft.com/office/powerpoint/2010/main" val="141366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92728"/>
            <a:ext cx="8596668" cy="990599"/>
          </a:xfrm>
        </p:spPr>
        <p:txBody>
          <a:bodyPr/>
          <a:lstStyle/>
          <a:p>
            <a:pPr algn="ctr"/>
            <a:r>
              <a:rPr lang="en-US" b="1" dirty="0">
                <a:solidFill>
                  <a:schemeClr val="accent2"/>
                </a:solidFill>
              </a:rPr>
              <a:t>Global Satisfaction Index</a:t>
            </a:r>
            <a:endParaRPr lang="en-US" dirty="0">
              <a:solidFill>
                <a:schemeClr val="accent2"/>
              </a:solidFill>
            </a:endParaRPr>
          </a:p>
        </p:txBody>
      </p:sp>
      <p:sp>
        <p:nvSpPr>
          <p:cNvPr id="3" name="Content Placeholder 2"/>
          <p:cNvSpPr>
            <a:spLocks noGrp="1"/>
          </p:cNvSpPr>
          <p:nvPr>
            <p:ph idx="1"/>
          </p:nvPr>
        </p:nvSpPr>
        <p:spPr>
          <a:xfrm>
            <a:off x="1246909" y="2056681"/>
            <a:ext cx="8027094" cy="3880773"/>
          </a:xfrm>
        </p:spPr>
        <p:txBody>
          <a:bodyPr>
            <a:normAutofit/>
          </a:bodyPr>
          <a:lstStyle/>
          <a:p>
            <a:r>
              <a:rPr lang="en-US" sz="2400" dirty="0"/>
              <a:t>The Global Satisfaction Index measures employee satisfaction about four aspects related to their work: their job, their pay, their organization, and whether they would recommend their organization as a good place to work. </a:t>
            </a:r>
          </a:p>
          <a:p>
            <a:r>
              <a:rPr lang="en-US" sz="2400" dirty="0"/>
              <a:t>Satisfied employees are more likely to stay in their jobs, reducing turnover.</a:t>
            </a:r>
          </a:p>
        </p:txBody>
      </p:sp>
    </p:spTree>
    <p:extLst>
      <p:ext uri="{BB962C8B-B14F-4D97-AF65-F5344CB8AC3E}">
        <p14:creationId xmlns:p14="http://schemas.microsoft.com/office/powerpoint/2010/main" val="38787663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267</TotalTime>
  <Words>3255</Words>
  <Application>Microsoft Office PowerPoint</Application>
  <PresentationFormat>Widescreen</PresentationFormat>
  <Paragraphs>264</Paragraphs>
  <Slides>28</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方正姚体</vt:lpstr>
      <vt:lpstr>Arial</vt:lpstr>
      <vt:lpstr>Calibri</vt:lpstr>
      <vt:lpstr>Calisto MT</vt:lpstr>
      <vt:lpstr>Curlz MT</vt:lpstr>
      <vt:lpstr>Trebuchet MS</vt:lpstr>
      <vt:lpstr>Wingdings 3</vt:lpstr>
      <vt:lpstr>Facet</vt:lpstr>
      <vt:lpstr>Factors affect engagement and satisfaction of employees in the Federal workforce</vt:lpstr>
      <vt:lpstr>Content</vt:lpstr>
      <vt:lpstr>Introduction</vt:lpstr>
      <vt:lpstr>Introduction</vt:lpstr>
      <vt:lpstr>Purpose</vt:lpstr>
      <vt:lpstr>Dataset</vt:lpstr>
      <vt:lpstr>Engagement Index</vt:lpstr>
      <vt:lpstr>Engagement Index</vt:lpstr>
      <vt:lpstr>Global Satisfaction Index</vt:lpstr>
      <vt:lpstr>The New IQ Index</vt:lpstr>
      <vt:lpstr>Drivers for Employee Engagement Index (EEI)  </vt:lpstr>
      <vt:lpstr>Data Analysis</vt:lpstr>
      <vt:lpstr>Data Analysis —— Gender</vt:lpstr>
      <vt:lpstr>Data Analysis —— Age group</vt:lpstr>
      <vt:lpstr>Data Analysis —— Supervisor status</vt:lpstr>
      <vt:lpstr>Data Analysis —— Years of service</vt:lpstr>
      <vt:lpstr>Data Analysis —— Education degree</vt:lpstr>
      <vt:lpstr>Data Analysis —— Consider leaving</vt:lpstr>
      <vt:lpstr>Data Analysis —— Agency engagement</vt:lpstr>
      <vt:lpstr>Data Analysis —— Agency satisfaction</vt:lpstr>
      <vt:lpstr>Data Modeling</vt:lpstr>
      <vt:lpstr>Summary of the model</vt:lpstr>
      <vt:lpstr>Summary of the model</vt:lpstr>
      <vt:lpstr>Result of the model</vt:lpstr>
      <vt:lpstr>ROC curve</vt:lpstr>
      <vt:lpstr>Analysis Results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 satisfaction and engagement  of employees in the Federal workforce</dc:title>
  <dc:creator>Bare-Win7</dc:creator>
  <cp:lastModifiedBy>Bare-Win7</cp:lastModifiedBy>
  <cp:revision>156</cp:revision>
  <dcterms:created xsi:type="dcterms:W3CDTF">2017-02-18T16:19:26Z</dcterms:created>
  <dcterms:modified xsi:type="dcterms:W3CDTF">2017-02-20T20:47:33Z</dcterms:modified>
</cp:coreProperties>
</file>