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50"/>
  </p:notesMasterIdLst>
  <p:sldIdLst>
    <p:sldId id="256" r:id="rId2"/>
    <p:sldId id="257" r:id="rId3"/>
    <p:sldId id="259" r:id="rId4"/>
    <p:sldId id="261" r:id="rId5"/>
    <p:sldId id="285" r:id="rId6"/>
    <p:sldId id="268" r:id="rId7"/>
    <p:sldId id="286" r:id="rId8"/>
    <p:sldId id="287" r:id="rId9"/>
    <p:sldId id="288" r:id="rId10"/>
    <p:sldId id="289" r:id="rId11"/>
    <p:sldId id="290" r:id="rId12"/>
    <p:sldId id="292" r:id="rId13"/>
    <p:sldId id="291" r:id="rId14"/>
    <p:sldId id="293" r:id="rId15"/>
    <p:sldId id="294" r:id="rId16"/>
    <p:sldId id="295" r:id="rId17"/>
    <p:sldId id="296" r:id="rId18"/>
    <p:sldId id="298" r:id="rId19"/>
    <p:sldId id="299" r:id="rId20"/>
    <p:sldId id="304" r:id="rId21"/>
    <p:sldId id="303" r:id="rId22"/>
    <p:sldId id="301" r:id="rId23"/>
    <p:sldId id="300" r:id="rId24"/>
    <p:sldId id="302" r:id="rId25"/>
    <p:sldId id="305" r:id="rId26"/>
    <p:sldId id="306" r:id="rId27"/>
    <p:sldId id="307" r:id="rId28"/>
    <p:sldId id="308" r:id="rId29"/>
    <p:sldId id="309" r:id="rId30"/>
    <p:sldId id="310" r:id="rId31"/>
    <p:sldId id="312" r:id="rId32"/>
    <p:sldId id="311" r:id="rId33"/>
    <p:sldId id="282" r:id="rId34"/>
    <p:sldId id="313" r:id="rId35"/>
    <p:sldId id="283" r:id="rId36"/>
    <p:sldId id="314" r:id="rId37"/>
    <p:sldId id="315" r:id="rId38"/>
    <p:sldId id="316" r:id="rId39"/>
    <p:sldId id="317" r:id="rId40"/>
    <p:sldId id="318" r:id="rId41"/>
    <p:sldId id="319" r:id="rId42"/>
    <p:sldId id="320" r:id="rId43"/>
    <p:sldId id="321" r:id="rId44"/>
    <p:sldId id="322" r:id="rId45"/>
    <p:sldId id="323" r:id="rId46"/>
    <p:sldId id="279" r:id="rId47"/>
    <p:sldId id="280" r:id="rId48"/>
    <p:sldId id="28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F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7" autoAdjust="0"/>
  </p:normalViewPr>
  <p:slideViewPr>
    <p:cSldViewPr snapToGrid="0">
      <p:cViewPr varScale="1">
        <p:scale>
          <a:sx n="71" d="100"/>
          <a:sy n="71" d="100"/>
        </p:scale>
        <p:origin x="9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250AD-60D0-4A23-8D62-B602624DA98C}"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2254C-DFAA-4F1D-B5D3-3E0D0F58ACA7}" type="slidenum">
              <a:rPr lang="en-US" smtClean="0"/>
              <a:t>‹#›</a:t>
            </a:fld>
            <a:endParaRPr lang="en-US"/>
          </a:p>
        </p:txBody>
      </p:sp>
    </p:spTree>
    <p:extLst>
      <p:ext uri="{BB962C8B-B14F-4D97-AF65-F5344CB8AC3E}">
        <p14:creationId xmlns:p14="http://schemas.microsoft.com/office/powerpoint/2010/main" val="366603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2254C-DFAA-4F1D-B5D3-3E0D0F58ACA7}" type="slidenum">
              <a:rPr lang="en-US" smtClean="0"/>
              <a:t>3</a:t>
            </a:fld>
            <a:endParaRPr lang="en-US"/>
          </a:p>
        </p:txBody>
      </p:sp>
    </p:spTree>
    <p:extLst>
      <p:ext uri="{BB962C8B-B14F-4D97-AF65-F5344CB8AC3E}">
        <p14:creationId xmlns:p14="http://schemas.microsoft.com/office/powerpoint/2010/main" val="14837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three algorithms to get the machine learning models. They are Linear Regression, Support Vector Regression, and Random Forest Regressor. For each model, we adjust the parameters, calculate Coefficient of determination R^2 of the prediction and Mean squared error (MSE) to get the best model.</a:t>
            </a:r>
          </a:p>
        </p:txBody>
      </p:sp>
      <p:sp>
        <p:nvSpPr>
          <p:cNvPr id="4" name="Slide Number Placeholder 3"/>
          <p:cNvSpPr>
            <a:spLocks noGrp="1"/>
          </p:cNvSpPr>
          <p:nvPr>
            <p:ph type="sldNum" sz="quarter" idx="10"/>
          </p:nvPr>
        </p:nvSpPr>
        <p:spPr/>
        <p:txBody>
          <a:bodyPr/>
          <a:lstStyle/>
          <a:p>
            <a:fld id="{2F82254C-DFAA-4F1D-B5D3-3E0D0F58ACA7}" type="slidenum">
              <a:rPr lang="en-US" smtClean="0"/>
              <a:t>34</a:t>
            </a:fld>
            <a:endParaRPr lang="en-US"/>
          </a:p>
        </p:txBody>
      </p:sp>
    </p:spTree>
    <p:extLst>
      <p:ext uri="{BB962C8B-B14F-4D97-AF65-F5344CB8AC3E}">
        <p14:creationId xmlns:p14="http://schemas.microsoft.com/office/powerpoint/2010/main" val="2245486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selection is the process of selecting a subset of relevant features for use in model construction. Feature selection techniques are used for four reasons:</a:t>
            </a:r>
          </a:p>
          <a:p>
            <a:r>
              <a:rPr lang="en-US" dirty="0"/>
              <a:t>1. simplification of models to make them easier to interpret by users,</a:t>
            </a:r>
          </a:p>
          <a:p>
            <a:r>
              <a:rPr lang="en-US" dirty="0"/>
              <a:t>2. shorter training times,</a:t>
            </a:r>
          </a:p>
          <a:p>
            <a:r>
              <a:rPr lang="en-US" dirty="0"/>
              <a:t>3. to avoid the curse of dimensionality,</a:t>
            </a:r>
          </a:p>
          <a:p>
            <a:r>
              <a:rPr lang="en-US" dirty="0"/>
              <a:t>4. enhanced generalization by reducing overfitting</a:t>
            </a:r>
          </a:p>
        </p:txBody>
      </p:sp>
      <p:sp>
        <p:nvSpPr>
          <p:cNvPr id="4" name="Slide Number Placeholder 3"/>
          <p:cNvSpPr>
            <a:spLocks noGrp="1"/>
          </p:cNvSpPr>
          <p:nvPr>
            <p:ph type="sldNum" sz="quarter" idx="10"/>
          </p:nvPr>
        </p:nvSpPr>
        <p:spPr/>
        <p:txBody>
          <a:bodyPr/>
          <a:lstStyle/>
          <a:p>
            <a:fld id="{2F82254C-DFAA-4F1D-B5D3-3E0D0F58ACA7}" type="slidenum">
              <a:rPr lang="en-US" smtClean="0"/>
              <a:t>38</a:t>
            </a:fld>
            <a:endParaRPr lang="en-US"/>
          </a:p>
        </p:txBody>
      </p:sp>
    </p:spTree>
    <p:extLst>
      <p:ext uri="{BB962C8B-B14F-4D97-AF65-F5344CB8AC3E}">
        <p14:creationId xmlns:p14="http://schemas.microsoft.com/office/powerpoint/2010/main" val="634812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MSE of the predict results on test dataset, we found that PCA Linear regression models have different predicting MSE with different parameters. MSE with training dataset is close to MSE with test dataset, so there is no overfitting problem with PCA. Consider feature number and MSE, PCA with </a:t>
            </a:r>
            <a:r>
              <a:rPr lang="en-US" dirty="0" err="1"/>
              <a:t>n_components</a:t>
            </a:r>
            <a:r>
              <a:rPr lang="en-US" dirty="0"/>
              <a:t>=20 is relatively good.</a:t>
            </a:r>
          </a:p>
        </p:txBody>
      </p:sp>
      <p:sp>
        <p:nvSpPr>
          <p:cNvPr id="4" name="Slide Number Placeholder 3"/>
          <p:cNvSpPr>
            <a:spLocks noGrp="1"/>
          </p:cNvSpPr>
          <p:nvPr>
            <p:ph type="sldNum" sz="quarter" idx="10"/>
          </p:nvPr>
        </p:nvSpPr>
        <p:spPr/>
        <p:txBody>
          <a:bodyPr/>
          <a:lstStyle/>
          <a:p>
            <a:fld id="{2F82254C-DFAA-4F1D-B5D3-3E0D0F58ACA7}" type="slidenum">
              <a:rPr lang="en-US" smtClean="0"/>
              <a:t>39</a:t>
            </a:fld>
            <a:endParaRPr lang="en-US"/>
          </a:p>
        </p:txBody>
      </p:sp>
    </p:spTree>
    <p:extLst>
      <p:ext uri="{BB962C8B-B14F-4D97-AF65-F5344CB8AC3E}">
        <p14:creationId xmlns:p14="http://schemas.microsoft.com/office/powerpoint/2010/main" val="2542001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predict results on test dataset, we found that Lasso models have different predicting MSE with different parameters. There is no overfitting problem with Lasso. MSE with training dataset is close to MSE with test dataset. Lasso with alpha=0.001 is the best model.</a:t>
            </a:r>
          </a:p>
        </p:txBody>
      </p:sp>
      <p:sp>
        <p:nvSpPr>
          <p:cNvPr id="4" name="Slide Number Placeholder 3"/>
          <p:cNvSpPr>
            <a:spLocks noGrp="1"/>
          </p:cNvSpPr>
          <p:nvPr>
            <p:ph type="sldNum" sz="quarter" idx="10"/>
          </p:nvPr>
        </p:nvSpPr>
        <p:spPr/>
        <p:txBody>
          <a:bodyPr/>
          <a:lstStyle/>
          <a:p>
            <a:fld id="{2F82254C-DFAA-4F1D-B5D3-3E0D0F58ACA7}" type="slidenum">
              <a:rPr lang="en-US" smtClean="0"/>
              <a:t>40</a:t>
            </a:fld>
            <a:endParaRPr lang="en-US"/>
          </a:p>
        </p:txBody>
      </p:sp>
    </p:spTree>
    <p:extLst>
      <p:ext uri="{BB962C8B-B14F-4D97-AF65-F5344CB8AC3E}">
        <p14:creationId xmlns:p14="http://schemas.microsoft.com/office/powerpoint/2010/main" val="262130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select features by compute the feature </a:t>
            </a:r>
            <a:r>
              <a:rPr lang="en-US" dirty="0" err="1"/>
              <a:t>importances</a:t>
            </a:r>
            <a:r>
              <a:rPr lang="en-US" dirty="0"/>
              <a:t> with Random Forests model. Here we check with the best Random forests model discussed before.</a:t>
            </a:r>
          </a:p>
        </p:txBody>
      </p:sp>
      <p:sp>
        <p:nvSpPr>
          <p:cNvPr id="4" name="Slide Number Placeholder 3"/>
          <p:cNvSpPr>
            <a:spLocks noGrp="1"/>
          </p:cNvSpPr>
          <p:nvPr>
            <p:ph type="sldNum" sz="quarter" idx="10"/>
          </p:nvPr>
        </p:nvSpPr>
        <p:spPr/>
        <p:txBody>
          <a:bodyPr/>
          <a:lstStyle/>
          <a:p>
            <a:fld id="{2F82254C-DFAA-4F1D-B5D3-3E0D0F58ACA7}" type="slidenum">
              <a:rPr lang="en-US" smtClean="0"/>
              <a:t>41</a:t>
            </a:fld>
            <a:endParaRPr lang="en-US"/>
          </a:p>
        </p:txBody>
      </p:sp>
    </p:spTree>
    <p:extLst>
      <p:ext uri="{BB962C8B-B14F-4D97-AF65-F5344CB8AC3E}">
        <p14:creationId xmlns:p14="http://schemas.microsoft.com/office/powerpoint/2010/main" val="2744955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answer the question: What are the factors associated with differences in life expectancy?</a:t>
            </a:r>
          </a:p>
          <a:p>
            <a:endParaRPr lang="en-US" dirty="0"/>
          </a:p>
          <a:p>
            <a:r>
              <a:rPr lang="en-US" dirty="0"/>
              <a:t>We have two methods to determine the features that affect life expectancy most. One is Regularization with Lasso model, we can determine the important features with its non-zero coefficients. The other method is Random Forests Regressor model, we can decide the importance of features by its attribute </a:t>
            </a:r>
            <a:r>
              <a:rPr lang="en-US" dirty="0" err="1"/>
              <a:t>feature_importances</a:t>
            </a:r>
            <a:r>
              <a:rPr lang="en-US" dirty="0"/>
              <a:t>_. Here we use the best models discussed above.</a:t>
            </a:r>
          </a:p>
        </p:txBody>
      </p:sp>
      <p:sp>
        <p:nvSpPr>
          <p:cNvPr id="4" name="Slide Number Placeholder 3"/>
          <p:cNvSpPr>
            <a:spLocks noGrp="1"/>
          </p:cNvSpPr>
          <p:nvPr>
            <p:ph type="sldNum" sz="quarter" idx="10"/>
          </p:nvPr>
        </p:nvSpPr>
        <p:spPr/>
        <p:txBody>
          <a:bodyPr/>
          <a:lstStyle/>
          <a:p>
            <a:fld id="{2F82254C-DFAA-4F1D-B5D3-3E0D0F58ACA7}" type="slidenum">
              <a:rPr lang="en-US" smtClean="0"/>
              <a:t>42</a:t>
            </a:fld>
            <a:endParaRPr lang="en-US"/>
          </a:p>
        </p:txBody>
      </p:sp>
    </p:spTree>
    <p:extLst>
      <p:ext uri="{BB962C8B-B14F-4D97-AF65-F5344CB8AC3E}">
        <p14:creationId xmlns:p14="http://schemas.microsoft.com/office/powerpoint/2010/main" val="302582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select features by compute the feature </a:t>
            </a:r>
            <a:r>
              <a:rPr lang="en-US" dirty="0" err="1"/>
              <a:t>importances</a:t>
            </a:r>
            <a:r>
              <a:rPr lang="en-US" dirty="0"/>
              <a:t> with Random Forests model. Here we check with the best Random forests model discussed before.</a:t>
            </a:r>
          </a:p>
        </p:txBody>
      </p:sp>
      <p:sp>
        <p:nvSpPr>
          <p:cNvPr id="4" name="Slide Number Placeholder 3"/>
          <p:cNvSpPr>
            <a:spLocks noGrp="1"/>
          </p:cNvSpPr>
          <p:nvPr>
            <p:ph type="sldNum" sz="quarter" idx="10"/>
          </p:nvPr>
        </p:nvSpPr>
        <p:spPr/>
        <p:txBody>
          <a:bodyPr/>
          <a:lstStyle/>
          <a:p>
            <a:fld id="{2F82254C-DFAA-4F1D-B5D3-3E0D0F58ACA7}" type="slidenum">
              <a:rPr lang="en-US" smtClean="0"/>
              <a:t>43</a:t>
            </a:fld>
            <a:endParaRPr lang="en-US"/>
          </a:p>
        </p:txBody>
      </p:sp>
    </p:spTree>
    <p:extLst>
      <p:ext uri="{BB962C8B-B14F-4D97-AF65-F5344CB8AC3E}">
        <p14:creationId xmlns:p14="http://schemas.microsoft.com/office/powerpoint/2010/main" val="2304600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select features by compute the feature </a:t>
            </a:r>
            <a:r>
              <a:rPr lang="en-US" dirty="0" err="1"/>
              <a:t>importances</a:t>
            </a:r>
            <a:r>
              <a:rPr lang="en-US" dirty="0"/>
              <a:t> with Random Forests model. Here we check with the best Random forests model discussed before.</a:t>
            </a:r>
          </a:p>
        </p:txBody>
      </p:sp>
      <p:sp>
        <p:nvSpPr>
          <p:cNvPr id="4" name="Slide Number Placeholder 3"/>
          <p:cNvSpPr>
            <a:spLocks noGrp="1"/>
          </p:cNvSpPr>
          <p:nvPr>
            <p:ph type="sldNum" sz="quarter" idx="10"/>
          </p:nvPr>
        </p:nvSpPr>
        <p:spPr/>
        <p:txBody>
          <a:bodyPr/>
          <a:lstStyle/>
          <a:p>
            <a:fld id="{2F82254C-DFAA-4F1D-B5D3-3E0D0F58ACA7}" type="slidenum">
              <a:rPr lang="en-US" smtClean="0"/>
              <a:t>44</a:t>
            </a:fld>
            <a:endParaRPr lang="en-US"/>
          </a:p>
        </p:txBody>
      </p:sp>
    </p:spTree>
    <p:extLst>
      <p:ext uri="{BB962C8B-B14F-4D97-AF65-F5344CB8AC3E}">
        <p14:creationId xmlns:p14="http://schemas.microsoft.com/office/powerpoint/2010/main" val="305993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select features by compute the feature </a:t>
            </a:r>
            <a:r>
              <a:rPr lang="en-US" dirty="0" err="1"/>
              <a:t>importances</a:t>
            </a:r>
            <a:r>
              <a:rPr lang="en-US" dirty="0"/>
              <a:t> with Random Forests model. Here we check with the best Random forests model discussed before.</a:t>
            </a:r>
          </a:p>
        </p:txBody>
      </p:sp>
      <p:sp>
        <p:nvSpPr>
          <p:cNvPr id="4" name="Slide Number Placeholder 3"/>
          <p:cNvSpPr>
            <a:spLocks noGrp="1"/>
          </p:cNvSpPr>
          <p:nvPr>
            <p:ph type="sldNum" sz="quarter" idx="10"/>
          </p:nvPr>
        </p:nvSpPr>
        <p:spPr/>
        <p:txBody>
          <a:bodyPr/>
          <a:lstStyle/>
          <a:p>
            <a:fld id="{2F82254C-DFAA-4F1D-B5D3-3E0D0F58ACA7}" type="slidenum">
              <a:rPr lang="en-US" smtClean="0"/>
              <a:t>45</a:t>
            </a:fld>
            <a:endParaRPr lang="en-US"/>
          </a:p>
        </p:txBody>
      </p:sp>
    </p:spTree>
    <p:extLst>
      <p:ext uri="{BB962C8B-B14F-4D97-AF65-F5344CB8AC3E}">
        <p14:creationId xmlns:p14="http://schemas.microsoft.com/office/powerpoint/2010/main" val="387956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did some research on factors associated with differences in Life Expectancy in the United States. Main outcomes and measures of us are: Relationship between income and life expectancy; trends in life expectancy by income group; geographic variation in life expectancy levels and trends by income group; and factors associated with differences in life expectancy across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research and analysis, we get the following results:</a:t>
            </a:r>
          </a:p>
        </p:txBody>
      </p:sp>
      <p:sp>
        <p:nvSpPr>
          <p:cNvPr id="4" name="Slide Number Placeholder 3"/>
          <p:cNvSpPr>
            <a:spLocks noGrp="1"/>
          </p:cNvSpPr>
          <p:nvPr>
            <p:ph type="sldNum" sz="quarter" idx="10"/>
          </p:nvPr>
        </p:nvSpPr>
        <p:spPr/>
        <p:txBody>
          <a:bodyPr/>
          <a:lstStyle/>
          <a:p>
            <a:fld id="{2F82254C-DFAA-4F1D-B5D3-3E0D0F58ACA7}" type="slidenum">
              <a:rPr lang="en-US" smtClean="0"/>
              <a:t>46</a:t>
            </a:fld>
            <a:endParaRPr lang="en-US"/>
          </a:p>
        </p:txBody>
      </p:sp>
    </p:spTree>
    <p:extLst>
      <p:ext uri="{BB962C8B-B14F-4D97-AF65-F5344CB8AC3E}">
        <p14:creationId xmlns:p14="http://schemas.microsoft.com/office/powerpoint/2010/main" val="278116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sto MT" panose="02040603050505030304" pitchFamily="18" charset="0"/>
            </a:endParaRPr>
          </a:p>
        </p:txBody>
      </p:sp>
      <p:sp>
        <p:nvSpPr>
          <p:cNvPr id="4" name="Slide Number Placeholder 3"/>
          <p:cNvSpPr>
            <a:spLocks noGrp="1"/>
          </p:cNvSpPr>
          <p:nvPr>
            <p:ph type="sldNum" sz="quarter" idx="10"/>
          </p:nvPr>
        </p:nvSpPr>
        <p:spPr/>
        <p:txBody>
          <a:bodyPr/>
          <a:lstStyle/>
          <a:p>
            <a:fld id="{2F82254C-DFAA-4F1D-B5D3-3E0D0F58ACA7}" type="slidenum">
              <a:rPr lang="en-US" smtClean="0"/>
              <a:t>4</a:t>
            </a:fld>
            <a:endParaRPr lang="en-US"/>
          </a:p>
        </p:txBody>
      </p:sp>
    </p:spTree>
    <p:extLst>
      <p:ext uri="{BB962C8B-B14F-4D97-AF65-F5344CB8AC3E}">
        <p14:creationId xmlns:p14="http://schemas.microsoft.com/office/powerpoint/2010/main" val="85298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F82254C-DFAA-4F1D-B5D3-3E0D0F58ACA7}" type="slidenum">
              <a:rPr lang="en-US" smtClean="0"/>
              <a:t>6</a:t>
            </a:fld>
            <a:endParaRPr lang="en-US"/>
          </a:p>
        </p:txBody>
      </p:sp>
    </p:spTree>
    <p:extLst>
      <p:ext uri="{BB962C8B-B14F-4D97-AF65-F5344CB8AC3E}">
        <p14:creationId xmlns:p14="http://schemas.microsoft.com/office/powerpoint/2010/main" val="3503352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figures, we can see that life expectancy of different states vary a lot.</a:t>
            </a:r>
          </a:p>
        </p:txBody>
      </p:sp>
      <p:sp>
        <p:nvSpPr>
          <p:cNvPr id="4" name="Slide Number Placeholder 3"/>
          <p:cNvSpPr>
            <a:spLocks noGrp="1"/>
          </p:cNvSpPr>
          <p:nvPr>
            <p:ph type="sldNum" sz="quarter" idx="10"/>
          </p:nvPr>
        </p:nvSpPr>
        <p:spPr/>
        <p:txBody>
          <a:bodyPr/>
          <a:lstStyle/>
          <a:p>
            <a:fld id="{2F82254C-DFAA-4F1D-B5D3-3E0D0F58ACA7}" type="slidenum">
              <a:rPr lang="en-US" smtClean="0"/>
              <a:t>19</a:t>
            </a:fld>
            <a:endParaRPr lang="en-US"/>
          </a:p>
        </p:txBody>
      </p:sp>
    </p:spTree>
    <p:extLst>
      <p:ext uri="{BB962C8B-B14F-4D97-AF65-F5344CB8AC3E}">
        <p14:creationId xmlns:p14="http://schemas.microsoft.com/office/powerpoint/2010/main" val="246010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figures, we can see that life expectancy of different states vary a lot.</a:t>
            </a:r>
          </a:p>
        </p:txBody>
      </p:sp>
      <p:sp>
        <p:nvSpPr>
          <p:cNvPr id="4" name="Slide Number Placeholder 3"/>
          <p:cNvSpPr>
            <a:spLocks noGrp="1"/>
          </p:cNvSpPr>
          <p:nvPr>
            <p:ph type="sldNum" sz="quarter" idx="10"/>
          </p:nvPr>
        </p:nvSpPr>
        <p:spPr/>
        <p:txBody>
          <a:bodyPr/>
          <a:lstStyle/>
          <a:p>
            <a:fld id="{2F82254C-DFAA-4F1D-B5D3-3E0D0F58ACA7}" type="slidenum">
              <a:rPr lang="en-US" smtClean="0"/>
              <a:t>20</a:t>
            </a:fld>
            <a:endParaRPr lang="en-US"/>
          </a:p>
        </p:txBody>
      </p:sp>
    </p:spTree>
    <p:extLst>
      <p:ext uri="{BB962C8B-B14F-4D97-AF65-F5344CB8AC3E}">
        <p14:creationId xmlns:p14="http://schemas.microsoft.com/office/powerpoint/2010/main" val="215373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figures, we can see that life expectancy of different states vary a lot.</a:t>
            </a:r>
          </a:p>
        </p:txBody>
      </p:sp>
      <p:sp>
        <p:nvSpPr>
          <p:cNvPr id="4" name="Slide Number Placeholder 3"/>
          <p:cNvSpPr>
            <a:spLocks noGrp="1"/>
          </p:cNvSpPr>
          <p:nvPr>
            <p:ph type="sldNum" sz="quarter" idx="10"/>
          </p:nvPr>
        </p:nvSpPr>
        <p:spPr/>
        <p:txBody>
          <a:bodyPr/>
          <a:lstStyle/>
          <a:p>
            <a:fld id="{2F82254C-DFAA-4F1D-B5D3-3E0D0F58ACA7}" type="slidenum">
              <a:rPr lang="en-US" smtClean="0"/>
              <a:t>25</a:t>
            </a:fld>
            <a:endParaRPr lang="en-US"/>
          </a:p>
        </p:txBody>
      </p:sp>
    </p:spTree>
    <p:extLst>
      <p:ext uri="{BB962C8B-B14F-4D97-AF65-F5344CB8AC3E}">
        <p14:creationId xmlns:p14="http://schemas.microsoft.com/office/powerpoint/2010/main" val="209774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figures, we can see that life expectancy of different states vary a lot.</a:t>
            </a:r>
          </a:p>
        </p:txBody>
      </p:sp>
      <p:sp>
        <p:nvSpPr>
          <p:cNvPr id="4" name="Slide Number Placeholder 3"/>
          <p:cNvSpPr>
            <a:spLocks noGrp="1"/>
          </p:cNvSpPr>
          <p:nvPr>
            <p:ph type="sldNum" sz="quarter" idx="10"/>
          </p:nvPr>
        </p:nvSpPr>
        <p:spPr/>
        <p:txBody>
          <a:bodyPr/>
          <a:lstStyle/>
          <a:p>
            <a:fld id="{2F82254C-DFAA-4F1D-B5D3-3E0D0F58ACA7}" type="slidenum">
              <a:rPr lang="en-US" smtClean="0"/>
              <a:t>30</a:t>
            </a:fld>
            <a:endParaRPr lang="en-US"/>
          </a:p>
        </p:txBody>
      </p:sp>
    </p:spTree>
    <p:extLst>
      <p:ext uri="{BB962C8B-B14F-4D97-AF65-F5344CB8AC3E}">
        <p14:creationId xmlns:p14="http://schemas.microsoft.com/office/powerpoint/2010/main" val="326523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California and New York have lower life expectancy gap and Indiana has higher life expectancy gap.</a:t>
            </a:r>
          </a:p>
        </p:txBody>
      </p:sp>
      <p:sp>
        <p:nvSpPr>
          <p:cNvPr id="4" name="Slide Number Placeholder 3"/>
          <p:cNvSpPr>
            <a:spLocks noGrp="1"/>
          </p:cNvSpPr>
          <p:nvPr>
            <p:ph type="sldNum" sz="quarter" idx="10"/>
          </p:nvPr>
        </p:nvSpPr>
        <p:spPr/>
        <p:txBody>
          <a:bodyPr/>
          <a:lstStyle/>
          <a:p>
            <a:fld id="{2F82254C-DFAA-4F1D-B5D3-3E0D0F58ACA7}" type="slidenum">
              <a:rPr lang="en-US" smtClean="0"/>
              <a:t>31</a:t>
            </a:fld>
            <a:endParaRPr lang="en-US"/>
          </a:p>
        </p:txBody>
      </p:sp>
    </p:spTree>
    <p:extLst>
      <p:ext uri="{BB962C8B-B14F-4D97-AF65-F5344CB8AC3E}">
        <p14:creationId xmlns:p14="http://schemas.microsoft.com/office/powerpoint/2010/main" val="253944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California and New York have lower life expectancy gap and Indiana has higher life expectancy gap.</a:t>
            </a:r>
          </a:p>
        </p:txBody>
      </p:sp>
      <p:sp>
        <p:nvSpPr>
          <p:cNvPr id="4" name="Slide Number Placeholder 3"/>
          <p:cNvSpPr>
            <a:spLocks noGrp="1"/>
          </p:cNvSpPr>
          <p:nvPr>
            <p:ph type="sldNum" sz="quarter" idx="10"/>
          </p:nvPr>
        </p:nvSpPr>
        <p:spPr/>
        <p:txBody>
          <a:bodyPr/>
          <a:lstStyle/>
          <a:p>
            <a:fld id="{2F82254C-DFAA-4F1D-B5D3-3E0D0F58ACA7}" type="slidenum">
              <a:rPr lang="en-US" smtClean="0"/>
              <a:t>32</a:t>
            </a:fld>
            <a:endParaRPr lang="en-US"/>
          </a:p>
        </p:txBody>
      </p:sp>
    </p:spTree>
    <p:extLst>
      <p:ext uri="{BB962C8B-B14F-4D97-AF65-F5344CB8AC3E}">
        <p14:creationId xmlns:p14="http://schemas.microsoft.com/office/powerpoint/2010/main" val="191555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42534369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49516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185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06406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7130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414515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702126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0401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00479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F0965-17D4-4FE6-AEE7-EAE6BC87AAD9}"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239799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F0965-17D4-4FE6-AEE7-EAE6BC87AAD9}"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372534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F0965-17D4-4FE6-AEE7-EAE6BC87AAD9}"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422113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F0965-17D4-4FE6-AEE7-EAE6BC87AAD9}"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33481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F0965-17D4-4FE6-AEE7-EAE6BC87AAD9}"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41584669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1F0965-17D4-4FE6-AEE7-EAE6BC87AAD9}"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40159834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1F0965-17D4-4FE6-AEE7-EAE6BC87AAD9}"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63090-F03F-40CA-B1C8-5035F1EE262E}" type="slidenum">
              <a:rPr lang="en-US" smtClean="0"/>
              <a:t>‹#›</a:t>
            </a:fld>
            <a:endParaRPr lang="en-US"/>
          </a:p>
        </p:txBody>
      </p:sp>
    </p:spTree>
    <p:extLst>
      <p:ext uri="{BB962C8B-B14F-4D97-AF65-F5344CB8AC3E}">
        <p14:creationId xmlns:p14="http://schemas.microsoft.com/office/powerpoint/2010/main" val="19353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1F0965-17D4-4FE6-AEE7-EAE6BC87AAD9}" type="datetimeFigureOut">
              <a:rPr lang="en-US" smtClean="0"/>
              <a:t>9/14/2017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963090-F03F-40CA-B1C8-5035F1EE262E}" type="slidenum">
              <a:rPr lang="en-US" smtClean="0"/>
              <a:t>‹#›</a:t>
            </a:fld>
            <a:endParaRPr lang="en-US"/>
          </a:p>
        </p:txBody>
      </p:sp>
    </p:spTree>
    <p:extLst>
      <p:ext uri="{BB962C8B-B14F-4D97-AF65-F5344CB8AC3E}">
        <p14:creationId xmlns:p14="http://schemas.microsoft.com/office/powerpoint/2010/main" val="4130833462"/>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1298867"/>
            <a:ext cx="9144000" cy="2992577"/>
          </a:xfrm>
        </p:spPr>
        <p:txBody>
          <a:bodyPr>
            <a:normAutofit fontScale="90000"/>
          </a:bodyPr>
          <a:lstStyle/>
          <a:p>
            <a:br>
              <a:rPr lang="en-US" dirty="0"/>
            </a:br>
            <a:r>
              <a:rPr lang="en-US" dirty="0"/>
              <a:t>Factors associated with </a:t>
            </a:r>
            <a:r>
              <a:rPr lang="en-US" dirty="0">
                <a:solidFill>
                  <a:schemeClr val="accent2">
                    <a:lumMod val="75000"/>
                  </a:schemeClr>
                </a:solidFill>
              </a:rPr>
              <a:t>differences in Life Expectancy </a:t>
            </a:r>
            <a:r>
              <a:rPr lang="en-US" dirty="0"/>
              <a:t>across the United States</a:t>
            </a:r>
            <a:br>
              <a:rPr lang="en-US" dirty="0"/>
            </a:br>
            <a:endParaRPr lang="en-US" dirty="0"/>
          </a:p>
        </p:txBody>
      </p:sp>
      <p:sp>
        <p:nvSpPr>
          <p:cNvPr id="3" name="TextBox 2">
            <a:extLst>
              <a:ext uri="{FF2B5EF4-FFF2-40B4-BE49-F238E27FC236}">
                <a16:creationId xmlns:a16="http://schemas.microsoft.com/office/drawing/2014/main" id="{3B084761-489D-4194-B10E-5553911FCCA0}"/>
              </a:ext>
            </a:extLst>
          </p:cNvPr>
          <p:cNvSpPr txBox="1"/>
          <p:nvPr/>
        </p:nvSpPr>
        <p:spPr>
          <a:xfrm>
            <a:off x="904009" y="4977246"/>
            <a:ext cx="7419109" cy="1261884"/>
          </a:xfrm>
          <a:prstGeom prst="rect">
            <a:avLst/>
          </a:prstGeom>
          <a:noFill/>
        </p:spPr>
        <p:txBody>
          <a:bodyPr wrap="square" rtlCol="0">
            <a:spAutoFit/>
          </a:bodyPr>
          <a:lstStyle/>
          <a:p>
            <a:r>
              <a:rPr lang="en-US" sz="3200" dirty="0"/>
              <a:t>	</a:t>
            </a:r>
            <a:r>
              <a:rPr lang="en-US" sz="3200" dirty="0">
                <a:solidFill>
                  <a:schemeClr val="accent2">
                    <a:lumMod val="50000"/>
                  </a:schemeClr>
                </a:solidFill>
              </a:rPr>
              <a:t>Tonia Chu</a:t>
            </a:r>
          </a:p>
          <a:p>
            <a:r>
              <a:rPr lang="en-US" dirty="0">
                <a:solidFill>
                  <a:schemeClr val="accent1">
                    <a:lumMod val="75000"/>
                  </a:schemeClr>
                </a:solidFill>
              </a:rPr>
              <a:t>Under the mentorship:   </a:t>
            </a:r>
            <a:r>
              <a:rPr lang="en-US" dirty="0"/>
              <a:t>	</a:t>
            </a:r>
            <a:r>
              <a:rPr lang="en-US" sz="2400" dirty="0" err="1">
                <a:solidFill>
                  <a:schemeClr val="accent2">
                    <a:lumMod val="50000"/>
                  </a:schemeClr>
                </a:solidFill>
              </a:rPr>
              <a:t>Srdjan</a:t>
            </a:r>
            <a:r>
              <a:rPr lang="en-US" sz="2400" dirty="0">
                <a:solidFill>
                  <a:schemeClr val="accent2">
                    <a:lumMod val="50000"/>
                  </a:schemeClr>
                </a:solidFill>
              </a:rPr>
              <a:t> </a:t>
            </a:r>
            <a:r>
              <a:rPr lang="en-US" sz="2400" dirty="0" err="1">
                <a:solidFill>
                  <a:schemeClr val="accent2">
                    <a:lumMod val="50000"/>
                  </a:schemeClr>
                </a:solidFill>
              </a:rPr>
              <a:t>Santic</a:t>
            </a:r>
            <a:r>
              <a:rPr lang="en-US" sz="2400" dirty="0">
                <a:solidFill>
                  <a:schemeClr val="accent2">
                    <a:lumMod val="50000"/>
                  </a:schemeClr>
                </a:solidFill>
              </a:rPr>
              <a:t> </a:t>
            </a:r>
          </a:p>
          <a:p>
            <a:r>
              <a:rPr lang="en-US" dirty="0">
                <a:solidFill>
                  <a:schemeClr val="accent1">
                    <a:lumMod val="75000"/>
                  </a:schemeClr>
                </a:solidFill>
              </a:rPr>
              <a:t>For the course: </a:t>
            </a:r>
            <a:r>
              <a:rPr lang="en-US" dirty="0"/>
              <a:t>	</a:t>
            </a:r>
            <a:r>
              <a:rPr lang="en-US" sz="2000" dirty="0">
                <a:solidFill>
                  <a:schemeClr val="accent2">
                    <a:lumMod val="50000"/>
                  </a:schemeClr>
                </a:solidFill>
              </a:rPr>
              <a:t>Data Science Career Track (Springboard)</a:t>
            </a:r>
          </a:p>
        </p:txBody>
      </p:sp>
    </p:spTree>
    <p:extLst>
      <p:ext uri="{BB962C8B-B14F-4D97-AF65-F5344CB8AC3E}">
        <p14:creationId xmlns:p14="http://schemas.microsoft.com/office/powerpoint/2010/main" val="38096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3" y="526473"/>
            <a:ext cx="8596668" cy="1320800"/>
          </a:xfrm>
        </p:spPr>
        <p:txBody>
          <a:bodyPr/>
          <a:lstStyle/>
          <a:p>
            <a:pPr algn="ctr"/>
            <a:r>
              <a:rPr lang="en-US" dirty="0">
                <a:solidFill>
                  <a:schemeClr val="accent2">
                    <a:lumMod val="75000"/>
                  </a:schemeClr>
                </a:solidFill>
              </a:rPr>
              <a:t>National Trends in Life Expectancy by Income in year 2001~2014</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1174174" y="2317174"/>
            <a:ext cx="8099828" cy="3973570"/>
          </a:xfrm>
        </p:spPr>
        <p:txBody>
          <a:bodyPr>
            <a:normAutofit/>
          </a:bodyPr>
          <a:lstStyle/>
          <a:p>
            <a:pPr marL="0" indent="0">
              <a:lnSpc>
                <a:spcPct val="150000"/>
              </a:lnSpc>
              <a:buNone/>
            </a:pPr>
            <a:r>
              <a:rPr lang="en-US" dirty="0"/>
              <a:t>	</a:t>
            </a:r>
            <a:endParaRPr lang="en-US" sz="2400" dirty="0"/>
          </a:p>
        </p:txBody>
      </p:sp>
      <p:pic>
        <p:nvPicPr>
          <p:cNvPr id="5" name="Picture 4">
            <a:extLst>
              <a:ext uri="{FF2B5EF4-FFF2-40B4-BE49-F238E27FC236}">
                <a16:creationId xmlns:a16="http://schemas.microsoft.com/office/drawing/2014/main" id="{92C08A26-61DC-4A87-8805-B2F6458D4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18" y="1689847"/>
            <a:ext cx="6629399" cy="4827493"/>
          </a:xfrm>
          <a:prstGeom prst="rect">
            <a:avLst/>
          </a:prstGeom>
        </p:spPr>
      </p:pic>
    </p:spTree>
    <p:extLst>
      <p:ext uri="{BB962C8B-B14F-4D97-AF65-F5344CB8AC3E}">
        <p14:creationId xmlns:p14="http://schemas.microsoft.com/office/powerpoint/2010/main" val="315833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245918"/>
            <a:ext cx="8596668" cy="1320800"/>
          </a:xfrm>
        </p:spPr>
        <p:txBody>
          <a:bodyPr>
            <a:normAutofit/>
          </a:bodyPr>
          <a:lstStyle/>
          <a:p>
            <a:pPr algn="ctr"/>
            <a:r>
              <a:rPr lang="en-US" sz="2800" dirty="0">
                <a:solidFill>
                  <a:schemeClr val="accent2">
                    <a:lumMod val="75000"/>
                  </a:schemeClr>
                </a:solidFill>
              </a:rPr>
              <a:t>Men Life Expectancy by Household Income Percentile in year 2001~2014</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1174174" y="2317174"/>
            <a:ext cx="8099828" cy="3973570"/>
          </a:xfrm>
        </p:spPr>
        <p:txBody>
          <a:bodyPr>
            <a:normAutofit/>
          </a:bodyPr>
          <a:lstStyle/>
          <a:p>
            <a:pPr marL="0" indent="0">
              <a:lnSpc>
                <a:spcPct val="150000"/>
              </a:lnSpc>
              <a:buNone/>
            </a:pPr>
            <a:r>
              <a:rPr lang="en-US" dirty="0"/>
              <a:t>	</a:t>
            </a:r>
            <a:endParaRPr lang="en-US" sz="2400" dirty="0"/>
          </a:p>
        </p:txBody>
      </p:sp>
      <p:pic>
        <p:nvPicPr>
          <p:cNvPr id="6" name="Picture 5">
            <a:extLst>
              <a:ext uri="{FF2B5EF4-FFF2-40B4-BE49-F238E27FC236}">
                <a16:creationId xmlns:a16="http://schemas.microsoft.com/office/drawing/2014/main" id="{5187C1F9-FBB5-48C2-B205-FED065130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14" y="1215736"/>
            <a:ext cx="8350821" cy="5642263"/>
          </a:xfrm>
          <a:prstGeom prst="rect">
            <a:avLst/>
          </a:prstGeom>
        </p:spPr>
      </p:pic>
    </p:spTree>
    <p:extLst>
      <p:ext uri="{BB962C8B-B14F-4D97-AF65-F5344CB8AC3E}">
        <p14:creationId xmlns:p14="http://schemas.microsoft.com/office/powerpoint/2010/main" val="321707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245918"/>
            <a:ext cx="8596668" cy="1320800"/>
          </a:xfrm>
        </p:spPr>
        <p:txBody>
          <a:bodyPr>
            <a:normAutofit/>
          </a:bodyPr>
          <a:lstStyle/>
          <a:p>
            <a:pPr algn="ctr"/>
            <a:r>
              <a:rPr lang="en-US" sz="2800" dirty="0">
                <a:solidFill>
                  <a:schemeClr val="accent2">
                    <a:lumMod val="75000"/>
                  </a:schemeClr>
                </a:solidFill>
              </a:rPr>
              <a:t>Men Life Expectancy by Household Income Percentile in Years</a:t>
            </a:r>
          </a:p>
        </p:txBody>
      </p:sp>
      <p:pic>
        <p:nvPicPr>
          <p:cNvPr id="8" name="Content Placeholder 7">
            <a:extLst>
              <a:ext uri="{FF2B5EF4-FFF2-40B4-BE49-F238E27FC236}">
                <a16:creationId xmlns:a16="http://schemas.microsoft.com/office/drawing/2014/main" id="{D934555C-1428-463D-B484-6FE0FAB66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42" y="1294614"/>
            <a:ext cx="9329313" cy="5229910"/>
          </a:xfrm>
        </p:spPr>
      </p:pic>
    </p:spTree>
    <p:extLst>
      <p:ext uri="{BB962C8B-B14F-4D97-AF65-F5344CB8AC3E}">
        <p14:creationId xmlns:p14="http://schemas.microsoft.com/office/powerpoint/2010/main" val="299233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245918"/>
            <a:ext cx="8596668" cy="1320800"/>
          </a:xfrm>
        </p:spPr>
        <p:txBody>
          <a:bodyPr>
            <a:normAutofit/>
          </a:bodyPr>
          <a:lstStyle/>
          <a:p>
            <a:pPr algn="ctr"/>
            <a:r>
              <a:rPr lang="en-US" sz="2800" dirty="0">
                <a:solidFill>
                  <a:schemeClr val="accent2">
                    <a:lumMod val="75000"/>
                  </a:schemeClr>
                </a:solidFill>
              </a:rPr>
              <a:t>Women Life Expectancy by Household Income Percentile in year 2001~2014</a:t>
            </a:r>
          </a:p>
        </p:txBody>
      </p:sp>
      <p:pic>
        <p:nvPicPr>
          <p:cNvPr id="8" name="Content Placeholder 7">
            <a:extLst>
              <a:ext uri="{FF2B5EF4-FFF2-40B4-BE49-F238E27FC236}">
                <a16:creationId xmlns:a16="http://schemas.microsoft.com/office/drawing/2014/main" id="{4E5E2146-2012-4DB4-9F47-D2F6221ED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436" y="1217440"/>
            <a:ext cx="8091192" cy="5640560"/>
          </a:xfrm>
        </p:spPr>
      </p:pic>
    </p:spTree>
    <p:extLst>
      <p:ext uri="{BB962C8B-B14F-4D97-AF65-F5344CB8AC3E}">
        <p14:creationId xmlns:p14="http://schemas.microsoft.com/office/powerpoint/2010/main" val="208695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245918"/>
            <a:ext cx="8596668" cy="1320800"/>
          </a:xfrm>
        </p:spPr>
        <p:txBody>
          <a:bodyPr>
            <a:normAutofit/>
          </a:bodyPr>
          <a:lstStyle/>
          <a:p>
            <a:pPr algn="ctr"/>
            <a:r>
              <a:rPr lang="en-US" sz="2800" dirty="0">
                <a:solidFill>
                  <a:schemeClr val="accent2">
                    <a:lumMod val="75000"/>
                  </a:schemeClr>
                </a:solidFill>
              </a:rPr>
              <a:t>Women Life Expectancy by Household Income Percentile in Years</a:t>
            </a:r>
          </a:p>
        </p:txBody>
      </p:sp>
      <p:pic>
        <p:nvPicPr>
          <p:cNvPr id="6" name="Content Placeholder 5">
            <a:extLst>
              <a:ext uri="{FF2B5EF4-FFF2-40B4-BE49-F238E27FC236}">
                <a16:creationId xmlns:a16="http://schemas.microsoft.com/office/drawing/2014/main" id="{15E8128D-5687-40AD-B56E-32B830ED0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19" y="1361209"/>
            <a:ext cx="11440508" cy="5001173"/>
          </a:xfrm>
        </p:spPr>
      </p:pic>
    </p:spTree>
    <p:extLst>
      <p:ext uri="{BB962C8B-B14F-4D97-AF65-F5344CB8AC3E}">
        <p14:creationId xmlns:p14="http://schemas.microsoft.com/office/powerpoint/2010/main" val="244744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581891"/>
            <a:ext cx="8596668" cy="984826"/>
          </a:xfrm>
        </p:spPr>
        <p:txBody>
          <a:bodyPr>
            <a:normAutofit/>
          </a:bodyPr>
          <a:lstStyle/>
          <a:p>
            <a:pPr algn="ctr"/>
            <a:r>
              <a:rPr lang="en-US" sz="2800" dirty="0">
                <a:solidFill>
                  <a:schemeClr val="accent2">
                    <a:lumMod val="75000"/>
                  </a:schemeClr>
                </a:solidFill>
              </a:rPr>
              <a:t>Men Life Expectancy Trend in Years 2001~2014</a:t>
            </a:r>
          </a:p>
        </p:txBody>
      </p:sp>
      <p:pic>
        <p:nvPicPr>
          <p:cNvPr id="7" name="Content Placeholder 6">
            <a:extLst>
              <a:ext uri="{FF2B5EF4-FFF2-40B4-BE49-F238E27FC236}">
                <a16:creationId xmlns:a16="http://schemas.microsoft.com/office/drawing/2014/main" id="{4E7AADAE-CBBD-4373-9C46-6138A13A1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79931"/>
            <a:ext cx="6102262" cy="4443635"/>
          </a:xfrm>
        </p:spPr>
      </p:pic>
      <p:sp>
        <p:nvSpPr>
          <p:cNvPr id="8" name="TextBox 7">
            <a:extLst>
              <a:ext uri="{FF2B5EF4-FFF2-40B4-BE49-F238E27FC236}">
                <a16:creationId xmlns:a16="http://schemas.microsoft.com/office/drawing/2014/main" id="{21658CD7-76F1-4598-92CA-DB846C8D49C7}"/>
              </a:ext>
            </a:extLst>
          </p:cNvPr>
          <p:cNvSpPr txBox="1"/>
          <p:nvPr/>
        </p:nvSpPr>
        <p:spPr>
          <a:xfrm>
            <a:off x="6945851" y="3334092"/>
            <a:ext cx="3309977" cy="1703480"/>
          </a:xfrm>
          <a:prstGeom prst="rect">
            <a:avLst/>
          </a:prstGeom>
          <a:noFill/>
        </p:spPr>
        <p:txBody>
          <a:bodyPr wrap="square" rtlCol="0">
            <a:spAutoFit/>
          </a:bodyPr>
          <a:lstStyle/>
          <a:p>
            <a:pPr>
              <a:lnSpc>
                <a:spcPct val="150000"/>
              </a:lnSpc>
            </a:pPr>
            <a:r>
              <a:rPr lang="en-US" dirty="0"/>
              <a:t>Men, Bottom 1%, </a:t>
            </a:r>
          </a:p>
          <a:p>
            <a:pPr>
              <a:lnSpc>
                <a:spcPct val="150000"/>
              </a:lnSpc>
            </a:pPr>
            <a:r>
              <a:rPr lang="en-US" dirty="0"/>
              <a:t>Life expectancy change: -0.1</a:t>
            </a:r>
          </a:p>
          <a:p>
            <a:pPr>
              <a:lnSpc>
                <a:spcPct val="150000"/>
              </a:lnSpc>
            </a:pPr>
            <a:r>
              <a:rPr lang="en-US" dirty="0"/>
              <a:t>Men, Top 1%, </a:t>
            </a:r>
          </a:p>
          <a:p>
            <a:pPr>
              <a:lnSpc>
                <a:spcPct val="150000"/>
              </a:lnSpc>
            </a:pPr>
            <a:r>
              <a:rPr lang="en-US" dirty="0"/>
              <a:t>Life expectancy change: 2.4</a:t>
            </a:r>
          </a:p>
        </p:txBody>
      </p:sp>
    </p:spTree>
    <p:extLst>
      <p:ext uri="{BB962C8B-B14F-4D97-AF65-F5344CB8AC3E}">
        <p14:creationId xmlns:p14="http://schemas.microsoft.com/office/powerpoint/2010/main" val="398125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581891"/>
            <a:ext cx="8596668" cy="984826"/>
          </a:xfrm>
        </p:spPr>
        <p:txBody>
          <a:bodyPr>
            <a:normAutofit/>
          </a:bodyPr>
          <a:lstStyle/>
          <a:p>
            <a:pPr algn="ctr"/>
            <a:r>
              <a:rPr lang="en-US" sz="2800" dirty="0">
                <a:solidFill>
                  <a:schemeClr val="accent2">
                    <a:lumMod val="75000"/>
                  </a:schemeClr>
                </a:solidFill>
              </a:rPr>
              <a:t>Women Life Expectancy Trend in Years 2001~2014</a:t>
            </a:r>
          </a:p>
        </p:txBody>
      </p:sp>
      <p:sp>
        <p:nvSpPr>
          <p:cNvPr id="8" name="TextBox 7">
            <a:extLst>
              <a:ext uri="{FF2B5EF4-FFF2-40B4-BE49-F238E27FC236}">
                <a16:creationId xmlns:a16="http://schemas.microsoft.com/office/drawing/2014/main" id="{21658CD7-76F1-4598-92CA-DB846C8D49C7}"/>
              </a:ext>
            </a:extLst>
          </p:cNvPr>
          <p:cNvSpPr txBox="1"/>
          <p:nvPr/>
        </p:nvSpPr>
        <p:spPr>
          <a:xfrm>
            <a:off x="6945851" y="3334092"/>
            <a:ext cx="3309977" cy="1754326"/>
          </a:xfrm>
          <a:prstGeom prst="rect">
            <a:avLst/>
          </a:prstGeom>
          <a:noFill/>
        </p:spPr>
        <p:txBody>
          <a:bodyPr wrap="square" rtlCol="0">
            <a:spAutoFit/>
          </a:bodyPr>
          <a:lstStyle/>
          <a:p>
            <a:pPr>
              <a:lnSpc>
                <a:spcPct val="150000"/>
              </a:lnSpc>
            </a:pPr>
            <a:r>
              <a:rPr lang="en-US" dirty="0"/>
              <a:t>Women, Bottom 1%, </a:t>
            </a:r>
          </a:p>
          <a:p>
            <a:pPr>
              <a:lnSpc>
                <a:spcPct val="150000"/>
              </a:lnSpc>
            </a:pPr>
            <a:r>
              <a:rPr lang="en-US" dirty="0"/>
              <a:t>Life expectancy change: -0.1</a:t>
            </a:r>
          </a:p>
          <a:p>
            <a:pPr>
              <a:lnSpc>
                <a:spcPct val="150000"/>
              </a:lnSpc>
            </a:pPr>
            <a:r>
              <a:rPr lang="en-US" dirty="0"/>
              <a:t>Women, Top 1%, </a:t>
            </a:r>
          </a:p>
          <a:p>
            <a:pPr>
              <a:lnSpc>
                <a:spcPct val="150000"/>
              </a:lnSpc>
            </a:pPr>
            <a:r>
              <a:rPr lang="en-US" dirty="0"/>
              <a:t>Life expectancy change: 2.7</a:t>
            </a:r>
          </a:p>
        </p:txBody>
      </p:sp>
      <p:pic>
        <p:nvPicPr>
          <p:cNvPr id="6" name="Content Placeholder 5">
            <a:extLst>
              <a:ext uri="{FF2B5EF4-FFF2-40B4-BE49-F238E27FC236}">
                <a16:creationId xmlns:a16="http://schemas.microsoft.com/office/drawing/2014/main" id="{84496DD1-CAF1-4E37-AD13-5BCE49526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959" y="1330036"/>
            <a:ext cx="6314766" cy="4524953"/>
          </a:xfrm>
        </p:spPr>
      </p:pic>
    </p:spTree>
    <p:extLst>
      <p:ext uri="{BB962C8B-B14F-4D97-AF65-F5344CB8AC3E}">
        <p14:creationId xmlns:p14="http://schemas.microsoft.com/office/powerpoint/2010/main" val="414204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4" y="581891"/>
            <a:ext cx="8596668" cy="984826"/>
          </a:xfrm>
        </p:spPr>
        <p:txBody>
          <a:bodyPr>
            <a:normAutofit/>
          </a:bodyPr>
          <a:lstStyle/>
          <a:p>
            <a:pPr algn="ctr"/>
            <a:r>
              <a:rPr lang="en-US" sz="2800" dirty="0">
                <a:solidFill>
                  <a:schemeClr val="accent2">
                    <a:lumMod val="75000"/>
                  </a:schemeClr>
                </a:solidFill>
              </a:rPr>
              <a:t>Life Expectancy Gap Trend in Years 2001~2014</a:t>
            </a:r>
          </a:p>
        </p:txBody>
      </p:sp>
      <p:pic>
        <p:nvPicPr>
          <p:cNvPr id="7" name="Content Placeholder 6">
            <a:extLst>
              <a:ext uri="{FF2B5EF4-FFF2-40B4-BE49-F238E27FC236}">
                <a16:creationId xmlns:a16="http://schemas.microsoft.com/office/drawing/2014/main" id="{8552D398-692B-4B0D-9564-13B1C9F5C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84" y="1298865"/>
            <a:ext cx="7193125" cy="5237996"/>
          </a:xfrm>
        </p:spPr>
      </p:pic>
    </p:spTree>
    <p:extLst>
      <p:ext uri="{BB962C8B-B14F-4D97-AF65-F5344CB8AC3E}">
        <p14:creationId xmlns:p14="http://schemas.microsoft.com/office/powerpoint/2010/main" val="464382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310D-0D12-4D2B-8604-01A4CDC6BAA2}"/>
              </a:ext>
            </a:extLst>
          </p:cNvPr>
          <p:cNvSpPr>
            <a:spLocks noGrp="1"/>
          </p:cNvSpPr>
          <p:nvPr>
            <p:ph type="title"/>
          </p:nvPr>
        </p:nvSpPr>
        <p:spPr>
          <a:xfrm>
            <a:off x="677334" y="931718"/>
            <a:ext cx="8596668" cy="1320800"/>
          </a:xfrm>
        </p:spPr>
        <p:txBody>
          <a:bodyPr/>
          <a:lstStyle/>
          <a:p>
            <a:pPr algn="ctr"/>
            <a:r>
              <a:rPr lang="en-US" dirty="0">
                <a:solidFill>
                  <a:schemeClr val="accent2">
                    <a:lumMod val="75000"/>
                  </a:schemeClr>
                </a:solidFill>
              </a:rPr>
              <a:t>Local Area Variation in Life Expectancy Gap by Income</a:t>
            </a:r>
            <a:endParaRPr lang="en-US" dirty="0"/>
          </a:p>
        </p:txBody>
      </p:sp>
      <p:sp>
        <p:nvSpPr>
          <p:cNvPr id="3" name="Content Placeholder 2">
            <a:extLst>
              <a:ext uri="{FF2B5EF4-FFF2-40B4-BE49-F238E27FC236}">
                <a16:creationId xmlns:a16="http://schemas.microsoft.com/office/drawing/2014/main" id="{6B2A194E-22EB-4D18-9C85-0706B03DFAB3}"/>
              </a:ext>
            </a:extLst>
          </p:cNvPr>
          <p:cNvSpPr>
            <a:spLocks noGrp="1"/>
          </p:cNvSpPr>
          <p:nvPr>
            <p:ph idx="1"/>
          </p:nvPr>
        </p:nvSpPr>
        <p:spPr>
          <a:xfrm>
            <a:off x="1620982" y="3179618"/>
            <a:ext cx="7653020" cy="2861744"/>
          </a:xfrm>
        </p:spPr>
        <p:txBody>
          <a:bodyPr/>
          <a:lstStyle/>
          <a:p>
            <a:pPr marL="0" indent="0">
              <a:buNone/>
            </a:pPr>
            <a:r>
              <a:rPr lang="en-US" sz="2400" dirty="0">
                <a:solidFill>
                  <a:srgbClr val="002060"/>
                </a:solidFill>
              </a:rPr>
              <a:t>How do the gaps vary across local areas?</a:t>
            </a:r>
            <a:endParaRPr lang="en-US" dirty="0">
              <a:solidFill>
                <a:srgbClr val="002060"/>
              </a:solidFill>
            </a:endParaRPr>
          </a:p>
          <a:p>
            <a:pPr>
              <a:lnSpc>
                <a:spcPct val="150000"/>
              </a:lnSpc>
            </a:pPr>
            <a:r>
              <a:rPr lang="en-US" sz="2400" dirty="0"/>
              <a:t>Life Expectancy gap by State</a:t>
            </a:r>
          </a:p>
          <a:p>
            <a:pPr>
              <a:lnSpc>
                <a:spcPct val="150000"/>
              </a:lnSpc>
            </a:pPr>
            <a:r>
              <a:rPr lang="en-US" sz="2400" dirty="0"/>
              <a:t>Life Expectancy gap by Commuting Zone</a:t>
            </a:r>
          </a:p>
          <a:p>
            <a:endParaRPr lang="en-US" dirty="0"/>
          </a:p>
        </p:txBody>
      </p:sp>
    </p:spTree>
    <p:extLst>
      <p:ext uri="{BB962C8B-B14F-4D97-AF65-F5344CB8AC3E}">
        <p14:creationId xmlns:p14="http://schemas.microsoft.com/office/powerpoint/2010/main" val="142630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DC1A-9F34-4AD9-82A9-5712DFEB3A40}"/>
              </a:ext>
            </a:extLst>
          </p:cNvPr>
          <p:cNvSpPr>
            <a:spLocks noGrp="1"/>
          </p:cNvSpPr>
          <p:nvPr>
            <p:ph type="title"/>
          </p:nvPr>
        </p:nvSpPr>
        <p:spPr/>
        <p:txBody>
          <a:bodyPr/>
          <a:lstStyle/>
          <a:p>
            <a:r>
              <a:rPr lang="en-US" dirty="0">
                <a:solidFill>
                  <a:schemeClr val="accent4">
                    <a:lumMod val="50000"/>
                  </a:schemeClr>
                </a:solidFill>
              </a:rPr>
              <a:t>Life Expectancy gap by State</a:t>
            </a:r>
          </a:p>
        </p:txBody>
      </p:sp>
      <p:pic>
        <p:nvPicPr>
          <p:cNvPr id="9" name="Content Placeholder 8">
            <a:extLst>
              <a:ext uri="{FF2B5EF4-FFF2-40B4-BE49-F238E27FC236}">
                <a16:creationId xmlns:a16="http://schemas.microsoft.com/office/drawing/2014/main" id="{78380374-FE0F-4E30-BFE3-755DD9E622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784" y="1423555"/>
            <a:ext cx="11708350" cy="4987636"/>
          </a:xfrm>
        </p:spPr>
      </p:pic>
    </p:spTree>
    <p:extLst>
      <p:ext uri="{BB962C8B-B14F-4D97-AF65-F5344CB8AC3E}">
        <p14:creationId xmlns:p14="http://schemas.microsoft.com/office/powerpoint/2010/main" val="344094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8" y="609606"/>
            <a:ext cx="8596668" cy="751609"/>
          </a:xfrm>
        </p:spPr>
        <p:txBody>
          <a:bodyPr>
            <a:normAutofit/>
          </a:bodyPr>
          <a:lstStyle/>
          <a:p>
            <a:pPr algn="ctr"/>
            <a:r>
              <a:rPr lang="en-US" b="1" dirty="0">
                <a:solidFill>
                  <a:schemeClr val="accent2"/>
                </a:solidFill>
              </a:rPr>
              <a:t>Content</a:t>
            </a:r>
          </a:p>
        </p:txBody>
      </p:sp>
      <p:sp>
        <p:nvSpPr>
          <p:cNvPr id="3" name="Content Placeholder 2"/>
          <p:cNvSpPr>
            <a:spLocks noGrp="1"/>
          </p:cNvSpPr>
          <p:nvPr>
            <p:ph idx="1"/>
          </p:nvPr>
        </p:nvSpPr>
        <p:spPr>
          <a:xfrm>
            <a:off x="2514606" y="1859973"/>
            <a:ext cx="6759401" cy="4181395"/>
          </a:xfrm>
        </p:spPr>
        <p:txBody>
          <a:bodyPr/>
          <a:lstStyle/>
          <a:p>
            <a:r>
              <a:rPr lang="en-US" sz="2800" b="1" cap="small" dirty="0"/>
              <a:t>Introduction</a:t>
            </a:r>
            <a:endParaRPr lang="en-US" sz="2800" dirty="0"/>
          </a:p>
          <a:p>
            <a:r>
              <a:rPr lang="en-US" sz="2800" b="1" cap="small" dirty="0"/>
              <a:t>Dataset</a:t>
            </a:r>
            <a:endParaRPr lang="en-US" sz="2800" dirty="0"/>
          </a:p>
          <a:p>
            <a:r>
              <a:rPr lang="en-US" sz="2800" b="1" cap="small" dirty="0"/>
              <a:t>Data Analysis</a:t>
            </a:r>
            <a:endParaRPr lang="en-US" sz="2800" dirty="0"/>
          </a:p>
          <a:p>
            <a:r>
              <a:rPr lang="en-US" sz="2800" b="1" cap="small" dirty="0"/>
              <a:t>Data Modeling</a:t>
            </a:r>
            <a:endParaRPr lang="en-US" sz="2800" dirty="0"/>
          </a:p>
          <a:p>
            <a:r>
              <a:rPr lang="en-US" sz="2800" b="1" cap="small" dirty="0"/>
              <a:t>Analysis Results</a:t>
            </a:r>
            <a:endParaRPr lang="en-US" sz="2800" dirty="0"/>
          </a:p>
          <a:p>
            <a:r>
              <a:rPr lang="en-US" sz="2800" b="1" cap="small" dirty="0"/>
              <a:t>Future Work</a:t>
            </a:r>
            <a:endParaRPr lang="en-US" sz="2800" dirty="0"/>
          </a:p>
          <a:p>
            <a:pPr marL="0" indent="0">
              <a:buNone/>
            </a:pPr>
            <a:endParaRPr lang="en-US" dirty="0"/>
          </a:p>
        </p:txBody>
      </p:sp>
    </p:spTree>
    <p:extLst>
      <p:ext uri="{BB962C8B-B14F-4D97-AF65-F5344CB8AC3E}">
        <p14:creationId xmlns:p14="http://schemas.microsoft.com/office/powerpoint/2010/main" val="342453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DC1A-9F34-4AD9-82A9-5712DFEB3A40}"/>
              </a:ext>
            </a:extLst>
          </p:cNvPr>
          <p:cNvSpPr>
            <a:spLocks noGrp="1"/>
          </p:cNvSpPr>
          <p:nvPr>
            <p:ph type="title"/>
          </p:nvPr>
        </p:nvSpPr>
        <p:spPr/>
        <p:txBody>
          <a:bodyPr/>
          <a:lstStyle/>
          <a:p>
            <a:r>
              <a:rPr lang="en-US" dirty="0">
                <a:solidFill>
                  <a:schemeClr val="accent4">
                    <a:lumMod val="50000"/>
                  </a:schemeClr>
                </a:solidFill>
              </a:rPr>
              <a:t>Life Expectancy gap by State</a:t>
            </a:r>
          </a:p>
        </p:txBody>
      </p:sp>
      <p:pic>
        <p:nvPicPr>
          <p:cNvPr id="6" name="Content Placeholder 5">
            <a:extLst>
              <a:ext uri="{FF2B5EF4-FFF2-40B4-BE49-F238E27FC236}">
                <a16:creationId xmlns:a16="http://schemas.microsoft.com/office/drawing/2014/main" id="{72916659-D665-4F21-A473-AA8D069FF2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976" y="1475916"/>
            <a:ext cx="11292724" cy="4810584"/>
          </a:xfrm>
        </p:spPr>
      </p:pic>
    </p:spTree>
    <p:extLst>
      <p:ext uri="{BB962C8B-B14F-4D97-AF65-F5344CB8AC3E}">
        <p14:creationId xmlns:p14="http://schemas.microsoft.com/office/powerpoint/2010/main" val="172494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DC1A-9F34-4AD9-82A9-5712DFEB3A40}"/>
              </a:ext>
            </a:extLst>
          </p:cNvPr>
          <p:cNvSpPr>
            <a:spLocks noGrp="1"/>
          </p:cNvSpPr>
          <p:nvPr>
            <p:ph type="title"/>
          </p:nvPr>
        </p:nvSpPr>
        <p:spPr/>
        <p:txBody>
          <a:bodyPr/>
          <a:lstStyle/>
          <a:p>
            <a:r>
              <a:rPr lang="en-US" dirty="0">
                <a:solidFill>
                  <a:schemeClr val="accent4">
                    <a:lumMod val="50000"/>
                  </a:schemeClr>
                </a:solidFill>
              </a:rPr>
              <a:t>Life Expectancy of Q1 by State</a:t>
            </a:r>
          </a:p>
        </p:txBody>
      </p:sp>
      <p:pic>
        <p:nvPicPr>
          <p:cNvPr id="5" name="Content Placeholder 4">
            <a:extLst>
              <a:ext uri="{FF2B5EF4-FFF2-40B4-BE49-F238E27FC236}">
                <a16:creationId xmlns:a16="http://schemas.microsoft.com/office/drawing/2014/main" id="{6CB72217-9237-4EEA-A4D4-7575EED4A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55" y="1402773"/>
            <a:ext cx="11656213" cy="5174672"/>
          </a:xfrm>
        </p:spPr>
      </p:pic>
    </p:spTree>
    <p:extLst>
      <p:ext uri="{BB962C8B-B14F-4D97-AF65-F5344CB8AC3E}">
        <p14:creationId xmlns:p14="http://schemas.microsoft.com/office/powerpoint/2010/main" val="833366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F504-0C94-4A9D-A631-7E77E2D2F395}"/>
              </a:ext>
            </a:extLst>
          </p:cNvPr>
          <p:cNvSpPr>
            <a:spLocks noGrp="1"/>
          </p:cNvSpPr>
          <p:nvPr>
            <p:ph type="title"/>
          </p:nvPr>
        </p:nvSpPr>
        <p:spPr>
          <a:xfrm>
            <a:off x="907256" y="838487"/>
            <a:ext cx="8596668" cy="1320800"/>
          </a:xfrm>
        </p:spPr>
        <p:txBody>
          <a:bodyPr/>
          <a:lstStyle/>
          <a:p>
            <a:r>
              <a:rPr lang="en-US" dirty="0">
                <a:solidFill>
                  <a:schemeClr val="accent4">
                    <a:lumMod val="50000"/>
                  </a:schemeClr>
                </a:solidFill>
              </a:rPr>
              <a:t>Life Expectancy of Q1 by State</a:t>
            </a:r>
            <a:endParaRPr lang="en-US" dirty="0"/>
          </a:p>
        </p:txBody>
      </p:sp>
      <p:pic>
        <p:nvPicPr>
          <p:cNvPr id="6" name="Content Placeholder 5">
            <a:extLst>
              <a:ext uri="{FF2B5EF4-FFF2-40B4-BE49-F238E27FC236}">
                <a16:creationId xmlns:a16="http://schemas.microsoft.com/office/drawing/2014/main" id="{31659902-7234-4804-810B-371C791DBA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7256" y="3034505"/>
            <a:ext cx="4370558" cy="2503849"/>
          </a:xfrm>
        </p:spPr>
      </p:pic>
      <p:pic>
        <p:nvPicPr>
          <p:cNvPr id="8" name="Content Placeholder 7">
            <a:extLst>
              <a:ext uri="{FF2B5EF4-FFF2-40B4-BE49-F238E27FC236}">
                <a16:creationId xmlns:a16="http://schemas.microsoft.com/office/drawing/2014/main" id="{31F51F69-F381-40CE-9BB7-E409A77895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5987" y="3034506"/>
            <a:ext cx="4315843" cy="2503848"/>
          </a:xfrm>
        </p:spPr>
      </p:pic>
      <p:sp>
        <p:nvSpPr>
          <p:cNvPr id="9" name="TextBox 8">
            <a:extLst>
              <a:ext uri="{FF2B5EF4-FFF2-40B4-BE49-F238E27FC236}">
                <a16:creationId xmlns:a16="http://schemas.microsoft.com/office/drawing/2014/main" id="{0F8A08E5-03DD-4F69-BAA6-580A491A0672}"/>
              </a:ext>
            </a:extLst>
          </p:cNvPr>
          <p:cNvSpPr txBox="1"/>
          <p:nvPr/>
        </p:nvSpPr>
        <p:spPr>
          <a:xfrm>
            <a:off x="907256" y="2159287"/>
            <a:ext cx="4154439" cy="646331"/>
          </a:xfrm>
          <a:prstGeom prst="rect">
            <a:avLst/>
          </a:prstGeom>
          <a:noFill/>
        </p:spPr>
        <p:txBody>
          <a:bodyPr wrap="square" rtlCol="0">
            <a:spAutoFit/>
          </a:bodyPr>
          <a:lstStyle/>
          <a:p>
            <a:r>
              <a:rPr lang="en-US" dirty="0"/>
              <a:t>5 states with the highest men life expectancy of bottom quartile income</a:t>
            </a:r>
          </a:p>
        </p:txBody>
      </p:sp>
      <p:sp>
        <p:nvSpPr>
          <p:cNvPr id="10" name="TextBox 9">
            <a:extLst>
              <a:ext uri="{FF2B5EF4-FFF2-40B4-BE49-F238E27FC236}">
                <a16:creationId xmlns:a16="http://schemas.microsoft.com/office/drawing/2014/main" id="{5EADD3C5-0D0E-47F5-8306-E0E4D0FE6D6C}"/>
              </a:ext>
            </a:extLst>
          </p:cNvPr>
          <p:cNvSpPr txBox="1"/>
          <p:nvPr/>
        </p:nvSpPr>
        <p:spPr>
          <a:xfrm>
            <a:off x="5995987" y="2159287"/>
            <a:ext cx="4154439" cy="646331"/>
          </a:xfrm>
          <a:prstGeom prst="rect">
            <a:avLst/>
          </a:prstGeom>
          <a:noFill/>
        </p:spPr>
        <p:txBody>
          <a:bodyPr wrap="square" rtlCol="0">
            <a:spAutoFit/>
          </a:bodyPr>
          <a:lstStyle/>
          <a:p>
            <a:r>
              <a:rPr lang="en-US" dirty="0"/>
              <a:t>5 states with the lowest men life expectancy of bottom quartile income</a:t>
            </a:r>
          </a:p>
        </p:txBody>
      </p:sp>
    </p:spTree>
    <p:extLst>
      <p:ext uri="{BB962C8B-B14F-4D97-AF65-F5344CB8AC3E}">
        <p14:creationId xmlns:p14="http://schemas.microsoft.com/office/powerpoint/2010/main" val="1336505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DC1A-9F34-4AD9-82A9-5712DFEB3A40}"/>
              </a:ext>
            </a:extLst>
          </p:cNvPr>
          <p:cNvSpPr>
            <a:spLocks noGrp="1"/>
          </p:cNvSpPr>
          <p:nvPr>
            <p:ph type="title"/>
          </p:nvPr>
        </p:nvSpPr>
        <p:spPr/>
        <p:txBody>
          <a:bodyPr/>
          <a:lstStyle/>
          <a:p>
            <a:r>
              <a:rPr lang="en-US" dirty="0">
                <a:solidFill>
                  <a:schemeClr val="accent4">
                    <a:lumMod val="50000"/>
                  </a:schemeClr>
                </a:solidFill>
              </a:rPr>
              <a:t>Life Expectancy of Q1 by State</a:t>
            </a:r>
          </a:p>
        </p:txBody>
      </p:sp>
      <p:pic>
        <p:nvPicPr>
          <p:cNvPr id="7" name="Content Placeholder 6">
            <a:extLst>
              <a:ext uri="{FF2B5EF4-FFF2-40B4-BE49-F238E27FC236}">
                <a16:creationId xmlns:a16="http://schemas.microsoft.com/office/drawing/2014/main" id="{86D2B15A-4814-4D40-82F9-17F9A554FD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982" y="1331331"/>
            <a:ext cx="11302207" cy="5017514"/>
          </a:xfrm>
        </p:spPr>
      </p:pic>
    </p:spTree>
    <p:extLst>
      <p:ext uri="{BB962C8B-B14F-4D97-AF65-F5344CB8AC3E}">
        <p14:creationId xmlns:p14="http://schemas.microsoft.com/office/powerpoint/2010/main" val="225625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F504-0C94-4A9D-A631-7E77E2D2F395}"/>
              </a:ext>
            </a:extLst>
          </p:cNvPr>
          <p:cNvSpPr>
            <a:spLocks noGrp="1"/>
          </p:cNvSpPr>
          <p:nvPr>
            <p:ph type="title"/>
          </p:nvPr>
        </p:nvSpPr>
        <p:spPr>
          <a:xfrm>
            <a:off x="769143" y="838487"/>
            <a:ext cx="8596668" cy="1320800"/>
          </a:xfrm>
        </p:spPr>
        <p:txBody>
          <a:bodyPr/>
          <a:lstStyle/>
          <a:p>
            <a:r>
              <a:rPr lang="en-US" dirty="0">
                <a:solidFill>
                  <a:schemeClr val="accent4">
                    <a:lumMod val="50000"/>
                  </a:schemeClr>
                </a:solidFill>
              </a:rPr>
              <a:t>Life Expectancy of Q1 by State</a:t>
            </a:r>
            <a:endParaRPr lang="en-US" dirty="0"/>
          </a:p>
        </p:txBody>
      </p:sp>
      <p:sp>
        <p:nvSpPr>
          <p:cNvPr id="9" name="TextBox 8">
            <a:extLst>
              <a:ext uri="{FF2B5EF4-FFF2-40B4-BE49-F238E27FC236}">
                <a16:creationId xmlns:a16="http://schemas.microsoft.com/office/drawing/2014/main" id="{0F8A08E5-03DD-4F69-BAA6-580A491A0672}"/>
              </a:ext>
            </a:extLst>
          </p:cNvPr>
          <p:cNvSpPr txBox="1"/>
          <p:nvPr/>
        </p:nvSpPr>
        <p:spPr>
          <a:xfrm>
            <a:off x="907256" y="2159287"/>
            <a:ext cx="4154439" cy="646331"/>
          </a:xfrm>
          <a:prstGeom prst="rect">
            <a:avLst/>
          </a:prstGeom>
          <a:noFill/>
        </p:spPr>
        <p:txBody>
          <a:bodyPr wrap="square" rtlCol="0">
            <a:spAutoFit/>
          </a:bodyPr>
          <a:lstStyle/>
          <a:p>
            <a:r>
              <a:rPr lang="en-US" dirty="0"/>
              <a:t>5 states with the highest women life expectancy of bottom quartile income</a:t>
            </a:r>
          </a:p>
        </p:txBody>
      </p:sp>
      <p:sp>
        <p:nvSpPr>
          <p:cNvPr id="10" name="TextBox 9">
            <a:extLst>
              <a:ext uri="{FF2B5EF4-FFF2-40B4-BE49-F238E27FC236}">
                <a16:creationId xmlns:a16="http://schemas.microsoft.com/office/drawing/2014/main" id="{5EADD3C5-0D0E-47F5-8306-E0E4D0FE6D6C}"/>
              </a:ext>
            </a:extLst>
          </p:cNvPr>
          <p:cNvSpPr txBox="1"/>
          <p:nvPr/>
        </p:nvSpPr>
        <p:spPr>
          <a:xfrm>
            <a:off x="6151418" y="2159287"/>
            <a:ext cx="4154439" cy="646331"/>
          </a:xfrm>
          <a:prstGeom prst="rect">
            <a:avLst/>
          </a:prstGeom>
          <a:noFill/>
        </p:spPr>
        <p:txBody>
          <a:bodyPr wrap="square" rtlCol="0">
            <a:spAutoFit/>
          </a:bodyPr>
          <a:lstStyle/>
          <a:p>
            <a:r>
              <a:rPr lang="en-US" dirty="0"/>
              <a:t>5 states with the lowest women life expectancy of bottom quartile income</a:t>
            </a:r>
          </a:p>
        </p:txBody>
      </p:sp>
      <p:pic>
        <p:nvPicPr>
          <p:cNvPr id="7" name="Content Placeholder 6">
            <a:extLst>
              <a:ext uri="{FF2B5EF4-FFF2-40B4-BE49-F238E27FC236}">
                <a16:creationId xmlns:a16="http://schemas.microsoft.com/office/drawing/2014/main" id="{7B5FB1DA-27AC-461A-8C2D-0B7CE07AEB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9143" y="3024981"/>
            <a:ext cx="4966639" cy="2672525"/>
          </a:xfrm>
        </p:spPr>
      </p:pic>
      <p:pic>
        <p:nvPicPr>
          <p:cNvPr id="14" name="Content Placeholder 13">
            <a:extLst>
              <a:ext uri="{FF2B5EF4-FFF2-40B4-BE49-F238E27FC236}">
                <a16:creationId xmlns:a16="http://schemas.microsoft.com/office/drawing/2014/main" id="{0D92A58A-1526-4F3C-8CF9-5097488B86E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51418" y="3024981"/>
            <a:ext cx="4664036" cy="2704660"/>
          </a:xfrm>
        </p:spPr>
      </p:pic>
    </p:spTree>
    <p:extLst>
      <p:ext uri="{BB962C8B-B14F-4D97-AF65-F5344CB8AC3E}">
        <p14:creationId xmlns:p14="http://schemas.microsoft.com/office/powerpoint/2010/main" val="3950982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DC1A-9F34-4AD9-82A9-5712DFEB3A40}"/>
              </a:ext>
            </a:extLst>
          </p:cNvPr>
          <p:cNvSpPr>
            <a:spLocks noGrp="1"/>
          </p:cNvSpPr>
          <p:nvPr>
            <p:ph type="title"/>
          </p:nvPr>
        </p:nvSpPr>
        <p:spPr/>
        <p:txBody>
          <a:bodyPr/>
          <a:lstStyle/>
          <a:p>
            <a:r>
              <a:rPr lang="en-US" dirty="0">
                <a:solidFill>
                  <a:schemeClr val="accent4">
                    <a:lumMod val="50000"/>
                  </a:schemeClr>
                </a:solidFill>
              </a:rPr>
              <a:t>Life Expectancy gap by State</a:t>
            </a:r>
          </a:p>
        </p:txBody>
      </p:sp>
      <p:pic>
        <p:nvPicPr>
          <p:cNvPr id="7" name="Content Placeholder 6">
            <a:extLst>
              <a:ext uri="{FF2B5EF4-FFF2-40B4-BE49-F238E27FC236}">
                <a16:creationId xmlns:a16="http://schemas.microsoft.com/office/drawing/2014/main" id="{864FBE5A-A72B-493E-9DB2-0ED8D16F48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036" y="1662546"/>
            <a:ext cx="11619297" cy="4603172"/>
          </a:xfrm>
        </p:spPr>
      </p:pic>
    </p:spTree>
    <p:extLst>
      <p:ext uri="{BB962C8B-B14F-4D97-AF65-F5344CB8AC3E}">
        <p14:creationId xmlns:p14="http://schemas.microsoft.com/office/powerpoint/2010/main" val="3916654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80D6-39BC-4072-9BB7-25D474388E8C}"/>
              </a:ext>
            </a:extLst>
          </p:cNvPr>
          <p:cNvSpPr>
            <a:spLocks noGrp="1"/>
          </p:cNvSpPr>
          <p:nvPr>
            <p:ph type="title"/>
          </p:nvPr>
        </p:nvSpPr>
        <p:spPr/>
        <p:txBody>
          <a:bodyPr/>
          <a:lstStyle/>
          <a:p>
            <a:r>
              <a:rPr lang="en-US" dirty="0">
                <a:solidFill>
                  <a:schemeClr val="accent4">
                    <a:lumMod val="50000"/>
                  </a:schemeClr>
                </a:solidFill>
              </a:rPr>
              <a:t>Life Expectancy gap by State</a:t>
            </a:r>
            <a:endParaRPr lang="en-US" dirty="0"/>
          </a:p>
        </p:txBody>
      </p:sp>
      <p:sp>
        <p:nvSpPr>
          <p:cNvPr id="3" name="Text Placeholder 2">
            <a:extLst>
              <a:ext uri="{FF2B5EF4-FFF2-40B4-BE49-F238E27FC236}">
                <a16:creationId xmlns:a16="http://schemas.microsoft.com/office/drawing/2014/main" id="{ADFAB07C-2E1F-4132-AFBB-D78DED312028}"/>
              </a:ext>
            </a:extLst>
          </p:cNvPr>
          <p:cNvSpPr>
            <a:spLocks noGrp="1"/>
          </p:cNvSpPr>
          <p:nvPr>
            <p:ph type="body" idx="1"/>
          </p:nvPr>
        </p:nvSpPr>
        <p:spPr>
          <a:xfrm>
            <a:off x="675745" y="1930400"/>
            <a:ext cx="4185623" cy="806845"/>
          </a:xfrm>
        </p:spPr>
        <p:txBody>
          <a:bodyPr/>
          <a:lstStyle/>
          <a:p>
            <a:r>
              <a:rPr lang="en-US" dirty="0"/>
              <a:t>5 states with the highest life expectancy gap of men</a:t>
            </a:r>
          </a:p>
        </p:txBody>
      </p:sp>
      <p:pic>
        <p:nvPicPr>
          <p:cNvPr id="8" name="Content Placeholder 7">
            <a:extLst>
              <a:ext uri="{FF2B5EF4-FFF2-40B4-BE49-F238E27FC236}">
                <a16:creationId xmlns:a16="http://schemas.microsoft.com/office/drawing/2014/main" id="{16B28CA8-A63D-49F3-9247-804684610D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038" y="2940615"/>
            <a:ext cx="4884699" cy="2809013"/>
          </a:xfrm>
        </p:spPr>
      </p:pic>
      <p:sp>
        <p:nvSpPr>
          <p:cNvPr id="5" name="Text Placeholder 4">
            <a:extLst>
              <a:ext uri="{FF2B5EF4-FFF2-40B4-BE49-F238E27FC236}">
                <a16:creationId xmlns:a16="http://schemas.microsoft.com/office/drawing/2014/main" id="{9AE978B7-DB4B-4B35-A0AA-0CC427EE7252}"/>
              </a:ext>
            </a:extLst>
          </p:cNvPr>
          <p:cNvSpPr>
            <a:spLocks noGrp="1"/>
          </p:cNvSpPr>
          <p:nvPr>
            <p:ph type="body" sz="quarter" idx="3"/>
          </p:nvPr>
        </p:nvSpPr>
        <p:spPr>
          <a:xfrm>
            <a:off x="6083084" y="1930400"/>
            <a:ext cx="4185618" cy="806845"/>
          </a:xfrm>
        </p:spPr>
        <p:txBody>
          <a:bodyPr/>
          <a:lstStyle/>
          <a:p>
            <a:r>
              <a:rPr lang="en-US" dirty="0"/>
              <a:t>5 states with the lowest life expectancy gap of men</a:t>
            </a:r>
          </a:p>
        </p:txBody>
      </p:sp>
      <p:pic>
        <p:nvPicPr>
          <p:cNvPr id="10" name="Content Placeholder 9">
            <a:extLst>
              <a:ext uri="{FF2B5EF4-FFF2-40B4-BE49-F238E27FC236}">
                <a16:creationId xmlns:a16="http://schemas.microsoft.com/office/drawing/2014/main" id="{F0F9D0B5-528A-452C-B510-3FCEB725807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83084" y="2940615"/>
            <a:ext cx="3959844" cy="2809014"/>
          </a:xfrm>
        </p:spPr>
      </p:pic>
    </p:spTree>
    <p:extLst>
      <p:ext uri="{BB962C8B-B14F-4D97-AF65-F5344CB8AC3E}">
        <p14:creationId xmlns:p14="http://schemas.microsoft.com/office/powerpoint/2010/main" val="336624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80D6-39BC-4072-9BB7-25D474388E8C}"/>
              </a:ext>
            </a:extLst>
          </p:cNvPr>
          <p:cNvSpPr>
            <a:spLocks noGrp="1"/>
          </p:cNvSpPr>
          <p:nvPr>
            <p:ph type="title"/>
          </p:nvPr>
        </p:nvSpPr>
        <p:spPr/>
        <p:txBody>
          <a:bodyPr/>
          <a:lstStyle/>
          <a:p>
            <a:r>
              <a:rPr lang="en-US" dirty="0">
                <a:solidFill>
                  <a:schemeClr val="accent4">
                    <a:lumMod val="50000"/>
                  </a:schemeClr>
                </a:solidFill>
              </a:rPr>
              <a:t>Life Expectancy gap by State</a:t>
            </a:r>
            <a:endParaRPr lang="en-US" dirty="0"/>
          </a:p>
        </p:txBody>
      </p:sp>
      <p:sp>
        <p:nvSpPr>
          <p:cNvPr id="3" name="Text Placeholder 2">
            <a:extLst>
              <a:ext uri="{FF2B5EF4-FFF2-40B4-BE49-F238E27FC236}">
                <a16:creationId xmlns:a16="http://schemas.microsoft.com/office/drawing/2014/main" id="{ADFAB07C-2E1F-4132-AFBB-D78DED312028}"/>
              </a:ext>
            </a:extLst>
          </p:cNvPr>
          <p:cNvSpPr>
            <a:spLocks noGrp="1"/>
          </p:cNvSpPr>
          <p:nvPr>
            <p:ph type="body" idx="1"/>
          </p:nvPr>
        </p:nvSpPr>
        <p:spPr>
          <a:xfrm>
            <a:off x="675745" y="1930400"/>
            <a:ext cx="4185623" cy="806845"/>
          </a:xfrm>
        </p:spPr>
        <p:txBody>
          <a:bodyPr/>
          <a:lstStyle/>
          <a:p>
            <a:r>
              <a:rPr lang="en-US" dirty="0"/>
              <a:t>5 states with the highest life expectancy gap of women</a:t>
            </a:r>
          </a:p>
        </p:txBody>
      </p:sp>
      <p:sp>
        <p:nvSpPr>
          <p:cNvPr id="5" name="Text Placeholder 4">
            <a:extLst>
              <a:ext uri="{FF2B5EF4-FFF2-40B4-BE49-F238E27FC236}">
                <a16:creationId xmlns:a16="http://schemas.microsoft.com/office/drawing/2014/main" id="{9AE978B7-DB4B-4B35-A0AA-0CC427EE7252}"/>
              </a:ext>
            </a:extLst>
          </p:cNvPr>
          <p:cNvSpPr>
            <a:spLocks noGrp="1"/>
          </p:cNvSpPr>
          <p:nvPr>
            <p:ph type="body" sz="quarter" idx="3"/>
          </p:nvPr>
        </p:nvSpPr>
        <p:spPr>
          <a:xfrm>
            <a:off x="6083084" y="1930400"/>
            <a:ext cx="4185618" cy="806845"/>
          </a:xfrm>
        </p:spPr>
        <p:txBody>
          <a:bodyPr/>
          <a:lstStyle/>
          <a:p>
            <a:r>
              <a:rPr lang="en-US" dirty="0"/>
              <a:t>5 states with the lowest life expectancy gap of women</a:t>
            </a:r>
          </a:p>
        </p:txBody>
      </p:sp>
      <p:pic>
        <p:nvPicPr>
          <p:cNvPr id="9" name="Content Placeholder 8">
            <a:extLst>
              <a:ext uri="{FF2B5EF4-FFF2-40B4-BE49-F238E27FC236}">
                <a16:creationId xmlns:a16="http://schemas.microsoft.com/office/drawing/2014/main" id="{160BE8D5-4ADE-4B83-9EE3-CE8E93BA75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745" y="2892648"/>
            <a:ext cx="4185623" cy="2993516"/>
          </a:xfrm>
        </p:spPr>
      </p:pic>
      <p:pic>
        <p:nvPicPr>
          <p:cNvPr id="14" name="Content Placeholder 13">
            <a:extLst>
              <a:ext uri="{FF2B5EF4-FFF2-40B4-BE49-F238E27FC236}">
                <a16:creationId xmlns:a16="http://schemas.microsoft.com/office/drawing/2014/main" id="{A450752E-50C2-407A-B497-C40E2CFE19C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65936" y="2897240"/>
            <a:ext cx="4202766" cy="2988923"/>
          </a:xfrm>
        </p:spPr>
      </p:pic>
    </p:spTree>
    <p:extLst>
      <p:ext uri="{BB962C8B-B14F-4D97-AF65-F5344CB8AC3E}">
        <p14:creationId xmlns:p14="http://schemas.microsoft.com/office/powerpoint/2010/main" val="50381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80D6-39BC-4072-9BB7-25D474388E8C}"/>
              </a:ext>
            </a:extLst>
          </p:cNvPr>
          <p:cNvSpPr>
            <a:spLocks noGrp="1"/>
          </p:cNvSpPr>
          <p:nvPr>
            <p:ph type="title"/>
          </p:nvPr>
        </p:nvSpPr>
        <p:spPr>
          <a:xfrm>
            <a:off x="677334" y="609600"/>
            <a:ext cx="8596668" cy="772391"/>
          </a:xfrm>
        </p:spPr>
        <p:txBody>
          <a:bodyPr/>
          <a:lstStyle/>
          <a:p>
            <a:r>
              <a:rPr lang="en-US" dirty="0">
                <a:solidFill>
                  <a:schemeClr val="accent4">
                    <a:lumMod val="50000"/>
                  </a:schemeClr>
                </a:solidFill>
              </a:rPr>
              <a:t>Life Expectancy gap by Commuting Zone</a:t>
            </a:r>
            <a:endParaRPr lang="en-US" dirty="0"/>
          </a:p>
        </p:txBody>
      </p:sp>
      <p:sp>
        <p:nvSpPr>
          <p:cNvPr id="3" name="Text Placeholder 2">
            <a:extLst>
              <a:ext uri="{FF2B5EF4-FFF2-40B4-BE49-F238E27FC236}">
                <a16:creationId xmlns:a16="http://schemas.microsoft.com/office/drawing/2014/main" id="{ADFAB07C-2E1F-4132-AFBB-D78DED312028}"/>
              </a:ext>
            </a:extLst>
          </p:cNvPr>
          <p:cNvSpPr>
            <a:spLocks noGrp="1"/>
          </p:cNvSpPr>
          <p:nvPr>
            <p:ph type="body" idx="1"/>
          </p:nvPr>
        </p:nvSpPr>
        <p:spPr>
          <a:xfrm>
            <a:off x="789709" y="1563437"/>
            <a:ext cx="4185623" cy="806845"/>
          </a:xfrm>
        </p:spPr>
        <p:txBody>
          <a:bodyPr/>
          <a:lstStyle/>
          <a:p>
            <a:r>
              <a:rPr lang="en-US" dirty="0"/>
              <a:t>CZs with the highest life expectancy gap of men</a:t>
            </a:r>
          </a:p>
        </p:txBody>
      </p:sp>
      <p:sp>
        <p:nvSpPr>
          <p:cNvPr id="5" name="Text Placeholder 4">
            <a:extLst>
              <a:ext uri="{FF2B5EF4-FFF2-40B4-BE49-F238E27FC236}">
                <a16:creationId xmlns:a16="http://schemas.microsoft.com/office/drawing/2014/main" id="{9AE978B7-DB4B-4B35-A0AA-0CC427EE7252}"/>
              </a:ext>
            </a:extLst>
          </p:cNvPr>
          <p:cNvSpPr>
            <a:spLocks noGrp="1"/>
          </p:cNvSpPr>
          <p:nvPr>
            <p:ph type="body" sz="quarter" idx="3"/>
          </p:nvPr>
        </p:nvSpPr>
        <p:spPr>
          <a:xfrm>
            <a:off x="5701961" y="1555841"/>
            <a:ext cx="4185618" cy="806845"/>
          </a:xfrm>
        </p:spPr>
        <p:txBody>
          <a:bodyPr/>
          <a:lstStyle/>
          <a:p>
            <a:r>
              <a:rPr lang="en-US" dirty="0"/>
              <a:t>CZs with the highest life expectancy gap of women</a:t>
            </a:r>
          </a:p>
        </p:txBody>
      </p:sp>
      <p:pic>
        <p:nvPicPr>
          <p:cNvPr id="8" name="Content Placeholder 7">
            <a:extLst>
              <a:ext uri="{FF2B5EF4-FFF2-40B4-BE49-F238E27FC236}">
                <a16:creationId xmlns:a16="http://schemas.microsoft.com/office/drawing/2014/main" id="{4982B6D5-88B5-4334-B709-C22A3C7138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9709" y="2536536"/>
            <a:ext cx="3723856" cy="3954198"/>
          </a:xfrm>
        </p:spPr>
      </p:pic>
      <p:pic>
        <p:nvPicPr>
          <p:cNvPr id="13" name="Content Placeholder 12">
            <a:extLst>
              <a:ext uri="{FF2B5EF4-FFF2-40B4-BE49-F238E27FC236}">
                <a16:creationId xmlns:a16="http://schemas.microsoft.com/office/drawing/2014/main" id="{C582C763-E64C-4CAE-AA88-FA707477A9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01961" y="2547048"/>
            <a:ext cx="3442039" cy="3903542"/>
          </a:xfrm>
        </p:spPr>
      </p:pic>
    </p:spTree>
    <p:extLst>
      <p:ext uri="{BB962C8B-B14F-4D97-AF65-F5344CB8AC3E}">
        <p14:creationId xmlns:p14="http://schemas.microsoft.com/office/powerpoint/2010/main" val="89121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80D6-39BC-4072-9BB7-25D474388E8C}"/>
              </a:ext>
            </a:extLst>
          </p:cNvPr>
          <p:cNvSpPr>
            <a:spLocks noGrp="1"/>
          </p:cNvSpPr>
          <p:nvPr>
            <p:ph type="title"/>
          </p:nvPr>
        </p:nvSpPr>
        <p:spPr>
          <a:xfrm>
            <a:off x="677334" y="609600"/>
            <a:ext cx="8596668" cy="772391"/>
          </a:xfrm>
        </p:spPr>
        <p:txBody>
          <a:bodyPr/>
          <a:lstStyle/>
          <a:p>
            <a:r>
              <a:rPr lang="en-US" dirty="0">
                <a:solidFill>
                  <a:schemeClr val="accent4">
                    <a:lumMod val="50000"/>
                  </a:schemeClr>
                </a:solidFill>
              </a:rPr>
              <a:t>Life Expectancy gap by Commuting Zone</a:t>
            </a:r>
            <a:endParaRPr lang="en-US" dirty="0"/>
          </a:p>
        </p:txBody>
      </p:sp>
      <p:sp>
        <p:nvSpPr>
          <p:cNvPr id="3" name="Text Placeholder 2">
            <a:extLst>
              <a:ext uri="{FF2B5EF4-FFF2-40B4-BE49-F238E27FC236}">
                <a16:creationId xmlns:a16="http://schemas.microsoft.com/office/drawing/2014/main" id="{ADFAB07C-2E1F-4132-AFBB-D78DED312028}"/>
              </a:ext>
            </a:extLst>
          </p:cNvPr>
          <p:cNvSpPr>
            <a:spLocks noGrp="1"/>
          </p:cNvSpPr>
          <p:nvPr>
            <p:ph type="body" idx="1"/>
          </p:nvPr>
        </p:nvSpPr>
        <p:spPr>
          <a:xfrm>
            <a:off x="789709" y="1563437"/>
            <a:ext cx="4185623" cy="806845"/>
          </a:xfrm>
        </p:spPr>
        <p:txBody>
          <a:bodyPr/>
          <a:lstStyle/>
          <a:p>
            <a:r>
              <a:rPr lang="en-US" dirty="0"/>
              <a:t>CZs with the lowest life expectancy gap of men</a:t>
            </a:r>
          </a:p>
        </p:txBody>
      </p:sp>
      <p:sp>
        <p:nvSpPr>
          <p:cNvPr id="5" name="Text Placeholder 4">
            <a:extLst>
              <a:ext uri="{FF2B5EF4-FFF2-40B4-BE49-F238E27FC236}">
                <a16:creationId xmlns:a16="http://schemas.microsoft.com/office/drawing/2014/main" id="{9AE978B7-DB4B-4B35-A0AA-0CC427EE7252}"/>
              </a:ext>
            </a:extLst>
          </p:cNvPr>
          <p:cNvSpPr>
            <a:spLocks noGrp="1"/>
          </p:cNvSpPr>
          <p:nvPr>
            <p:ph type="body" sz="quarter" idx="3"/>
          </p:nvPr>
        </p:nvSpPr>
        <p:spPr>
          <a:xfrm>
            <a:off x="5701961" y="1555841"/>
            <a:ext cx="4185618" cy="806845"/>
          </a:xfrm>
        </p:spPr>
        <p:txBody>
          <a:bodyPr/>
          <a:lstStyle/>
          <a:p>
            <a:r>
              <a:rPr lang="en-US" dirty="0"/>
              <a:t>CZs with the lowest life expectancy gap of women</a:t>
            </a:r>
          </a:p>
        </p:txBody>
      </p:sp>
      <p:pic>
        <p:nvPicPr>
          <p:cNvPr id="9" name="Content Placeholder 8">
            <a:extLst>
              <a:ext uri="{FF2B5EF4-FFF2-40B4-BE49-F238E27FC236}">
                <a16:creationId xmlns:a16="http://schemas.microsoft.com/office/drawing/2014/main" id="{9EF5538E-6546-4CF6-85D0-D66CCED6005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3618" y="2360687"/>
            <a:ext cx="3699164" cy="4002535"/>
          </a:xfrm>
        </p:spPr>
      </p:pic>
      <p:pic>
        <p:nvPicPr>
          <p:cNvPr id="14" name="Content Placeholder 13">
            <a:extLst>
              <a:ext uri="{FF2B5EF4-FFF2-40B4-BE49-F238E27FC236}">
                <a16:creationId xmlns:a16="http://schemas.microsoft.com/office/drawing/2014/main" id="{099A1947-DA28-4813-9AC8-2860FED5556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51243" y="2360848"/>
            <a:ext cx="3462837" cy="4002373"/>
          </a:xfrm>
        </p:spPr>
      </p:pic>
    </p:spTree>
    <p:extLst>
      <p:ext uri="{BB962C8B-B14F-4D97-AF65-F5344CB8AC3E}">
        <p14:creationId xmlns:p14="http://schemas.microsoft.com/office/powerpoint/2010/main" val="107139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8482"/>
          </a:xfrm>
        </p:spPr>
        <p:txBody>
          <a:bodyPr>
            <a:normAutofit/>
          </a:bodyPr>
          <a:lstStyle/>
          <a:p>
            <a:pPr algn="ctr"/>
            <a:r>
              <a:rPr lang="en-US" b="1" dirty="0">
                <a:solidFill>
                  <a:schemeClr val="accent2"/>
                </a:solidFill>
              </a:rPr>
              <a:t>Introduction</a:t>
            </a:r>
          </a:p>
        </p:txBody>
      </p:sp>
      <p:sp>
        <p:nvSpPr>
          <p:cNvPr id="3" name="Content Placeholder 2"/>
          <p:cNvSpPr>
            <a:spLocks noGrp="1"/>
          </p:cNvSpPr>
          <p:nvPr>
            <p:ph idx="1"/>
          </p:nvPr>
        </p:nvSpPr>
        <p:spPr>
          <a:xfrm>
            <a:off x="1371599" y="1849582"/>
            <a:ext cx="8125691" cy="3709554"/>
          </a:xfrm>
        </p:spPr>
        <p:txBody>
          <a:bodyPr>
            <a:normAutofit/>
          </a:bodyPr>
          <a:lstStyle/>
          <a:p>
            <a:pPr marL="0" indent="0">
              <a:buNone/>
            </a:pPr>
            <a:r>
              <a:rPr lang="en-US" sz="2400" b="1" dirty="0"/>
              <a:t>In this project, I want to solve following problems:</a:t>
            </a:r>
          </a:p>
          <a:p>
            <a:r>
              <a:rPr lang="en-US" sz="2400" dirty="0"/>
              <a:t>What is the shape of the income–life expectancy gradient?</a:t>
            </a:r>
          </a:p>
          <a:p>
            <a:pPr lvl="0"/>
            <a:r>
              <a:rPr lang="en-US" sz="2400" dirty="0"/>
              <a:t>How are gaps in life expectancy changing over time?</a:t>
            </a:r>
          </a:p>
          <a:p>
            <a:pPr lvl="0"/>
            <a:r>
              <a:rPr lang="en-US" sz="2400" dirty="0"/>
              <a:t>How do the gaps vary across local areas? </a:t>
            </a:r>
          </a:p>
          <a:p>
            <a:pPr lvl="0"/>
            <a:r>
              <a:rPr lang="en-US" sz="2400" dirty="0"/>
              <a:t>What are the factors associated with differences in life expectancy?</a:t>
            </a:r>
          </a:p>
        </p:txBody>
      </p:sp>
    </p:spTree>
    <p:extLst>
      <p:ext uri="{BB962C8B-B14F-4D97-AF65-F5344CB8AC3E}">
        <p14:creationId xmlns:p14="http://schemas.microsoft.com/office/powerpoint/2010/main" val="3778546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DC1A-9F34-4AD9-82A9-5712DFEB3A40}"/>
              </a:ext>
            </a:extLst>
          </p:cNvPr>
          <p:cNvSpPr>
            <a:spLocks noGrp="1"/>
          </p:cNvSpPr>
          <p:nvPr>
            <p:ph type="title"/>
          </p:nvPr>
        </p:nvSpPr>
        <p:spPr/>
        <p:txBody>
          <a:bodyPr>
            <a:normAutofit fontScale="90000"/>
          </a:bodyPr>
          <a:lstStyle/>
          <a:p>
            <a:r>
              <a:rPr lang="en-US" dirty="0">
                <a:solidFill>
                  <a:schemeClr val="accent4">
                    <a:lumMod val="50000"/>
                  </a:schemeClr>
                </a:solidFill>
              </a:rPr>
              <a:t>Life Expectancy gap by Commuting Zones in California, New York, Indiana and Michigan</a:t>
            </a:r>
          </a:p>
        </p:txBody>
      </p:sp>
      <p:pic>
        <p:nvPicPr>
          <p:cNvPr id="6" name="Content Placeholder 5">
            <a:extLst>
              <a:ext uri="{FF2B5EF4-FFF2-40B4-BE49-F238E27FC236}">
                <a16:creationId xmlns:a16="http://schemas.microsoft.com/office/drawing/2014/main" id="{AE6EB482-9FEF-4B4A-9C7F-73036B8CCF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873" y="2018597"/>
            <a:ext cx="11487109" cy="4226339"/>
          </a:xfrm>
        </p:spPr>
      </p:pic>
    </p:spTree>
    <p:extLst>
      <p:ext uri="{BB962C8B-B14F-4D97-AF65-F5344CB8AC3E}">
        <p14:creationId xmlns:p14="http://schemas.microsoft.com/office/powerpoint/2010/main" val="867008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BEBA-ABDB-4897-BEFA-FC75A80E0CFE}"/>
              </a:ext>
            </a:extLst>
          </p:cNvPr>
          <p:cNvSpPr>
            <a:spLocks noGrp="1"/>
          </p:cNvSpPr>
          <p:nvPr>
            <p:ph type="title"/>
          </p:nvPr>
        </p:nvSpPr>
        <p:spPr/>
        <p:txBody>
          <a:bodyPr>
            <a:normAutofit fontScale="90000"/>
          </a:bodyPr>
          <a:lstStyle/>
          <a:p>
            <a:r>
              <a:rPr lang="en-US" dirty="0">
                <a:solidFill>
                  <a:schemeClr val="accent4">
                    <a:lumMod val="50000"/>
                  </a:schemeClr>
                </a:solidFill>
              </a:rPr>
              <a:t>Life Expectancy gap by Commuting Zones in California, New York, Indiana and Michigan</a:t>
            </a:r>
            <a:endParaRPr lang="en-US" dirty="0"/>
          </a:p>
        </p:txBody>
      </p:sp>
      <p:sp>
        <p:nvSpPr>
          <p:cNvPr id="3" name="Text Placeholder 2">
            <a:extLst>
              <a:ext uri="{FF2B5EF4-FFF2-40B4-BE49-F238E27FC236}">
                <a16:creationId xmlns:a16="http://schemas.microsoft.com/office/drawing/2014/main" id="{B82B0C9D-97C5-42C3-A08C-1D9BCA8D2528}"/>
              </a:ext>
            </a:extLst>
          </p:cNvPr>
          <p:cNvSpPr>
            <a:spLocks noGrp="1"/>
          </p:cNvSpPr>
          <p:nvPr>
            <p:ph type="body" idx="1"/>
          </p:nvPr>
        </p:nvSpPr>
        <p:spPr>
          <a:xfrm>
            <a:off x="739505" y="1938482"/>
            <a:ext cx="4028919" cy="806845"/>
          </a:xfrm>
        </p:spPr>
        <p:txBody>
          <a:bodyPr/>
          <a:lstStyle/>
          <a:p>
            <a:r>
              <a:rPr lang="en-US" dirty="0"/>
              <a:t>5 CZs with the highest life expectancy gap of men</a:t>
            </a:r>
          </a:p>
        </p:txBody>
      </p:sp>
      <p:pic>
        <p:nvPicPr>
          <p:cNvPr id="8" name="Content Placeholder 7">
            <a:extLst>
              <a:ext uri="{FF2B5EF4-FFF2-40B4-BE49-F238E27FC236}">
                <a16:creationId xmlns:a16="http://schemas.microsoft.com/office/drawing/2014/main" id="{21E94F04-2830-420C-8F00-4E6C345B7C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9505" y="2951018"/>
            <a:ext cx="4028919" cy="2754713"/>
          </a:xfrm>
        </p:spPr>
      </p:pic>
      <p:pic>
        <p:nvPicPr>
          <p:cNvPr id="10" name="Content Placeholder 9">
            <a:extLst>
              <a:ext uri="{FF2B5EF4-FFF2-40B4-BE49-F238E27FC236}">
                <a16:creationId xmlns:a16="http://schemas.microsoft.com/office/drawing/2014/main" id="{BAE3803F-0C9F-435F-991A-573EA60D183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15755" y="2951017"/>
            <a:ext cx="4015759" cy="2754713"/>
          </a:xfrm>
        </p:spPr>
      </p:pic>
      <p:sp>
        <p:nvSpPr>
          <p:cNvPr id="13" name="Text Placeholder 2">
            <a:extLst>
              <a:ext uri="{FF2B5EF4-FFF2-40B4-BE49-F238E27FC236}">
                <a16:creationId xmlns:a16="http://schemas.microsoft.com/office/drawing/2014/main" id="{3B71B1CD-B6B7-4E2B-83C6-C5669F9F0C39}"/>
              </a:ext>
            </a:extLst>
          </p:cNvPr>
          <p:cNvSpPr txBox="1">
            <a:spLocks/>
          </p:cNvSpPr>
          <p:nvPr/>
        </p:nvSpPr>
        <p:spPr>
          <a:xfrm>
            <a:off x="5422341" y="1938482"/>
            <a:ext cx="4028919" cy="806845"/>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5 CZs with the highest life expectancy gap of women</a:t>
            </a:r>
          </a:p>
        </p:txBody>
      </p:sp>
    </p:spTree>
    <p:extLst>
      <p:ext uri="{BB962C8B-B14F-4D97-AF65-F5344CB8AC3E}">
        <p14:creationId xmlns:p14="http://schemas.microsoft.com/office/powerpoint/2010/main" val="27802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BEBA-ABDB-4897-BEFA-FC75A80E0CFE}"/>
              </a:ext>
            </a:extLst>
          </p:cNvPr>
          <p:cNvSpPr>
            <a:spLocks noGrp="1"/>
          </p:cNvSpPr>
          <p:nvPr>
            <p:ph type="title"/>
          </p:nvPr>
        </p:nvSpPr>
        <p:spPr/>
        <p:txBody>
          <a:bodyPr>
            <a:normAutofit fontScale="90000"/>
          </a:bodyPr>
          <a:lstStyle/>
          <a:p>
            <a:r>
              <a:rPr lang="en-US" dirty="0">
                <a:solidFill>
                  <a:schemeClr val="accent4">
                    <a:lumMod val="50000"/>
                  </a:schemeClr>
                </a:solidFill>
              </a:rPr>
              <a:t>Life Expectancy gap by Commuting Zones in California, New York, Indiana and Michigan</a:t>
            </a:r>
            <a:endParaRPr lang="en-US" dirty="0"/>
          </a:p>
        </p:txBody>
      </p:sp>
      <p:sp>
        <p:nvSpPr>
          <p:cNvPr id="3" name="Text Placeholder 2">
            <a:extLst>
              <a:ext uri="{FF2B5EF4-FFF2-40B4-BE49-F238E27FC236}">
                <a16:creationId xmlns:a16="http://schemas.microsoft.com/office/drawing/2014/main" id="{B82B0C9D-97C5-42C3-A08C-1D9BCA8D2528}"/>
              </a:ext>
            </a:extLst>
          </p:cNvPr>
          <p:cNvSpPr>
            <a:spLocks noGrp="1"/>
          </p:cNvSpPr>
          <p:nvPr>
            <p:ph type="body" idx="1"/>
          </p:nvPr>
        </p:nvSpPr>
        <p:spPr>
          <a:xfrm>
            <a:off x="739505" y="1938482"/>
            <a:ext cx="4028919" cy="806845"/>
          </a:xfrm>
        </p:spPr>
        <p:txBody>
          <a:bodyPr/>
          <a:lstStyle/>
          <a:p>
            <a:r>
              <a:rPr lang="en-US" dirty="0"/>
              <a:t>5 CZs with the lowest life expectancy gap of men</a:t>
            </a:r>
          </a:p>
        </p:txBody>
      </p:sp>
      <p:sp>
        <p:nvSpPr>
          <p:cNvPr id="13" name="Text Placeholder 2">
            <a:extLst>
              <a:ext uri="{FF2B5EF4-FFF2-40B4-BE49-F238E27FC236}">
                <a16:creationId xmlns:a16="http://schemas.microsoft.com/office/drawing/2014/main" id="{3B71B1CD-B6B7-4E2B-83C6-C5669F9F0C39}"/>
              </a:ext>
            </a:extLst>
          </p:cNvPr>
          <p:cNvSpPr txBox="1">
            <a:spLocks/>
          </p:cNvSpPr>
          <p:nvPr/>
        </p:nvSpPr>
        <p:spPr>
          <a:xfrm>
            <a:off x="5422341" y="1938482"/>
            <a:ext cx="4028919" cy="806845"/>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5 CZs with the lowest life expectancy gap of women</a:t>
            </a:r>
          </a:p>
        </p:txBody>
      </p:sp>
      <p:pic>
        <p:nvPicPr>
          <p:cNvPr id="17" name="Content Placeholder 16">
            <a:extLst>
              <a:ext uri="{FF2B5EF4-FFF2-40B4-BE49-F238E27FC236}">
                <a16:creationId xmlns:a16="http://schemas.microsoft.com/office/drawing/2014/main" id="{BBDC5A4A-BF78-4CA6-A5C0-A800AA16641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4336" y="2924085"/>
            <a:ext cx="4061027" cy="2780523"/>
          </a:xfrm>
        </p:spPr>
      </p:pic>
      <p:pic>
        <p:nvPicPr>
          <p:cNvPr id="21" name="Content Placeholder 20">
            <a:extLst>
              <a:ext uri="{FF2B5EF4-FFF2-40B4-BE49-F238E27FC236}">
                <a16:creationId xmlns:a16="http://schemas.microsoft.com/office/drawing/2014/main" id="{1A293B00-0766-4F7A-B1F1-330F645381A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71330" y="2924085"/>
            <a:ext cx="4158483" cy="2780524"/>
          </a:xfrm>
        </p:spPr>
      </p:pic>
    </p:spTree>
    <p:extLst>
      <p:ext uri="{BB962C8B-B14F-4D97-AF65-F5344CB8AC3E}">
        <p14:creationId xmlns:p14="http://schemas.microsoft.com/office/powerpoint/2010/main" val="4212008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5" y="1077191"/>
            <a:ext cx="8596668" cy="699655"/>
          </a:xfrm>
        </p:spPr>
        <p:txBody>
          <a:bodyPr>
            <a:normAutofit/>
          </a:bodyPr>
          <a:lstStyle/>
          <a:p>
            <a:pPr algn="ctr"/>
            <a:r>
              <a:rPr lang="en-US" b="1" cap="small" dirty="0">
                <a:solidFill>
                  <a:schemeClr val="accent2"/>
                </a:solidFill>
              </a:rPr>
              <a:t>Data Modeling</a:t>
            </a:r>
            <a:endParaRPr lang="en-US" dirty="0"/>
          </a:p>
        </p:txBody>
      </p:sp>
      <p:sp>
        <p:nvSpPr>
          <p:cNvPr id="3" name="Content Placeholder 2"/>
          <p:cNvSpPr>
            <a:spLocks noGrp="1"/>
          </p:cNvSpPr>
          <p:nvPr>
            <p:ph idx="1"/>
          </p:nvPr>
        </p:nvSpPr>
        <p:spPr>
          <a:xfrm>
            <a:off x="1787237" y="2223655"/>
            <a:ext cx="7824354" cy="3491346"/>
          </a:xfrm>
        </p:spPr>
        <p:txBody>
          <a:bodyPr>
            <a:normAutofit/>
          </a:bodyPr>
          <a:lstStyle/>
          <a:p>
            <a:pPr marL="0" indent="0">
              <a:buNone/>
            </a:pPr>
            <a:r>
              <a:rPr lang="en-US" sz="2400" dirty="0"/>
              <a:t>Find a model to predict average life expectancy of a county by factors associated with life expectancy: </a:t>
            </a:r>
          </a:p>
          <a:p>
            <a:pPr>
              <a:spcBef>
                <a:spcPts val="1800"/>
              </a:spcBef>
            </a:pPr>
            <a:r>
              <a:rPr lang="en-US" sz="2400" dirty="0"/>
              <a:t>Machine Learning Models</a:t>
            </a:r>
          </a:p>
          <a:p>
            <a:pPr>
              <a:spcBef>
                <a:spcPts val="1800"/>
              </a:spcBef>
            </a:pPr>
            <a:r>
              <a:rPr lang="en-US" sz="2400" dirty="0"/>
              <a:t>Feature Selection Methods</a:t>
            </a:r>
          </a:p>
          <a:p>
            <a:pPr>
              <a:spcBef>
                <a:spcPts val="1800"/>
              </a:spcBef>
            </a:pPr>
            <a:r>
              <a:rPr lang="en-US" sz="2400" dirty="0"/>
              <a:t>Factors Affect Life Expectancy</a:t>
            </a:r>
          </a:p>
        </p:txBody>
      </p:sp>
    </p:spTree>
    <p:extLst>
      <p:ext uri="{BB962C8B-B14F-4D97-AF65-F5344CB8AC3E}">
        <p14:creationId xmlns:p14="http://schemas.microsoft.com/office/powerpoint/2010/main" val="66022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983673"/>
            <a:ext cx="8596668" cy="938645"/>
          </a:xfrm>
        </p:spPr>
        <p:txBody>
          <a:bodyPr/>
          <a:lstStyle/>
          <a:p>
            <a:pPr algn="ctr"/>
            <a:r>
              <a:rPr lang="en-US" altLang="zh-CN" b="1" dirty="0">
                <a:solidFill>
                  <a:srgbClr val="7030A0"/>
                </a:solidFill>
              </a:rPr>
              <a:t>Machine Learning Models</a:t>
            </a:r>
            <a:endParaRPr lang="en-US" dirty="0"/>
          </a:p>
        </p:txBody>
      </p:sp>
      <p:sp>
        <p:nvSpPr>
          <p:cNvPr id="3" name="Content Placeholder 2">
            <a:extLst>
              <a:ext uri="{FF2B5EF4-FFF2-40B4-BE49-F238E27FC236}">
                <a16:creationId xmlns:a16="http://schemas.microsoft.com/office/drawing/2014/main" id="{EF11B52E-CB99-408D-B950-E0BEFC78FD5E}"/>
              </a:ext>
            </a:extLst>
          </p:cNvPr>
          <p:cNvSpPr>
            <a:spLocks noGrp="1"/>
          </p:cNvSpPr>
          <p:nvPr>
            <p:ph idx="1"/>
          </p:nvPr>
        </p:nvSpPr>
        <p:spPr>
          <a:xfrm>
            <a:off x="2248348" y="2400300"/>
            <a:ext cx="6271708" cy="3641062"/>
          </a:xfrm>
        </p:spPr>
        <p:txBody>
          <a:bodyPr>
            <a:normAutofit/>
          </a:bodyPr>
          <a:lstStyle/>
          <a:p>
            <a:pPr>
              <a:lnSpc>
                <a:spcPct val="150000"/>
              </a:lnSpc>
            </a:pPr>
            <a:r>
              <a:rPr lang="en-US" sz="2800" dirty="0"/>
              <a:t>Linear Regression</a:t>
            </a:r>
          </a:p>
          <a:p>
            <a:pPr>
              <a:lnSpc>
                <a:spcPct val="150000"/>
              </a:lnSpc>
            </a:pPr>
            <a:r>
              <a:rPr lang="en-US" sz="2800" dirty="0"/>
              <a:t>Support Vector Regression</a:t>
            </a:r>
          </a:p>
          <a:p>
            <a:pPr>
              <a:lnSpc>
                <a:spcPct val="150000"/>
              </a:lnSpc>
            </a:pPr>
            <a:r>
              <a:rPr lang="en-US" sz="2800" dirty="0"/>
              <a:t>Random Forest Regressor</a:t>
            </a:r>
          </a:p>
        </p:txBody>
      </p:sp>
    </p:spTree>
    <p:extLst>
      <p:ext uri="{BB962C8B-B14F-4D97-AF65-F5344CB8AC3E}">
        <p14:creationId xmlns:p14="http://schemas.microsoft.com/office/powerpoint/2010/main" val="1240171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altLang="zh-CN" b="1" dirty="0">
                <a:solidFill>
                  <a:srgbClr val="0070C0"/>
                </a:solidFill>
              </a:rPr>
              <a:t>Linear Regression</a:t>
            </a:r>
            <a:endParaRPr lang="en-US" b="1" dirty="0">
              <a:solidFill>
                <a:srgbClr val="0070C0"/>
              </a:solidFill>
            </a:endParaRPr>
          </a:p>
        </p:txBody>
      </p:sp>
      <p:pic>
        <p:nvPicPr>
          <p:cNvPr id="12" name="Content Placeholder 11">
            <a:extLst>
              <a:ext uri="{FF2B5EF4-FFF2-40B4-BE49-F238E27FC236}">
                <a16:creationId xmlns:a16="http://schemas.microsoft.com/office/drawing/2014/main" id="{29856743-FC4C-4051-ABD9-C3FAA80EB0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8842" y="1866025"/>
            <a:ext cx="5554857" cy="3772491"/>
          </a:xfrm>
        </p:spPr>
      </p:pic>
      <p:pic>
        <p:nvPicPr>
          <p:cNvPr id="10" name="Content Placeholder 9">
            <a:extLst>
              <a:ext uri="{FF2B5EF4-FFF2-40B4-BE49-F238E27FC236}">
                <a16:creationId xmlns:a16="http://schemas.microsoft.com/office/drawing/2014/main" id="{AB2CC9A8-D8BA-469F-9571-4BE9429CFC3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8728" y="1866025"/>
            <a:ext cx="4538616" cy="1324574"/>
          </a:xfrm>
        </p:spPr>
      </p:pic>
      <p:sp>
        <p:nvSpPr>
          <p:cNvPr id="13" name="TextBox 12">
            <a:extLst>
              <a:ext uri="{FF2B5EF4-FFF2-40B4-BE49-F238E27FC236}">
                <a16:creationId xmlns:a16="http://schemas.microsoft.com/office/drawing/2014/main" id="{92E926DC-1BA0-4051-9963-AC9D167A01BB}"/>
              </a:ext>
            </a:extLst>
          </p:cNvPr>
          <p:cNvSpPr txBox="1"/>
          <p:nvPr/>
        </p:nvSpPr>
        <p:spPr>
          <a:xfrm>
            <a:off x="779318" y="3740727"/>
            <a:ext cx="4912879" cy="1754326"/>
          </a:xfrm>
          <a:prstGeom prst="rect">
            <a:avLst/>
          </a:prstGeom>
          <a:noFill/>
        </p:spPr>
        <p:txBody>
          <a:bodyPr wrap="square" rtlCol="0">
            <a:spAutoFit/>
          </a:bodyPr>
          <a:lstStyle/>
          <a:p>
            <a:r>
              <a:rPr lang="en-US" dirty="0"/>
              <a:t>Predict test dataset with the model</a:t>
            </a:r>
          </a:p>
          <a:p>
            <a:endParaRPr lang="en-US" dirty="0"/>
          </a:p>
          <a:p>
            <a:r>
              <a:rPr lang="en-US" dirty="0">
                <a:solidFill>
                  <a:srgbClr val="002060"/>
                </a:solidFill>
              </a:rPr>
              <a:t>Fit a model </a:t>
            </a:r>
            <a:r>
              <a:rPr lang="en-US" dirty="0" err="1">
                <a:solidFill>
                  <a:srgbClr val="002060"/>
                </a:solidFill>
              </a:rPr>
              <a:t>X_train</a:t>
            </a:r>
            <a:r>
              <a:rPr lang="en-US" dirty="0">
                <a:solidFill>
                  <a:srgbClr val="002060"/>
                </a:solidFill>
              </a:rPr>
              <a:t>, and calculate MSE with </a:t>
            </a:r>
            <a:r>
              <a:rPr lang="en-US" dirty="0" err="1">
                <a:solidFill>
                  <a:srgbClr val="002060"/>
                </a:solidFill>
              </a:rPr>
              <a:t>y_train</a:t>
            </a:r>
            <a:r>
              <a:rPr lang="en-US" dirty="0">
                <a:solidFill>
                  <a:srgbClr val="002060"/>
                </a:solidFill>
              </a:rPr>
              <a:t>: 0.2399</a:t>
            </a:r>
          </a:p>
          <a:p>
            <a:r>
              <a:rPr lang="en-US" dirty="0">
                <a:solidFill>
                  <a:srgbClr val="002060"/>
                </a:solidFill>
              </a:rPr>
              <a:t>Fit a model </a:t>
            </a:r>
            <a:r>
              <a:rPr lang="en-US" dirty="0" err="1">
                <a:solidFill>
                  <a:srgbClr val="002060"/>
                </a:solidFill>
              </a:rPr>
              <a:t>X_train</a:t>
            </a:r>
            <a:r>
              <a:rPr lang="en-US" dirty="0">
                <a:solidFill>
                  <a:srgbClr val="002060"/>
                </a:solidFill>
              </a:rPr>
              <a:t>, and calculate MSE with </a:t>
            </a:r>
            <a:r>
              <a:rPr lang="en-US" dirty="0" err="1">
                <a:solidFill>
                  <a:srgbClr val="002060"/>
                </a:solidFill>
              </a:rPr>
              <a:t>X_test</a:t>
            </a:r>
            <a:r>
              <a:rPr lang="en-US" dirty="0">
                <a:solidFill>
                  <a:srgbClr val="002060"/>
                </a:solidFill>
              </a:rPr>
              <a:t>, </a:t>
            </a:r>
            <a:r>
              <a:rPr lang="en-US" dirty="0" err="1">
                <a:solidFill>
                  <a:srgbClr val="002060"/>
                </a:solidFill>
              </a:rPr>
              <a:t>y_test</a:t>
            </a:r>
            <a:r>
              <a:rPr lang="en-US" dirty="0">
                <a:solidFill>
                  <a:srgbClr val="002060"/>
                </a:solidFill>
              </a:rPr>
              <a:t>: 0.2964</a:t>
            </a:r>
          </a:p>
        </p:txBody>
      </p:sp>
    </p:spTree>
    <p:extLst>
      <p:ext uri="{BB962C8B-B14F-4D97-AF65-F5344CB8AC3E}">
        <p14:creationId xmlns:p14="http://schemas.microsoft.com/office/powerpoint/2010/main" val="130809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b="1" dirty="0">
                <a:solidFill>
                  <a:srgbClr val="0070C0"/>
                </a:solidFill>
              </a:rPr>
              <a:t>Support Vector </a:t>
            </a:r>
            <a:r>
              <a:rPr lang="en-US" altLang="zh-CN" b="1" dirty="0">
                <a:solidFill>
                  <a:srgbClr val="0070C0"/>
                </a:solidFill>
              </a:rPr>
              <a:t>Regression</a:t>
            </a:r>
            <a:endParaRPr lang="en-US" b="1" dirty="0">
              <a:solidFill>
                <a:srgbClr val="0070C0"/>
              </a:solidFill>
            </a:endParaRPr>
          </a:p>
        </p:txBody>
      </p:sp>
      <p:sp>
        <p:nvSpPr>
          <p:cNvPr id="13" name="TextBox 12">
            <a:extLst>
              <a:ext uri="{FF2B5EF4-FFF2-40B4-BE49-F238E27FC236}">
                <a16:creationId xmlns:a16="http://schemas.microsoft.com/office/drawing/2014/main" id="{92E926DC-1BA0-4051-9963-AC9D167A01BB}"/>
              </a:ext>
            </a:extLst>
          </p:cNvPr>
          <p:cNvSpPr txBox="1"/>
          <p:nvPr/>
        </p:nvSpPr>
        <p:spPr>
          <a:xfrm>
            <a:off x="779895" y="4118193"/>
            <a:ext cx="4912879" cy="1754326"/>
          </a:xfrm>
          <a:prstGeom prst="rect">
            <a:avLst/>
          </a:prstGeom>
          <a:noFill/>
        </p:spPr>
        <p:txBody>
          <a:bodyPr wrap="square" rtlCol="0">
            <a:spAutoFit/>
          </a:bodyPr>
          <a:lstStyle/>
          <a:p>
            <a:r>
              <a:rPr lang="en-US" dirty="0"/>
              <a:t>Predict test dataset with the model</a:t>
            </a:r>
          </a:p>
          <a:p>
            <a:endParaRPr lang="en-US" dirty="0"/>
          </a:p>
          <a:p>
            <a:r>
              <a:rPr lang="en-US" dirty="0">
                <a:solidFill>
                  <a:srgbClr val="002060"/>
                </a:solidFill>
              </a:rPr>
              <a:t>Fit a model </a:t>
            </a:r>
            <a:r>
              <a:rPr lang="en-US" dirty="0" err="1">
                <a:solidFill>
                  <a:srgbClr val="002060"/>
                </a:solidFill>
              </a:rPr>
              <a:t>X_train</a:t>
            </a:r>
            <a:r>
              <a:rPr lang="en-US" dirty="0">
                <a:solidFill>
                  <a:srgbClr val="002060"/>
                </a:solidFill>
              </a:rPr>
              <a:t>, and calculate MSE with </a:t>
            </a:r>
            <a:r>
              <a:rPr lang="en-US" dirty="0" err="1">
                <a:solidFill>
                  <a:srgbClr val="002060"/>
                </a:solidFill>
              </a:rPr>
              <a:t>y_train</a:t>
            </a:r>
            <a:r>
              <a:rPr lang="en-US" dirty="0">
                <a:solidFill>
                  <a:srgbClr val="002060"/>
                </a:solidFill>
              </a:rPr>
              <a:t>: 0.0096</a:t>
            </a:r>
          </a:p>
          <a:p>
            <a:r>
              <a:rPr lang="en-US" dirty="0">
                <a:solidFill>
                  <a:srgbClr val="002060"/>
                </a:solidFill>
              </a:rPr>
              <a:t>Fit a model </a:t>
            </a:r>
            <a:r>
              <a:rPr lang="en-US" dirty="0" err="1">
                <a:solidFill>
                  <a:srgbClr val="002060"/>
                </a:solidFill>
              </a:rPr>
              <a:t>X_train</a:t>
            </a:r>
            <a:r>
              <a:rPr lang="en-US" dirty="0">
                <a:solidFill>
                  <a:srgbClr val="002060"/>
                </a:solidFill>
              </a:rPr>
              <a:t>, and calculate MSE with </a:t>
            </a:r>
            <a:r>
              <a:rPr lang="en-US" dirty="0" err="1">
                <a:solidFill>
                  <a:srgbClr val="002060"/>
                </a:solidFill>
              </a:rPr>
              <a:t>X_test</a:t>
            </a:r>
            <a:r>
              <a:rPr lang="en-US" dirty="0">
                <a:solidFill>
                  <a:srgbClr val="002060"/>
                </a:solidFill>
              </a:rPr>
              <a:t>, </a:t>
            </a:r>
            <a:r>
              <a:rPr lang="en-US" dirty="0" err="1">
                <a:solidFill>
                  <a:srgbClr val="002060"/>
                </a:solidFill>
              </a:rPr>
              <a:t>y_test</a:t>
            </a:r>
            <a:r>
              <a:rPr lang="en-US" dirty="0">
                <a:solidFill>
                  <a:srgbClr val="002060"/>
                </a:solidFill>
              </a:rPr>
              <a:t>: 1.4732</a:t>
            </a:r>
          </a:p>
        </p:txBody>
      </p:sp>
      <p:pic>
        <p:nvPicPr>
          <p:cNvPr id="6" name="Content Placeholder 5">
            <a:extLst>
              <a:ext uri="{FF2B5EF4-FFF2-40B4-BE49-F238E27FC236}">
                <a16:creationId xmlns:a16="http://schemas.microsoft.com/office/drawing/2014/main" id="{9EC0C034-8EA4-4066-81C1-1348E79DF2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9895" y="1534824"/>
            <a:ext cx="4062270" cy="2425756"/>
          </a:xfrm>
        </p:spPr>
      </p:pic>
      <p:pic>
        <p:nvPicPr>
          <p:cNvPr id="11" name="Content Placeholder 10">
            <a:extLst>
              <a:ext uri="{FF2B5EF4-FFF2-40B4-BE49-F238E27FC236}">
                <a16:creationId xmlns:a16="http://schemas.microsoft.com/office/drawing/2014/main" id="{56DE3A22-79AF-4C07-8EFF-A2CF096D88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92774" y="1534824"/>
            <a:ext cx="5748193" cy="4054112"/>
          </a:xfrm>
        </p:spPr>
      </p:pic>
    </p:spTree>
    <p:extLst>
      <p:ext uri="{BB962C8B-B14F-4D97-AF65-F5344CB8AC3E}">
        <p14:creationId xmlns:p14="http://schemas.microsoft.com/office/powerpoint/2010/main" val="197506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b="1" dirty="0">
                <a:solidFill>
                  <a:srgbClr val="0070C0"/>
                </a:solidFill>
              </a:rPr>
              <a:t>Random Forest Regressor</a:t>
            </a:r>
          </a:p>
        </p:txBody>
      </p:sp>
      <p:sp>
        <p:nvSpPr>
          <p:cNvPr id="13" name="TextBox 12">
            <a:extLst>
              <a:ext uri="{FF2B5EF4-FFF2-40B4-BE49-F238E27FC236}">
                <a16:creationId xmlns:a16="http://schemas.microsoft.com/office/drawing/2014/main" id="{92E926DC-1BA0-4051-9963-AC9D167A01BB}"/>
              </a:ext>
            </a:extLst>
          </p:cNvPr>
          <p:cNvSpPr txBox="1"/>
          <p:nvPr/>
        </p:nvSpPr>
        <p:spPr>
          <a:xfrm>
            <a:off x="677335" y="4907903"/>
            <a:ext cx="7053501" cy="1200329"/>
          </a:xfrm>
          <a:prstGeom prst="rect">
            <a:avLst/>
          </a:prstGeom>
          <a:noFill/>
        </p:spPr>
        <p:txBody>
          <a:bodyPr wrap="square" rtlCol="0">
            <a:spAutoFit/>
          </a:bodyPr>
          <a:lstStyle/>
          <a:p>
            <a:r>
              <a:rPr lang="en-US" dirty="0"/>
              <a:t>Predict test dataset with the model</a:t>
            </a:r>
          </a:p>
          <a:p>
            <a:endParaRPr lang="en-US" dirty="0"/>
          </a:p>
          <a:p>
            <a:r>
              <a:rPr lang="en-US" dirty="0">
                <a:solidFill>
                  <a:srgbClr val="002060"/>
                </a:solidFill>
              </a:rPr>
              <a:t>Fit a model </a:t>
            </a:r>
            <a:r>
              <a:rPr lang="en-US" dirty="0" err="1">
                <a:solidFill>
                  <a:srgbClr val="002060"/>
                </a:solidFill>
              </a:rPr>
              <a:t>X_train</a:t>
            </a:r>
            <a:r>
              <a:rPr lang="en-US" dirty="0">
                <a:solidFill>
                  <a:srgbClr val="002060"/>
                </a:solidFill>
              </a:rPr>
              <a:t>, and calculate MSE with </a:t>
            </a:r>
            <a:r>
              <a:rPr lang="en-US" dirty="0" err="1">
                <a:solidFill>
                  <a:srgbClr val="002060"/>
                </a:solidFill>
              </a:rPr>
              <a:t>y_train</a:t>
            </a:r>
            <a:r>
              <a:rPr lang="en-US" dirty="0">
                <a:solidFill>
                  <a:srgbClr val="002060"/>
                </a:solidFill>
              </a:rPr>
              <a:t>: 0.0441</a:t>
            </a:r>
          </a:p>
          <a:p>
            <a:r>
              <a:rPr lang="en-US" dirty="0">
                <a:solidFill>
                  <a:srgbClr val="002060"/>
                </a:solidFill>
              </a:rPr>
              <a:t>Fit a model </a:t>
            </a:r>
            <a:r>
              <a:rPr lang="en-US" dirty="0" err="1">
                <a:solidFill>
                  <a:srgbClr val="002060"/>
                </a:solidFill>
              </a:rPr>
              <a:t>X_train</a:t>
            </a:r>
            <a:r>
              <a:rPr lang="en-US" dirty="0">
                <a:solidFill>
                  <a:srgbClr val="002060"/>
                </a:solidFill>
              </a:rPr>
              <a:t>, and calculate MSE with </a:t>
            </a:r>
            <a:r>
              <a:rPr lang="en-US" dirty="0" err="1">
                <a:solidFill>
                  <a:srgbClr val="002060"/>
                </a:solidFill>
              </a:rPr>
              <a:t>X_test</a:t>
            </a:r>
            <a:r>
              <a:rPr lang="en-US" dirty="0">
                <a:solidFill>
                  <a:srgbClr val="002060"/>
                </a:solidFill>
              </a:rPr>
              <a:t>, </a:t>
            </a:r>
            <a:r>
              <a:rPr lang="en-US" dirty="0" err="1">
                <a:solidFill>
                  <a:srgbClr val="002060"/>
                </a:solidFill>
              </a:rPr>
              <a:t>y_test</a:t>
            </a:r>
            <a:r>
              <a:rPr lang="en-US" dirty="0">
                <a:solidFill>
                  <a:srgbClr val="002060"/>
                </a:solidFill>
              </a:rPr>
              <a:t>: 0.3623</a:t>
            </a:r>
          </a:p>
        </p:txBody>
      </p:sp>
      <p:pic>
        <p:nvPicPr>
          <p:cNvPr id="7" name="Content Placeholder 6">
            <a:extLst>
              <a:ext uri="{FF2B5EF4-FFF2-40B4-BE49-F238E27FC236}">
                <a16:creationId xmlns:a16="http://schemas.microsoft.com/office/drawing/2014/main" id="{E00DF786-E8C6-423F-9AED-E0541BF8D6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3653" y="1319644"/>
            <a:ext cx="6585911" cy="3439391"/>
          </a:xfrm>
        </p:spPr>
      </p:pic>
      <p:pic>
        <p:nvPicPr>
          <p:cNvPr id="12" name="Content Placeholder 11">
            <a:extLst>
              <a:ext uri="{FF2B5EF4-FFF2-40B4-BE49-F238E27FC236}">
                <a16:creationId xmlns:a16="http://schemas.microsoft.com/office/drawing/2014/main" id="{24B48785-65DF-4ADE-B018-C1EAF547E6D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3864" y="1319645"/>
            <a:ext cx="5021468" cy="3588258"/>
          </a:xfrm>
        </p:spPr>
      </p:pic>
    </p:spTree>
    <p:extLst>
      <p:ext uri="{BB962C8B-B14F-4D97-AF65-F5344CB8AC3E}">
        <p14:creationId xmlns:p14="http://schemas.microsoft.com/office/powerpoint/2010/main" val="826527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983673"/>
            <a:ext cx="8596668" cy="938645"/>
          </a:xfrm>
        </p:spPr>
        <p:txBody>
          <a:bodyPr/>
          <a:lstStyle/>
          <a:p>
            <a:pPr algn="ctr"/>
            <a:r>
              <a:rPr lang="en-US" altLang="zh-CN" b="1" dirty="0">
                <a:solidFill>
                  <a:srgbClr val="7030A0"/>
                </a:solidFill>
              </a:rPr>
              <a:t>Feature Selection Methods</a:t>
            </a:r>
            <a:endParaRPr lang="en-US" dirty="0"/>
          </a:p>
        </p:txBody>
      </p:sp>
      <p:sp>
        <p:nvSpPr>
          <p:cNvPr id="3" name="Content Placeholder 2">
            <a:extLst>
              <a:ext uri="{FF2B5EF4-FFF2-40B4-BE49-F238E27FC236}">
                <a16:creationId xmlns:a16="http://schemas.microsoft.com/office/drawing/2014/main" id="{EF11B52E-CB99-408D-B950-E0BEFC78FD5E}"/>
              </a:ext>
            </a:extLst>
          </p:cNvPr>
          <p:cNvSpPr>
            <a:spLocks noGrp="1"/>
          </p:cNvSpPr>
          <p:nvPr>
            <p:ph idx="1"/>
          </p:nvPr>
        </p:nvSpPr>
        <p:spPr>
          <a:xfrm>
            <a:off x="1828800" y="2057400"/>
            <a:ext cx="7445201" cy="3641062"/>
          </a:xfrm>
        </p:spPr>
        <p:txBody>
          <a:bodyPr>
            <a:normAutofit/>
          </a:bodyPr>
          <a:lstStyle/>
          <a:p>
            <a:pPr marL="0" indent="0">
              <a:lnSpc>
                <a:spcPct val="110000"/>
              </a:lnSpc>
              <a:buNone/>
            </a:pPr>
            <a:r>
              <a:rPr lang="en-US" sz="2400" dirty="0"/>
              <a:t>Feature selection is the process of selecting a subset of relevant features for use in model construction. </a:t>
            </a:r>
          </a:p>
          <a:p>
            <a:pPr>
              <a:lnSpc>
                <a:spcPct val="150000"/>
              </a:lnSpc>
            </a:pPr>
            <a:r>
              <a:rPr lang="en-US" sz="2800" dirty="0"/>
              <a:t>Principal Component Analysis</a:t>
            </a:r>
          </a:p>
          <a:p>
            <a:pPr>
              <a:lnSpc>
                <a:spcPct val="150000"/>
              </a:lnSpc>
            </a:pPr>
            <a:r>
              <a:rPr lang="en-US" sz="2800" dirty="0"/>
              <a:t>Regularization</a:t>
            </a:r>
          </a:p>
          <a:p>
            <a:pPr>
              <a:lnSpc>
                <a:spcPct val="150000"/>
              </a:lnSpc>
            </a:pPr>
            <a:r>
              <a:rPr lang="en-US" sz="2800" dirty="0"/>
              <a:t>Random Forests</a:t>
            </a:r>
          </a:p>
        </p:txBody>
      </p:sp>
    </p:spTree>
    <p:extLst>
      <p:ext uri="{BB962C8B-B14F-4D97-AF65-F5344CB8AC3E}">
        <p14:creationId xmlns:p14="http://schemas.microsoft.com/office/powerpoint/2010/main" val="2275010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b="1" dirty="0">
                <a:solidFill>
                  <a:srgbClr val="0070C0"/>
                </a:solidFill>
              </a:rPr>
              <a:t>Principal Component Analysis</a:t>
            </a:r>
          </a:p>
        </p:txBody>
      </p:sp>
      <p:pic>
        <p:nvPicPr>
          <p:cNvPr id="9" name="Content Placeholder 8">
            <a:extLst>
              <a:ext uri="{FF2B5EF4-FFF2-40B4-BE49-F238E27FC236}">
                <a16:creationId xmlns:a16="http://schemas.microsoft.com/office/drawing/2014/main" id="{899D3065-D9C9-48BE-94FC-4CC9155BF4A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07968" y="3409192"/>
            <a:ext cx="5401161" cy="2313876"/>
          </a:xfrm>
        </p:spPr>
      </p:pic>
      <p:pic>
        <p:nvPicPr>
          <p:cNvPr id="11" name="Content Placeholder 10">
            <a:extLst>
              <a:ext uri="{FF2B5EF4-FFF2-40B4-BE49-F238E27FC236}">
                <a16:creationId xmlns:a16="http://schemas.microsoft.com/office/drawing/2014/main" id="{CFC553D9-D323-48A7-AEFD-810075E917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10342" y="3409192"/>
            <a:ext cx="5674049" cy="2313876"/>
          </a:xfrm>
        </p:spPr>
      </p:pic>
      <p:sp>
        <p:nvSpPr>
          <p:cNvPr id="14" name="TextBox 13">
            <a:extLst>
              <a:ext uri="{FF2B5EF4-FFF2-40B4-BE49-F238E27FC236}">
                <a16:creationId xmlns:a16="http://schemas.microsoft.com/office/drawing/2014/main" id="{06FC2F89-C2D6-452F-9B10-F9D28F49FBAA}"/>
              </a:ext>
            </a:extLst>
          </p:cNvPr>
          <p:cNvSpPr txBox="1"/>
          <p:nvPr/>
        </p:nvSpPr>
        <p:spPr>
          <a:xfrm>
            <a:off x="1097279" y="1764254"/>
            <a:ext cx="8681422" cy="1200329"/>
          </a:xfrm>
          <a:prstGeom prst="rect">
            <a:avLst/>
          </a:prstGeom>
          <a:noFill/>
        </p:spPr>
        <p:txBody>
          <a:bodyPr wrap="square" rtlCol="0">
            <a:spAutoFit/>
          </a:bodyPr>
          <a:lstStyle/>
          <a:p>
            <a:r>
              <a:rPr lang="en-US" dirty="0"/>
              <a:t>Principal component analysis (PCA) is a technique used to emphasize variation and bring out strong patterns in a dataset. It's often used to make data easy to explore and visualize. The number of principal components is less than or equal to the smaller of the number of original variables or the number of observations.</a:t>
            </a:r>
          </a:p>
        </p:txBody>
      </p:sp>
    </p:spTree>
    <p:extLst>
      <p:ext uri="{BB962C8B-B14F-4D97-AF65-F5344CB8AC3E}">
        <p14:creationId xmlns:p14="http://schemas.microsoft.com/office/powerpoint/2010/main" val="163333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8482"/>
          </a:xfrm>
        </p:spPr>
        <p:txBody>
          <a:bodyPr>
            <a:normAutofit/>
          </a:bodyPr>
          <a:lstStyle/>
          <a:p>
            <a:pPr algn="ctr"/>
            <a:r>
              <a:rPr lang="en-US" b="1" cap="small" dirty="0">
                <a:solidFill>
                  <a:schemeClr val="accent2"/>
                </a:solidFill>
              </a:rPr>
              <a:t>Dataset</a:t>
            </a:r>
            <a:endParaRPr lang="en-US" dirty="0">
              <a:solidFill>
                <a:schemeClr val="accent2"/>
              </a:solidFill>
            </a:endParaRPr>
          </a:p>
        </p:txBody>
      </p:sp>
      <p:sp>
        <p:nvSpPr>
          <p:cNvPr id="3" name="Content Placeholder 2"/>
          <p:cNvSpPr>
            <a:spLocks noGrp="1"/>
          </p:cNvSpPr>
          <p:nvPr>
            <p:ph idx="1"/>
          </p:nvPr>
        </p:nvSpPr>
        <p:spPr>
          <a:xfrm>
            <a:off x="677335" y="1278082"/>
            <a:ext cx="9001913" cy="5237018"/>
          </a:xfrm>
        </p:spPr>
        <p:txBody>
          <a:bodyPr>
            <a:noAutofit/>
          </a:bodyPr>
          <a:lstStyle/>
          <a:p>
            <a:pPr marL="0" indent="0">
              <a:buNone/>
            </a:pPr>
            <a:r>
              <a:rPr lang="en-US" sz="1400" dirty="0"/>
              <a:t>    	The dataset include 14 csv files of data tables.</a:t>
            </a:r>
          </a:p>
          <a:p>
            <a:pPr marL="0" indent="0">
              <a:buNone/>
            </a:pPr>
            <a:r>
              <a:rPr lang="en-US" sz="1400" dirty="0"/>
              <a:t>Data Table 1: National life expectancy estimates (pooling 2001-14) for men and women, by income percentile</a:t>
            </a:r>
          </a:p>
          <a:p>
            <a:pPr marL="0" indent="0">
              <a:buNone/>
            </a:pPr>
            <a:r>
              <a:rPr lang="en-US" sz="1400" dirty="0"/>
              <a:t>Data Table 2: National by-year life expectancy estimates for men and women, by income percentile</a:t>
            </a:r>
          </a:p>
          <a:p>
            <a:pPr marL="0" indent="0">
              <a:buNone/>
            </a:pPr>
            <a:r>
              <a:rPr lang="en-US" sz="1400" dirty="0"/>
              <a:t>Data Table 3: State-level life expectancy estimates for men and women, by income quartile</a:t>
            </a:r>
          </a:p>
          <a:p>
            <a:pPr marL="0" indent="0">
              <a:buNone/>
            </a:pPr>
            <a:r>
              <a:rPr lang="en-US" sz="1400" dirty="0"/>
              <a:t>Data Table 4: State-level estimates of trends in life expectancy for men and women, by income quartile</a:t>
            </a:r>
          </a:p>
          <a:p>
            <a:pPr marL="0" indent="0">
              <a:buNone/>
            </a:pPr>
            <a:r>
              <a:rPr lang="en-US" sz="1400" dirty="0"/>
              <a:t>Data Table 5: State-level by-year life expectancy estimates for men and women, by income quartile</a:t>
            </a:r>
          </a:p>
          <a:p>
            <a:pPr marL="0" indent="0">
              <a:buNone/>
            </a:pPr>
            <a:r>
              <a:rPr lang="en-US" sz="1400" dirty="0"/>
              <a:t>Data Table 6: CZ-level life expectancy estimates for men and women, by income quartile</a:t>
            </a:r>
          </a:p>
          <a:p>
            <a:pPr marL="0" indent="0">
              <a:buNone/>
            </a:pPr>
            <a:r>
              <a:rPr lang="en-US" sz="1400" dirty="0"/>
              <a:t>Data Table 7: CZ-level life expectancy estimates for men and women, by income </a:t>
            </a:r>
            <a:r>
              <a:rPr lang="en-US" sz="1400" dirty="0" err="1"/>
              <a:t>ventile</a:t>
            </a:r>
            <a:endParaRPr lang="en-US" sz="1400" dirty="0"/>
          </a:p>
          <a:p>
            <a:pPr marL="0" indent="0">
              <a:buNone/>
            </a:pPr>
            <a:r>
              <a:rPr lang="en-US" sz="1400" dirty="0"/>
              <a:t>Data Table 8: CZ-level estimates of trends in life expectancy for men and women, by income quartile</a:t>
            </a:r>
          </a:p>
          <a:p>
            <a:pPr marL="0" indent="0">
              <a:buNone/>
            </a:pPr>
            <a:r>
              <a:rPr lang="en-US" sz="1400" dirty="0"/>
              <a:t>Data Table 9: CZ-level by-year life expectancy estimates for men and women, by income quartile</a:t>
            </a:r>
          </a:p>
          <a:p>
            <a:pPr marL="0" indent="0">
              <a:buNone/>
            </a:pPr>
            <a:r>
              <a:rPr lang="en-US" sz="1400" dirty="0"/>
              <a:t>Data Table 10: CZ-level characteristics described in </a:t>
            </a:r>
            <a:r>
              <a:rPr lang="en-US" sz="1400" dirty="0" err="1"/>
              <a:t>eTable</a:t>
            </a:r>
            <a:r>
              <a:rPr lang="en-US" sz="1400" dirty="0"/>
              <a:t> 9</a:t>
            </a:r>
          </a:p>
          <a:p>
            <a:pPr marL="0" indent="0">
              <a:buNone/>
            </a:pPr>
            <a:r>
              <a:rPr lang="en-US" sz="1400" dirty="0"/>
              <a:t>Data Table 11: County-level life expectancy estimates for men and women, by income quartile</a:t>
            </a:r>
          </a:p>
          <a:p>
            <a:pPr marL="0" indent="0">
              <a:buNone/>
            </a:pPr>
            <a:r>
              <a:rPr lang="en-US" sz="1400" dirty="0"/>
              <a:t>Data Table 12: County-level characteristics described in </a:t>
            </a:r>
            <a:r>
              <a:rPr lang="en-US" sz="1400" dirty="0" err="1"/>
              <a:t>eTable</a:t>
            </a:r>
            <a:r>
              <a:rPr lang="en-US" sz="1400" dirty="0"/>
              <a:t> 11</a:t>
            </a:r>
          </a:p>
          <a:p>
            <a:pPr marL="0" indent="0">
              <a:buNone/>
            </a:pPr>
            <a:r>
              <a:rPr lang="en-US" sz="1400" dirty="0"/>
              <a:t>Data Table 13: International estimates of mean life expectancy at age 40, by country for men and women</a:t>
            </a:r>
          </a:p>
          <a:p>
            <a:pPr marL="0" indent="0">
              <a:buNone/>
            </a:pPr>
            <a:r>
              <a:rPr lang="en-US" sz="1400" dirty="0"/>
              <a:t>Data Table 14: Comparison of population and death counts in tax data and NCHS data</a:t>
            </a:r>
          </a:p>
        </p:txBody>
      </p:sp>
    </p:spTree>
    <p:extLst>
      <p:ext uri="{BB962C8B-B14F-4D97-AF65-F5344CB8AC3E}">
        <p14:creationId xmlns:p14="http://schemas.microsoft.com/office/powerpoint/2010/main" val="2961203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b="1" dirty="0">
                <a:solidFill>
                  <a:srgbClr val="0070C0"/>
                </a:solidFill>
              </a:rPr>
              <a:t>Regularization</a:t>
            </a:r>
          </a:p>
        </p:txBody>
      </p:sp>
      <p:sp>
        <p:nvSpPr>
          <p:cNvPr id="14" name="TextBox 13">
            <a:extLst>
              <a:ext uri="{FF2B5EF4-FFF2-40B4-BE49-F238E27FC236}">
                <a16:creationId xmlns:a16="http://schemas.microsoft.com/office/drawing/2014/main" id="{06FC2F89-C2D6-452F-9B10-F9D28F49FBAA}"/>
              </a:ext>
            </a:extLst>
          </p:cNvPr>
          <p:cNvSpPr txBox="1"/>
          <p:nvPr/>
        </p:nvSpPr>
        <p:spPr>
          <a:xfrm>
            <a:off x="1097279" y="1764254"/>
            <a:ext cx="8681422" cy="923330"/>
          </a:xfrm>
          <a:prstGeom prst="rect">
            <a:avLst/>
          </a:prstGeom>
          <a:noFill/>
        </p:spPr>
        <p:txBody>
          <a:bodyPr wrap="square" rtlCol="0">
            <a:spAutoFit/>
          </a:bodyPr>
          <a:lstStyle/>
          <a:p>
            <a:r>
              <a:rPr lang="en-US" dirty="0"/>
              <a:t>Regularization is a technique used to avoid the overfitting problem. It is a process of introducing additional information in order to prevent overfitting. Lasso is a Linear Model trained with L1 prior as regularizer.</a:t>
            </a:r>
          </a:p>
        </p:txBody>
      </p:sp>
      <p:pic>
        <p:nvPicPr>
          <p:cNvPr id="8" name="Content Placeholder 7">
            <a:extLst>
              <a:ext uri="{FF2B5EF4-FFF2-40B4-BE49-F238E27FC236}">
                <a16:creationId xmlns:a16="http://schemas.microsoft.com/office/drawing/2014/main" id="{19FB8CBA-B8B9-4120-B1E5-C7E72A7AFD2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2" y="3388285"/>
            <a:ext cx="5554915" cy="2324026"/>
          </a:xfrm>
        </p:spPr>
      </p:pic>
      <p:pic>
        <p:nvPicPr>
          <p:cNvPr id="12" name="Content Placeholder 11">
            <a:extLst>
              <a:ext uri="{FF2B5EF4-FFF2-40B4-BE49-F238E27FC236}">
                <a16:creationId xmlns:a16="http://schemas.microsoft.com/office/drawing/2014/main" id="{36706BD9-EB4B-446E-80FE-285531EA5BA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01958" y="3350315"/>
            <a:ext cx="5223539" cy="2399966"/>
          </a:xfrm>
        </p:spPr>
      </p:pic>
    </p:spTree>
    <p:extLst>
      <p:ext uri="{BB962C8B-B14F-4D97-AF65-F5344CB8AC3E}">
        <p14:creationId xmlns:p14="http://schemas.microsoft.com/office/powerpoint/2010/main" val="1323347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a:bodyPr>
          <a:lstStyle/>
          <a:p>
            <a:pPr algn="ctr"/>
            <a:r>
              <a:rPr lang="en-US" b="1" dirty="0">
                <a:solidFill>
                  <a:srgbClr val="0070C0"/>
                </a:solidFill>
              </a:rPr>
              <a:t>Random Forests</a:t>
            </a:r>
          </a:p>
        </p:txBody>
      </p:sp>
      <p:sp>
        <p:nvSpPr>
          <p:cNvPr id="14" name="TextBox 13">
            <a:extLst>
              <a:ext uri="{FF2B5EF4-FFF2-40B4-BE49-F238E27FC236}">
                <a16:creationId xmlns:a16="http://schemas.microsoft.com/office/drawing/2014/main" id="{06FC2F89-C2D6-452F-9B10-F9D28F49FBAA}"/>
              </a:ext>
            </a:extLst>
          </p:cNvPr>
          <p:cNvSpPr txBox="1"/>
          <p:nvPr/>
        </p:nvSpPr>
        <p:spPr>
          <a:xfrm>
            <a:off x="1097279" y="1764254"/>
            <a:ext cx="4163210" cy="3780971"/>
          </a:xfrm>
          <a:prstGeom prst="rect">
            <a:avLst/>
          </a:prstGeom>
          <a:noFill/>
        </p:spPr>
        <p:txBody>
          <a:bodyPr wrap="square" rtlCol="0">
            <a:spAutoFit/>
          </a:bodyPr>
          <a:lstStyle/>
          <a:p>
            <a:pPr>
              <a:lnSpc>
                <a:spcPct val="150000"/>
              </a:lnSpc>
            </a:pPr>
            <a:r>
              <a:rPr lang="en-US" dirty="0"/>
              <a:t>Random forests are among the most popular machine learning methods thanks to their relatively good accuracy, robustness and ease of use. They are often used for feature selection. The reason is because the tree-based strategies used by random forests naturally ranks by how well they improve the purity of the node.</a:t>
            </a:r>
          </a:p>
        </p:txBody>
      </p:sp>
      <p:pic>
        <p:nvPicPr>
          <p:cNvPr id="9" name="Content Placeholder 8">
            <a:extLst>
              <a:ext uri="{FF2B5EF4-FFF2-40B4-BE49-F238E27FC236}">
                <a16:creationId xmlns:a16="http://schemas.microsoft.com/office/drawing/2014/main" id="{D8EBD91E-7247-453A-B97F-286387F819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735366" y="1559858"/>
            <a:ext cx="4150911" cy="4862840"/>
          </a:xfrm>
        </p:spPr>
      </p:pic>
    </p:spTree>
    <p:extLst>
      <p:ext uri="{BB962C8B-B14F-4D97-AF65-F5344CB8AC3E}">
        <p14:creationId xmlns:p14="http://schemas.microsoft.com/office/powerpoint/2010/main" val="2870896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CF6E-6B72-40DD-8B96-A3648BB10679}"/>
              </a:ext>
            </a:extLst>
          </p:cNvPr>
          <p:cNvSpPr>
            <a:spLocks noGrp="1"/>
          </p:cNvSpPr>
          <p:nvPr>
            <p:ph type="title"/>
          </p:nvPr>
        </p:nvSpPr>
        <p:spPr>
          <a:xfrm>
            <a:off x="677334" y="983673"/>
            <a:ext cx="8596668" cy="938645"/>
          </a:xfrm>
        </p:spPr>
        <p:txBody>
          <a:bodyPr/>
          <a:lstStyle/>
          <a:p>
            <a:pPr algn="ctr"/>
            <a:r>
              <a:rPr lang="en-US" altLang="zh-CN" b="1" dirty="0">
                <a:solidFill>
                  <a:srgbClr val="7030A0"/>
                </a:solidFill>
              </a:rPr>
              <a:t>Factors Affect Life Expectancy</a:t>
            </a:r>
            <a:endParaRPr lang="en-US" dirty="0"/>
          </a:p>
        </p:txBody>
      </p:sp>
      <p:sp>
        <p:nvSpPr>
          <p:cNvPr id="3" name="Content Placeholder 2">
            <a:extLst>
              <a:ext uri="{FF2B5EF4-FFF2-40B4-BE49-F238E27FC236}">
                <a16:creationId xmlns:a16="http://schemas.microsoft.com/office/drawing/2014/main" id="{EF11B52E-CB99-408D-B950-E0BEFC78FD5E}"/>
              </a:ext>
            </a:extLst>
          </p:cNvPr>
          <p:cNvSpPr>
            <a:spLocks noGrp="1"/>
          </p:cNvSpPr>
          <p:nvPr>
            <p:ph idx="1"/>
          </p:nvPr>
        </p:nvSpPr>
        <p:spPr>
          <a:xfrm>
            <a:off x="1323191" y="2346511"/>
            <a:ext cx="7832477" cy="3641062"/>
          </a:xfrm>
        </p:spPr>
        <p:txBody>
          <a:bodyPr>
            <a:normAutofit/>
          </a:bodyPr>
          <a:lstStyle/>
          <a:p>
            <a:pPr>
              <a:lnSpc>
                <a:spcPct val="150000"/>
              </a:lnSpc>
            </a:pPr>
            <a:r>
              <a:rPr lang="en-US" sz="3000" dirty="0"/>
              <a:t>Result of Regularization with Lasso model</a:t>
            </a:r>
          </a:p>
          <a:p>
            <a:pPr>
              <a:lnSpc>
                <a:spcPct val="150000"/>
              </a:lnSpc>
            </a:pPr>
            <a:r>
              <a:rPr lang="en-US" sz="3000" dirty="0"/>
              <a:t>Result of Random Forests Regressor model</a:t>
            </a:r>
          </a:p>
          <a:p>
            <a:pPr>
              <a:lnSpc>
                <a:spcPct val="150000"/>
              </a:lnSpc>
            </a:pPr>
            <a:r>
              <a:rPr lang="en-US" sz="3000" dirty="0"/>
              <a:t>Factors affect life expectancy of people with bottom quartile income</a:t>
            </a:r>
          </a:p>
          <a:p>
            <a:pPr>
              <a:lnSpc>
                <a:spcPct val="150000"/>
              </a:lnSpc>
            </a:pPr>
            <a:endParaRPr lang="en-US" sz="2800" dirty="0"/>
          </a:p>
        </p:txBody>
      </p:sp>
    </p:spTree>
    <p:extLst>
      <p:ext uri="{BB962C8B-B14F-4D97-AF65-F5344CB8AC3E}">
        <p14:creationId xmlns:p14="http://schemas.microsoft.com/office/powerpoint/2010/main" val="3379408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fontScale="90000"/>
          </a:bodyPr>
          <a:lstStyle/>
          <a:p>
            <a:pPr algn="ctr">
              <a:lnSpc>
                <a:spcPct val="150000"/>
              </a:lnSpc>
            </a:pPr>
            <a:r>
              <a:rPr lang="en-US" b="1" dirty="0">
                <a:solidFill>
                  <a:srgbClr val="0070C0"/>
                </a:solidFill>
              </a:rPr>
              <a:t>Result of Regularization with Lasso model</a:t>
            </a:r>
          </a:p>
        </p:txBody>
      </p:sp>
      <p:pic>
        <p:nvPicPr>
          <p:cNvPr id="6" name="Content Placeholder 5">
            <a:extLst>
              <a:ext uri="{FF2B5EF4-FFF2-40B4-BE49-F238E27FC236}">
                <a16:creationId xmlns:a16="http://schemas.microsoft.com/office/drawing/2014/main" id="{5251E849-0196-4D36-9FFF-3EF9ABB2092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79076" y="1459843"/>
            <a:ext cx="8509168" cy="4846857"/>
          </a:xfrm>
        </p:spPr>
      </p:pic>
    </p:spTree>
    <p:extLst>
      <p:ext uri="{BB962C8B-B14F-4D97-AF65-F5344CB8AC3E}">
        <p14:creationId xmlns:p14="http://schemas.microsoft.com/office/powerpoint/2010/main" val="1849629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10045"/>
          </a:xfrm>
        </p:spPr>
        <p:txBody>
          <a:bodyPr>
            <a:normAutofit fontScale="90000"/>
          </a:bodyPr>
          <a:lstStyle/>
          <a:p>
            <a:pPr algn="ctr">
              <a:lnSpc>
                <a:spcPct val="150000"/>
              </a:lnSpc>
            </a:pPr>
            <a:r>
              <a:rPr lang="en-US" b="1" dirty="0">
                <a:solidFill>
                  <a:srgbClr val="0070C0"/>
                </a:solidFill>
              </a:rPr>
              <a:t>Result of Random Forests Regressor model</a:t>
            </a:r>
          </a:p>
        </p:txBody>
      </p:sp>
      <p:pic>
        <p:nvPicPr>
          <p:cNvPr id="7" name="Content Placeholder 6">
            <a:extLst>
              <a:ext uri="{FF2B5EF4-FFF2-40B4-BE49-F238E27FC236}">
                <a16:creationId xmlns:a16="http://schemas.microsoft.com/office/drawing/2014/main" id="{4FF5CE6F-5361-48D9-B7F0-709CEC46F8C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07145" y="1571900"/>
            <a:ext cx="9703076" cy="4620512"/>
          </a:xfrm>
        </p:spPr>
      </p:pic>
    </p:spTree>
    <p:extLst>
      <p:ext uri="{BB962C8B-B14F-4D97-AF65-F5344CB8AC3E}">
        <p14:creationId xmlns:p14="http://schemas.microsoft.com/office/powerpoint/2010/main" val="1396318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186927"/>
          </a:xfrm>
        </p:spPr>
        <p:txBody>
          <a:bodyPr>
            <a:normAutofit fontScale="90000"/>
          </a:bodyPr>
          <a:lstStyle/>
          <a:p>
            <a:pPr algn="ctr"/>
            <a:r>
              <a:rPr lang="en-US" b="1" dirty="0">
                <a:solidFill>
                  <a:srgbClr val="0070C0"/>
                </a:solidFill>
              </a:rPr>
              <a:t>Factors affect life expectancy of people with bottom quartile income</a:t>
            </a:r>
          </a:p>
        </p:txBody>
      </p:sp>
      <p:pic>
        <p:nvPicPr>
          <p:cNvPr id="7" name="Content Placeholder 6">
            <a:extLst>
              <a:ext uri="{FF2B5EF4-FFF2-40B4-BE49-F238E27FC236}">
                <a16:creationId xmlns:a16="http://schemas.microsoft.com/office/drawing/2014/main" id="{F857976E-EC25-4442-88A5-8A6693B1A9A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335" y="1665305"/>
            <a:ext cx="10198646" cy="4825498"/>
          </a:xfrm>
        </p:spPr>
      </p:pic>
    </p:spTree>
    <p:extLst>
      <p:ext uri="{BB962C8B-B14F-4D97-AF65-F5344CB8AC3E}">
        <p14:creationId xmlns:p14="http://schemas.microsoft.com/office/powerpoint/2010/main" val="1765263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639" y="371587"/>
            <a:ext cx="8596668" cy="876300"/>
          </a:xfrm>
        </p:spPr>
        <p:txBody>
          <a:bodyPr/>
          <a:lstStyle/>
          <a:p>
            <a:pPr algn="ctr"/>
            <a:r>
              <a:rPr lang="en-US" b="1" cap="small" dirty="0">
                <a:solidFill>
                  <a:schemeClr val="accent2"/>
                </a:solidFill>
              </a:rPr>
              <a:t>Analysis Results</a:t>
            </a:r>
            <a:endParaRPr lang="en-US" dirty="0">
              <a:solidFill>
                <a:schemeClr val="accent2"/>
              </a:solidFill>
            </a:endParaRPr>
          </a:p>
        </p:txBody>
      </p:sp>
      <p:sp>
        <p:nvSpPr>
          <p:cNvPr id="3" name="Content Placeholder 2"/>
          <p:cNvSpPr>
            <a:spLocks noGrp="1"/>
          </p:cNvSpPr>
          <p:nvPr>
            <p:ph idx="1"/>
          </p:nvPr>
        </p:nvSpPr>
        <p:spPr>
          <a:xfrm>
            <a:off x="365760" y="1000461"/>
            <a:ext cx="9660367" cy="5690795"/>
          </a:xfrm>
        </p:spPr>
        <p:txBody>
          <a:bodyPr>
            <a:noAutofit/>
          </a:bodyPr>
          <a:lstStyle/>
          <a:p>
            <a:r>
              <a:rPr lang="en-US" dirty="0"/>
              <a:t>Higher income was associated with longer life expectancy throughout the income distribution. The gap in life expectancy between the richest 1% and poorest 1% of individuals was 14.6 years for men and 10.1 years for women.</a:t>
            </a:r>
          </a:p>
          <a:p>
            <a:r>
              <a:rPr lang="en-US" dirty="0"/>
              <a:t>Life expectancy of women is higher than life expectancy of men in the same income percentile. Gender gap of life expectancy decreased with higher income percentile. It's 6.0 for the poorest 1% and 1.5 for the richest 1% of individuals.</a:t>
            </a:r>
          </a:p>
          <a:p>
            <a:r>
              <a:rPr lang="en-US" dirty="0"/>
              <a:t>Inequality in life expectancy increased over time. Between 2001 and 2014, life expectancy increased by 2.4 years for men and 2.7 years for women in the top 1% of the income distribution, but decreased by 0.1 years for men and women in the bottom 1%.</a:t>
            </a:r>
          </a:p>
          <a:p>
            <a:r>
              <a:rPr lang="en-US" dirty="0"/>
              <a:t>Life expectancy for low-income individuals varied substantially across local areas. In the bottom income quartile, California and New York have the highest life expectancy while Indiana and Oklahoma have the lowest life expectancy. The difference is about 3~4 years.</a:t>
            </a:r>
          </a:p>
          <a:p>
            <a:r>
              <a:rPr lang="en-US" dirty="0"/>
              <a:t>Geographic differences in life expectancy for individuals in the United States were significantly correlated with income inequality, health behaviors such as smoking and obese, access to medical care, education, and health status. Life expectancy for low-income individuals was correlated with Percent Black, Fraction Middle Class, and labor market conditions as well.</a:t>
            </a:r>
          </a:p>
        </p:txBody>
      </p:sp>
    </p:spTree>
    <p:extLst>
      <p:ext uri="{BB962C8B-B14F-4D97-AF65-F5344CB8AC3E}">
        <p14:creationId xmlns:p14="http://schemas.microsoft.com/office/powerpoint/2010/main" val="2417675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14846"/>
            <a:ext cx="8596668" cy="824345"/>
          </a:xfrm>
        </p:spPr>
        <p:txBody>
          <a:bodyPr/>
          <a:lstStyle/>
          <a:p>
            <a:pPr algn="ctr"/>
            <a:r>
              <a:rPr lang="en-US" b="1" cap="small" dirty="0">
                <a:solidFill>
                  <a:schemeClr val="accent2"/>
                </a:solidFill>
              </a:rPr>
              <a:t>Future Work</a:t>
            </a:r>
            <a:endParaRPr lang="en-US" dirty="0">
              <a:solidFill>
                <a:schemeClr val="accent2"/>
              </a:solidFill>
            </a:endParaRPr>
          </a:p>
        </p:txBody>
      </p:sp>
      <p:sp>
        <p:nvSpPr>
          <p:cNvPr id="3" name="Content Placeholder 2"/>
          <p:cNvSpPr>
            <a:spLocks noGrp="1"/>
          </p:cNvSpPr>
          <p:nvPr>
            <p:ph idx="1"/>
          </p:nvPr>
        </p:nvSpPr>
        <p:spPr>
          <a:xfrm>
            <a:off x="5725390" y="2234044"/>
            <a:ext cx="4709528" cy="3200402"/>
          </a:xfrm>
        </p:spPr>
        <p:txBody>
          <a:bodyPr>
            <a:normAutofit fontScale="92500" lnSpcReduction="10000"/>
          </a:bodyPr>
          <a:lstStyle/>
          <a:p>
            <a:r>
              <a:rPr lang="en-US" sz="2400" dirty="0"/>
              <a:t>Do factors associated with life expectancy change by year?</a:t>
            </a:r>
          </a:p>
          <a:p>
            <a:r>
              <a:rPr lang="en-US" sz="2400" dirty="0"/>
              <a:t>Collect data of 2015~2017 and do the research again.</a:t>
            </a:r>
          </a:p>
          <a:p>
            <a:r>
              <a:rPr lang="en-US" sz="2400" dirty="0"/>
              <a:t>In areas with low life expectancy or high gap of life expectancy, improve the factors affect life expectancy most and check the result.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23" y="2234044"/>
            <a:ext cx="5120641" cy="3200401"/>
          </a:xfrm>
          <a:prstGeom prst="rect">
            <a:avLst/>
          </a:prstGeom>
        </p:spPr>
      </p:pic>
    </p:spTree>
    <p:extLst>
      <p:ext uri="{BB962C8B-B14F-4D97-AF65-F5344CB8AC3E}">
        <p14:creationId xmlns:p14="http://schemas.microsoft.com/office/powerpoint/2010/main" val="3324568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41" y="549564"/>
            <a:ext cx="8596668" cy="1320800"/>
          </a:xfrm>
        </p:spPr>
        <p:txBody>
          <a:bodyPr>
            <a:normAutofit/>
          </a:bodyPr>
          <a:lstStyle/>
          <a:p>
            <a:pPr algn="ctr"/>
            <a:r>
              <a:rPr lang="en-US" sz="7200" b="1" dirty="0">
                <a:solidFill>
                  <a:srgbClr val="F16F27"/>
                </a:solidFill>
                <a:latin typeface="Curlz MT" panose="04040404050702020202" pitchFamily="82" charset="0"/>
              </a:rPr>
              <a:t>Thank  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98154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CD05-3B06-4C0E-B736-81B704EA657D}"/>
              </a:ext>
            </a:extLst>
          </p:cNvPr>
          <p:cNvSpPr>
            <a:spLocks noGrp="1"/>
          </p:cNvSpPr>
          <p:nvPr>
            <p:ph type="title"/>
          </p:nvPr>
        </p:nvSpPr>
        <p:spPr>
          <a:xfrm>
            <a:off x="677334" y="945573"/>
            <a:ext cx="8596668" cy="685800"/>
          </a:xfrm>
        </p:spPr>
        <p:txBody>
          <a:bodyPr/>
          <a:lstStyle/>
          <a:p>
            <a:pPr algn="ctr"/>
            <a:r>
              <a:rPr lang="en-US" b="1" cap="small" dirty="0">
                <a:solidFill>
                  <a:schemeClr val="accent2"/>
                </a:solidFill>
              </a:rPr>
              <a:t>Data Wrangling</a:t>
            </a:r>
          </a:p>
        </p:txBody>
      </p:sp>
      <p:sp>
        <p:nvSpPr>
          <p:cNvPr id="3" name="Content Placeholder 2">
            <a:extLst>
              <a:ext uri="{FF2B5EF4-FFF2-40B4-BE49-F238E27FC236}">
                <a16:creationId xmlns:a16="http://schemas.microsoft.com/office/drawing/2014/main" id="{E7D8E580-14C4-4A74-8DF8-6D782BA2E32B}"/>
              </a:ext>
            </a:extLst>
          </p:cNvPr>
          <p:cNvSpPr>
            <a:spLocks noGrp="1"/>
          </p:cNvSpPr>
          <p:nvPr>
            <p:ph idx="1"/>
          </p:nvPr>
        </p:nvSpPr>
        <p:spPr>
          <a:xfrm>
            <a:off x="1143000" y="2119745"/>
            <a:ext cx="8131002" cy="3921617"/>
          </a:xfrm>
        </p:spPr>
        <p:txBody>
          <a:bodyPr/>
          <a:lstStyle/>
          <a:p>
            <a:r>
              <a:rPr lang="en-US" sz="2400" dirty="0"/>
              <a:t>Remove the unadjusted and Standard Error columns in the tables</a:t>
            </a:r>
          </a:p>
          <a:p>
            <a:r>
              <a:rPr lang="en-US" sz="2400" dirty="0"/>
              <a:t>Fill missing values in table 10 and table 12</a:t>
            </a:r>
          </a:p>
          <a:p>
            <a:r>
              <a:rPr lang="en-US" sz="2400" dirty="0"/>
              <a:t>There are 3 steps to fill missing values in table 12:</a:t>
            </a:r>
          </a:p>
          <a:p>
            <a:pPr lvl="1"/>
            <a:r>
              <a:rPr lang="en-US" sz="2000" dirty="0"/>
              <a:t>A county is removed if all the values of a column are missing.</a:t>
            </a:r>
          </a:p>
          <a:p>
            <a:pPr lvl="1"/>
            <a:r>
              <a:rPr lang="en-US" sz="2000" dirty="0"/>
              <a:t>A column is removed if there are more than 20% missing value.</a:t>
            </a:r>
          </a:p>
          <a:p>
            <a:pPr lvl="1"/>
            <a:r>
              <a:rPr lang="en-US" sz="2000" dirty="0"/>
              <a:t>Fill missing values with the mean value of that that county.</a:t>
            </a:r>
          </a:p>
        </p:txBody>
      </p:sp>
    </p:spTree>
    <p:extLst>
      <p:ext uri="{BB962C8B-B14F-4D97-AF65-F5344CB8AC3E}">
        <p14:creationId xmlns:p14="http://schemas.microsoft.com/office/powerpoint/2010/main" val="68013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08" y="827809"/>
            <a:ext cx="8596668" cy="886691"/>
          </a:xfrm>
        </p:spPr>
        <p:txBody>
          <a:bodyPr/>
          <a:lstStyle/>
          <a:p>
            <a:pPr lvl="0" algn="ctr"/>
            <a:r>
              <a:rPr lang="en-US" b="1" cap="small" dirty="0">
                <a:solidFill>
                  <a:schemeClr val="accent2"/>
                </a:solidFill>
              </a:rPr>
              <a:t>Exploratory Data Analysis</a:t>
            </a:r>
            <a:endParaRPr lang="en-US" dirty="0">
              <a:solidFill>
                <a:schemeClr val="accent2"/>
              </a:solidFill>
            </a:endParaRPr>
          </a:p>
        </p:txBody>
      </p:sp>
      <p:sp>
        <p:nvSpPr>
          <p:cNvPr id="3" name="Content Placeholder 2"/>
          <p:cNvSpPr>
            <a:spLocks noGrp="1"/>
          </p:cNvSpPr>
          <p:nvPr>
            <p:ph idx="1"/>
          </p:nvPr>
        </p:nvSpPr>
        <p:spPr>
          <a:xfrm>
            <a:off x="1091045" y="1953490"/>
            <a:ext cx="8419351" cy="4025527"/>
          </a:xfrm>
        </p:spPr>
        <p:txBody>
          <a:bodyPr>
            <a:normAutofit/>
          </a:bodyPr>
          <a:lstStyle/>
          <a:p>
            <a:pPr>
              <a:lnSpc>
                <a:spcPct val="150000"/>
              </a:lnSpc>
            </a:pPr>
            <a:r>
              <a:rPr lang="en-US" sz="2800" dirty="0"/>
              <a:t>1. National Levels of Life Expectancy by Income</a:t>
            </a:r>
          </a:p>
          <a:p>
            <a:pPr>
              <a:lnSpc>
                <a:spcPct val="150000"/>
              </a:lnSpc>
            </a:pPr>
            <a:r>
              <a:rPr lang="en-US" sz="2800" dirty="0"/>
              <a:t>2. National Trends in Life Expectancy by Income in year 2001~2014</a:t>
            </a:r>
          </a:p>
          <a:p>
            <a:pPr>
              <a:lnSpc>
                <a:spcPct val="150000"/>
              </a:lnSpc>
            </a:pPr>
            <a:r>
              <a:rPr lang="en-US" sz="2800" dirty="0"/>
              <a:t>3. Local Area Variation in Life Expectancy gap by Income</a:t>
            </a:r>
          </a:p>
        </p:txBody>
      </p:sp>
    </p:spTree>
    <p:extLst>
      <p:ext uri="{BB962C8B-B14F-4D97-AF65-F5344CB8AC3E}">
        <p14:creationId xmlns:p14="http://schemas.microsoft.com/office/powerpoint/2010/main" val="148963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p:txBody>
          <a:bodyPr/>
          <a:lstStyle/>
          <a:p>
            <a:pPr algn="ctr"/>
            <a:r>
              <a:rPr lang="en-US" dirty="0">
                <a:solidFill>
                  <a:schemeClr val="accent2">
                    <a:lumMod val="75000"/>
                  </a:schemeClr>
                </a:solidFill>
              </a:rPr>
              <a:t>National Levels of Life Expectancy by Income</a:t>
            </a:r>
          </a:p>
        </p:txBody>
      </p:sp>
      <p:pic>
        <p:nvPicPr>
          <p:cNvPr id="5" name="Content Placeholder 4">
            <a:extLst>
              <a:ext uri="{FF2B5EF4-FFF2-40B4-BE49-F238E27FC236}">
                <a16:creationId xmlns:a16="http://schemas.microsoft.com/office/drawing/2014/main" id="{0DEA8DF7-5DD9-431C-9332-D016CC6B6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455" y="1822865"/>
            <a:ext cx="6338453" cy="4615629"/>
          </a:xfrm>
        </p:spPr>
      </p:pic>
    </p:spTree>
    <p:extLst>
      <p:ext uri="{BB962C8B-B14F-4D97-AF65-F5344CB8AC3E}">
        <p14:creationId xmlns:p14="http://schemas.microsoft.com/office/powerpoint/2010/main" val="109175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p:txBody>
          <a:bodyPr/>
          <a:lstStyle/>
          <a:p>
            <a:pPr algn="ctr"/>
            <a:r>
              <a:rPr lang="en-US" dirty="0">
                <a:solidFill>
                  <a:schemeClr val="accent2">
                    <a:lumMod val="75000"/>
                  </a:schemeClr>
                </a:solidFill>
              </a:rPr>
              <a:t>National Levels of Life Expectancy by Income</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1901536" y="2462645"/>
            <a:ext cx="7372465" cy="3578717"/>
          </a:xfrm>
        </p:spPr>
        <p:txBody>
          <a:bodyPr>
            <a:normAutofit/>
          </a:bodyPr>
          <a:lstStyle/>
          <a:p>
            <a:pPr marL="0" indent="0">
              <a:buNone/>
            </a:pPr>
            <a:r>
              <a:rPr lang="en-US" dirty="0"/>
              <a:t>	</a:t>
            </a:r>
            <a:r>
              <a:rPr lang="en-US" sz="2400" dirty="0">
                <a:solidFill>
                  <a:schemeClr val="accent4">
                    <a:lumMod val="75000"/>
                  </a:schemeClr>
                </a:solidFill>
              </a:rPr>
              <a:t>Women, Bottom 1%: 78.8  </a:t>
            </a:r>
          </a:p>
          <a:p>
            <a:pPr marL="0" indent="0">
              <a:buNone/>
            </a:pPr>
            <a:r>
              <a:rPr lang="en-US" sz="2400" dirty="0">
                <a:solidFill>
                  <a:schemeClr val="accent4">
                    <a:lumMod val="75000"/>
                  </a:schemeClr>
                </a:solidFill>
              </a:rPr>
              <a:t>	Women, Top 1%: 88.9  </a:t>
            </a:r>
          </a:p>
          <a:p>
            <a:pPr marL="0" indent="0">
              <a:buNone/>
            </a:pPr>
            <a:r>
              <a:rPr lang="en-US" sz="2400" dirty="0">
                <a:solidFill>
                  <a:schemeClr val="accent4">
                    <a:lumMod val="75000"/>
                  </a:schemeClr>
                </a:solidFill>
              </a:rPr>
              <a:t>	Women, Life expectancy gap: 10.1</a:t>
            </a:r>
            <a:r>
              <a:rPr lang="en-US" sz="2400" dirty="0"/>
              <a:t>  </a:t>
            </a:r>
          </a:p>
          <a:p>
            <a:pPr marL="0" indent="0">
              <a:buNone/>
            </a:pPr>
            <a:r>
              <a:rPr lang="en-US" sz="2400" dirty="0"/>
              <a:t>	</a:t>
            </a:r>
            <a:r>
              <a:rPr lang="en-US" sz="2400" dirty="0">
                <a:solidFill>
                  <a:srgbClr val="0070C0"/>
                </a:solidFill>
              </a:rPr>
              <a:t>Men, Bottom 1%: 72.7  </a:t>
            </a:r>
          </a:p>
          <a:p>
            <a:pPr marL="0" indent="0">
              <a:buNone/>
            </a:pPr>
            <a:r>
              <a:rPr lang="en-US" sz="2400" dirty="0">
                <a:solidFill>
                  <a:srgbClr val="0070C0"/>
                </a:solidFill>
              </a:rPr>
              <a:t>	Men, Top 1%: 87.3  </a:t>
            </a:r>
          </a:p>
          <a:p>
            <a:pPr marL="0" indent="0">
              <a:buNone/>
            </a:pPr>
            <a:r>
              <a:rPr lang="en-US" sz="2400" dirty="0">
                <a:solidFill>
                  <a:srgbClr val="0070C0"/>
                </a:solidFill>
              </a:rPr>
              <a:t>	Men, Life expectancy gap: 14.6 </a:t>
            </a:r>
          </a:p>
        </p:txBody>
      </p:sp>
    </p:spTree>
    <p:extLst>
      <p:ext uri="{BB962C8B-B14F-4D97-AF65-F5344CB8AC3E}">
        <p14:creationId xmlns:p14="http://schemas.microsoft.com/office/powerpoint/2010/main" val="137864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96B-2A8A-4580-84CF-9B91A43BDC3F}"/>
              </a:ext>
            </a:extLst>
          </p:cNvPr>
          <p:cNvSpPr>
            <a:spLocks noGrp="1"/>
          </p:cNvSpPr>
          <p:nvPr>
            <p:ph type="title"/>
          </p:nvPr>
        </p:nvSpPr>
        <p:spPr>
          <a:xfrm>
            <a:off x="677333" y="869373"/>
            <a:ext cx="8596668" cy="1320800"/>
          </a:xfrm>
        </p:spPr>
        <p:txBody>
          <a:bodyPr/>
          <a:lstStyle/>
          <a:p>
            <a:pPr algn="ctr"/>
            <a:r>
              <a:rPr lang="en-US" dirty="0">
                <a:solidFill>
                  <a:schemeClr val="accent2">
                    <a:lumMod val="75000"/>
                  </a:schemeClr>
                </a:solidFill>
              </a:rPr>
              <a:t>National Levels of Life Expectancy by Income</a:t>
            </a:r>
          </a:p>
        </p:txBody>
      </p:sp>
      <p:sp>
        <p:nvSpPr>
          <p:cNvPr id="4" name="Content Placeholder 3">
            <a:extLst>
              <a:ext uri="{FF2B5EF4-FFF2-40B4-BE49-F238E27FC236}">
                <a16:creationId xmlns:a16="http://schemas.microsoft.com/office/drawing/2014/main" id="{17738E28-8683-4AA5-BE5A-08F2386EEDD9}"/>
              </a:ext>
            </a:extLst>
          </p:cNvPr>
          <p:cNvSpPr>
            <a:spLocks noGrp="1"/>
          </p:cNvSpPr>
          <p:nvPr>
            <p:ph idx="1"/>
          </p:nvPr>
        </p:nvSpPr>
        <p:spPr>
          <a:xfrm>
            <a:off x="1797626" y="2639290"/>
            <a:ext cx="7476375" cy="3651453"/>
          </a:xfrm>
        </p:spPr>
        <p:txBody>
          <a:bodyPr>
            <a:normAutofit/>
          </a:bodyPr>
          <a:lstStyle/>
          <a:p>
            <a:pPr marL="0" indent="0">
              <a:lnSpc>
                <a:spcPct val="150000"/>
              </a:lnSpc>
              <a:buNone/>
            </a:pPr>
            <a:r>
              <a:rPr lang="en-US" dirty="0"/>
              <a:t>	</a:t>
            </a:r>
            <a:r>
              <a:rPr lang="sv-SE" sz="2400" dirty="0"/>
              <a:t>Gender gap, Bottom 1%: </a:t>
            </a:r>
            <a:r>
              <a:rPr lang="sv-SE" sz="2400" dirty="0">
                <a:solidFill>
                  <a:srgbClr val="0070C0"/>
                </a:solidFill>
              </a:rPr>
              <a:t>6.0 </a:t>
            </a:r>
            <a:r>
              <a:rPr lang="sv-SE" sz="2400" dirty="0"/>
              <a:t> </a:t>
            </a:r>
          </a:p>
          <a:p>
            <a:pPr marL="0" indent="0">
              <a:lnSpc>
                <a:spcPct val="150000"/>
              </a:lnSpc>
              <a:buNone/>
            </a:pPr>
            <a:r>
              <a:rPr lang="sv-SE" sz="2400" dirty="0"/>
              <a:t>	Gender gap, Top 1%: </a:t>
            </a:r>
            <a:r>
              <a:rPr lang="sv-SE" sz="2400" dirty="0">
                <a:solidFill>
                  <a:srgbClr val="0070C0"/>
                </a:solidFill>
              </a:rPr>
              <a:t>1.5</a:t>
            </a:r>
          </a:p>
          <a:p>
            <a:pPr marL="0" indent="0">
              <a:lnSpc>
                <a:spcPct val="150000"/>
              </a:lnSpc>
              <a:buNone/>
            </a:pPr>
            <a:r>
              <a:rPr lang="en-US" sz="2400" dirty="0"/>
              <a:t>	Women, Slope of linear regression: </a:t>
            </a:r>
            <a:r>
              <a:rPr lang="en-US" sz="2400" dirty="0">
                <a:solidFill>
                  <a:srgbClr val="0070C0"/>
                </a:solidFill>
              </a:rPr>
              <a:t>0.07 </a:t>
            </a:r>
            <a:r>
              <a:rPr lang="en-US" sz="2400" dirty="0"/>
              <a:t> </a:t>
            </a:r>
          </a:p>
          <a:p>
            <a:pPr marL="0" indent="0">
              <a:lnSpc>
                <a:spcPct val="150000"/>
              </a:lnSpc>
              <a:buNone/>
            </a:pPr>
            <a:r>
              <a:rPr lang="en-US" sz="2400" dirty="0"/>
              <a:t>	Men, Slope of linear regression: </a:t>
            </a:r>
            <a:r>
              <a:rPr lang="en-US" sz="2400" dirty="0">
                <a:solidFill>
                  <a:srgbClr val="0070C0"/>
                </a:solidFill>
              </a:rPr>
              <a:t>0.11</a:t>
            </a:r>
            <a:r>
              <a:rPr lang="en-US" sz="2400" dirty="0"/>
              <a:t> </a:t>
            </a:r>
          </a:p>
        </p:txBody>
      </p:sp>
    </p:spTree>
    <p:extLst>
      <p:ext uri="{BB962C8B-B14F-4D97-AF65-F5344CB8AC3E}">
        <p14:creationId xmlns:p14="http://schemas.microsoft.com/office/powerpoint/2010/main" val="3871427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582</TotalTime>
  <Words>1921</Words>
  <Application>Microsoft Office PowerPoint</Application>
  <PresentationFormat>Widescreen</PresentationFormat>
  <Paragraphs>205</Paragraphs>
  <Slides>48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方正姚体</vt:lpstr>
      <vt:lpstr>Arial</vt:lpstr>
      <vt:lpstr>Calibri</vt:lpstr>
      <vt:lpstr>Calisto MT</vt:lpstr>
      <vt:lpstr>Curlz MT</vt:lpstr>
      <vt:lpstr>Trebuchet MS</vt:lpstr>
      <vt:lpstr>Wingdings 3</vt:lpstr>
      <vt:lpstr>Facet</vt:lpstr>
      <vt:lpstr> Factors associated with differences in Life Expectancy across the United States </vt:lpstr>
      <vt:lpstr>Content</vt:lpstr>
      <vt:lpstr>Introduction</vt:lpstr>
      <vt:lpstr>Dataset</vt:lpstr>
      <vt:lpstr>Data Wrangling</vt:lpstr>
      <vt:lpstr>Exploratory Data Analysis</vt:lpstr>
      <vt:lpstr>National Levels of Life Expectancy by Income</vt:lpstr>
      <vt:lpstr>National Levels of Life Expectancy by Income</vt:lpstr>
      <vt:lpstr>National Levels of Life Expectancy by Income</vt:lpstr>
      <vt:lpstr>National Trends in Life Expectancy by Income in year 2001~2014</vt:lpstr>
      <vt:lpstr>Men Life Expectancy by Household Income Percentile in year 2001~2014</vt:lpstr>
      <vt:lpstr>Men Life Expectancy by Household Income Percentile in Years</vt:lpstr>
      <vt:lpstr>Women Life Expectancy by Household Income Percentile in year 2001~2014</vt:lpstr>
      <vt:lpstr>Women Life Expectancy by Household Income Percentile in Years</vt:lpstr>
      <vt:lpstr>Men Life Expectancy Trend in Years 2001~2014</vt:lpstr>
      <vt:lpstr>Women Life Expectancy Trend in Years 2001~2014</vt:lpstr>
      <vt:lpstr>Life Expectancy Gap Trend in Years 2001~2014</vt:lpstr>
      <vt:lpstr>Local Area Variation in Life Expectancy Gap by Income</vt:lpstr>
      <vt:lpstr>Life Expectancy gap by State</vt:lpstr>
      <vt:lpstr>Life Expectancy gap by State</vt:lpstr>
      <vt:lpstr>Life Expectancy of Q1 by State</vt:lpstr>
      <vt:lpstr>Life Expectancy of Q1 by State</vt:lpstr>
      <vt:lpstr>Life Expectancy of Q1 by State</vt:lpstr>
      <vt:lpstr>Life Expectancy of Q1 by State</vt:lpstr>
      <vt:lpstr>Life Expectancy gap by State</vt:lpstr>
      <vt:lpstr>Life Expectancy gap by State</vt:lpstr>
      <vt:lpstr>Life Expectancy gap by State</vt:lpstr>
      <vt:lpstr>Life Expectancy gap by Commuting Zone</vt:lpstr>
      <vt:lpstr>Life Expectancy gap by Commuting Zone</vt:lpstr>
      <vt:lpstr>Life Expectancy gap by Commuting Zones in California, New York, Indiana and Michigan</vt:lpstr>
      <vt:lpstr>Life Expectancy gap by Commuting Zones in California, New York, Indiana and Michigan</vt:lpstr>
      <vt:lpstr>Life Expectancy gap by Commuting Zones in California, New York, Indiana and Michigan</vt:lpstr>
      <vt:lpstr>Data Modeling</vt:lpstr>
      <vt:lpstr>Machine Learning Models</vt:lpstr>
      <vt:lpstr>Linear Regression</vt:lpstr>
      <vt:lpstr>Support Vector Regression</vt:lpstr>
      <vt:lpstr>Random Forest Regressor</vt:lpstr>
      <vt:lpstr>Feature Selection Methods</vt:lpstr>
      <vt:lpstr>Principal Component Analysis</vt:lpstr>
      <vt:lpstr>Regularization</vt:lpstr>
      <vt:lpstr>Random Forests</vt:lpstr>
      <vt:lpstr>Factors Affect Life Expectancy</vt:lpstr>
      <vt:lpstr>Result of Regularization with Lasso model</vt:lpstr>
      <vt:lpstr>Result of Random Forests Regressor model</vt:lpstr>
      <vt:lpstr>Factors affect life expectancy of people with bottom quartile income</vt:lpstr>
      <vt:lpstr>Analysis Results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 satisfaction and engagement  of employees in the Federal workforce</dc:title>
  <dc:creator>Bare-Win7</dc:creator>
  <cp:lastModifiedBy>Bare-Win7</cp:lastModifiedBy>
  <cp:revision>245</cp:revision>
  <dcterms:created xsi:type="dcterms:W3CDTF">2017-02-18T16:19:26Z</dcterms:created>
  <dcterms:modified xsi:type="dcterms:W3CDTF">2017-09-14T20:33:50Z</dcterms:modified>
</cp:coreProperties>
</file>