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3" r:id="rId1"/>
  </p:sldMasterIdLst>
  <p:notesMasterIdLst>
    <p:notesMasterId r:id="rId38"/>
  </p:notesMasterIdLst>
  <p:sldIdLst>
    <p:sldId id="256" r:id="rId2"/>
    <p:sldId id="257" r:id="rId3"/>
    <p:sldId id="259" r:id="rId4"/>
    <p:sldId id="261" r:id="rId5"/>
    <p:sldId id="285" r:id="rId6"/>
    <p:sldId id="287" r:id="rId7"/>
    <p:sldId id="286" r:id="rId8"/>
    <p:sldId id="289" r:id="rId9"/>
    <p:sldId id="290" r:id="rId10"/>
    <p:sldId id="324" r:id="rId11"/>
    <p:sldId id="292" r:id="rId12"/>
    <p:sldId id="325" r:id="rId13"/>
    <p:sldId id="327" r:id="rId14"/>
    <p:sldId id="328" r:id="rId15"/>
    <p:sldId id="329" r:id="rId16"/>
    <p:sldId id="330" r:id="rId17"/>
    <p:sldId id="282" r:id="rId18"/>
    <p:sldId id="313" r:id="rId19"/>
    <p:sldId id="333" r:id="rId20"/>
    <p:sldId id="334" r:id="rId21"/>
    <p:sldId id="335" r:id="rId22"/>
    <p:sldId id="337" r:id="rId23"/>
    <p:sldId id="336" r:id="rId24"/>
    <p:sldId id="338" r:id="rId25"/>
    <p:sldId id="331" r:id="rId26"/>
    <p:sldId id="332" r:id="rId27"/>
    <p:sldId id="316" r:id="rId28"/>
    <p:sldId id="339" r:id="rId29"/>
    <p:sldId id="317" r:id="rId30"/>
    <p:sldId id="340" r:id="rId31"/>
    <p:sldId id="341" r:id="rId32"/>
    <p:sldId id="342" r:id="rId33"/>
    <p:sldId id="343" r:id="rId34"/>
    <p:sldId id="279" r:id="rId35"/>
    <p:sldId id="280" r:id="rId36"/>
    <p:sldId id="28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6F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47" autoAdjust="0"/>
  </p:normalViewPr>
  <p:slideViewPr>
    <p:cSldViewPr snapToGrid="0">
      <p:cViewPr varScale="1">
        <p:scale>
          <a:sx n="71" d="100"/>
          <a:sy n="71" d="100"/>
        </p:scale>
        <p:origin x="97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B250AD-60D0-4A23-8D62-B602624DA98C}" type="datetimeFigureOut">
              <a:rPr lang="en-US" smtClean="0"/>
              <a:t>11/24/2017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2254C-DFAA-4F1D-B5D3-3E0D0F58ACA7}" type="slidenum">
              <a:rPr lang="en-US" smtClean="0"/>
              <a:t>‹#›</a:t>
            </a:fld>
            <a:endParaRPr lang="en-US"/>
          </a:p>
        </p:txBody>
      </p:sp>
    </p:spTree>
    <p:extLst>
      <p:ext uri="{BB962C8B-B14F-4D97-AF65-F5344CB8AC3E}">
        <p14:creationId xmlns:p14="http://schemas.microsoft.com/office/powerpoint/2010/main" val="3666032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82254C-DFAA-4F1D-B5D3-3E0D0F58ACA7}" type="slidenum">
              <a:rPr lang="en-US" smtClean="0"/>
              <a:t>3</a:t>
            </a:fld>
            <a:endParaRPr lang="en-US"/>
          </a:p>
        </p:txBody>
      </p:sp>
    </p:spTree>
    <p:extLst>
      <p:ext uri="{BB962C8B-B14F-4D97-AF65-F5344CB8AC3E}">
        <p14:creationId xmlns:p14="http://schemas.microsoft.com/office/powerpoint/2010/main" val="148377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82254C-DFAA-4F1D-B5D3-3E0D0F58ACA7}" type="slidenum">
              <a:rPr lang="en-US" smtClean="0"/>
              <a:t>28</a:t>
            </a:fld>
            <a:endParaRPr lang="en-US"/>
          </a:p>
        </p:txBody>
      </p:sp>
    </p:spTree>
    <p:extLst>
      <p:ext uri="{BB962C8B-B14F-4D97-AF65-F5344CB8AC3E}">
        <p14:creationId xmlns:p14="http://schemas.microsoft.com/office/powerpoint/2010/main" val="2996427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82254C-DFAA-4F1D-B5D3-3E0D0F58ACA7}" type="slidenum">
              <a:rPr lang="en-US" smtClean="0"/>
              <a:t>29</a:t>
            </a:fld>
            <a:endParaRPr lang="en-US"/>
          </a:p>
        </p:txBody>
      </p:sp>
    </p:spTree>
    <p:extLst>
      <p:ext uri="{BB962C8B-B14F-4D97-AF65-F5344CB8AC3E}">
        <p14:creationId xmlns:p14="http://schemas.microsoft.com/office/powerpoint/2010/main" val="2542001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82254C-DFAA-4F1D-B5D3-3E0D0F58ACA7}" type="slidenum">
              <a:rPr lang="en-US" smtClean="0"/>
              <a:t>30</a:t>
            </a:fld>
            <a:endParaRPr lang="en-US"/>
          </a:p>
        </p:txBody>
      </p:sp>
    </p:spTree>
    <p:extLst>
      <p:ext uri="{BB962C8B-B14F-4D97-AF65-F5344CB8AC3E}">
        <p14:creationId xmlns:p14="http://schemas.microsoft.com/office/powerpoint/2010/main" val="987187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matrixes, we can see that many reviews of rating 1-4 are predicted as rating 5. This is the main reason for models' not high accuracy.</a:t>
            </a:r>
          </a:p>
        </p:txBody>
      </p:sp>
      <p:sp>
        <p:nvSpPr>
          <p:cNvPr id="4" name="Slide Number Placeholder 3"/>
          <p:cNvSpPr>
            <a:spLocks noGrp="1"/>
          </p:cNvSpPr>
          <p:nvPr>
            <p:ph type="sldNum" sz="quarter" idx="10"/>
          </p:nvPr>
        </p:nvSpPr>
        <p:spPr/>
        <p:txBody>
          <a:bodyPr/>
          <a:lstStyle/>
          <a:p>
            <a:fld id="{2F82254C-DFAA-4F1D-B5D3-3E0D0F58ACA7}" type="slidenum">
              <a:rPr lang="en-US" smtClean="0"/>
              <a:t>31</a:t>
            </a:fld>
            <a:endParaRPr lang="en-US"/>
          </a:p>
        </p:txBody>
      </p:sp>
    </p:spTree>
    <p:extLst>
      <p:ext uri="{BB962C8B-B14F-4D97-AF65-F5344CB8AC3E}">
        <p14:creationId xmlns:p14="http://schemas.microsoft.com/office/powerpoint/2010/main" val="1807244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a metric is chosen to measure the algorithm's performance on an independent data set and hyperparameters that maximize this measure are adopted. Often cross-validation is used to estimate this generalization performance.</a:t>
            </a:r>
          </a:p>
          <a:p>
            <a:endParaRPr lang="en-US" dirty="0"/>
          </a:p>
          <a:p>
            <a:r>
              <a:rPr lang="en-US" dirty="0"/>
              <a:t>Hyperparameter tuning is performed by searching the hyper-parameter space for the best cross validation score. A search consists of:</a:t>
            </a:r>
          </a:p>
          <a:p>
            <a:endParaRPr lang="en-US" dirty="0"/>
          </a:p>
          <a:p>
            <a:r>
              <a:rPr lang="en-US" dirty="0"/>
              <a:t>an estimator (regressor or classifier);</a:t>
            </a:r>
          </a:p>
          <a:p>
            <a:r>
              <a:rPr lang="en-US" dirty="0"/>
              <a:t>a parameter space;</a:t>
            </a:r>
          </a:p>
          <a:p>
            <a:r>
              <a:rPr lang="en-US" dirty="0"/>
              <a:t>a method for searching or sampling candidates;</a:t>
            </a:r>
          </a:p>
          <a:p>
            <a:r>
              <a:rPr lang="en-US" dirty="0"/>
              <a:t>a cross-validation scheme;</a:t>
            </a:r>
          </a:p>
          <a:p>
            <a:r>
              <a:rPr lang="en-US" dirty="0"/>
              <a:t>a score function.</a:t>
            </a:r>
          </a:p>
        </p:txBody>
      </p:sp>
      <p:sp>
        <p:nvSpPr>
          <p:cNvPr id="4" name="Slide Number Placeholder 3"/>
          <p:cNvSpPr>
            <a:spLocks noGrp="1"/>
          </p:cNvSpPr>
          <p:nvPr>
            <p:ph type="sldNum" sz="quarter" idx="10"/>
          </p:nvPr>
        </p:nvSpPr>
        <p:spPr/>
        <p:txBody>
          <a:bodyPr/>
          <a:lstStyle/>
          <a:p>
            <a:fld id="{2F82254C-DFAA-4F1D-B5D3-3E0D0F58ACA7}" type="slidenum">
              <a:rPr lang="en-US" smtClean="0"/>
              <a:t>32</a:t>
            </a:fld>
            <a:endParaRPr lang="en-US"/>
          </a:p>
        </p:txBody>
      </p:sp>
    </p:spTree>
    <p:extLst>
      <p:ext uri="{BB962C8B-B14F-4D97-AF65-F5344CB8AC3E}">
        <p14:creationId xmlns:p14="http://schemas.microsoft.com/office/powerpoint/2010/main" val="34429680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tuning result, we can see that most models' accuracy are improved by 0.2~0.7%, especially for RFC, accuracy improved by 3.7%. So hyperparameter tuning is a good method to improve the models. Also, after hyperparameter tuning, we get 6 models with about 66% accuracy.</a:t>
            </a:r>
          </a:p>
        </p:txBody>
      </p:sp>
      <p:sp>
        <p:nvSpPr>
          <p:cNvPr id="4" name="Slide Number Placeholder 3"/>
          <p:cNvSpPr>
            <a:spLocks noGrp="1"/>
          </p:cNvSpPr>
          <p:nvPr>
            <p:ph type="sldNum" sz="quarter" idx="10"/>
          </p:nvPr>
        </p:nvSpPr>
        <p:spPr/>
        <p:txBody>
          <a:bodyPr/>
          <a:lstStyle/>
          <a:p>
            <a:fld id="{2F82254C-DFAA-4F1D-B5D3-3E0D0F58ACA7}" type="slidenum">
              <a:rPr lang="en-US" smtClean="0"/>
              <a:t>33</a:t>
            </a:fld>
            <a:endParaRPr lang="en-US"/>
          </a:p>
        </p:txBody>
      </p:sp>
    </p:spTree>
    <p:extLst>
      <p:ext uri="{BB962C8B-B14F-4D97-AF65-F5344CB8AC3E}">
        <p14:creationId xmlns:p14="http://schemas.microsoft.com/office/powerpoint/2010/main" val="3956108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project, we tried to </a:t>
            </a:r>
            <a:r>
              <a:rPr lang="en-US" dirty="0" err="1"/>
              <a:t>develope</a:t>
            </a:r>
            <a:r>
              <a:rPr lang="en-US" dirty="0"/>
              <a:t> models to predict Amazon review ratings from the review texts. Before training the models with machine learning methods, we performed Text Normalization and Feature Engineering to process natural language and </a:t>
            </a:r>
            <a:r>
              <a:rPr lang="en-US" dirty="0" err="1"/>
              <a:t>extracte</a:t>
            </a:r>
            <a:r>
              <a:rPr lang="en-US" dirty="0"/>
              <a:t> features for machine learning. Then we developed the models by using six </a:t>
            </a:r>
            <a:r>
              <a:rPr lang="en-US" dirty="0" err="1"/>
              <a:t>cllasification</a:t>
            </a:r>
            <a:r>
              <a:rPr lang="en-US" dirty="0"/>
              <a:t> models with four different kinds of features respectively. Last, we used hyperparameter tuning to improve the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NLP(Natural </a:t>
            </a:r>
            <a:r>
              <a:rPr lang="en-US" dirty="0" err="1"/>
              <a:t>Lanuage</a:t>
            </a:r>
            <a:r>
              <a:rPr lang="en-US" dirty="0"/>
              <a:t> Processing) is a very useful topic. But it is also a CPU intensive and time consuming job. We can only make a prototype in this project because of the limitation of computational power and time.</a:t>
            </a:r>
          </a:p>
        </p:txBody>
      </p:sp>
      <p:sp>
        <p:nvSpPr>
          <p:cNvPr id="4" name="Slide Number Placeholder 3"/>
          <p:cNvSpPr>
            <a:spLocks noGrp="1"/>
          </p:cNvSpPr>
          <p:nvPr>
            <p:ph type="sldNum" sz="quarter" idx="10"/>
          </p:nvPr>
        </p:nvSpPr>
        <p:spPr/>
        <p:txBody>
          <a:bodyPr/>
          <a:lstStyle/>
          <a:p>
            <a:fld id="{2F82254C-DFAA-4F1D-B5D3-3E0D0F58ACA7}" type="slidenum">
              <a:rPr lang="en-US" smtClean="0"/>
              <a:t>34</a:t>
            </a:fld>
            <a:endParaRPr lang="en-US"/>
          </a:p>
        </p:txBody>
      </p:sp>
    </p:spTree>
    <p:extLst>
      <p:ext uri="{BB962C8B-B14F-4D97-AF65-F5344CB8AC3E}">
        <p14:creationId xmlns:p14="http://schemas.microsoft.com/office/powerpoint/2010/main" val="2781165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sto MT" panose="02040603050505030304" pitchFamily="18" charset="0"/>
            </a:endParaRPr>
          </a:p>
        </p:txBody>
      </p:sp>
      <p:sp>
        <p:nvSpPr>
          <p:cNvPr id="4" name="Slide Number Placeholder 3"/>
          <p:cNvSpPr>
            <a:spLocks noGrp="1"/>
          </p:cNvSpPr>
          <p:nvPr>
            <p:ph type="sldNum" sz="quarter" idx="10"/>
          </p:nvPr>
        </p:nvSpPr>
        <p:spPr/>
        <p:txBody>
          <a:bodyPr/>
          <a:lstStyle/>
          <a:p>
            <a:fld id="{2F82254C-DFAA-4F1D-B5D3-3E0D0F58ACA7}" type="slidenum">
              <a:rPr lang="en-US" smtClean="0"/>
              <a:t>4</a:t>
            </a:fld>
            <a:endParaRPr lang="en-US"/>
          </a:p>
        </p:txBody>
      </p:sp>
    </p:spTree>
    <p:extLst>
      <p:ext uri="{BB962C8B-B14F-4D97-AF65-F5344CB8AC3E}">
        <p14:creationId xmlns:p14="http://schemas.microsoft.com/office/powerpoint/2010/main" val="852983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sto MT" panose="02040603050505030304" pitchFamily="18" charset="0"/>
              </a:rPr>
              <a:t>Text normalization is defined as a process that consists of a series of steps that should be followed to wrangle, clean, and standardize textual data into a form that could be consumed by other NLP and analytics systems and applications as input. Besides tokenization, various other techniques include cleaning text, case conversion, correcting spellings, removing stopwords and other unnecessary terms, stemming, and lemmatization. Text normalization is also often called text cleansing or wrangling.</a:t>
            </a:r>
          </a:p>
        </p:txBody>
      </p:sp>
      <p:sp>
        <p:nvSpPr>
          <p:cNvPr id="4" name="Slide Number Placeholder 3"/>
          <p:cNvSpPr>
            <a:spLocks noGrp="1"/>
          </p:cNvSpPr>
          <p:nvPr>
            <p:ph type="sldNum" sz="quarter" idx="10"/>
          </p:nvPr>
        </p:nvSpPr>
        <p:spPr/>
        <p:txBody>
          <a:bodyPr/>
          <a:lstStyle/>
          <a:p>
            <a:fld id="{2F82254C-DFAA-4F1D-B5D3-3E0D0F58ACA7}" type="slidenum">
              <a:rPr lang="en-US" smtClean="0"/>
              <a:t>10</a:t>
            </a:fld>
            <a:endParaRPr lang="en-US"/>
          </a:p>
        </p:txBody>
      </p:sp>
    </p:spTree>
    <p:extLst>
      <p:ext uri="{BB962C8B-B14F-4D97-AF65-F5344CB8AC3E}">
        <p14:creationId xmlns:p14="http://schemas.microsoft.com/office/powerpoint/2010/main" val="2787435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main challenges faced in text normalization is the presence of incorrect words in the text. The definition of incorrect here covers words that have spelling mistakes as well as words with several letters repeated that do not contribute much to its overall significance.</a:t>
            </a:r>
          </a:p>
        </p:txBody>
      </p:sp>
      <p:sp>
        <p:nvSpPr>
          <p:cNvPr id="4" name="Slide Number Placeholder 3"/>
          <p:cNvSpPr>
            <a:spLocks noGrp="1"/>
          </p:cNvSpPr>
          <p:nvPr>
            <p:ph type="sldNum" sz="quarter" idx="10"/>
          </p:nvPr>
        </p:nvSpPr>
        <p:spPr/>
        <p:txBody>
          <a:bodyPr/>
          <a:lstStyle/>
          <a:p>
            <a:fld id="{2F82254C-DFAA-4F1D-B5D3-3E0D0F58ACA7}" type="slidenum">
              <a:rPr lang="en-US" smtClean="0"/>
              <a:t>15</a:t>
            </a:fld>
            <a:endParaRPr lang="en-US"/>
          </a:p>
        </p:txBody>
      </p:sp>
    </p:spTree>
    <p:extLst>
      <p:ext uri="{BB962C8B-B14F-4D97-AF65-F5344CB8AC3E}">
        <p14:creationId xmlns:p14="http://schemas.microsoft.com/office/powerpoint/2010/main" val="2301733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82254C-DFAA-4F1D-B5D3-3E0D0F58ACA7}" type="slidenum">
              <a:rPr lang="en-US" smtClean="0"/>
              <a:t>18</a:t>
            </a:fld>
            <a:endParaRPr lang="en-US"/>
          </a:p>
        </p:txBody>
      </p:sp>
    </p:spTree>
    <p:extLst>
      <p:ext uri="{BB962C8B-B14F-4D97-AF65-F5344CB8AC3E}">
        <p14:creationId xmlns:p14="http://schemas.microsoft.com/office/powerpoint/2010/main" val="2245486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Our previous vectorizer simply sums up all the word vectors pertaining to any document based on the words in the model vocabulary and calculates a simple average by dividing with the count of matched words. </a:t>
            </a:r>
            <a:endParaRPr lang="en-US" dirty="0"/>
          </a:p>
        </p:txBody>
      </p:sp>
      <p:sp>
        <p:nvSpPr>
          <p:cNvPr id="4" name="Slide Number Placeholder 3"/>
          <p:cNvSpPr>
            <a:spLocks noGrp="1"/>
          </p:cNvSpPr>
          <p:nvPr>
            <p:ph type="sldNum" sz="quarter" idx="10"/>
          </p:nvPr>
        </p:nvSpPr>
        <p:spPr/>
        <p:txBody>
          <a:bodyPr/>
          <a:lstStyle/>
          <a:p>
            <a:fld id="{2F82254C-DFAA-4F1D-B5D3-3E0D0F58ACA7}" type="slidenum">
              <a:rPr lang="en-US" smtClean="0"/>
              <a:t>23</a:t>
            </a:fld>
            <a:endParaRPr lang="en-US"/>
          </a:p>
        </p:txBody>
      </p:sp>
    </p:spTree>
    <p:extLst>
      <p:ext uri="{BB962C8B-B14F-4D97-AF65-F5344CB8AC3E}">
        <p14:creationId xmlns:p14="http://schemas.microsoft.com/office/powerpoint/2010/main" val="404169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82254C-DFAA-4F1D-B5D3-3E0D0F58ACA7}" type="slidenum">
              <a:rPr lang="en-US" smtClean="0"/>
              <a:t>24</a:t>
            </a:fld>
            <a:endParaRPr lang="en-US"/>
          </a:p>
        </p:txBody>
      </p:sp>
    </p:spTree>
    <p:extLst>
      <p:ext uri="{BB962C8B-B14F-4D97-AF65-F5344CB8AC3E}">
        <p14:creationId xmlns:p14="http://schemas.microsoft.com/office/powerpoint/2010/main" val="4224958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82254C-DFAA-4F1D-B5D3-3E0D0F58ACA7}" type="slidenum">
              <a:rPr lang="en-US" smtClean="0"/>
              <a:t>26</a:t>
            </a:fld>
            <a:endParaRPr lang="en-US"/>
          </a:p>
        </p:txBody>
      </p:sp>
    </p:spTree>
    <p:extLst>
      <p:ext uri="{BB962C8B-B14F-4D97-AF65-F5344CB8AC3E}">
        <p14:creationId xmlns:p14="http://schemas.microsoft.com/office/powerpoint/2010/main" val="577580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above form, we can get following results:</a:t>
            </a:r>
          </a:p>
          <a:p>
            <a:endParaRPr lang="en-US" dirty="0"/>
          </a:p>
          <a:p>
            <a:r>
              <a:rPr lang="en-US" dirty="0"/>
              <a:t>Among the four kinds for features, </a:t>
            </a:r>
            <a:r>
              <a:rPr lang="en-US" dirty="0" err="1"/>
              <a:t>tfidf</a:t>
            </a:r>
            <a:r>
              <a:rPr lang="en-US" dirty="0"/>
              <a:t> is the best feature. It can get the highest accuracy while save time for training models. And bag of words is the second best feature. </a:t>
            </a:r>
            <a:r>
              <a:rPr lang="en-US" dirty="0" err="1"/>
              <a:t>tfidf</a:t>
            </a:r>
            <a:r>
              <a:rPr lang="en-US" dirty="0"/>
              <a:t> weighted averaged word vector is the worst feature because of the lowest accuracy and longest training time.</a:t>
            </a:r>
          </a:p>
          <a:p>
            <a:r>
              <a:rPr lang="en-US" dirty="0"/>
              <a:t>Among the five </a:t>
            </a:r>
            <a:r>
              <a:rPr lang="en-US" dirty="0" err="1"/>
              <a:t>cllasification</a:t>
            </a:r>
            <a:r>
              <a:rPr lang="en-US" dirty="0"/>
              <a:t> models, Logistic Regression is the best one and Linear Support Vector Classification is the second best one. Random Forest Classifier is the worst one.</a:t>
            </a:r>
          </a:p>
          <a:p>
            <a:r>
              <a:rPr lang="en-US" dirty="0"/>
              <a:t>Among the five levels ratings, rating 5 have the best predicting result while rating 1 have the worst result. Accuracy of predicting rating 5 is very high for each model. But accuracy of predicting rating 1, 2 and 3 are very low. One reason for this may be that most records have rating 5 and least records have rating 1. More training data can get better model.</a:t>
            </a:r>
          </a:p>
          <a:p>
            <a:r>
              <a:rPr lang="en-US" dirty="0"/>
              <a:t>The models marked in pink color are relatively best models. We will work on them with hyperparameter Tuning.</a:t>
            </a:r>
          </a:p>
        </p:txBody>
      </p:sp>
      <p:sp>
        <p:nvSpPr>
          <p:cNvPr id="4" name="Slide Number Placeholder 3"/>
          <p:cNvSpPr>
            <a:spLocks noGrp="1"/>
          </p:cNvSpPr>
          <p:nvPr>
            <p:ph type="sldNum" sz="quarter" idx="10"/>
          </p:nvPr>
        </p:nvSpPr>
        <p:spPr/>
        <p:txBody>
          <a:bodyPr/>
          <a:lstStyle/>
          <a:p>
            <a:fld id="{2F82254C-DFAA-4F1D-B5D3-3E0D0F58ACA7}" type="slidenum">
              <a:rPr lang="en-US" smtClean="0"/>
              <a:t>27</a:t>
            </a:fld>
            <a:endParaRPr lang="en-US"/>
          </a:p>
        </p:txBody>
      </p:sp>
    </p:spTree>
    <p:extLst>
      <p:ext uri="{BB962C8B-B14F-4D97-AF65-F5344CB8AC3E}">
        <p14:creationId xmlns:p14="http://schemas.microsoft.com/office/powerpoint/2010/main" val="634812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1F0965-17D4-4FE6-AEE7-EAE6BC87AAD9}"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61184828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1F0965-17D4-4FE6-AEE7-EAE6BC87AAD9}"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3640869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1F0965-17D4-4FE6-AEE7-EAE6BC87AAD9}"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3090-F03F-40CA-B1C8-5035F1EE262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9793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1F0965-17D4-4FE6-AEE7-EAE6BC87AAD9}"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1861270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1F0965-17D4-4FE6-AEE7-EAE6BC87AAD9}"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3090-F03F-40CA-B1C8-5035F1EE262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28887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1F0965-17D4-4FE6-AEE7-EAE6BC87AAD9}"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3564028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F0965-17D4-4FE6-AEE7-EAE6BC87AAD9}"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1655587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F0965-17D4-4FE6-AEE7-EAE6BC87AAD9}"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1845114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F0965-17D4-4FE6-AEE7-EAE6BC87AAD9}"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3397404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1F0965-17D4-4FE6-AEE7-EAE6BC87AAD9}"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2125526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1F0965-17D4-4FE6-AEE7-EAE6BC87AAD9}" type="datetimeFigureOut">
              <a:rPr lang="en-US" smtClean="0"/>
              <a:t>11/24/2017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1363821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1F0965-17D4-4FE6-AEE7-EAE6BC87AAD9}" type="datetimeFigureOut">
              <a:rPr lang="en-US" smtClean="0"/>
              <a:t>11/24/2017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116962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1F0965-17D4-4FE6-AEE7-EAE6BC87AAD9}" type="datetimeFigureOut">
              <a:rPr lang="en-US" smtClean="0"/>
              <a:t>11/24/2017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3520431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1F0965-17D4-4FE6-AEE7-EAE6BC87AAD9}" type="datetimeFigureOut">
              <a:rPr lang="en-US" smtClean="0"/>
              <a:t>11/24/2017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122906067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1F0965-17D4-4FE6-AEE7-EAE6BC87AAD9}" type="datetimeFigureOut">
              <a:rPr lang="en-US" smtClean="0"/>
              <a:t>11/24/2017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197722597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63090-F03F-40CA-B1C8-5035F1EE262E}" type="slidenum">
              <a:rPr lang="en-US" smtClean="0"/>
              <a:t>‹#›</a:t>
            </a:fld>
            <a:endParaRPr lang="en-US"/>
          </a:p>
        </p:txBody>
      </p:sp>
      <p:sp>
        <p:nvSpPr>
          <p:cNvPr id="5" name="Date Placeholder 4"/>
          <p:cNvSpPr>
            <a:spLocks noGrp="1"/>
          </p:cNvSpPr>
          <p:nvPr>
            <p:ph type="dt" sz="half" idx="10"/>
          </p:nvPr>
        </p:nvSpPr>
        <p:spPr/>
        <p:txBody>
          <a:bodyPr/>
          <a:lstStyle/>
          <a:p>
            <a:fld id="{D11F0965-17D4-4FE6-AEE7-EAE6BC87AAD9}" type="datetimeFigureOut">
              <a:rPr lang="en-US" smtClean="0"/>
              <a:t>11/24/2017</a:t>
            </a:fld>
            <a:endParaRPr lang="en-US"/>
          </a:p>
        </p:txBody>
      </p:sp>
    </p:spTree>
    <p:extLst>
      <p:ext uri="{BB962C8B-B14F-4D97-AF65-F5344CB8AC3E}">
        <p14:creationId xmlns:p14="http://schemas.microsoft.com/office/powerpoint/2010/main" val="945548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11F0965-17D4-4FE6-AEE7-EAE6BC87AAD9}" type="datetimeFigureOut">
              <a:rPr lang="en-US" smtClean="0"/>
              <a:t>11/24/2017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963090-F03F-40CA-B1C8-5035F1EE262E}" type="slidenum">
              <a:rPr lang="en-US" smtClean="0"/>
              <a:t>‹#›</a:t>
            </a:fld>
            <a:endParaRPr lang="en-US"/>
          </a:p>
        </p:txBody>
      </p:sp>
    </p:spTree>
    <p:extLst>
      <p:ext uri="{BB962C8B-B14F-4D97-AF65-F5344CB8AC3E}">
        <p14:creationId xmlns:p14="http://schemas.microsoft.com/office/powerpoint/2010/main" val="1859603352"/>
      </p:ext>
    </p:extLst>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 id="2147484025" r:id="rId12"/>
    <p:sldLayoutId id="2147484026" r:id="rId13"/>
    <p:sldLayoutId id="2147484027" r:id="rId14"/>
    <p:sldLayoutId id="2147484028" r:id="rId15"/>
    <p:sldLayoutId id="21474840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1" y="1298867"/>
            <a:ext cx="9144000" cy="2992577"/>
          </a:xfrm>
        </p:spPr>
        <p:txBody>
          <a:bodyPr>
            <a:normAutofit fontScale="90000"/>
          </a:bodyPr>
          <a:lstStyle/>
          <a:p>
            <a:br>
              <a:rPr lang="en-US" dirty="0"/>
            </a:br>
            <a:r>
              <a:rPr lang="en-US" dirty="0"/>
              <a:t>How many stars will I give?</a:t>
            </a:r>
            <a:br>
              <a:rPr lang="en-US" dirty="0"/>
            </a:br>
            <a:r>
              <a:rPr lang="en-US" dirty="0">
                <a:solidFill>
                  <a:schemeClr val="accent2">
                    <a:lumMod val="75000"/>
                  </a:schemeClr>
                </a:solidFill>
              </a:rPr>
              <a:t>Predicting ratings of Amazon reviews</a:t>
            </a:r>
            <a:br>
              <a:rPr lang="en-US" dirty="0"/>
            </a:br>
            <a:endParaRPr lang="en-US" dirty="0"/>
          </a:p>
        </p:txBody>
      </p:sp>
      <p:sp>
        <p:nvSpPr>
          <p:cNvPr id="3" name="TextBox 2">
            <a:extLst>
              <a:ext uri="{FF2B5EF4-FFF2-40B4-BE49-F238E27FC236}">
                <a16:creationId xmlns:a16="http://schemas.microsoft.com/office/drawing/2014/main" id="{3B084761-489D-4194-B10E-5553911FCCA0}"/>
              </a:ext>
            </a:extLst>
          </p:cNvPr>
          <p:cNvSpPr txBox="1"/>
          <p:nvPr/>
        </p:nvSpPr>
        <p:spPr>
          <a:xfrm>
            <a:off x="904009" y="4977246"/>
            <a:ext cx="7419109" cy="1261884"/>
          </a:xfrm>
          <a:prstGeom prst="rect">
            <a:avLst/>
          </a:prstGeom>
          <a:noFill/>
        </p:spPr>
        <p:txBody>
          <a:bodyPr wrap="square" rtlCol="0">
            <a:spAutoFit/>
          </a:bodyPr>
          <a:lstStyle/>
          <a:p>
            <a:r>
              <a:rPr lang="en-US" sz="3200" dirty="0"/>
              <a:t>	</a:t>
            </a:r>
            <a:r>
              <a:rPr lang="en-US" sz="3200" dirty="0">
                <a:solidFill>
                  <a:schemeClr val="accent2">
                    <a:lumMod val="50000"/>
                  </a:schemeClr>
                </a:solidFill>
              </a:rPr>
              <a:t>Tonia Chu</a:t>
            </a:r>
          </a:p>
          <a:p>
            <a:r>
              <a:rPr lang="en-US" dirty="0">
                <a:solidFill>
                  <a:schemeClr val="accent1">
                    <a:lumMod val="75000"/>
                  </a:schemeClr>
                </a:solidFill>
              </a:rPr>
              <a:t>Under the mentorship:   </a:t>
            </a:r>
            <a:r>
              <a:rPr lang="en-US" dirty="0"/>
              <a:t>	</a:t>
            </a:r>
            <a:r>
              <a:rPr lang="en-US" sz="2400" dirty="0" err="1">
                <a:solidFill>
                  <a:schemeClr val="accent2">
                    <a:lumMod val="50000"/>
                  </a:schemeClr>
                </a:solidFill>
              </a:rPr>
              <a:t>Srdjan</a:t>
            </a:r>
            <a:r>
              <a:rPr lang="en-US" sz="2400" dirty="0">
                <a:solidFill>
                  <a:schemeClr val="accent2">
                    <a:lumMod val="50000"/>
                  </a:schemeClr>
                </a:solidFill>
              </a:rPr>
              <a:t> </a:t>
            </a:r>
            <a:r>
              <a:rPr lang="en-US" sz="2400" dirty="0" err="1">
                <a:solidFill>
                  <a:schemeClr val="accent2">
                    <a:lumMod val="50000"/>
                  </a:schemeClr>
                </a:solidFill>
              </a:rPr>
              <a:t>Santic</a:t>
            </a:r>
            <a:r>
              <a:rPr lang="en-US" sz="2400" dirty="0">
                <a:solidFill>
                  <a:schemeClr val="accent2">
                    <a:lumMod val="50000"/>
                  </a:schemeClr>
                </a:solidFill>
              </a:rPr>
              <a:t> </a:t>
            </a:r>
          </a:p>
          <a:p>
            <a:r>
              <a:rPr lang="en-US" dirty="0">
                <a:solidFill>
                  <a:schemeClr val="accent1">
                    <a:lumMod val="75000"/>
                  </a:schemeClr>
                </a:solidFill>
              </a:rPr>
              <a:t>For the course: </a:t>
            </a:r>
            <a:r>
              <a:rPr lang="en-US" dirty="0"/>
              <a:t>	</a:t>
            </a:r>
            <a:r>
              <a:rPr lang="en-US" sz="2000" dirty="0">
                <a:solidFill>
                  <a:schemeClr val="accent2">
                    <a:lumMod val="50000"/>
                  </a:schemeClr>
                </a:solidFill>
              </a:rPr>
              <a:t>Data Science Career Track (Springboard)</a:t>
            </a:r>
          </a:p>
        </p:txBody>
      </p:sp>
    </p:spTree>
    <p:extLst>
      <p:ext uri="{BB962C8B-B14F-4D97-AF65-F5344CB8AC3E}">
        <p14:creationId xmlns:p14="http://schemas.microsoft.com/office/powerpoint/2010/main" val="3809631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701" y="781723"/>
            <a:ext cx="8596668" cy="668482"/>
          </a:xfrm>
        </p:spPr>
        <p:txBody>
          <a:bodyPr>
            <a:normAutofit/>
          </a:bodyPr>
          <a:lstStyle/>
          <a:p>
            <a:pPr algn="ctr"/>
            <a:r>
              <a:rPr lang="en-US" b="1" cap="small" dirty="0">
                <a:solidFill>
                  <a:schemeClr val="accent2"/>
                </a:solidFill>
              </a:rPr>
              <a:t>Pre-processing —— Text Normalization</a:t>
            </a:r>
            <a:endParaRPr lang="en-US" dirty="0">
              <a:solidFill>
                <a:schemeClr val="accent2"/>
              </a:solidFill>
            </a:endParaRPr>
          </a:p>
        </p:txBody>
      </p:sp>
      <p:sp>
        <p:nvSpPr>
          <p:cNvPr id="3" name="Content Placeholder 2"/>
          <p:cNvSpPr>
            <a:spLocks noGrp="1"/>
          </p:cNvSpPr>
          <p:nvPr>
            <p:ph idx="1"/>
          </p:nvPr>
        </p:nvSpPr>
        <p:spPr>
          <a:xfrm>
            <a:off x="2517290" y="1590338"/>
            <a:ext cx="6735198" cy="4485939"/>
          </a:xfrm>
        </p:spPr>
        <p:txBody>
          <a:bodyPr>
            <a:noAutofit/>
          </a:bodyPr>
          <a:lstStyle/>
          <a:p>
            <a:pPr>
              <a:buFont typeface="Wingdings" panose="05000000000000000000" pitchFamily="2" charset="2"/>
              <a:buChar char="v"/>
            </a:pPr>
            <a:r>
              <a:rPr lang="en-US" sz="2400" dirty="0"/>
              <a:t>Cleaning Text</a:t>
            </a:r>
          </a:p>
          <a:p>
            <a:pPr>
              <a:buFont typeface="Wingdings" panose="05000000000000000000" pitchFamily="2" charset="2"/>
              <a:buChar char="v"/>
            </a:pPr>
            <a:r>
              <a:rPr lang="en-US" sz="2400" dirty="0"/>
              <a:t>Tokenizing Text</a:t>
            </a:r>
          </a:p>
          <a:p>
            <a:pPr>
              <a:buFont typeface="Wingdings" panose="05000000000000000000" pitchFamily="2" charset="2"/>
              <a:buChar char="v"/>
            </a:pPr>
            <a:r>
              <a:rPr lang="en-US" sz="2400" dirty="0"/>
              <a:t>Removing Special Characters</a:t>
            </a:r>
          </a:p>
          <a:p>
            <a:pPr>
              <a:buFont typeface="Wingdings" panose="05000000000000000000" pitchFamily="2" charset="2"/>
              <a:buChar char="v"/>
            </a:pPr>
            <a:r>
              <a:rPr lang="en-US" sz="2400" dirty="0"/>
              <a:t>Expanding Contractions</a:t>
            </a:r>
          </a:p>
          <a:p>
            <a:pPr>
              <a:buFont typeface="Wingdings" panose="05000000000000000000" pitchFamily="2" charset="2"/>
              <a:buChar char="v"/>
            </a:pPr>
            <a:r>
              <a:rPr lang="en-US" sz="2400" dirty="0"/>
              <a:t>Case Conversions</a:t>
            </a:r>
          </a:p>
          <a:p>
            <a:pPr>
              <a:buFont typeface="Wingdings" panose="05000000000000000000" pitchFamily="2" charset="2"/>
              <a:buChar char="v"/>
            </a:pPr>
            <a:r>
              <a:rPr lang="en-US" sz="2400" dirty="0"/>
              <a:t>Removing Stopwords</a:t>
            </a:r>
          </a:p>
          <a:p>
            <a:pPr>
              <a:buFont typeface="Wingdings" panose="05000000000000000000" pitchFamily="2" charset="2"/>
              <a:buChar char="v"/>
            </a:pPr>
            <a:r>
              <a:rPr lang="en-US" sz="2400" dirty="0"/>
              <a:t>Correcting Words</a:t>
            </a:r>
          </a:p>
          <a:p>
            <a:pPr>
              <a:buFont typeface="Wingdings" panose="05000000000000000000" pitchFamily="2" charset="2"/>
              <a:buChar char="v"/>
            </a:pPr>
            <a:r>
              <a:rPr lang="en-US" sz="2400" dirty="0"/>
              <a:t>Stemming</a:t>
            </a:r>
          </a:p>
          <a:p>
            <a:pPr>
              <a:buFont typeface="Wingdings" panose="05000000000000000000" pitchFamily="2" charset="2"/>
              <a:buChar char="v"/>
            </a:pPr>
            <a:r>
              <a:rPr lang="en-US" sz="2400" dirty="0"/>
              <a:t>Lemmatization</a:t>
            </a:r>
          </a:p>
        </p:txBody>
      </p:sp>
    </p:spTree>
    <p:extLst>
      <p:ext uri="{BB962C8B-B14F-4D97-AF65-F5344CB8AC3E}">
        <p14:creationId xmlns:p14="http://schemas.microsoft.com/office/powerpoint/2010/main" val="504977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996B-2A8A-4580-84CF-9B91A43BDC3F}"/>
              </a:ext>
            </a:extLst>
          </p:cNvPr>
          <p:cNvSpPr>
            <a:spLocks noGrp="1"/>
          </p:cNvSpPr>
          <p:nvPr>
            <p:ph type="title"/>
          </p:nvPr>
        </p:nvSpPr>
        <p:spPr>
          <a:xfrm>
            <a:off x="677334" y="892884"/>
            <a:ext cx="8596668" cy="673833"/>
          </a:xfrm>
        </p:spPr>
        <p:txBody>
          <a:bodyPr>
            <a:normAutofit/>
          </a:bodyPr>
          <a:lstStyle/>
          <a:p>
            <a:pPr algn="ctr"/>
            <a:r>
              <a:rPr lang="en-US" sz="2800" dirty="0">
                <a:solidFill>
                  <a:schemeClr val="accent2">
                    <a:lumMod val="75000"/>
                  </a:schemeClr>
                </a:solidFill>
              </a:rPr>
              <a:t>1. Expanding Contractions</a:t>
            </a:r>
          </a:p>
        </p:txBody>
      </p:sp>
      <p:sp>
        <p:nvSpPr>
          <p:cNvPr id="4" name="Content Placeholder 3">
            <a:extLst>
              <a:ext uri="{FF2B5EF4-FFF2-40B4-BE49-F238E27FC236}">
                <a16:creationId xmlns:a16="http://schemas.microsoft.com/office/drawing/2014/main" id="{504667D3-F5C8-409E-8810-7484C252673E}"/>
              </a:ext>
            </a:extLst>
          </p:cNvPr>
          <p:cNvSpPr>
            <a:spLocks noGrp="1"/>
          </p:cNvSpPr>
          <p:nvPr>
            <p:ph idx="1"/>
          </p:nvPr>
        </p:nvSpPr>
        <p:spPr>
          <a:xfrm>
            <a:off x="1495313" y="1871831"/>
            <a:ext cx="7778688" cy="4169531"/>
          </a:xfrm>
        </p:spPr>
        <p:txBody>
          <a:bodyPr>
            <a:noAutofit/>
          </a:bodyPr>
          <a:lstStyle/>
          <a:p>
            <a:pPr>
              <a:buFont typeface="Wingdings" panose="05000000000000000000" pitchFamily="2" charset="2"/>
              <a:buChar char="q"/>
            </a:pPr>
            <a:r>
              <a:rPr lang="en-US" sz="2200" dirty="0"/>
              <a:t>Contractions are shortened version of words or syllables. They exist in either written or spoken forms. Shortened versions of existing words are created by removing specific letters and sounds. In case of English contractions, they are often created by removing one of the vowels from the word.</a:t>
            </a:r>
          </a:p>
          <a:p>
            <a:pPr>
              <a:buFont typeface="Wingdings" panose="05000000000000000000" pitchFamily="2" charset="2"/>
              <a:buChar char="q"/>
            </a:pPr>
            <a:r>
              <a:rPr lang="en-US" sz="2200" dirty="0"/>
              <a:t>By nature, contractions do pose a problem for NLP and text analytics because, to start with, we have a special apostrophe character in the word. Ideally, we can have a proper mapping for contractions and their corresponding expansions and then use it to expand all the contractions in our text.</a:t>
            </a:r>
          </a:p>
        </p:txBody>
      </p:sp>
    </p:spTree>
    <p:extLst>
      <p:ext uri="{BB962C8B-B14F-4D97-AF65-F5344CB8AC3E}">
        <p14:creationId xmlns:p14="http://schemas.microsoft.com/office/powerpoint/2010/main" val="2992333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996B-2A8A-4580-84CF-9B91A43BDC3F}"/>
              </a:ext>
            </a:extLst>
          </p:cNvPr>
          <p:cNvSpPr>
            <a:spLocks noGrp="1"/>
          </p:cNvSpPr>
          <p:nvPr>
            <p:ph type="title"/>
          </p:nvPr>
        </p:nvSpPr>
        <p:spPr>
          <a:xfrm>
            <a:off x="677334" y="892884"/>
            <a:ext cx="8596668" cy="673833"/>
          </a:xfrm>
        </p:spPr>
        <p:txBody>
          <a:bodyPr>
            <a:normAutofit/>
          </a:bodyPr>
          <a:lstStyle/>
          <a:p>
            <a:pPr algn="ctr"/>
            <a:r>
              <a:rPr lang="en-US" sz="2800" dirty="0">
                <a:solidFill>
                  <a:schemeClr val="accent2">
                    <a:lumMod val="75000"/>
                  </a:schemeClr>
                </a:solidFill>
              </a:rPr>
              <a:t>2. Removing Special Characters</a:t>
            </a:r>
          </a:p>
        </p:txBody>
      </p:sp>
      <p:sp>
        <p:nvSpPr>
          <p:cNvPr id="4" name="Content Placeholder 3">
            <a:extLst>
              <a:ext uri="{FF2B5EF4-FFF2-40B4-BE49-F238E27FC236}">
                <a16:creationId xmlns:a16="http://schemas.microsoft.com/office/drawing/2014/main" id="{504667D3-F5C8-409E-8810-7484C252673E}"/>
              </a:ext>
            </a:extLst>
          </p:cNvPr>
          <p:cNvSpPr>
            <a:spLocks noGrp="1"/>
          </p:cNvSpPr>
          <p:nvPr>
            <p:ph idx="1"/>
          </p:nvPr>
        </p:nvSpPr>
        <p:spPr>
          <a:xfrm>
            <a:off x="1495313" y="2043953"/>
            <a:ext cx="7778688" cy="3997409"/>
          </a:xfrm>
        </p:spPr>
        <p:txBody>
          <a:bodyPr>
            <a:normAutofit/>
          </a:bodyPr>
          <a:lstStyle/>
          <a:p>
            <a:pPr>
              <a:buFont typeface="Wingdings" panose="05000000000000000000" pitchFamily="2" charset="2"/>
              <a:buChar char="q"/>
            </a:pPr>
            <a:r>
              <a:rPr lang="en-US" sz="2200" dirty="0"/>
              <a:t>One important task in text normalization involves removing unnecessary and special characters. These may be special symbols or even punctuation that occurs in sentences. </a:t>
            </a:r>
          </a:p>
          <a:p>
            <a:pPr>
              <a:buFont typeface="Wingdings" panose="05000000000000000000" pitchFamily="2" charset="2"/>
              <a:buChar char="q"/>
            </a:pPr>
            <a:r>
              <a:rPr lang="en-US" sz="2200" dirty="0"/>
              <a:t>This step is often performed before or after tokenization. The main reason for doing so is because often punctuation or special characters do not have much significance when we analyze the text and utilize it for extracting features or information based on NLP and ML.</a:t>
            </a:r>
          </a:p>
        </p:txBody>
      </p:sp>
    </p:spTree>
    <p:extLst>
      <p:ext uri="{BB962C8B-B14F-4D97-AF65-F5344CB8AC3E}">
        <p14:creationId xmlns:p14="http://schemas.microsoft.com/office/powerpoint/2010/main" val="3389225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996B-2A8A-4580-84CF-9B91A43BDC3F}"/>
              </a:ext>
            </a:extLst>
          </p:cNvPr>
          <p:cNvSpPr>
            <a:spLocks noGrp="1"/>
          </p:cNvSpPr>
          <p:nvPr>
            <p:ph type="title"/>
          </p:nvPr>
        </p:nvSpPr>
        <p:spPr>
          <a:xfrm>
            <a:off x="677334" y="892884"/>
            <a:ext cx="8596668" cy="673833"/>
          </a:xfrm>
        </p:spPr>
        <p:txBody>
          <a:bodyPr>
            <a:normAutofit/>
          </a:bodyPr>
          <a:lstStyle/>
          <a:p>
            <a:pPr algn="ctr"/>
            <a:r>
              <a:rPr lang="en-US" sz="2800" dirty="0">
                <a:solidFill>
                  <a:schemeClr val="accent2">
                    <a:lumMod val="75000"/>
                  </a:schemeClr>
                </a:solidFill>
              </a:rPr>
              <a:t>3. Tokenizing Text</a:t>
            </a:r>
          </a:p>
        </p:txBody>
      </p:sp>
      <p:sp>
        <p:nvSpPr>
          <p:cNvPr id="4" name="Content Placeholder 3">
            <a:extLst>
              <a:ext uri="{FF2B5EF4-FFF2-40B4-BE49-F238E27FC236}">
                <a16:creationId xmlns:a16="http://schemas.microsoft.com/office/drawing/2014/main" id="{504667D3-F5C8-409E-8810-7484C252673E}"/>
              </a:ext>
            </a:extLst>
          </p:cNvPr>
          <p:cNvSpPr>
            <a:spLocks noGrp="1"/>
          </p:cNvSpPr>
          <p:nvPr>
            <p:ph idx="1"/>
          </p:nvPr>
        </p:nvSpPr>
        <p:spPr>
          <a:xfrm>
            <a:off x="1495313" y="1828800"/>
            <a:ext cx="7778688" cy="4212562"/>
          </a:xfrm>
        </p:spPr>
        <p:txBody>
          <a:bodyPr>
            <a:normAutofit fontScale="92500" lnSpcReduction="10000"/>
          </a:bodyPr>
          <a:lstStyle/>
          <a:p>
            <a:pPr>
              <a:buFont typeface="Wingdings" panose="05000000000000000000" pitchFamily="2" charset="2"/>
              <a:buChar char="q"/>
            </a:pPr>
            <a:r>
              <a:rPr lang="en-US" sz="2200" i="1" dirty="0">
                <a:solidFill>
                  <a:srgbClr val="7030A0"/>
                </a:solidFill>
              </a:rPr>
              <a:t>Tokenization</a:t>
            </a:r>
            <a:r>
              <a:rPr lang="en-US" sz="2200" dirty="0"/>
              <a:t> can be defined as the process of breaking down or splitting textual data into smaller meaningful components called tokens.</a:t>
            </a:r>
          </a:p>
          <a:p>
            <a:pPr>
              <a:buFont typeface="Wingdings" panose="05000000000000000000" pitchFamily="2" charset="2"/>
              <a:buChar char="q"/>
            </a:pPr>
            <a:r>
              <a:rPr lang="en-US" sz="2200" i="1" dirty="0">
                <a:solidFill>
                  <a:srgbClr val="0070C0"/>
                </a:solidFill>
              </a:rPr>
              <a:t>Sentence tokenization </a:t>
            </a:r>
            <a:r>
              <a:rPr lang="en-US" sz="2200" dirty="0"/>
              <a:t>is the process of splitting a text corpus into sentences that act as the first level of tokens which the corpus is comprised of. This is also known as sentence segmentation , because we try to segment the text into meaningful sentences.</a:t>
            </a:r>
          </a:p>
          <a:p>
            <a:pPr>
              <a:buFont typeface="Wingdings" panose="05000000000000000000" pitchFamily="2" charset="2"/>
              <a:buChar char="q"/>
            </a:pPr>
            <a:r>
              <a:rPr lang="en-US" sz="2200" i="1" dirty="0">
                <a:solidFill>
                  <a:srgbClr val="0070C0"/>
                </a:solidFill>
              </a:rPr>
              <a:t>Word tokenization </a:t>
            </a:r>
            <a:r>
              <a:rPr lang="en-US" sz="2200" dirty="0"/>
              <a:t>is the process of splitting or segmenting sentences into their constituent words. A sentence is a collection of words, and with tokenization we essentially split a sentence into a list of words that can be used to reconstruct the sentence.</a:t>
            </a:r>
          </a:p>
        </p:txBody>
      </p:sp>
    </p:spTree>
    <p:extLst>
      <p:ext uri="{BB962C8B-B14F-4D97-AF65-F5344CB8AC3E}">
        <p14:creationId xmlns:p14="http://schemas.microsoft.com/office/powerpoint/2010/main" val="242327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996B-2A8A-4580-84CF-9B91A43BDC3F}"/>
              </a:ext>
            </a:extLst>
          </p:cNvPr>
          <p:cNvSpPr>
            <a:spLocks noGrp="1"/>
          </p:cNvSpPr>
          <p:nvPr>
            <p:ph type="title"/>
          </p:nvPr>
        </p:nvSpPr>
        <p:spPr>
          <a:xfrm>
            <a:off x="677334" y="892884"/>
            <a:ext cx="8596668" cy="673833"/>
          </a:xfrm>
        </p:spPr>
        <p:txBody>
          <a:bodyPr>
            <a:normAutofit/>
          </a:bodyPr>
          <a:lstStyle/>
          <a:p>
            <a:pPr algn="ctr"/>
            <a:r>
              <a:rPr lang="en-US" sz="2800" dirty="0">
                <a:solidFill>
                  <a:schemeClr val="accent2">
                    <a:lumMod val="75000"/>
                  </a:schemeClr>
                </a:solidFill>
              </a:rPr>
              <a:t>4. Removing Stopwords</a:t>
            </a:r>
          </a:p>
        </p:txBody>
      </p:sp>
      <p:sp>
        <p:nvSpPr>
          <p:cNvPr id="4" name="Content Placeholder 3">
            <a:extLst>
              <a:ext uri="{FF2B5EF4-FFF2-40B4-BE49-F238E27FC236}">
                <a16:creationId xmlns:a16="http://schemas.microsoft.com/office/drawing/2014/main" id="{504667D3-F5C8-409E-8810-7484C252673E}"/>
              </a:ext>
            </a:extLst>
          </p:cNvPr>
          <p:cNvSpPr>
            <a:spLocks noGrp="1"/>
          </p:cNvSpPr>
          <p:nvPr>
            <p:ph idx="1"/>
          </p:nvPr>
        </p:nvSpPr>
        <p:spPr>
          <a:xfrm>
            <a:off x="1495313" y="2043953"/>
            <a:ext cx="7778688" cy="3997409"/>
          </a:xfrm>
        </p:spPr>
        <p:txBody>
          <a:bodyPr>
            <a:normAutofit/>
          </a:bodyPr>
          <a:lstStyle/>
          <a:p>
            <a:pPr>
              <a:buFont typeface="Wingdings" panose="05000000000000000000" pitchFamily="2" charset="2"/>
              <a:buChar char="q"/>
            </a:pPr>
            <a:r>
              <a:rPr lang="en-US" sz="2200" dirty="0"/>
              <a:t>Stopwords are words that have little or no significance. They are usually removed from text during processing so as to retain words having maximum significance and context. </a:t>
            </a:r>
          </a:p>
          <a:p>
            <a:pPr>
              <a:buFont typeface="Wingdings" panose="05000000000000000000" pitchFamily="2" charset="2"/>
              <a:buChar char="q"/>
            </a:pPr>
            <a:r>
              <a:rPr lang="en-US" sz="2200" dirty="0"/>
              <a:t>Stopwords are usually words that end up occurring the most if you aggregated any corpus of text based on singular tokens and checked their frequencies. Words like a, the , me , and so on are stopwords.</a:t>
            </a:r>
          </a:p>
        </p:txBody>
      </p:sp>
    </p:spTree>
    <p:extLst>
      <p:ext uri="{BB962C8B-B14F-4D97-AF65-F5344CB8AC3E}">
        <p14:creationId xmlns:p14="http://schemas.microsoft.com/office/powerpoint/2010/main" val="3707968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996B-2A8A-4580-84CF-9B91A43BDC3F}"/>
              </a:ext>
            </a:extLst>
          </p:cNvPr>
          <p:cNvSpPr>
            <a:spLocks noGrp="1"/>
          </p:cNvSpPr>
          <p:nvPr>
            <p:ph type="title"/>
          </p:nvPr>
        </p:nvSpPr>
        <p:spPr>
          <a:xfrm>
            <a:off x="677333" y="1499212"/>
            <a:ext cx="8596668" cy="673833"/>
          </a:xfrm>
        </p:spPr>
        <p:txBody>
          <a:bodyPr>
            <a:normAutofit/>
          </a:bodyPr>
          <a:lstStyle/>
          <a:p>
            <a:pPr algn="ctr"/>
            <a:r>
              <a:rPr lang="en-US" sz="2800" dirty="0">
                <a:solidFill>
                  <a:schemeClr val="accent2">
                    <a:lumMod val="75000"/>
                  </a:schemeClr>
                </a:solidFill>
              </a:rPr>
              <a:t>5. Correcting Words</a:t>
            </a:r>
          </a:p>
        </p:txBody>
      </p:sp>
      <p:sp>
        <p:nvSpPr>
          <p:cNvPr id="4" name="Content Placeholder 3">
            <a:extLst>
              <a:ext uri="{FF2B5EF4-FFF2-40B4-BE49-F238E27FC236}">
                <a16:creationId xmlns:a16="http://schemas.microsoft.com/office/drawing/2014/main" id="{504667D3-F5C8-409E-8810-7484C252673E}"/>
              </a:ext>
            </a:extLst>
          </p:cNvPr>
          <p:cNvSpPr>
            <a:spLocks noGrp="1"/>
          </p:cNvSpPr>
          <p:nvPr>
            <p:ph idx="1"/>
          </p:nvPr>
        </p:nvSpPr>
        <p:spPr>
          <a:xfrm>
            <a:off x="2441987" y="2537862"/>
            <a:ext cx="6498528" cy="2249291"/>
          </a:xfrm>
        </p:spPr>
        <p:txBody>
          <a:bodyPr>
            <a:normAutofit/>
          </a:bodyPr>
          <a:lstStyle/>
          <a:p>
            <a:pPr>
              <a:lnSpc>
                <a:spcPct val="150000"/>
              </a:lnSpc>
              <a:buFont typeface="Wingdings" panose="05000000000000000000" pitchFamily="2" charset="2"/>
              <a:buChar char="Ø"/>
            </a:pPr>
            <a:r>
              <a:rPr lang="en-US" sz="2400" dirty="0"/>
              <a:t>Correcting Repeating Characters</a:t>
            </a:r>
          </a:p>
          <a:p>
            <a:pPr>
              <a:lnSpc>
                <a:spcPct val="150000"/>
              </a:lnSpc>
              <a:buFont typeface="Wingdings" panose="05000000000000000000" pitchFamily="2" charset="2"/>
              <a:buChar char="Ø"/>
            </a:pPr>
            <a:r>
              <a:rPr lang="en-US" sz="2400" dirty="0"/>
              <a:t>Correcting Spellings</a:t>
            </a:r>
          </a:p>
        </p:txBody>
      </p:sp>
    </p:spTree>
    <p:extLst>
      <p:ext uri="{BB962C8B-B14F-4D97-AF65-F5344CB8AC3E}">
        <p14:creationId xmlns:p14="http://schemas.microsoft.com/office/powerpoint/2010/main" val="3234495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996B-2A8A-4580-84CF-9B91A43BDC3F}"/>
              </a:ext>
            </a:extLst>
          </p:cNvPr>
          <p:cNvSpPr>
            <a:spLocks noGrp="1"/>
          </p:cNvSpPr>
          <p:nvPr>
            <p:ph type="title"/>
          </p:nvPr>
        </p:nvSpPr>
        <p:spPr>
          <a:xfrm>
            <a:off x="677334" y="892884"/>
            <a:ext cx="8596668" cy="673833"/>
          </a:xfrm>
        </p:spPr>
        <p:txBody>
          <a:bodyPr>
            <a:normAutofit/>
          </a:bodyPr>
          <a:lstStyle/>
          <a:p>
            <a:pPr algn="ctr"/>
            <a:r>
              <a:rPr lang="en-US" sz="2800" dirty="0">
                <a:solidFill>
                  <a:schemeClr val="accent2">
                    <a:lumMod val="75000"/>
                  </a:schemeClr>
                </a:solidFill>
              </a:rPr>
              <a:t>6. Lemmatization</a:t>
            </a:r>
          </a:p>
        </p:txBody>
      </p:sp>
      <p:sp>
        <p:nvSpPr>
          <p:cNvPr id="4" name="Content Placeholder 3">
            <a:extLst>
              <a:ext uri="{FF2B5EF4-FFF2-40B4-BE49-F238E27FC236}">
                <a16:creationId xmlns:a16="http://schemas.microsoft.com/office/drawing/2014/main" id="{504667D3-F5C8-409E-8810-7484C252673E}"/>
              </a:ext>
            </a:extLst>
          </p:cNvPr>
          <p:cNvSpPr>
            <a:spLocks noGrp="1"/>
          </p:cNvSpPr>
          <p:nvPr>
            <p:ph idx="1"/>
          </p:nvPr>
        </p:nvSpPr>
        <p:spPr>
          <a:xfrm>
            <a:off x="1495313" y="2043953"/>
            <a:ext cx="7778688" cy="3997409"/>
          </a:xfrm>
        </p:spPr>
        <p:txBody>
          <a:bodyPr>
            <a:normAutofit/>
          </a:bodyPr>
          <a:lstStyle/>
          <a:p>
            <a:pPr>
              <a:lnSpc>
                <a:spcPct val="150000"/>
              </a:lnSpc>
              <a:buFont typeface="Wingdings" panose="05000000000000000000" pitchFamily="2" charset="2"/>
              <a:buChar char="q"/>
            </a:pPr>
            <a:r>
              <a:rPr lang="en-US" sz="2200" dirty="0"/>
              <a:t>The process of lemmatization is to remove word affixes to get to a base form of the word. </a:t>
            </a:r>
          </a:p>
          <a:p>
            <a:pPr>
              <a:lnSpc>
                <a:spcPct val="150000"/>
              </a:lnSpc>
              <a:buFont typeface="Wingdings" panose="05000000000000000000" pitchFamily="2" charset="2"/>
              <a:buChar char="q"/>
            </a:pPr>
            <a:r>
              <a:rPr lang="en-US" sz="2200" dirty="0"/>
              <a:t>The base form is also known as the root word, or the lemma, will always be present in the dictionary.</a:t>
            </a:r>
          </a:p>
        </p:txBody>
      </p:sp>
    </p:spTree>
    <p:extLst>
      <p:ext uri="{BB962C8B-B14F-4D97-AF65-F5344CB8AC3E}">
        <p14:creationId xmlns:p14="http://schemas.microsoft.com/office/powerpoint/2010/main" val="3497048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5" y="865991"/>
            <a:ext cx="8596668" cy="699655"/>
          </a:xfrm>
        </p:spPr>
        <p:txBody>
          <a:bodyPr>
            <a:normAutofit fontScale="90000"/>
          </a:bodyPr>
          <a:lstStyle/>
          <a:p>
            <a:pPr algn="ctr"/>
            <a:r>
              <a:rPr lang="en-US" b="1" cap="small" dirty="0">
                <a:solidFill>
                  <a:schemeClr val="accent2"/>
                </a:solidFill>
              </a:rPr>
              <a:t>Feature Engineering —— Feature Extraction</a:t>
            </a:r>
            <a:endParaRPr lang="en-US" dirty="0"/>
          </a:p>
        </p:txBody>
      </p:sp>
      <p:sp>
        <p:nvSpPr>
          <p:cNvPr id="3" name="Content Placeholder 2"/>
          <p:cNvSpPr>
            <a:spLocks noGrp="1"/>
          </p:cNvSpPr>
          <p:nvPr>
            <p:ph idx="1"/>
          </p:nvPr>
        </p:nvSpPr>
        <p:spPr>
          <a:xfrm>
            <a:off x="1014923" y="1742738"/>
            <a:ext cx="8596668" cy="4485939"/>
          </a:xfrm>
        </p:spPr>
        <p:txBody>
          <a:bodyPr>
            <a:normAutofit fontScale="92500" lnSpcReduction="20000"/>
          </a:bodyPr>
          <a:lstStyle/>
          <a:p>
            <a:pPr>
              <a:buFont typeface="Wingdings" panose="05000000000000000000" pitchFamily="2" charset="2"/>
              <a:buChar char="v"/>
            </a:pPr>
            <a:r>
              <a:rPr lang="en-US" sz="2400" i="1" dirty="0">
                <a:solidFill>
                  <a:srgbClr val="0070C0"/>
                </a:solidFill>
              </a:rPr>
              <a:t>Feature engineering </a:t>
            </a:r>
            <a:r>
              <a:rPr lang="en-US" sz="2400" dirty="0"/>
              <a:t>is the process of using domain knowledge of the data to create features that make machine learning algorithms work. Feature engineering is fundamental to the application of machine learning, and is both difficult and expensive.</a:t>
            </a:r>
          </a:p>
          <a:p>
            <a:pPr>
              <a:buFont typeface="Wingdings" panose="05000000000000000000" pitchFamily="2" charset="2"/>
              <a:buChar char="v"/>
            </a:pPr>
            <a:r>
              <a:rPr lang="en-US" sz="2400" dirty="0"/>
              <a:t>In ML terminology, features are unique, measurable attributes or properties for each observation or data point in a dataset. Features are usually numeric in nature and can be absolute numeric values or categorical features that can be encoded as binary features for each category in the list using a process called one-hot encoding. </a:t>
            </a:r>
          </a:p>
          <a:p>
            <a:pPr>
              <a:buFont typeface="Wingdings" panose="05000000000000000000" pitchFamily="2" charset="2"/>
              <a:buChar char="v"/>
            </a:pPr>
            <a:r>
              <a:rPr lang="en-US" sz="2400" dirty="0"/>
              <a:t>The process of extracting and selecting features is both art and science, and this process is called </a:t>
            </a:r>
            <a:r>
              <a:rPr lang="en-US" sz="2400" i="1" dirty="0">
                <a:solidFill>
                  <a:srgbClr val="0070C0"/>
                </a:solidFill>
              </a:rPr>
              <a:t>feature extraction </a:t>
            </a:r>
            <a:r>
              <a:rPr lang="en-US" sz="2400" dirty="0"/>
              <a:t>or </a:t>
            </a:r>
            <a:r>
              <a:rPr lang="en-US" sz="2400" i="1" dirty="0">
                <a:solidFill>
                  <a:srgbClr val="0070C0"/>
                </a:solidFill>
              </a:rPr>
              <a:t>feature engineering</a:t>
            </a:r>
            <a:r>
              <a:rPr lang="en-US" sz="2400" dirty="0"/>
              <a:t>.</a:t>
            </a:r>
          </a:p>
        </p:txBody>
      </p:sp>
    </p:spTree>
    <p:extLst>
      <p:ext uri="{BB962C8B-B14F-4D97-AF65-F5344CB8AC3E}">
        <p14:creationId xmlns:p14="http://schemas.microsoft.com/office/powerpoint/2010/main" val="660225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2CF6E-6B72-40DD-8B96-A3648BB10679}"/>
              </a:ext>
            </a:extLst>
          </p:cNvPr>
          <p:cNvSpPr>
            <a:spLocks noGrp="1"/>
          </p:cNvSpPr>
          <p:nvPr>
            <p:ph type="title"/>
          </p:nvPr>
        </p:nvSpPr>
        <p:spPr>
          <a:xfrm>
            <a:off x="677334" y="983673"/>
            <a:ext cx="8596668" cy="938645"/>
          </a:xfrm>
        </p:spPr>
        <p:txBody>
          <a:bodyPr>
            <a:normAutofit/>
          </a:bodyPr>
          <a:lstStyle/>
          <a:p>
            <a:pPr algn="ctr"/>
            <a:r>
              <a:rPr lang="en-US" altLang="zh-CN" b="1" dirty="0">
                <a:solidFill>
                  <a:srgbClr val="7030A0"/>
                </a:solidFill>
              </a:rPr>
              <a:t>Feature-extraction techniques</a:t>
            </a:r>
            <a:endParaRPr lang="en-US" dirty="0"/>
          </a:p>
        </p:txBody>
      </p:sp>
      <p:sp>
        <p:nvSpPr>
          <p:cNvPr id="3" name="Content Placeholder 2">
            <a:extLst>
              <a:ext uri="{FF2B5EF4-FFF2-40B4-BE49-F238E27FC236}">
                <a16:creationId xmlns:a16="http://schemas.microsoft.com/office/drawing/2014/main" id="{EF11B52E-CB99-408D-B950-E0BEFC78FD5E}"/>
              </a:ext>
            </a:extLst>
          </p:cNvPr>
          <p:cNvSpPr>
            <a:spLocks noGrp="1"/>
          </p:cNvSpPr>
          <p:nvPr>
            <p:ph idx="1"/>
          </p:nvPr>
        </p:nvSpPr>
        <p:spPr>
          <a:xfrm>
            <a:off x="2001832" y="2114931"/>
            <a:ext cx="7272170" cy="3641062"/>
          </a:xfrm>
        </p:spPr>
        <p:txBody>
          <a:bodyPr>
            <a:normAutofit/>
          </a:bodyPr>
          <a:lstStyle/>
          <a:p>
            <a:pPr>
              <a:lnSpc>
                <a:spcPct val="150000"/>
              </a:lnSpc>
              <a:buFont typeface="Wingdings" panose="05000000000000000000" pitchFamily="2" charset="2"/>
              <a:buChar char="Ø"/>
            </a:pPr>
            <a:r>
              <a:rPr lang="en-US" sz="2800" dirty="0"/>
              <a:t>Bag of Words model</a:t>
            </a:r>
          </a:p>
          <a:p>
            <a:pPr>
              <a:lnSpc>
                <a:spcPct val="150000"/>
              </a:lnSpc>
              <a:buFont typeface="Wingdings" panose="05000000000000000000" pitchFamily="2" charset="2"/>
              <a:buChar char="Ø"/>
            </a:pPr>
            <a:r>
              <a:rPr lang="en-US" sz="2800" dirty="0"/>
              <a:t>TF-IDF model</a:t>
            </a:r>
          </a:p>
          <a:p>
            <a:pPr>
              <a:lnSpc>
                <a:spcPct val="150000"/>
              </a:lnSpc>
              <a:buFont typeface="Wingdings" panose="05000000000000000000" pitchFamily="2" charset="2"/>
              <a:buChar char="Ø"/>
            </a:pPr>
            <a:r>
              <a:rPr lang="en-US" sz="2800" dirty="0"/>
              <a:t>Averaged Word Vectors</a:t>
            </a:r>
          </a:p>
          <a:p>
            <a:pPr>
              <a:lnSpc>
                <a:spcPct val="150000"/>
              </a:lnSpc>
              <a:buFont typeface="Wingdings" panose="05000000000000000000" pitchFamily="2" charset="2"/>
              <a:buChar char="Ø"/>
            </a:pPr>
            <a:r>
              <a:rPr lang="en-US" sz="2800" dirty="0"/>
              <a:t>TF-IDF Weighted Averaged Word Vectors</a:t>
            </a:r>
          </a:p>
        </p:txBody>
      </p:sp>
    </p:spTree>
    <p:extLst>
      <p:ext uri="{BB962C8B-B14F-4D97-AF65-F5344CB8AC3E}">
        <p14:creationId xmlns:p14="http://schemas.microsoft.com/office/powerpoint/2010/main" val="1240171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275" y="1010276"/>
            <a:ext cx="8596668" cy="710045"/>
          </a:xfrm>
        </p:spPr>
        <p:txBody>
          <a:bodyPr>
            <a:normAutofit/>
          </a:bodyPr>
          <a:lstStyle/>
          <a:p>
            <a:pPr algn="ctr"/>
            <a:r>
              <a:rPr lang="en-US" altLang="zh-CN" b="1" dirty="0">
                <a:solidFill>
                  <a:srgbClr val="0070C0"/>
                </a:solidFill>
              </a:rPr>
              <a:t>1. Bag of Words Model</a:t>
            </a:r>
            <a:endParaRPr lang="en-US" b="1" dirty="0">
              <a:solidFill>
                <a:srgbClr val="0070C0"/>
              </a:solidFill>
            </a:endParaRPr>
          </a:p>
        </p:txBody>
      </p:sp>
      <p:sp>
        <p:nvSpPr>
          <p:cNvPr id="6" name="Content Placeholder 5">
            <a:extLst>
              <a:ext uri="{FF2B5EF4-FFF2-40B4-BE49-F238E27FC236}">
                <a16:creationId xmlns:a16="http://schemas.microsoft.com/office/drawing/2014/main" id="{C510D7DF-078C-4633-B06D-B3AEC1FD91CB}"/>
              </a:ext>
            </a:extLst>
          </p:cNvPr>
          <p:cNvSpPr>
            <a:spLocks noGrp="1"/>
          </p:cNvSpPr>
          <p:nvPr>
            <p:ph sz="half" idx="1"/>
          </p:nvPr>
        </p:nvSpPr>
        <p:spPr>
          <a:xfrm>
            <a:off x="1323191" y="2076225"/>
            <a:ext cx="8046720" cy="3965135"/>
          </a:xfrm>
        </p:spPr>
        <p:txBody>
          <a:bodyPr>
            <a:normAutofit/>
          </a:bodyPr>
          <a:lstStyle/>
          <a:p>
            <a:pPr>
              <a:buFont typeface="Wingdings" panose="05000000000000000000" pitchFamily="2" charset="2"/>
              <a:buChar char="Ø"/>
            </a:pPr>
            <a:r>
              <a:rPr lang="en-US" sz="2200" dirty="0"/>
              <a:t>The Bag of Words model is perhaps one of the simplest yet most powerful techniques to extract features from text documents. </a:t>
            </a:r>
          </a:p>
          <a:p>
            <a:pPr>
              <a:buFont typeface="Wingdings" panose="05000000000000000000" pitchFamily="2" charset="2"/>
              <a:buChar char="Ø"/>
            </a:pPr>
            <a:endParaRPr lang="en-US" sz="800" dirty="0"/>
          </a:p>
          <a:p>
            <a:pPr>
              <a:buFont typeface="Wingdings" panose="05000000000000000000" pitchFamily="2" charset="2"/>
              <a:buChar char="Ø"/>
            </a:pPr>
            <a:r>
              <a:rPr lang="en-US" sz="2200" dirty="0"/>
              <a:t>The essence of this model is to convert text documents into vectors such that each document is converted into a vector that represents the frequency of all the distinct words that are present in the document vector space for that specific document.</a:t>
            </a:r>
          </a:p>
        </p:txBody>
      </p:sp>
    </p:spTree>
    <p:extLst>
      <p:ext uri="{BB962C8B-B14F-4D97-AF65-F5344CB8AC3E}">
        <p14:creationId xmlns:p14="http://schemas.microsoft.com/office/powerpoint/2010/main" val="2026239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9" y="816632"/>
            <a:ext cx="8596668" cy="751609"/>
          </a:xfrm>
        </p:spPr>
        <p:txBody>
          <a:bodyPr>
            <a:normAutofit/>
          </a:bodyPr>
          <a:lstStyle/>
          <a:p>
            <a:pPr algn="ctr"/>
            <a:r>
              <a:rPr lang="en-US" b="1" dirty="0">
                <a:solidFill>
                  <a:schemeClr val="accent2"/>
                </a:solidFill>
              </a:rPr>
              <a:t>Content</a:t>
            </a:r>
          </a:p>
        </p:txBody>
      </p:sp>
      <p:sp>
        <p:nvSpPr>
          <p:cNvPr id="3" name="Content Placeholder 2"/>
          <p:cNvSpPr>
            <a:spLocks noGrp="1"/>
          </p:cNvSpPr>
          <p:nvPr>
            <p:ph idx="1"/>
          </p:nvPr>
        </p:nvSpPr>
        <p:spPr>
          <a:xfrm>
            <a:off x="2514606" y="1859973"/>
            <a:ext cx="6759401" cy="4181395"/>
          </a:xfrm>
        </p:spPr>
        <p:txBody>
          <a:bodyPr/>
          <a:lstStyle/>
          <a:p>
            <a:r>
              <a:rPr lang="en-US" sz="2800" b="1" cap="small" dirty="0"/>
              <a:t>Introduction</a:t>
            </a:r>
            <a:endParaRPr lang="en-US" sz="2800" dirty="0"/>
          </a:p>
          <a:p>
            <a:r>
              <a:rPr lang="en-US" sz="2800" b="1" cap="small" dirty="0"/>
              <a:t>Deeper dive into the data set</a:t>
            </a:r>
            <a:endParaRPr lang="en-US" sz="2800" dirty="0"/>
          </a:p>
          <a:p>
            <a:r>
              <a:rPr lang="en-US" sz="2800" b="1" cap="small" dirty="0"/>
              <a:t>Pre-processing</a:t>
            </a:r>
            <a:endParaRPr lang="en-US" sz="2800" dirty="0"/>
          </a:p>
          <a:p>
            <a:r>
              <a:rPr lang="en-US" sz="2800" b="1" cap="small" dirty="0"/>
              <a:t>Feature Engineering</a:t>
            </a:r>
            <a:endParaRPr lang="en-US" sz="2800" dirty="0"/>
          </a:p>
          <a:p>
            <a:r>
              <a:rPr lang="en-US" sz="2800" b="1" cap="small" dirty="0"/>
              <a:t>Modeling and Machine learning</a:t>
            </a:r>
          </a:p>
          <a:p>
            <a:r>
              <a:rPr lang="en-US" sz="2800" b="1" cap="small" dirty="0"/>
              <a:t>Results and Discussion</a:t>
            </a:r>
          </a:p>
          <a:p>
            <a:r>
              <a:rPr lang="en-US" sz="2800" b="1" cap="small" dirty="0"/>
              <a:t>Future Work</a:t>
            </a:r>
            <a:endParaRPr lang="en-US" sz="2800" dirty="0"/>
          </a:p>
          <a:p>
            <a:pPr marL="0" indent="0">
              <a:buNone/>
            </a:pPr>
            <a:endParaRPr lang="en-US" dirty="0"/>
          </a:p>
        </p:txBody>
      </p:sp>
    </p:spTree>
    <p:extLst>
      <p:ext uri="{BB962C8B-B14F-4D97-AF65-F5344CB8AC3E}">
        <p14:creationId xmlns:p14="http://schemas.microsoft.com/office/powerpoint/2010/main" val="3424538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275" y="1010276"/>
            <a:ext cx="8596668" cy="710045"/>
          </a:xfrm>
        </p:spPr>
        <p:txBody>
          <a:bodyPr>
            <a:normAutofit fontScale="90000"/>
          </a:bodyPr>
          <a:lstStyle/>
          <a:p>
            <a:pPr algn="ctr"/>
            <a:r>
              <a:rPr lang="en-US" altLang="zh-CN" sz="4000" b="1" dirty="0">
                <a:solidFill>
                  <a:srgbClr val="0070C0"/>
                </a:solidFill>
              </a:rPr>
              <a:t>2. TF-IDF Model</a:t>
            </a:r>
            <a:br>
              <a:rPr lang="en-US" altLang="zh-CN" b="1" dirty="0">
                <a:solidFill>
                  <a:srgbClr val="0070C0"/>
                </a:solidFill>
              </a:rPr>
            </a:br>
            <a:endParaRPr lang="en-US" altLang="zh-CN" b="1" dirty="0">
              <a:solidFill>
                <a:srgbClr val="0070C0"/>
              </a:solidFill>
            </a:endParaRPr>
          </a:p>
        </p:txBody>
      </p:sp>
      <p:sp>
        <p:nvSpPr>
          <p:cNvPr id="6" name="Content Placeholder 5">
            <a:extLst>
              <a:ext uri="{FF2B5EF4-FFF2-40B4-BE49-F238E27FC236}">
                <a16:creationId xmlns:a16="http://schemas.microsoft.com/office/drawing/2014/main" id="{C510D7DF-078C-4633-B06D-B3AEC1FD91CB}"/>
              </a:ext>
            </a:extLst>
          </p:cNvPr>
          <p:cNvSpPr>
            <a:spLocks noGrp="1"/>
          </p:cNvSpPr>
          <p:nvPr>
            <p:ph sz="half" idx="1"/>
          </p:nvPr>
        </p:nvSpPr>
        <p:spPr>
          <a:xfrm>
            <a:off x="1323191" y="2237591"/>
            <a:ext cx="8046720" cy="3803769"/>
          </a:xfrm>
        </p:spPr>
        <p:txBody>
          <a:bodyPr>
            <a:normAutofit/>
          </a:bodyPr>
          <a:lstStyle/>
          <a:p>
            <a:pPr>
              <a:buFont typeface="Wingdings" panose="05000000000000000000" pitchFamily="2" charset="2"/>
              <a:buChar char="Ø"/>
            </a:pPr>
            <a:r>
              <a:rPr lang="en-US" sz="2200" dirty="0"/>
              <a:t>TF-IDF stands for </a:t>
            </a:r>
            <a:r>
              <a:rPr lang="en-US" sz="2200" i="1" dirty="0">
                <a:solidFill>
                  <a:srgbClr val="7030A0"/>
                </a:solidFill>
              </a:rPr>
              <a:t>Term Frequency-Inverse Document Frequency</a:t>
            </a:r>
            <a:r>
              <a:rPr lang="en-US" sz="2200" dirty="0"/>
              <a:t>, a combination of two metrics: term frequency and inverse document frequency.</a:t>
            </a:r>
          </a:p>
          <a:p>
            <a:pPr>
              <a:buFont typeface="Wingdings" panose="05000000000000000000" pitchFamily="2" charset="2"/>
              <a:buChar char="Ø"/>
            </a:pPr>
            <a:endParaRPr lang="en-US" sz="800" dirty="0"/>
          </a:p>
          <a:p>
            <a:pPr>
              <a:buFont typeface="Wingdings" panose="05000000000000000000" pitchFamily="2" charset="2"/>
              <a:buChar char="Ø"/>
            </a:pPr>
            <a:r>
              <a:rPr lang="en-US" sz="2200" dirty="0"/>
              <a:t>Mathematically, TF-IDF is the product of two metrics and can be represented as </a:t>
            </a:r>
            <a:r>
              <a:rPr lang="en-US" sz="2200" dirty="0" err="1"/>
              <a:t>tfidf</a:t>
            </a:r>
            <a:r>
              <a:rPr lang="en-US" sz="2200" dirty="0"/>
              <a:t> = </a:t>
            </a:r>
            <a:r>
              <a:rPr lang="en-US" sz="2200" dirty="0" err="1"/>
              <a:t>tf</a:t>
            </a:r>
            <a:r>
              <a:rPr lang="en-US" sz="2200" dirty="0"/>
              <a:t> * </a:t>
            </a:r>
            <a:r>
              <a:rPr lang="en-US" sz="2200" dirty="0" err="1"/>
              <a:t>idf</a:t>
            </a:r>
            <a:r>
              <a:rPr lang="en-US" sz="2200" dirty="0"/>
              <a:t>, where </a:t>
            </a:r>
            <a:r>
              <a:rPr lang="en-US" sz="2200" i="1" dirty="0">
                <a:solidFill>
                  <a:srgbClr val="0070C0"/>
                </a:solidFill>
              </a:rPr>
              <a:t>term frequency</a:t>
            </a:r>
            <a:r>
              <a:rPr lang="en-US" sz="2200" dirty="0"/>
              <a:t>(</a:t>
            </a:r>
            <a:r>
              <a:rPr lang="en-US" sz="2200" dirty="0" err="1"/>
              <a:t>tf</a:t>
            </a:r>
            <a:r>
              <a:rPr lang="en-US" sz="2200" dirty="0"/>
              <a:t>) and </a:t>
            </a:r>
            <a:r>
              <a:rPr lang="en-US" sz="2200" i="1" dirty="0">
                <a:solidFill>
                  <a:srgbClr val="0070C0"/>
                </a:solidFill>
              </a:rPr>
              <a:t>inverse-document frequency</a:t>
            </a:r>
            <a:r>
              <a:rPr lang="en-US" sz="2200" dirty="0"/>
              <a:t>(</a:t>
            </a:r>
            <a:r>
              <a:rPr lang="en-US" sz="2200" dirty="0" err="1"/>
              <a:t>idf</a:t>
            </a:r>
            <a:r>
              <a:rPr lang="en-US" sz="2200" dirty="0"/>
              <a:t>) represent the two metrics.</a:t>
            </a:r>
          </a:p>
        </p:txBody>
      </p:sp>
    </p:spTree>
    <p:extLst>
      <p:ext uri="{BB962C8B-B14F-4D97-AF65-F5344CB8AC3E}">
        <p14:creationId xmlns:p14="http://schemas.microsoft.com/office/powerpoint/2010/main" val="2630214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275" y="1010276"/>
            <a:ext cx="8596668" cy="829282"/>
          </a:xfrm>
        </p:spPr>
        <p:txBody>
          <a:bodyPr>
            <a:normAutofit/>
          </a:bodyPr>
          <a:lstStyle/>
          <a:p>
            <a:pPr algn="ctr"/>
            <a:r>
              <a:rPr lang="en-US" altLang="zh-CN" b="1" dirty="0">
                <a:solidFill>
                  <a:srgbClr val="0070C0"/>
                </a:solidFill>
              </a:rPr>
              <a:t>3. Averaged Word Vectors</a:t>
            </a:r>
            <a:endParaRPr lang="en-US" b="1" dirty="0">
              <a:solidFill>
                <a:srgbClr val="0070C0"/>
              </a:solidFill>
            </a:endParaRPr>
          </a:p>
        </p:txBody>
      </p:sp>
      <p:sp>
        <p:nvSpPr>
          <p:cNvPr id="6" name="Content Placeholder 5">
            <a:extLst>
              <a:ext uri="{FF2B5EF4-FFF2-40B4-BE49-F238E27FC236}">
                <a16:creationId xmlns:a16="http://schemas.microsoft.com/office/drawing/2014/main" id="{C510D7DF-078C-4633-B06D-B3AEC1FD91CB}"/>
              </a:ext>
            </a:extLst>
          </p:cNvPr>
          <p:cNvSpPr>
            <a:spLocks noGrp="1"/>
          </p:cNvSpPr>
          <p:nvPr>
            <p:ph sz="half" idx="1"/>
          </p:nvPr>
        </p:nvSpPr>
        <p:spPr>
          <a:xfrm>
            <a:off x="1323191" y="2076225"/>
            <a:ext cx="8046720" cy="3965135"/>
          </a:xfrm>
        </p:spPr>
        <p:txBody>
          <a:bodyPr>
            <a:normAutofit/>
          </a:bodyPr>
          <a:lstStyle/>
          <a:p>
            <a:pPr>
              <a:buFont typeface="Wingdings" panose="05000000000000000000" pitchFamily="2" charset="2"/>
              <a:buChar char="Ø"/>
            </a:pPr>
            <a:r>
              <a:rPr lang="en-US" sz="2200" dirty="0"/>
              <a:t>In this technique, we will use an average weighted word vectorization scheme, where for each text document we will extract all the tokens of the text document, and for each token in the document we will capture the subsequent word vector if present in the vocabulary. </a:t>
            </a:r>
          </a:p>
          <a:p>
            <a:pPr>
              <a:buFont typeface="Wingdings" panose="05000000000000000000" pitchFamily="2" charset="2"/>
              <a:buChar char="Ø"/>
            </a:pPr>
            <a:r>
              <a:rPr lang="en-US" sz="2200" dirty="0"/>
              <a:t>We will sum up all the word vectors and divide the result by the total number of words matched in the vocabulary to get a final resulting averaged word vector representation for the text document.</a:t>
            </a:r>
          </a:p>
        </p:txBody>
      </p:sp>
    </p:spTree>
    <p:extLst>
      <p:ext uri="{BB962C8B-B14F-4D97-AF65-F5344CB8AC3E}">
        <p14:creationId xmlns:p14="http://schemas.microsoft.com/office/powerpoint/2010/main" val="3187883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275" y="1010276"/>
            <a:ext cx="8596668" cy="829282"/>
          </a:xfrm>
        </p:spPr>
        <p:txBody>
          <a:bodyPr>
            <a:normAutofit/>
          </a:bodyPr>
          <a:lstStyle/>
          <a:p>
            <a:pPr algn="ctr"/>
            <a:r>
              <a:rPr lang="en-US" altLang="zh-CN" b="1" dirty="0">
                <a:solidFill>
                  <a:srgbClr val="0070C0"/>
                </a:solidFill>
              </a:rPr>
              <a:t>3. Averaged Word Vectors</a:t>
            </a:r>
            <a:endParaRPr lang="en-US" b="1" dirty="0">
              <a:solidFill>
                <a:srgbClr val="0070C0"/>
              </a:solidFill>
            </a:endParaRPr>
          </a:p>
        </p:txBody>
      </p:sp>
      <p:sp>
        <p:nvSpPr>
          <p:cNvPr id="8" name="Content Placeholder 7">
            <a:extLst>
              <a:ext uri="{FF2B5EF4-FFF2-40B4-BE49-F238E27FC236}">
                <a16:creationId xmlns:a16="http://schemas.microsoft.com/office/drawing/2014/main" id="{B2A70474-12FB-4BB5-8935-2FBA11D7AA78}"/>
              </a:ext>
            </a:extLst>
          </p:cNvPr>
          <p:cNvSpPr>
            <a:spLocks noGrp="1"/>
          </p:cNvSpPr>
          <p:nvPr>
            <p:ph sz="half" idx="1"/>
          </p:nvPr>
        </p:nvSpPr>
        <p:spPr>
          <a:xfrm>
            <a:off x="1321883" y="3850810"/>
            <a:ext cx="8596668" cy="1441525"/>
          </a:xfrm>
        </p:spPr>
        <p:txBody>
          <a:bodyPr>
            <a:normAutofit/>
          </a:bodyPr>
          <a:lstStyle/>
          <a:p>
            <a:pPr>
              <a:buFont typeface="Courier New" panose="02070309020205020404" pitchFamily="49" charset="0"/>
              <a:buChar char="o"/>
            </a:pPr>
            <a:r>
              <a:rPr lang="en-US" sz="2000" dirty="0">
                <a:solidFill>
                  <a:srgbClr val="0070C0"/>
                </a:solidFill>
              </a:rPr>
              <a:t>AVW(D) is the averaged word vector representation for document D, containing words w1, w2, ..., </a:t>
            </a:r>
            <a:r>
              <a:rPr lang="en-US" sz="2000" dirty="0" err="1">
                <a:solidFill>
                  <a:srgbClr val="0070C0"/>
                </a:solidFill>
              </a:rPr>
              <a:t>wn</a:t>
            </a:r>
            <a:r>
              <a:rPr lang="en-US" sz="2000" dirty="0">
                <a:solidFill>
                  <a:srgbClr val="0070C0"/>
                </a:solidFill>
              </a:rPr>
              <a:t>, </a:t>
            </a:r>
          </a:p>
          <a:p>
            <a:pPr>
              <a:buFont typeface="Courier New" panose="02070309020205020404" pitchFamily="49" charset="0"/>
              <a:buChar char="o"/>
            </a:pPr>
            <a:r>
              <a:rPr lang="en-US" sz="2000" dirty="0" err="1">
                <a:solidFill>
                  <a:srgbClr val="0070C0"/>
                </a:solidFill>
              </a:rPr>
              <a:t>wv</a:t>
            </a:r>
            <a:r>
              <a:rPr lang="en-US" sz="2000" dirty="0">
                <a:solidFill>
                  <a:srgbClr val="0070C0"/>
                </a:solidFill>
              </a:rPr>
              <a:t>(w) is the word vector representation for the word w.</a:t>
            </a:r>
          </a:p>
        </p:txBody>
      </p:sp>
      <p:pic>
        <p:nvPicPr>
          <p:cNvPr id="10" name="Picture 9">
            <a:extLst>
              <a:ext uri="{FF2B5EF4-FFF2-40B4-BE49-F238E27FC236}">
                <a16:creationId xmlns:a16="http://schemas.microsoft.com/office/drawing/2014/main" id="{A2F5B4EF-95E3-46D2-95A5-1F14AEB36D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198" y="2022425"/>
            <a:ext cx="4636546" cy="1888395"/>
          </a:xfrm>
          <a:prstGeom prst="rect">
            <a:avLst/>
          </a:prstGeom>
        </p:spPr>
      </p:pic>
    </p:spTree>
    <p:extLst>
      <p:ext uri="{BB962C8B-B14F-4D97-AF65-F5344CB8AC3E}">
        <p14:creationId xmlns:p14="http://schemas.microsoft.com/office/powerpoint/2010/main" val="120030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817" y="978003"/>
            <a:ext cx="9789855" cy="904585"/>
          </a:xfrm>
        </p:spPr>
        <p:txBody>
          <a:bodyPr>
            <a:noAutofit/>
          </a:bodyPr>
          <a:lstStyle/>
          <a:p>
            <a:pPr algn="ctr"/>
            <a:r>
              <a:rPr lang="en-US" altLang="zh-CN" b="1" dirty="0">
                <a:solidFill>
                  <a:srgbClr val="0070C0"/>
                </a:solidFill>
              </a:rPr>
              <a:t>4. TF-IDF Weighted Averaged </a:t>
            </a:r>
            <a:br>
              <a:rPr lang="en-US" altLang="zh-CN" b="1" dirty="0">
                <a:solidFill>
                  <a:srgbClr val="0070C0"/>
                </a:solidFill>
              </a:rPr>
            </a:br>
            <a:r>
              <a:rPr lang="en-US" altLang="zh-CN" b="1" dirty="0">
                <a:solidFill>
                  <a:srgbClr val="0070C0"/>
                </a:solidFill>
              </a:rPr>
              <a:t>Word Vectors</a:t>
            </a:r>
            <a:endParaRPr lang="en-US" b="1" dirty="0">
              <a:solidFill>
                <a:srgbClr val="0070C0"/>
              </a:solidFill>
            </a:endParaRPr>
          </a:p>
        </p:txBody>
      </p:sp>
      <p:sp>
        <p:nvSpPr>
          <p:cNvPr id="6" name="Content Placeholder 5">
            <a:extLst>
              <a:ext uri="{FF2B5EF4-FFF2-40B4-BE49-F238E27FC236}">
                <a16:creationId xmlns:a16="http://schemas.microsoft.com/office/drawing/2014/main" id="{C510D7DF-078C-4633-B06D-B3AEC1FD91CB}"/>
              </a:ext>
            </a:extLst>
          </p:cNvPr>
          <p:cNvSpPr>
            <a:spLocks noGrp="1"/>
          </p:cNvSpPr>
          <p:nvPr>
            <p:ph sz="half" idx="1"/>
          </p:nvPr>
        </p:nvSpPr>
        <p:spPr>
          <a:xfrm>
            <a:off x="1290918" y="2485016"/>
            <a:ext cx="8046720" cy="3394982"/>
          </a:xfrm>
        </p:spPr>
        <p:txBody>
          <a:bodyPr>
            <a:normAutofit/>
          </a:bodyPr>
          <a:lstStyle/>
          <a:p>
            <a:pPr>
              <a:buFont typeface="Wingdings" panose="05000000000000000000" pitchFamily="2" charset="2"/>
              <a:buChar char="Ø"/>
            </a:pPr>
            <a:r>
              <a:rPr lang="en-US" sz="2200" dirty="0"/>
              <a:t>Now we use a new and novel technique of weighing each matched word vector with the word TF-TDF score and summing up all the word vectors for a document and dividing it by the sum of all the TF-IDF weights of the matched words in the document. </a:t>
            </a:r>
          </a:p>
          <a:p>
            <a:pPr>
              <a:buFont typeface="Wingdings" panose="05000000000000000000" pitchFamily="2" charset="2"/>
              <a:buChar char="Ø"/>
            </a:pPr>
            <a:r>
              <a:rPr lang="en-US" sz="2200" dirty="0"/>
              <a:t>This would basically give us a TF-IDF weighted averaged word vector for each document.</a:t>
            </a:r>
          </a:p>
        </p:txBody>
      </p:sp>
    </p:spTree>
    <p:extLst>
      <p:ext uri="{BB962C8B-B14F-4D97-AF65-F5344CB8AC3E}">
        <p14:creationId xmlns:p14="http://schemas.microsoft.com/office/powerpoint/2010/main" val="3727667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817" y="978003"/>
            <a:ext cx="9789855" cy="904585"/>
          </a:xfrm>
        </p:spPr>
        <p:txBody>
          <a:bodyPr>
            <a:noAutofit/>
          </a:bodyPr>
          <a:lstStyle/>
          <a:p>
            <a:pPr algn="ctr"/>
            <a:r>
              <a:rPr lang="en-US" altLang="zh-CN" b="1" dirty="0">
                <a:solidFill>
                  <a:srgbClr val="0070C0"/>
                </a:solidFill>
              </a:rPr>
              <a:t>4. TF-IDF Weighted Averaged </a:t>
            </a:r>
            <a:br>
              <a:rPr lang="en-US" altLang="zh-CN" b="1" dirty="0">
                <a:solidFill>
                  <a:srgbClr val="0070C0"/>
                </a:solidFill>
              </a:rPr>
            </a:br>
            <a:r>
              <a:rPr lang="en-US" altLang="zh-CN" b="1" dirty="0">
                <a:solidFill>
                  <a:srgbClr val="0070C0"/>
                </a:solidFill>
              </a:rPr>
              <a:t>Word Vectors</a:t>
            </a:r>
            <a:endParaRPr lang="en-US" b="1" dirty="0">
              <a:solidFill>
                <a:srgbClr val="0070C0"/>
              </a:solidFill>
            </a:endParaRPr>
          </a:p>
        </p:txBody>
      </p:sp>
      <p:sp>
        <p:nvSpPr>
          <p:cNvPr id="8" name="Content Placeholder 7">
            <a:extLst>
              <a:ext uri="{FF2B5EF4-FFF2-40B4-BE49-F238E27FC236}">
                <a16:creationId xmlns:a16="http://schemas.microsoft.com/office/drawing/2014/main" id="{34B43AC3-B669-4621-9FE5-E7C44E5E2FDE}"/>
              </a:ext>
            </a:extLst>
          </p:cNvPr>
          <p:cNvSpPr>
            <a:spLocks noGrp="1"/>
          </p:cNvSpPr>
          <p:nvPr>
            <p:ph sz="half" idx="1"/>
          </p:nvPr>
        </p:nvSpPr>
        <p:spPr>
          <a:xfrm>
            <a:off x="1366220" y="4098664"/>
            <a:ext cx="8724452" cy="1781333"/>
          </a:xfrm>
        </p:spPr>
        <p:txBody>
          <a:bodyPr>
            <a:normAutofit/>
          </a:bodyPr>
          <a:lstStyle/>
          <a:p>
            <a:pPr>
              <a:buFont typeface="Courier New" panose="02070309020205020404" pitchFamily="49" charset="0"/>
              <a:buChar char="o"/>
            </a:pPr>
            <a:r>
              <a:rPr lang="en-US" sz="2000" dirty="0">
                <a:solidFill>
                  <a:srgbClr val="0070C0"/>
                </a:solidFill>
              </a:rPr>
              <a:t>TWA(D) is the TF-IDF weighted averaged word vector representation for document D, containing words w1, w2, ..., </a:t>
            </a:r>
            <a:r>
              <a:rPr lang="en-US" sz="2000" dirty="0" err="1">
                <a:solidFill>
                  <a:srgbClr val="0070C0"/>
                </a:solidFill>
              </a:rPr>
              <a:t>wn</a:t>
            </a:r>
            <a:r>
              <a:rPr lang="en-US" sz="2000" dirty="0">
                <a:solidFill>
                  <a:srgbClr val="0070C0"/>
                </a:solidFill>
              </a:rPr>
              <a:t>,</a:t>
            </a:r>
          </a:p>
          <a:p>
            <a:pPr>
              <a:buFont typeface="Courier New" panose="02070309020205020404" pitchFamily="49" charset="0"/>
              <a:buChar char="o"/>
            </a:pPr>
            <a:r>
              <a:rPr lang="en-US" sz="2000" dirty="0" err="1">
                <a:solidFill>
                  <a:srgbClr val="0070C0"/>
                </a:solidFill>
              </a:rPr>
              <a:t>wv</a:t>
            </a:r>
            <a:r>
              <a:rPr lang="en-US" sz="2000" dirty="0">
                <a:solidFill>
                  <a:srgbClr val="0070C0"/>
                </a:solidFill>
              </a:rPr>
              <a:t>(w) is the word vector representation,</a:t>
            </a:r>
          </a:p>
          <a:p>
            <a:pPr>
              <a:buFont typeface="Courier New" panose="02070309020205020404" pitchFamily="49" charset="0"/>
              <a:buChar char="o"/>
            </a:pPr>
            <a:r>
              <a:rPr lang="en-US" sz="2000" dirty="0" err="1">
                <a:solidFill>
                  <a:srgbClr val="0070C0"/>
                </a:solidFill>
              </a:rPr>
              <a:t>tfidf</a:t>
            </a:r>
            <a:r>
              <a:rPr lang="en-US" sz="2000" dirty="0">
                <a:solidFill>
                  <a:srgbClr val="0070C0"/>
                </a:solidFill>
              </a:rPr>
              <a:t>(w) is the TF-IDF weight for the word w.</a:t>
            </a:r>
          </a:p>
        </p:txBody>
      </p:sp>
      <p:pic>
        <p:nvPicPr>
          <p:cNvPr id="10" name="Picture 9">
            <a:extLst>
              <a:ext uri="{FF2B5EF4-FFF2-40B4-BE49-F238E27FC236}">
                <a16:creationId xmlns:a16="http://schemas.microsoft.com/office/drawing/2014/main" id="{EEAA9849-E906-4EF5-8C62-2F1E44862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5621" y="2560320"/>
            <a:ext cx="5477035" cy="1538344"/>
          </a:xfrm>
          <a:prstGeom prst="rect">
            <a:avLst/>
          </a:prstGeom>
        </p:spPr>
      </p:pic>
    </p:spTree>
    <p:extLst>
      <p:ext uri="{BB962C8B-B14F-4D97-AF65-F5344CB8AC3E}">
        <p14:creationId xmlns:p14="http://schemas.microsoft.com/office/powerpoint/2010/main" val="2373236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5" y="1077191"/>
            <a:ext cx="8596668" cy="699655"/>
          </a:xfrm>
        </p:spPr>
        <p:txBody>
          <a:bodyPr>
            <a:normAutofit/>
          </a:bodyPr>
          <a:lstStyle/>
          <a:p>
            <a:pPr algn="ctr"/>
            <a:r>
              <a:rPr lang="en-US" b="1" cap="small" dirty="0">
                <a:solidFill>
                  <a:schemeClr val="accent2"/>
                </a:solidFill>
              </a:rPr>
              <a:t>Modeling and Machine learning</a:t>
            </a:r>
            <a:endParaRPr lang="en-US" dirty="0"/>
          </a:p>
        </p:txBody>
      </p:sp>
      <p:sp>
        <p:nvSpPr>
          <p:cNvPr id="3" name="Content Placeholder 2"/>
          <p:cNvSpPr>
            <a:spLocks noGrp="1"/>
          </p:cNvSpPr>
          <p:nvPr>
            <p:ph idx="1"/>
          </p:nvPr>
        </p:nvSpPr>
        <p:spPr>
          <a:xfrm>
            <a:off x="2637091" y="2460323"/>
            <a:ext cx="6141149" cy="3491346"/>
          </a:xfrm>
        </p:spPr>
        <p:txBody>
          <a:bodyPr>
            <a:normAutofit/>
          </a:bodyPr>
          <a:lstStyle/>
          <a:p>
            <a:pPr>
              <a:spcBef>
                <a:spcPts val="1800"/>
              </a:spcBef>
              <a:buFont typeface="Wingdings" panose="05000000000000000000" pitchFamily="2" charset="2"/>
              <a:buChar char="v"/>
            </a:pPr>
            <a:r>
              <a:rPr lang="en-US" sz="2400" dirty="0"/>
              <a:t>Classification Models</a:t>
            </a:r>
          </a:p>
          <a:p>
            <a:pPr>
              <a:spcBef>
                <a:spcPts val="1800"/>
              </a:spcBef>
              <a:buFont typeface="Wingdings" panose="05000000000000000000" pitchFamily="2" charset="2"/>
              <a:buChar char="v"/>
            </a:pPr>
            <a:r>
              <a:rPr lang="en-US" sz="2400" dirty="0"/>
              <a:t>Evaluating Classification Models</a:t>
            </a:r>
          </a:p>
          <a:p>
            <a:pPr>
              <a:spcBef>
                <a:spcPts val="1800"/>
              </a:spcBef>
              <a:buFont typeface="Wingdings" panose="05000000000000000000" pitchFamily="2" charset="2"/>
              <a:buChar char="v"/>
            </a:pPr>
            <a:r>
              <a:rPr lang="en-US" sz="2400" dirty="0"/>
              <a:t>Confusion Matrix of Models</a:t>
            </a:r>
          </a:p>
          <a:p>
            <a:pPr>
              <a:spcBef>
                <a:spcPts val="1800"/>
              </a:spcBef>
              <a:buFont typeface="Wingdings" panose="05000000000000000000" pitchFamily="2" charset="2"/>
              <a:buChar char="v"/>
            </a:pPr>
            <a:r>
              <a:rPr lang="en-US" sz="2400" dirty="0"/>
              <a:t>Hyperparameter Tuning</a:t>
            </a:r>
          </a:p>
        </p:txBody>
      </p:sp>
    </p:spTree>
    <p:extLst>
      <p:ext uri="{BB962C8B-B14F-4D97-AF65-F5344CB8AC3E}">
        <p14:creationId xmlns:p14="http://schemas.microsoft.com/office/powerpoint/2010/main" val="554318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2CF6E-6B72-40DD-8B96-A3648BB10679}"/>
              </a:ext>
            </a:extLst>
          </p:cNvPr>
          <p:cNvSpPr>
            <a:spLocks noGrp="1"/>
          </p:cNvSpPr>
          <p:nvPr>
            <p:ph type="title"/>
          </p:nvPr>
        </p:nvSpPr>
        <p:spPr>
          <a:xfrm>
            <a:off x="677334" y="983673"/>
            <a:ext cx="8596668" cy="938645"/>
          </a:xfrm>
        </p:spPr>
        <p:txBody>
          <a:bodyPr/>
          <a:lstStyle/>
          <a:p>
            <a:pPr algn="ctr"/>
            <a:r>
              <a:rPr lang="en-US" altLang="zh-CN" b="1" dirty="0">
                <a:solidFill>
                  <a:srgbClr val="7030A0"/>
                </a:solidFill>
              </a:rPr>
              <a:t>Classification Models</a:t>
            </a:r>
            <a:endParaRPr lang="en-US" dirty="0"/>
          </a:p>
        </p:txBody>
      </p:sp>
      <p:sp>
        <p:nvSpPr>
          <p:cNvPr id="3" name="Content Placeholder 2">
            <a:extLst>
              <a:ext uri="{FF2B5EF4-FFF2-40B4-BE49-F238E27FC236}">
                <a16:creationId xmlns:a16="http://schemas.microsoft.com/office/drawing/2014/main" id="{EF11B52E-CB99-408D-B950-E0BEFC78FD5E}"/>
              </a:ext>
            </a:extLst>
          </p:cNvPr>
          <p:cNvSpPr>
            <a:spLocks noGrp="1"/>
          </p:cNvSpPr>
          <p:nvPr>
            <p:ph idx="1"/>
          </p:nvPr>
        </p:nvSpPr>
        <p:spPr>
          <a:xfrm>
            <a:off x="2248347" y="2011681"/>
            <a:ext cx="7282927" cy="4029682"/>
          </a:xfrm>
        </p:spPr>
        <p:txBody>
          <a:bodyPr>
            <a:normAutofit/>
          </a:bodyPr>
          <a:lstStyle/>
          <a:p>
            <a:pPr>
              <a:lnSpc>
                <a:spcPct val="150000"/>
              </a:lnSpc>
            </a:pPr>
            <a:r>
              <a:rPr lang="en-US" sz="2800" dirty="0"/>
              <a:t>Logistic Regression</a:t>
            </a:r>
          </a:p>
          <a:p>
            <a:pPr>
              <a:lnSpc>
                <a:spcPct val="150000"/>
              </a:lnSpc>
            </a:pPr>
            <a:r>
              <a:rPr lang="en-US" sz="2800" dirty="0"/>
              <a:t>Multinomial Naive Bayes</a:t>
            </a:r>
          </a:p>
          <a:p>
            <a:pPr>
              <a:lnSpc>
                <a:spcPct val="150000"/>
              </a:lnSpc>
            </a:pPr>
            <a:r>
              <a:rPr lang="en-US" sz="2800" dirty="0"/>
              <a:t>Linear Support Vector Classification</a:t>
            </a:r>
          </a:p>
          <a:p>
            <a:pPr>
              <a:lnSpc>
                <a:spcPct val="150000"/>
              </a:lnSpc>
            </a:pPr>
            <a:r>
              <a:rPr lang="en-US" sz="2800" dirty="0"/>
              <a:t>SGD Classifier</a:t>
            </a:r>
          </a:p>
          <a:p>
            <a:pPr>
              <a:lnSpc>
                <a:spcPct val="150000"/>
              </a:lnSpc>
            </a:pPr>
            <a:r>
              <a:rPr lang="en-US" sz="2800" dirty="0"/>
              <a:t>Random Forest Classifier</a:t>
            </a:r>
          </a:p>
        </p:txBody>
      </p:sp>
    </p:spTree>
    <p:extLst>
      <p:ext uri="{BB962C8B-B14F-4D97-AF65-F5344CB8AC3E}">
        <p14:creationId xmlns:p14="http://schemas.microsoft.com/office/powerpoint/2010/main" val="1834036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2CF6E-6B72-40DD-8B96-A3648BB10679}"/>
              </a:ext>
            </a:extLst>
          </p:cNvPr>
          <p:cNvSpPr>
            <a:spLocks noGrp="1"/>
          </p:cNvSpPr>
          <p:nvPr>
            <p:ph type="title"/>
          </p:nvPr>
        </p:nvSpPr>
        <p:spPr>
          <a:xfrm>
            <a:off x="561643" y="262911"/>
            <a:ext cx="8596668" cy="938645"/>
          </a:xfrm>
        </p:spPr>
        <p:txBody>
          <a:bodyPr>
            <a:normAutofit/>
          </a:bodyPr>
          <a:lstStyle/>
          <a:p>
            <a:pPr algn="ctr"/>
            <a:r>
              <a:rPr lang="en-US" altLang="zh-CN" b="1" dirty="0">
                <a:solidFill>
                  <a:srgbClr val="7030A0"/>
                </a:solidFill>
              </a:rPr>
              <a:t>Evaluating Classification Models</a:t>
            </a:r>
            <a:endParaRPr lang="en-US" dirty="0"/>
          </a:p>
        </p:txBody>
      </p:sp>
      <p:pic>
        <p:nvPicPr>
          <p:cNvPr id="5" name="Content Placeholder 4">
            <a:extLst>
              <a:ext uri="{FF2B5EF4-FFF2-40B4-BE49-F238E27FC236}">
                <a16:creationId xmlns:a16="http://schemas.microsoft.com/office/drawing/2014/main" id="{BE684B1E-CEC5-4FBB-BF8E-A8E704BE81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5318" y="906315"/>
            <a:ext cx="5217459" cy="5857925"/>
          </a:xfrm>
        </p:spPr>
      </p:pic>
    </p:spTree>
    <p:extLst>
      <p:ext uri="{BB962C8B-B14F-4D97-AF65-F5344CB8AC3E}">
        <p14:creationId xmlns:p14="http://schemas.microsoft.com/office/powerpoint/2010/main" val="2275010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2CF6E-6B72-40DD-8B96-A3648BB10679}"/>
              </a:ext>
            </a:extLst>
          </p:cNvPr>
          <p:cNvSpPr>
            <a:spLocks noGrp="1"/>
          </p:cNvSpPr>
          <p:nvPr>
            <p:ph type="title"/>
          </p:nvPr>
        </p:nvSpPr>
        <p:spPr>
          <a:xfrm>
            <a:off x="677334" y="983673"/>
            <a:ext cx="8596668" cy="938645"/>
          </a:xfrm>
        </p:spPr>
        <p:txBody>
          <a:bodyPr/>
          <a:lstStyle/>
          <a:p>
            <a:pPr algn="ctr"/>
            <a:r>
              <a:rPr lang="en-US" altLang="zh-CN" b="1" dirty="0">
                <a:solidFill>
                  <a:srgbClr val="7030A0"/>
                </a:solidFill>
              </a:rPr>
              <a:t>Confusion Matrix of Models</a:t>
            </a:r>
            <a:endParaRPr lang="en-US" dirty="0"/>
          </a:p>
        </p:txBody>
      </p:sp>
      <p:sp>
        <p:nvSpPr>
          <p:cNvPr id="3" name="Content Placeholder 2">
            <a:extLst>
              <a:ext uri="{FF2B5EF4-FFF2-40B4-BE49-F238E27FC236}">
                <a16:creationId xmlns:a16="http://schemas.microsoft.com/office/drawing/2014/main" id="{EF11B52E-CB99-408D-B950-E0BEFC78FD5E}"/>
              </a:ext>
            </a:extLst>
          </p:cNvPr>
          <p:cNvSpPr>
            <a:spLocks noGrp="1"/>
          </p:cNvSpPr>
          <p:nvPr>
            <p:ph idx="1"/>
          </p:nvPr>
        </p:nvSpPr>
        <p:spPr>
          <a:xfrm>
            <a:off x="1355464" y="2011681"/>
            <a:ext cx="8175811" cy="4029682"/>
          </a:xfrm>
        </p:spPr>
        <p:txBody>
          <a:bodyPr>
            <a:normAutofit fontScale="92500" lnSpcReduction="20000"/>
          </a:bodyPr>
          <a:lstStyle/>
          <a:p>
            <a:pPr>
              <a:lnSpc>
                <a:spcPct val="150000"/>
              </a:lnSpc>
              <a:buFont typeface="Wingdings" panose="05000000000000000000" pitchFamily="2" charset="2"/>
              <a:buChar char="q"/>
            </a:pPr>
            <a:r>
              <a:rPr lang="en-US" sz="2800" dirty="0"/>
              <a:t>A </a:t>
            </a:r>
            <a:r>
              <a:rPr lang="en-US" sz="2800" i="1" dirty="0">
                <a:solidFill>
                  <a:srgbClr val="0070C0"/>
                </a:solidFill>
              </a:rPr>
              <a:t>confusion matrix </a:t>
            </a:r>
            <a:r>
              <a:rPr lang="en-US" sz="2800" dirty="0"/>
              <a:t>is a table that is often used to describe the performance of a classification model (or "classifier") on a set of test data for which the true values are known. </a:t>
            </a:r>
          </a:p>
          <a:p>
            <a:pPr>
              <a:lnSpc>
                <a:spcPct val="150000"/>
              </a:lnSpc>
              <a:buFont typeface="Wingdings" panose="05000000000000000000" pitchFamily="2" charset="2"/>
              <a:buChar char="q"/>
            </a:pPr>
            <a:r>
              <a:rPr lang="en-US" sz="2800" dirty="0"/>
              <a:t>Each row of the matrix represents the instances in an actual class while each column represents the instances in a predicted class. </a:t>
            </a:r>
          </a:p>
          <a:p>
            <a:pPr>
              <a:lnSpc>
                <a:spcPct val="150000"/>
              </a:lnSpc>
            </a:pPr>
            <a:endParaRPr lang="en-US" sz="2800" dirty="0"/>
          </a:p>
        </p:txBody>
      </p:sp>
    </p:spTree>
    <p:extLst>
      <p:ext uri="{BB962C8B-B14F-4D97-AF65-F5344CB8AC3E}">
        <p14:creationId xmlns:p14="http://schemas.microsoft.com/office/powerpoint/2010/main" val="1735158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801" y="1004709"/>
            <a:ext cx="8596668" cy="710045"/>
          </a:xfrm>
        </p:spPr>
        <p:txBody>
          <a:bodyPr>
            <a:normAutofit/>
          </a:bodyPr>
          <a:lstStyle/>
          <a:p>
            <a:pPr algn="ctr"/>
            <a:r>
              <a:rPr lang="en-US" b="1" dirty="0">
                <a:solidFill>
                  <a:srgbClr val="0070C0"/>
                </a:solidFill>
              </a:rPr>
              <a:t>Confusion Matrix of Models</a:t>
            </a:r>
          </a:p>
        </p:txBody>
      </p:sp>
      <p:sp>
        <p:nvSpPr>
          <p:cNvPr id="4" name="Content Placeholder 3">
            <a:extLst>
              <a:ext uri="{FF2B5EF4-FFF2-40B4-BE49-F238E27FC236}">
                <a16:creationId xmlns:a16="http://schemas.microsoft.com/office/drawing/2014/main" id="{C6496E94-D055-425F-B500-E7DFE29AD8C7}"/>
              </a:ext>
            </a:extLst>
          </p:cNvPr>
          <p:cNvSpPr>
            <a:spLocks noGrp="1"/>
          </p:cNvSpPr>
          <p:nvPr>
            <p:ph sz="half" idx="2"/>
          </p:nvPr>
        </p:nvSpPr>
        <p:spPr>
          <a:xfrm>
            <a:off x="5456592" y="2160589"/>
            <a:ext cx="4184034" cy="3880773"/>
          </a:xfrm>
        </p:spPr>
        <p:txBody>
          <a:bodyPr>
            <a:normAutofit/>
          </a:bodyPr>
          <a:lstStyle/>
          <a:p>
            <a:r>
              <a:rPr lang="en-US" sz="2000" dirty="0"/>
              <a:t>Logistic Regression with </a:t>
            </a:r>
            <a:r>
              <a:rPr lang="en-US" sz="2000" dirty="0" err="1"/>
              <a:t>Tfidf</a:t>
            </a:r>
            <a:r>
              <a:rPr lang="en-US" sz="2000" dirty="0"/>
              <a:t> features</a:t>
            </a:r>
          </a:p>
        </p:txBody>
      </p:sp>
      <p:sp>
        <p:nvSpPr>
          <p:cNvPr id="6" name="Content Placeholder 5">
            <a:extLst>
              <a:ext uri="{FF2B5EF4-FFF2-40B4-BE49-F238E27FC236}">
                <a16:creationId xmlns:a16="http://schemas.microsoft.com/office/drawing/2014/main" id="{E0ACCE72-1D1B-4DA5-8B03-B1744F668FEA}"/>
              </a:ext>
            </a:extLst>
          </p:cNvPr>
          <p:cNvSpPr>
            <a:spLocks noGrp="1"/>
          </p:cNvSpPr>
          <p:nvPr>
            <p:ph sz="half" idx="1"/>
          </p:nvPr>
        </p:nvSpPr>
        <p:spPr/>
        <p:txBody>
          <a:bodyPr>
            <a:normAutofit/>
          </a:bodyPr>
          <a:lstStyle/>
          <a:p>
            <a:r>
              <a:rPr lang="en-US" sz="2000" dirty="0"/>
              <a:t>Logistic Regression using Bag of words features</a:t>
            </a:r>
          </a:p>
        </p:txBody>
      </p:sp>
      <p:pic>
        <p:nvPicPr>
          <p:cNvPr id="8" name="Picture 7">
            <a:extLst>
              <a:ext uri="{FF2B5EF4-FFF2-40B4-BE49-F238E27FC236}">
                <a16:creationId xmlns:a16="http://schemas.microsoft.com/office/drawing/2014/main" id="{6CC9C3F1-8B83-4CA8-B1AB-953854ECB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917" y="3052257"/>
            <a:ext cx="3456567" cy="2540369"/>
          </a:xfrm>
          <a:prstGeom prst="rect">
            <a:avLst/>
          </a:prstGeom>
        </p:spPr>
      </p:pic>
      <p:pic>
        <p:nvPicPr>
          <p:cNvPr id="12" name="Picture 11">
            <a:extLst>
              <a:ext uri="{FF2B5EF4-FFF2-40B4-BE49-F238E27FC236}">
                <a16:creationId xmlns:a16="http://schemas.microsoft.com/office/drawing/2014/main" id="{0DD1CDB4-A490-4426-97A2-088842321E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2311" y="3027662"/>
            <a:ext cx="3392035" cy="2564964"/>
          </a:xfrm>
          <a:prstGeom prst="rect">
            <a:avLst/>
          </a:prstGeom>
        </p:spPr>
      </p:pic>
    </p:spTree>
    <p:extLst>
      <p:ext uri="{BB962C8B-B14F-4D97-AF65-F5344CB8AC3E}">
        <p14:creationId xmlns:p14="http://schemas.microsoft.com/office/powerpoint/2010/main" val="163333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68482"/>
          </a:xfrm>
        </p:spPr>
        <p:txBody>
          <a:bodyPr>
            <a:normAutofit/>
          </a:bodyPr>
          <a:lstStyle/>
          <a:p>
            <a:pPr algn="ctr"/>
            <a:r>
              <a:rPr lang="en-US" b="1" dirty="0">
                <a:solidFill>
                  <a:schemeClr val="accent2"/>
                </a:solidFill>
              </a:rPr>
              <a:t>Introduction</a:t>
            </a:r>
          </a:p>
        </p:txBody>
      </p:sp>
      <p:sp>
        <p:nvSpPr>
          <p:cNvPr id="3" name="Content Placeholder 2"/>
          <p:cNvSpPr>
            <a:spLocks noGrp="1"/>
          </p:cNvSpPr>
          <p:nvPr>
            <p:ph idx="1"/>
          </p:nvPr>
        </p:nvSpPr>
        <p:spPr>
          <a:xfrm>
            <a:off x="1371599" y="1849581"/>
            <a:ext cx="8125691" cy="3884245"/>
          </a:xfrm>
        </p:spPr>
        <p:txBody>
          <a:bodyPr>
            <a:noAutofit/>
          </a:bodyPr>
          <a:lstStyle/>
          <a:p>
            <a:pPr>
              <a:spcBef>
                <a:spcPts val="1800"/>
              </a:spcBef>
              <a:buFont typeface="Wingdings" panose="05000000000000000000" pitchFamily="2" charset="2"/>
              <a:buChar char="v"/>
            </a:pPr>
            <a:r>
              <a:rPr lang="en-US" sz="2400" dirty="0"/>
              <a:t>Many consumers are effectively influenced by online reviews when making their purchase decisions.</a:t>
            </a:r>
          </a:p>
          <a:p>
            <a:pPr>
              <a:spcBef>
                <a:spcPts val="1800"/>
              </a:spcBef>
              <a:buFont typeface="Wingdings" panose="05000000000000000000" pitchFamily="2" charset="2"/>
              <a:buChar char="v"/>
            </a:pPr>
            <a:r>
              <a:rPr lang="en-US" sz="2400" dirty="0"/>
              <a:t>The star-rating, i.e. stars from 1 to 5 on Amazon, gives a quick overview of the product quality. </a:t>
            </a:r>
          </a:p>
          <a:p>
            <a:pPr>
              <a:spcBef>
                <a:spcPts val="1800"/>
              </a:spcBef>
              <a:buFont typeface="Wingdings" panose="05000000000000000000" pitchFamily="2" charset="2"/>
              <a:buChar char="v"/>
            </a:pPr>
            <a:r>
              <a:rPr lang="en-US" sz="2400" b="1" dirty="0"/>
              <a:t>The purpose of this project is to develop models that are able to predict the user rating from the text review. </a:t>
            </a:r>
          </a:p>
        </p:txBody>
      </p:sp>
    </p:spTree>
    <p:extLst>
      <p:ext uri="{BB962C8B-B14F-4D97-AF65-F5344CB8AC3E}">
        <p14:creationId xmlns:p14="http://schemas.microsoft.com/office/powerpoint/2010/main" val="3778546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801" y="1004709"/>
            <a:ext cx="8596668" cy="710045"/>
          </a:xfrm>
        </p:spPr>
        <p:txBody>
          <a:bodyPr>
            <a:normAutofit/>
          </a:bodyPr>
          <a:lstStyle/>
          <a:p>
            <a:pPr algn="ctr"/>
            <a:r>
              <a:rPr lang="en-US" b="1" dirty="0">
                <a:solidFill>
                  <a:srgbClr val="0070C0"/>
                </a:solidFill>
              </a:rPr>
              <a:t>Confusion Matrix of Models</a:t>
            </a:r>
          </a:p>
        </p:txBody>
      </p:sp>
      <p:sp>
        <p:nvSpPr>
          <p:cNvPr id="4" name="Content Placeholder 3">
            <a:extLst>
              <a:ext uri="{FF2B5EF4-FFF2-40B4-BE49-F238E27FC236}">
                <a16:creationId xmlns:a16="http://schemas.microsoft.com/office/drawing/2014/main" id="{C6496E94-D055-425F-B500-E7DFE29AD8C7}"/>
              </a:ext>
            </a:extLst>
          </p:cNvPr>
          <p:cNvSpPr>
            <a:spLocks noGrp="1"/>
          </p:cNvSpPr>
          <p:nvPr>
            <p:ph sz="half" idx="2"/>
          </p:nvPr>
        </p:nvSpPr>
        <p:spPr>
          <a:xfrm>
            <a:off x="5238974" y="2160589"/>
            <a:ext cx="4401652" cy="3880773"/>
          </a:xfrm>
        </p:spPr>
        <p:txBody>
          <a:bodyPr>
            <a:normAutofit/>
          </a:bodyPr>
          <a:lstStyle/>
          <a:p>
            <a:r>
              <a:rPr lang="en-US" sz="2000" dirty="0"/>
              <a:t>Linear Support Vector Classification using </a:t>
            </a:r>
            <a:r>
              <a:rPr lang="en-US" sz="2000" dirty="0" err="1"/>
              <a:t>Tfidf</a:t>
            </a:r>
            <a:r>
              <a:rPr lang="en-US" sz="2000" dirty="0"/>
              <a:t> features</a:t>
            </a:r>
          </a:p>
        </p:txBody>
      </p:sp>
      <p:sp>
        <p:nvSpPr>
          <p:cNvPr id="6" name="Content Placeholder 5">
            <a:extLst>
              <a:ext uri="{FF2B5EF4-FFF2-40B4-BE49-F238E27FC236}">
                <a16:creationId xmlns:a16="http://schemas.microsoft.com/office/drawing/2014/main" id="{E0ACCE72-1D1B-4DA5-8B03-B1744F668FEA}"/>
              </a:ext>
            </a:extLst>
          </p:cNvPr>
          <p:cNvSpPr>
            <a:spLocks noGrp="1"/>
          </p:cNvSpPr>
          <p:nvPr>
            <p:ph sz="half" idx="1"/>
          </p:nvPr>
        </p:nvSpPr>
        <p:spPr/>
        <p:txBody>
          <a:bodyPr>
            <a:normAutofit/>
          </a:bodyPr>
          <a:lstStyle/>
          <a:p>
            <a:r>
              <a:rPr lang="en-US" sz="2000" dirty="0"/>
              <a:t>Multinomial Naive Bayes using Bag of words features</a:t>
            </a:r>
          </a:p>
        </p:txBody>
      </p:sp>
      <p:pic>
        <p:nvPicPr>
          <p:cNvPr id="5" name="Picture 4">
            <a:extLst>
              <a:ext uri="{FF2B5EF4-FFF2-40B4-BE49-F238E27FC236}">
                <a16:creationId xmlns:a16="http://schemas.microsoft.com/office/drawing/2014/main" id="{86B5DC02-B8EB-4672-B94A-154DE035C2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796" y="3006168"/>
            <a:ext cx="3769952" cy="2770688"/>
          </a:xfrm>
          <a:prstGeom prst="rect">
            <a:avLst/>
          </a:prstGeom>
        </p:spPr>
      </p:pic>
      <p:pic>
        <p:nvPicPr>
          <p:cNvPr id="9" name="Picture 8">
            <a:extLst>
              <a:ext uri="{FF2B5EF4-FFF2-40B4-BE49-F238E27FC236}">
                <a16:creationId xmlns:a16="http://schemas.microsoft.com/office/drawing/2014/main" id="{262A2E21-37BD-4C4A-ADCD-4BE6BE5295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8392" y="3000699"/>
            <a:ext cx="3804363" cy="2776157"/>
          </a:xfrm>
          <a:prstGeom prst="rect">
            <a:avLst/>
          </a:prstGeom>
        </p:spPr>
      </p:pic>
    </p:spTree>
    <p:extLst>
      <p:ext uri="{BB962C8B-B14F-4D97-AF65-F5344CB8AC3E}">
        <p14:creationId xmlns:p14="http://schemas.microsoft.com/office/powerpoint/2010/main" val="3396471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801" y="1004709"/>
            <a:ext cx="8596668" cy="710045"/>
          </a:xfrm>
        </p:spPr>
        <p:txBody>
          <a:bodyPr>
            <a:normAutofit/>
          </a:bodyPr>
          <a:lstStyle/>
          <a:p>
            <a:pPr algn="ctr"/>
            <a:r>
              <a:rPr lang="en-US" b="1" dirty="0">
                <a:solidFill>
                  <a:srgbClr val="0070C0"/>
                </a:solidFill>
              </a:rPr>
              <a:t>Confusion Matrix of Models</a:t>
            </a:r>
          </a:p>
        </p:txBody>
      </p:sp>
      <p:sp>
        <p:nvSpPr>
          <p:cNvPr id="4" name="Content Placeholder 3">
            <a:extLst>
              <a:ext uri="{FF2B5EF4-FFF2-40B4-BE49-F238E27FC236}">
                <a16:creationId xmlns:a16="http://schemas.microsoft.com/office/drawing/2014/main" id="{C6496E94-D055-425F-B500-E7DFE29AD8C7}"/>
              </a:ext>
            </a:extLst>
          </p:cNvPr>
          <p:cNvSpPr>
            <a:spLocks noGrp="1"/>
          </p:cNvSpPr>
          <p:nvPr>
            <p:ph sz="half" idx="2"/>
          </p:nvPr>
        </p:nvSpPr>
        <p:spPr>
          <a:xfrm>
            <a:off x="5456592" y="2160589"/>
            <a:ext cx="4184034" cy="3880773"/>
          </a:xfrm>
        </p:spPr>
        <p:txBody>
          <a:bodyPr>
            <a:normAutofit/>
          </a:bodyPr>
          <a:lstStyle/>
          <a:p>
            <a:r>
              <a:rPr lang="en-US" sz="2000" dirty="0"/>
              <a:t>Random Forest Classifier using Averaged word vector features</a:t>
            </a:r>
          </a:p>
        </p:txBody>
      </p:sp>
      <p:sp>
        <p:nvSpPr>
          <p:cNvPr id="6" name="Content Placeholder 5">
            <a:extLst>
              <a:ext uri="{FF2B5EF4-FFF2-40B4-BE49-F238E27FC236}">
                <a16:creationId xmlns:a16="http://schemas.microsoft.com/office/drawing/2014/main" id="{E0ACCE72-1D1B-4DA5-8B03-B1744F668FEA}"/>
              </a:ext>
            </a:extLst>
          </p:cNvPr>
          <p:cNvSpPr>
            <a:spLocks noGrp="1"/>
          </p:cNvSpPr>
          <p:nvPr>
            <p:ph sz="half" idx="1"/>
          </p:nvPr>
        </p:nvSpPr>
        <p:spPr/>
        <p:txBody>
          <a:bodyPr>
            <a:normAutofit/>
          </a:bodyPr>
          <a:lstStyle/>
          <a:p>
            <a:r>
              <a:rPr lang="en-US" sz="2000" dirty="0"/>
              <a:t>SGD Classifier using </a:t>
            </a:r>
            <a:r>
              <a:rPr lang="en-US" sz="2000" dirty="0" err="1"/>
              <a:t>Tfidf</a:t>
            </a:r>
            <a:r>
              <a:rPr lang="en-US" sz="2000" dirty="0"/>
              <a:t> features</a:t>
            </a:r>
          </a:p>
        </p:txBody>
      </p:sp>
      <p:pic>
        <p:nvPicPr>
          <p:cNvPr id="5" name="Picture 4">
            <a:extLst>
              <a:ext uri="{FF2B5EF4-FFF2-40B4-BE49-F238E27FC236}">
                <a16:creationId xmlns:a16="http://schemas.microsoft.com/office/drawing/2014/main" id="{855A11F1-9997-4AC5-879F-2241E53A8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561" y="3089293"/>
            <a:ext cx="3696705" cy="2763998"/>
          </a:xfrm>
          <a:prstGeom prst="rect">
            <a:avLst/>
          </a:prstGeom>
        </p:spPr>
      </p:pic>
      <p:pic>
        <p:nvPicPr>
          <p:cNvPr id="9" name="Picture 8">
            <a:extLst>
              <a:ext uri="{FF2B5EF4-FFF2-40B4-BE49-F238E27FC236}">
                <a16:creationId xmlns:a16="http://schemas.microsoft.com/office/drawing/2014/main" id="{4BC74E9D-3FBA-4BFC-A4FD-380DD76585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7378" y="3089293"/>
            <a:ext cx="3689091" cy="2763998"/>
          </a:xfrm>
          <a:prstGeom prst="rect">
            <a:avLst/>
          </a:prstGeom>
        </p:spPr>
      </p:pic>
    </p:spTree>
    <p:extLst>
      <p:ext uri="{BB962C8B-B14F-4D97-AF65-F5344CB8AC3E}">
        <p14:creationId xmlns:p14="http://schemas.microsoft.com/office/powerpoint/2010/main" val="2621587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2CF6E-6B72-40DD-8B96-A3648BB10679}"/>
              </a:ext>
            </a:extLst>
          </p:cNvPr>
          <p:cNvSpPr>
            <a:spLocks noGrp="1"/>
          </p:cNvSpPr>
          <p:nvPr>
            <p:ph type="title"/>
          </p:nvPr>
        </p:nvSpPr>
        <p:spPr>
          <a:xfrm>
            <a:off x="677334" y="671701"/>
            <a:ext cx="8596668" cy="938645"/>
          </a:xfrm>
        </p:spPr>
        <p:txBody>
          <a:bodyPr>
            <a:normAutofit/>
          </a:bodyPr>
          <a:lstStyle/>
          <a:p>
            <a:pPr algn="ctr"/>
            <a:r>
              <a:rPr lang="en-US" altLang="zh-CN" b="1" dirty="0">
                <a:solidFill>
                  <a:srgbClr val="7030A0"/>
                </a:solidFill>
              </a:rPr>
              <a:t>Hyperparameter Tuning</a:t>
            </a:r>
            <a:endParaRPr lang="en-US" dirty="0"/>
          </a:p>
        </p:txBody>
      </p:sp>
      <p:sp>
        <p:nvSpPr>
          <p:cNvPr id="7" name="Content Placeholder 6">
            <a:extLst>
              <a:ext uri="{FF2B5EF4-FFF2-40B4-BE49-F238E27FC236}">
                <a16:creationId xmlns:a16="http://schemas.microsoft.com/office/drawing/2014/main" id="{7985333A-2F41-4313-A957-1054F4484C86}"/>
              </a:ext>
            </a:extLst>
          </p:cNvPr>
          <p:cNvSpPr>
            <a:spLocks noGrp="1"/>
          </p:cNvSpPr>
          <p:nvPr>
            <p:ph idx="1"/>
          </p:nvPr>
        </p:nvSpPr>
        <p:spPr>
          <a:xfrm>
            <a:off x="677333" y="1742739"/>
            <a:ext cx="9144399" cy="4571999"/>
          </a:xfrm>
        </p:spPr>
        <p:txBody>
          <a:bodyPr>
            <a:normAutofit/>
          </a:bodyPr>
          <a:lstStyle/>
          <a:p>
            <a:pPr>
              <a:buFont typeface="Wingdings" panose="05000000000000000000" pitchFamily="2" charset="2"/>
              <a:buChar char="q"/>
            </a:pPr>
            <a:r>
              <a:rPr lang="en-US" sz="2200" i="1" dirty="0">
                <a:solidFill>
                  <a:srgbClr val="0070C0"/>
                </a:solidFill>
              </a:rPr>
              <a:t>Hyperparameters</a:t>
            </a:r>
            <a:r>
              <a:rPr lang="en-US" sz="2200" dirty="0"/>
              <a:t> are parameters whose values are set prior to the commencement of the learning process. By contrast, the values of other parameters are derived via training. Given these hyperparameters, the training algorithm learns the parameters from the data.</a:t>
            </a:r>
          </a:p>
          <a:p>
            <a:pPr>
              <a:buFont typeface="Wingdings" panose="05000000000000000000" pitchFamily="2" charset="2"/>
              <a:buChar char="q"/>
            </a:pPr>
            <a:endParaRPr lang="en-US" sz="800" dirty="0"/>
          </a:p>
          <a:p>
            <a:pPr>
              <a:buFont typeface="Wingdings" panose="05000000000000000000" pitchFamily="2" charset="2"/>
              <a:buChar char="q"/>
            </a:pPr>
            <a:r>
              <a:rPr lang="en-US" sz="2200" i="1" dirty="0">
                <a:solidFill>
                  <a:srgbClr val="0070C0"/>
                </a:solidFill>
              </a:rPr>
              <a:t>Hyperparameter tuning </a:t>
            </a:r>
            <a:r>
              <a:rPr lang="en-US" sz="2200" dirty="0"/>
              <a:t>is the problem of choosing a set of optimal hyperparameters for a learning algorithm. The same kind of machine learning model could require different constraints, weights or learning rates to generalize different data patterns. These measures are called hyperparameters, and have to be tuned so that the model can best solve the machine learning problem. </a:t>
            </a:r>
          </a:p>
        </p:txBody>
      </p:sp>
    </p:spTree>
    <p:extLst>
      <p:ext uri="{BB962C8B-B14F-4D97-AF65-F5344CB8AC3E}">
        <p14:creationId xmlns:p14="http://schemas.microsoft.com/office/powerpoint/2010/main" val="642266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2CF6E-6B72-40DD-8B96-A3648BB10679}"/>
              </a:ext>
            </a:extLst>
          </p:cNvPr>
          <p:cNvSpPr>
            <a:spLocks noGrp="1"/>
          </p:cNvSpPr>
          <p:nvPr>
            <p:ph type="title"/>
          </p:nvPr>
        </p:nvSpPr>
        <p:spPr>
          <a:xfrm>
            <a:off x="677334" y="671701"/>
            <a:ext cx="8596668" cy="938645"/>
          </a:xfrm>
        </p:spPr>
        <p:txBody>
          <a:bodyPr/>
          <a:lstStyle/>
          <a:p>
            <a:pPr algn="ctr"/>
            <a:r>
              <a:rPr lang="en-US" altLang="zh-CN" b="1" dirty="0">
                <a:solidFill>
                  <a:srgbClr val="0070C0"/>
                </a:solidFill>
              </a:rPr>
              <a:t>Hyperparameter tuning result</a:t>
            </a:r>
            <a:endParaRPr lang="en-US" b="1" dirty="0">
              <a:solidFill>
                <a:srgbClr val="0070C0"/>
              </a:solidFill>
            </a:endParaRPr>
          </a:p>
        </p:txBody>
      </p:sp>
      <p:pic>
        <p:nvPicPr>
          <p:cNvPr id="5" name="Content Placeholder 4">
            <a:extLst>
              <a:ext uri="{FF2B5EF4-FFF2-40B4-BE49-F238E27FC236}">
                <a16:creationId xmlns:a16="http://schemas.microsoft.com/office/drawing/2014/main" id="{58B63AA7-E956-4D55-80F3-30411DF0CCF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0481" y="1807285"/>
            <a:ext cx="10408846" cy="4077148"/>
          </a:xfrm>
        </p:spPr>
      </p:pic>
    </p:spTree>
    <p:extLst>
      <p:ext uri="{BB962C8B-B14F-4D97-AF65-F5344CB8AC3E}">
        <p14:creationId xmlns:p14="http://schemas.microsoft.com/office/powerpoint/2010/main" val="1039359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881" y="683559"/>
            <a:ext cx="8596668" cy="876300"/>
          </a:xfrm>
        </p:spPr>
        <p:txBody>
          <a:bodyPr/>
          <a:lstStyle/>
          <a:p>
            <a:pPr algn="ctr"/>
            <a:r>
              <a:rPr lang="en-US" b="1" cap="small" dirty="0">
                <a:solidFill>
                  <a:schemeClr val="accent2"/>
                </a:solidFill>
              </a:rPr>
              <a:t>Results and Discussion</a:t>
            </a:r>
            <a:endParaRPr lang="en-US" dirty="0">
              <a:solidFill>
                <a:schemeClr val="accent2"/>
              </a:solidFill>
            </a:endParaRPr>
          </a:p>
        </p:txBody>
      </p:sp>
      <p:sp>
        <p:nvSpPr>
          <p:cNvPr id="3" name="Content Placeholder 2"/>
          <p:cNvSpPr>
            <a:spLocks noGrp="1"/>
          </p:cNvSpPr>
          <p:nvPr>
            <p:ph idx="1"/>
          </p:nvPr>
        </p:nvSpPr>
        <p:spPr>
          <a:xfrm>
            <a:off x="1538345" y="1721224"/>
            <a:ext cx="8261872" cy="3786691"/>
          </a:xfrm>
        </p:spPr>
        <p:txBody>
          <a:bodyPr>
            <a:noAutofit/>
          </a:bodyPr>
          <a:lstStyle/>
          <a:p>
            <a:pPr marL="0" indent="0">
              <a:buNone/>
            </a:pPr>
            <a:r>
              <a:rPr lang="en-US" sz="2200" dirty="0"/>
              <a:t>We can improve the models by following attempts:</a:t>
            </a:r>
          </a:p>
          <a:p>
            <a:pPr marL="0" indent="0">
              <a:buNone/>
            </a:pPr>
            <a:endParaRPr lang="en-US" sz="800" dirty="0"/>
          </a:p>
          <a:p>
            <a:pPr>
              <a:buFont typeface="Wingdings" panose="05000000000000000000" pitchFamily="2" charset="2"/>
              <a:buChar char="v"/>
            </a:pPr>
            <a:r>
              <a:rPr lang="en-US" sz="2200" dirty="0"/>
              <a:t>Train the models with bigger dataset and more data.</a:t>
            </a:r>
          </a:p>
          <a:p>
            <a:pPr>
              <a:buFont typeface="Wingdings" panose="05000000000000000000" pitchFamily="2" charset="2"/>
              <a:buChar char="v"/>
            </a:pPr>
            <a:r>
              <a:rPr lang="en-US" sz="2200" dirty="0"/>
              <a:t>Set ngram_range to (1,2) and (1,3) to extract better features.</a:t>
            </a:r>
          </a:p>
          <a:p>
            <a:pPr>
              <a:buFont typeface="Wingdings" panose="05000000000000000000" pitchFamily="2" charset="2"/>
              <a:buChar char="v"/>
            </a:pPr>
            <a:r>
              <a:rPr lang="en-US" sz="2200" dirty="0"/>
              <a:t>Use Summary texts as well as review texts to predict the rating scores.</a:t>
            </a:r>
          </a:p>
          <a:p>
            <a:pPr>
              <a:buFont typeface="Wingdings" panose="05000000000000000000" pitchFamily="2" charset="2"/>
              <a:buChar char="v"/>
            </a:pPr>
            <a:r>
              <a:rPr lang="en-US" sz="2200" dirty="0"/>
              <a:t>Create the hyperparameter grid with more parameters and bigger search space.</a:t>
            </a:r>
          </a:p>
        </p:txBody>
      </p:sp>
    </p:spTree>
    <p:extLst>
      <p:ext uri="{BB962C8B-B14F-4D97-AF65-F5344CB8AC3E}">
        <p14:creationId xmlns:p14="http://schemas.microsoft.com/office/powerpoint/2010/main" val="2417675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1014846"/>
            <a:ext cx="8596668" cy="824345"/>
          </a:xfrm>
        </p:spPr>
        <p:txBody>
          <a:bodyPr/>
          <a:lstStyle/>
          <a:p>
            <a:pPr algn="ctr"/>
            <a:r>
              <a:rPr lang="en-US" b="1" cap="small" dirty="0">
                <a:solidFill>
                  <a:schemeClr val="accent2"/>
                </a:solidFill>
              </a:rPr>
              <a:t>Future Work</a:t>
            </a:r>
            <a:endParaRPr lang="en-US" dirty="0">
              <a:solidFill>
                <a:schemeClr val="accent2"/>
              </a:solidFill>
            </a:endParaRPr>
          </a:p>
        </p:txBody>
      </p:sp>
      <p:sp>
        <p:nvSpPr>
          <p:cNvPr id="3" name="Content Placeholder 2"/>
          <p:cNvSpPr>
            <a:spLocks noGrp="1"/>
          </p:cNvSpPr>
          <p:nvPr>
            <p:ph idx="1"/>
          </p:nvPr>
        </p:nvSpPr>
        <p:spPr>
          <a:xfrm>
            <a:off x="5725390" y="2234044"/>
            <a:ext cx="4709528" cy="3609110"/>
          </a:xfrm>
        </p:spPr>
        <p:txBody>
          <a:bodyPr>
            <a:normAutofit fontScale="92500" lnSpcReduction="20000"/>
          </a:bodyPr>
          <a:lstStyle/>
          <a:p>
            <a:pPr>
              <a:buFont typeface="Wingdings" panose="05000000000000000000" pitchFamily="2" charset="2"/>
              <a:buChar char="v"/>
            </a:pPr>
            <a:r>
              <a:rPr lang="en-US" sz="2400" dirty="0"/>
              <a:t>Use full datasets of different categories, such as Books, Electronics or Movies and TV.</a:t>
            </a:r>
          </a:p>
          <a:p>
            <a:pPr>
              <a:buFont typeface="Wingdings" panose="05000000000000000000" pitchFamily="2" charset="2"/>
              <a:buChar char="v"/>
            </a:pPr>
            <a:r>
              <a:rPr lang="en-US" sz="2400" dirty="0"/>
              <a:t>Develop models to predict ratings with review texts and summary.</a:t>
            </a:r>
          </a:p>
          <a:p>
            <a:pPr>
              <a:buFont typeface="Wingdings" panose="05000000000000000000" pitchFamily="2" charset="2"/>
              <a:buChar char="v"/>
            </a:pPr>
            <a:r>
              <a:rPr lang="en-US" sz="2400" dirty="0"/>
              <a:t>Evaluate models with data from other categories or other websites beside Amazon.</a:t>
            </a:r>
          </a:p>
          <a:p>
            <a:pPr>
              <a:buFont typeface="Wingdings" panose="05000000000000000000" pitchFamily="2" charset="2"/>
              <a:buChar char="v"/>
            </a:pPr>
            <a:r>
              <a:rPr lang="en-US" sz="2400" dirty="0"/>
              <a:t>Use advanced modern NLP tech in text preprocessing.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23" y="2234044"/>
            <a:ext cx="5120641" cy="3200401"/>
          </a:xfrm>
          <a:prstGeom prst="rect">
            <a:avLst/>
          </a:prstGeom>
        </p:spPr>
      </p:pic>
    </p:spTree>
    <p:extLst>
      <p:ext uri="{BB962C8B-B14F-4D97-AF65-F5344CB8AC3E}">
        <p14:creationId xmlns:p14="http://schemas.microsoft.com/office/powerpoint/2010/main" val="33245688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941" y="549564"/>
            <a:ext cx="8596668" cy="1320800"/>
          </a:xfrm>
        </p:spPr>
        <p:txBody>
          <a:bodyPr>
            <a:normAutofit/>
          </a:bodyPr>
          <a:lstStyle/>
          <a:p>
            <a:pPr algn="ctr"/>
            <a:r>
              <a:rPr lang="en-US" sz="7200" b="1" dirty="0">
                <a:solidFill>
                  <a:srgbClr val="F16F27"/>
                </a:solidFill>
                <a:latin typeface="Curlz MT" panose="04040404050702020202" pitchFamily="82" charset="0"/>
              </a:rPr>
              <a:t>Thank  You!</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853" y="2160588"/>
            <a:ext cx="6900332" cy="3881437"/>
          </a:xfrm>
        </p:spPr>
      </p:pic>
    </p:spTree>
    <p:extLst>
      <p:ext uri="{BB962C8B-B14F-4D97-AF65-F5344CB8AC3E}">
        <p14:creationId xmlns:p14="http://schemas.microsoft.com/office/powerpoint/2010/main" val="2981544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1072179"/>
            <a:ext cx="8596668" cy="668482"/>
          </a:xfrm>
        </p:spPr>
        <p:txBody>
          <a:bodyPr>
            <a:normAutofit/>
          </a:bodyPr>
          <a:lstStyle/>
          <a:p>
            <a:pPr algn="ctr"/>
            <a:r>
              <a:rPr lang="en-US" b="1" cap="small" dirty="0">
                <a:solidFill>
                  <a:schemeClr val="accent2"/>
                </a:solidFill>
              </a:rPr>
              <a:t>Deeper dive into the data set</a:t>
            </a:r>
            <a:endParaRPr lang="en-US" dirty="0">
              <a:solidFill>
                <a:schemeClr val="accent2"/>
              </a:solidFill>
            </a:endParaRPr>
          </a:p>
        </p:txBody>
      </p:sp>
      <p:sp>
        <p:nvSpPr>
          <p:cNvPr id="3" name="Content Placeholder 2"/>
          <p:cNvSpPr>
            <a:spLocks noGrp="1"/>
          </p:cNvSpPr>
          <p:nvPr>
            <p:ph idx="1"/>
          </p:nvPr>
        </p:nvSpPr>
        <p:spPr>
          <a:xfrm>
            <a:off x="1431678" y="2312895"/>
            <a:ext cx="7842325" cy="3388660"/>
          </a:xfrm>
        </p:spPr>
        <p:txBody>
          <a:bodyPr>
            <a:noAutofit/>
          </a:bodyPr>
          <a:lstStyle/>
          <a:p>
            <a:pPr>
              <a:buFont typeface="Wingdings" panose="05000000000000000000" pitchFamily="2" charset="2"/>
              <a:buChar char="v"/>
            </a:pPr>
            <a:r>
              <a:rPr lang="en-US" sz="2400" dirty="0"/>
              <a:t>We get dataset from Amazon product data, which contains product reviews and metadata from Amazon, including 142.8 million reviews spanning May 1996 ~ July 2014. </a:t>
            </a:r>
          </a:p>
          <a:p>
            <a:pPr>
              <a:buFont typeface="Wingdings" panose="05000000000000000000" pitchFamily="2" charset="2"/>
              <a:buChar char="v"/>
            </a:pPr>
            <a:r>
              <a:rPr lang="en-US" sz="2400" dirty="0"/>
              <a:t>In this project, we use 5-core dataset of Clothing and Shoes, which is subset of the data in which all users and items have at least 5 reviews.</a:t>
            </a:r>
          </a:p>
        </p:txBody>
      </p:sp>
    </p:spTree>
    <p:extLst>
      <p:ext uri="{BB962C8B-B14F-4D97-AF65-F5344CB8AC3E}">
        <p14:creationId xmlns:p14="http://schemas.microsoft.com/office/powerpoint/2010/main" val="2961203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CD05-3B06-4C0E-B736-81B704EA657D}"/>
              </a:ext>
            </a:extLst>
          </p:cNvPr>
          <p:cNvSpPr>
            <a:spLocks noGrp="1"/>
          </p:cNvSpPr>
          <p:nvPr>
            <p:ph type="title"/>
          </p:nvPr>
        </p:nvSpPr>
        <p:spPr>
          <a:xfrm>
            <a:off x="677334" y="945573"/>
            <a:ext cx="8596668" cy="685800"/>
          </a:xfrm>
        </p:spPr>
        <p:txBody>
          <a:bodyPr/>
          <a:lstStyle/>
          <a:p>
            <a:pPr algn="ctr"/>
            <a:r>
              <a:rPr lang="en-US" dirty="0">
                <a:solidFill>
                  <a:schemeClr val="accent2">
                    <a:lumMod val="75000"/>
                  </a:schemeClr>
                </a:solidFill>
              </a:rPr>
              <a:t>Sample review</a:t>
            </a:r>
          </a:p>
        </p:txBody>
      </p:sp>
      <p:sp>
        <p:nvSpPr>
          <p:cNvPr id="3" name="Content Placeholder 2">
            <a:extLst>
              <a:ext uri="{FF2B5EF4-FFF2-40B4-BE49-F238E27FC236}">
                <a16:creationId xmlns:a16="http://schemas.microsoft.com/office/drawing/2014/main" id="{E7D8E580-14C4-4A74-8DF8-6D782BA2E32B}"/>
              </a:ext>
            </a:extLst>
          </p:cNvPr>
          <p:cNvSpPr>
            <a:spLocks noGrp="1"/>
          </p:cNvSpPr>
          <p:nvPr>
            <p:ph idx="1"/>
          </p:nvPr>
        </p:nvSpPr>
        <p:spPr>
          <a:xfrm>
            <a:off x="1710466" y="2033195"/>
            <a:ext cx="7563536" cy="4255593"/>
          </a:xfrm>
        </p:spPr>
        <p:txBody>
          <a:bodyPr>
            <a:normAutofit fontScale="77500" lnSpcReduction="20000"/>
          </a:bodyPr>
          <a:lstStyle/>
          <a:p>
            <a:pPr marL="0" indent="0">
              <a:buNone/>
            </a:pPr>
            <a:r>
              <a:rPr lang="en-US" sz="2400" dirty="0"/>
              <a:t>"</a:t>
            </a:r>
            <a:r>
              <a:rPr lang="en-US" sz="2400" dirty="0" err="1"/>
              <a:t>reviewerID</a:t>
            </a:r>
            <a:r>
              <a:rPr lang="en-US" sz="2400" dirty="0"/>
              <a:t>": "A2SUAM1J3GNN3B",  </a:t>
            </a:r>
          </a:p>
          <a:p>
            <a:pPr marL="0" indent="0">
              <a:buNone/>
            </a:pPr>
            <a:r>
              <a:rPr lang="en-US" sz="2400" dirty="0"/>
              <a:t>"</a:t>
            </a:r>
            <a:r>
              <a:rPr lang="en-US" sz="2400" dirty="0" err="1"/>
              <a:t>asin</a:t>
            </a:r>
            <a:r>
              <a:rPr lang="en-US" sz="2400" dirty="0"/>
              <a:t>": "0000013714",  </a:t>
            </a:r>
          </a:p>
          <a:p>
            <a:pPr marL="0" indent="0">
              <a:buNone/>
            </a:pPr>
            <a:r>
              <a:rPr lang="en-US" sz="2400" dirty="0"/>
              <a:t>"</a:t>
            </a:r>
            <a:r>
              <a:rPr lang="en-US" sz="2400" dirty="0" err="1"/>
              <a:t>reviewerName</a:t>
            </a:r>
            <a:r>
              <a:rPr lang="en-US" sz="2400" dirty="0"/>
              <a:t>": "J. McDonald",  </a:t>
            </a:r>
          </a:p>
          <a:p>
            <a:pPr marL="0" indent="0">
              <a:buNone/>
            </a:pPr>
            <a:r>
              <a:rPr lang="en-US" sz="2400" dirty="0"/>
              <a:t>"helpful": [2, 3],  </a:t>
            </a:r>
          </a:p>
          <a:p>
            <a:pPr marL="0" indent="0">
              <a:buNone/>
            </a:pPr>
            <a:r>
              <a:rPr lang="en-US" sz="2400" dirty="0"/>
              <a:t>"</a:t>
            </a:r>
            <a:r>
              <a:rPr lang="en-US" sz="2400" dirty="0" err="1"/>
              <a:t>reviewText</a:t>
            </a:r>
            <a:r>
              <a:rPr lang="en-US" sz="2400" dirty="0"/>
              <a:t>": "I bought this for my husband who plays the piano.  He is having a wonderful time playing these old hymns.  The music  is at times hard to read because we think the book was published for singing from more than playing from.  Great purchase though!",  </a:t>
            </a:r>
          </a:p>
          <a:p>
            <a:pPr marL="0" indent="0">
              <a:buNone/>
            </a:pPr>
            <a:r>
              <a:rPr lang="en-US" sz="2400" dirty="0"/>
              <a:t>"overall": 5.0,  </a:t>
            </a:r>
          </a:p>
          <a:p>
            <a:pPr marL="0" indent="0">
              <a:buNone/>
            </a:pPr>
            <a:r>
              <a:rPr lang="en-US" sz="2400" dirty="0"/>
              <a:t>"summary": "Heavenly Highway Hymns",  </a:t>
            </a:r>
          </a:p>
          <a:p>
            <a:pPr marL="0" indent="0">
              <a:buNone/>
            </a:pPr>
            <a:r>
              <a:rPr lang="en-US" sz="2400" dirty="0"/>
              <a:t>"</a:t>
            </a:r>
            <a:r>
              <a:rPr lang="en-US" sz="2400" dirty="0" err="1"/>
              <a:t>unixReviewTime</a:t>
            </a:r>
            <a:r>
              <a:rPr lang="en-US" sz="2400" dirty="0"/>
              <a:t>": 1252800000,  </a:t>
            </a:r>
          </a:p>
          <a:p>
            <a:pPr marL="0" indent="0">
              <a:buNone/>
            </a:pPr>
            <a:r>
              <a:rPr lang="en-US" sz="2400" dirty="0"/>
              <a:t>"</a:t>
            </a:r>
            <a:r>
              <a:rPr lang="en-US" sz="2400" dirty="0" err="1"/>
              <a:t>reviewTime</a:t>
            </a:r>
            <a:r>
              <a:rPr lang="en-US" sz="2400" dirty="0"/>
              <a:t>": "09 13, 2009"</a:t>
            </a:r>
            <a:endParaRPr lang="en-US" sz="2000" dirty="0"/>
          </a:p>
        </p:txBody>
      </p:sp>
    </p:spTree>
    <p:extLst>
      <p:ext uri="{BB962C8B-B14F-4D97-AF65-F5344CB8AC3E}">
        <p14:creationId xmlns:p14="http://schemas.microsoft.com/office/powerpoint/2010/main" val="680139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996B-2A8A-4580-84CF-9B91A43BDC3F}"/>
              </a:ext>
            </a:extLst>
          </p:cNvPr>
          <p:cNvSpPr>
            <a:spLocks noGrp="1"/>
          </p:cNvSpPr>
          <p:nvPr>
            <p:ph type="title"/>
          </p:nvPr>
        </p:nvSpPr>
        <p:spPr>
          <a:xfrm>
            <a:off x="677334" y="816638"/>
            <a:ext cx="8596668" cy="1113762"/>
          </a:xfrm>
        </p:spPr>
        <p:txBody>
          <a:bodyPr/>
          <a:lstStyle/>
          <a:p>
            <a:pPr algn="ctr"/>
            <a:r>
              <a:rPr lang="en-US" dirty="0">
                <a:solidFill>
                  <a:schemeClr val="accent2">
                    <a:lumMod val="75000"/>
                  </a:schemeClr>
                </a:solidFill>
              </a:rPr>
              <a:t>Summary of the dataset</a:t>
            </a:r>
          </a:p>
        </p:txBody>
      </p:sp>
      <p:sp>
        <p:nvSpPr>
          <p:cNvPr id="4" name="Content Placeholder 3">
            <a:extLst>
              <a:ext uri="{FF2B5EF4-FFF2-40B4-BE49-F238E27FC236}">
                <a16:creationId xmlns:a16="http://schemas.microsoft.com/office/drawing/2014/main" id="{17738E28-8683-4AA5-BE5A-08F2386EEDD9}"/>
              </a:ext>
            </a:extLst>
          </p:cNvPr>
          <p:cNvSpPr>
            <a:spLocks noGrp="1"/>
          </p:cNvSpPr>
          <p:nvPr>
            <p:ph idx="1"/>
          </p:nvPr>
        </p:nvSpPr>
        <p:spPr>
          <a:xfrm>
            <a:off x="2312894" y="1930401"/>
            <a:ext cx="6961107" cy="4110962"/>
          </a:xfrm>
        </p:spPr>
        <p:txBody>
          <a:bodyPr>
            <a:normAutofit/>
          </a:bodyPr>
          <a:lstStyle/>
          <a:p>
            <a:pPr>
              <a:buFont typeface="Wingdings" panose="05000000000000000000" pitchFamily="2" charset="2"/>
              <a:buChar char="§"/>
            </a:pPr>
            <a:r>
              <a:rPr lang="en-US" sz="2400" dirty="0">
                <a:solidFill>
                  <a:srgbClr val="002060"/>
                </a:solidFill>
              </a:rPr>
              <a:t>Number of reviews:  278677  </a:t>
            </a:r>
          </a:p>
          <a:p>
            <a:pPr>
              <a:buFont typeface="Wingdings" panose="05000000000000000000" pitchFamily="2" charset="2"/>
              <a:buChar char="§"/>
            </a:pPr>
            <a:endParaRPr lang="en-US" sz="900" dirty="0">
              <a:solidFill>
                <a:srgbClr val="002060"/>
              </a:solidFill>
            </a:endParaRPr>
          </a:p>
          <a:p>
            <a:pPr>
              <a:buFont typeface="Wingdings" panose="05000000000000000000" pitchFamily="2" charset="2"/>
              <a:buChar char="§"/>
            </a:pPr>
            <a:r>
              <a:rPr lang="en-US" sz="2400" dirty="0">
                <a:solidFill>
                  <a:srgbClr val="002060"/>
                </a:solidFill>
              </a:rPr>
              <a:t>Number of unique reviewers:  39387  </a:t>
            </a:r>
          </a:p>
          <a:p>
            <a:pPr>
              <a:buFont typeface="Wingdings" panose="05000000000000000000" pitchFamily="2" charset="2"/>
              <a:buChar char="§"/>
            </a:pPr>
            <a:r>
              <a:rPr lang="en-US" sz="2400" dirty="0">
                <a:solidFill>
                  <a:srgbClr val="002060"/>
                </a:solidFill>
              </a:rPr>
              <a:t>Prop of unique reviewers:  0.141  </a:t>
            </a:r>
          </a:p>
          <a:p>
            <a:pPr>
              <a:buFont typeface="Wingdings" panose="05000000000000000000" pitchFamily="2" charset="2"/>
              <a:buChar char="§"/>
            </a:pPr>
            <a:endParaRPr lang="en-US" sz="800" dirty="0">
              <a:solidFill>
                <a:srgbClr val="002060"/>
              </a:solidFill>
            </a:endParaRPr>
          </a:p>
          <a:p>
            <a:pPr>
              <a:buFont typeface="Wingdings" panose="05000000000000000000" pitchFamily="2" charset="2"/>
              <a:buChar char="§"/>
            </a:pPr>
            <a:r>
              <a:rPr lang="en-US" sz="2400" dirty="0">
                <a:solidFill>
                  <a:srgbClr val="002060"/>
                </a:solidFill>
              </a:rPr>
              <a:t>Number of unique products:  23033  </a:t>
            </a:r>
          </a:p>
          <a:p>
            <a:pPr>
              <a:buFont typeface="Wingdings" panose="05000000000000000000" pitchFamily="2" charset="2"/>
              <a:buChar char="§"/>
            </a:pPr>
            <a:r>
              <a:rPr lang="en-US" sz="2400" dirty="0">
                <a:solidFill>
                  <a:srgbClr val="002060"/>
                </a:solidFill>
              </a:rPr>
              <a:t>Prop of unique products:  0.083  </a:t>
            </a:r>
          </a:p>
          <a:p>
            <a:pPr>
              <a:buFont typeface="Wingdings" panose="05000000000000000000" pitchFamily="2" charset="2"/>
              <a:buChar char="§"/>
            </a:pPr>
            <a:endParaRPr lang="en-US" sz="800" dirty="0">
              <a:solidFill>
                <a:srgbClr val="002060"/>
              </a:solidFill>
            </a:endParaRPr>
          </a:p>
          <a:p>
            <a:pPr>
              <a:buFont typeface="Wingdings" panose="05000000000000000000" pitchFamily="2" charset="2"/>
              <a:buChar char="§"/>
            </a:pPr>
            <a:r>
              <a:rPr lang="en-US" sz="2400" dirty="0">
                <a:solidFill>
                  <a:srgbClr val="002060"/>
                </a:solidFill>
              </a:rPr>
              <a:t>Average rating score:  4.245 </a:t>
            </a:r>
          </a:p>
        </p:txBody>
      </p:sp>
    </p:spTree>
    <p:extLst>
      <p:ext uri="{BB962C8B-B14F-4D97-AF65-F5344CB8AC3E}">
        <p14:creationId xmlns:p14="http://schemas.microsoft.com/office/powerpoint/2010/main" val="1378643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996B-2A8A-4580-84CF-9B91A43BDC3F}"/>
              </a:ext>
            </a:extLst>
          </p:cNvPr>
          <p:cNvSpPr>
            <a:spLocks noGrp="1"/>
          </p:cNvSpPr>
          <p:nvPr>
            <p:ph type="title"/>
          </p:nvPr>
        </p:nvSpPr>
        <p:spPr>
          <a:xfrm>
            <a:off x="677334" y="609600"/>
            <a:ext cx="8596668" cy="885713"/>
          </a:xfrm>
        </p:spPr>
        <p:txBody>
          <a:bodyPr/>
          <a:lstStyle/>
          <a:p>
            <a:pPr algn="ctr"/>
            <a:r>
              <a:rPr lang="en-US" dirty="0">
                <a:solidFill>
                  <a:schemeClr val="accent2">
                    <a:lumMod val="75000"/>
                  </a:schemeClr>
                </a:solidFill>
              </a:rPr>
              <a:t>Distribution of rating score</a:t>
            </a:r>
          </a:p>
        </p:txBody>
      </p:sp>
      <p:pic>
        <p:nvPicPr>
          <p:cNvPr id="7" name="Content Placeholder 6">
            <a:extLst>
              <a:ext uri="{FF2B5EF4-FFF2-40B4-BE49-F238E27FC236}">
                <a16:creationId xmlns:a16="http://schemas.microsoft.com/office/drawing/2014/main" id="{023DBDB6-02F0-4427-B155-1DF33CF060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3041" y="1495313"/>
            <a:ext cx="7196866" cy="4703629"/>
          </a:xfrm>
        </p:spPr>
      </p:pic>
    </p:spTree>
    <p:extLst>
      <p:ext uri="{BB962C8B-B14F-4D97-AF65-F5344CB8AC3E}">
        <p14:creationId xmlns:p14="http://schemas.microsoft.com/office/powerpoint/2010/main" val="1091754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996B-2A8A-4580-84CF-9B91A43BDC3F}"/>
              </a:ext>
            </a:extLst>
          </p:cNvPr>
          <p:cNvSpPr>
            <a:spLocks noGrp="1"/>
          </p:cNvSpPr>
          <p:nvPr>
            <p:ph type="title"/>
          </p:nvPr>
        </p:nvSpPr>
        <p:spPr>
          <a:xfrm>
            <a:off x="677333" y="720762"/>
            <a:ext cx="8596668" cy="742490"/>
          </a:xfrm>
        </p:spPr>
        <p:txBody>
          <a:bodyPr/>
          <a:lstStyle/>
          <a:p>
            <a:pPr algn="ctr"/>
            <a:r>
              <a:rPr lang="en-US" dirty="0">
                <a:solidFill>
                  <a:schemeClr val="accent2">
                    <a:lumMod val="75000"/>
                  </a:schemeClr>
                </a:solidFill>
              </a:rPr>
              <a:t>Distribution of rating proportion</a:t>
            </a:r>
          </a:p>
        </p:txBody>
      </p:sp>
      <p:sp>
        <p:nvSpPr>
          <p:cNvPr id="4" name="Content Placeholder 3">
            <a:extLst>
              <a:ext uri="{FF2B5EF4-FFF2-40B4-BE49-F238E27FC236}">
                <a16:creationId xmlns:a16="http://schemas.microsoft.com/office/drawing/2014/main" id="{17738E28-8683-4AA5-BE5A-08F2386EEDD9}"/>
              </a:ext>
            </a:extLst>
          </p:cNvPr>
          <p:cNvSpPr>
            <a:spLocks noGrp="1"/>
          </p:cNvSpPr>
          <p:nvPr>
            <p:ph idx="1"/>
          </p:nvPr>
        </p:nvSpPr>
        <p:spPr>
          <a:xfrm>
            <a:off x="1174174" y="2317174"/>
            <a:ext cx="8099828" cy="3973570"/>
          </a:xfrm>
        </p:spPr>
        <p:txBody>
          <a:bodyPr>
            <a:normAutofit/>
          </a:bodyPr>
          <a:lstStyle/>
          <a:p>
            <a:pPr marL="0" indent="0">
              <a:lnSpc>
                <a:spcPct val="150000"/>
              </a:lnSpc>
              <a:buNone/>
            </a:pPr>
            <a:r>
              <a:rPr lang="en-US" dirty="0"/>
              <a:t>	</a:t>
            </a:r>
            <a:endParaRPr lang="en-US" sz="2400" dirty="0"/>
          </a:p>
        </p:txBody>
      </p:sp>
      <p:pic>
        <p:nvPicPr>
          <p:cNvPr id="6" name="Picture 5">
            <a:extLst>
              <a:ext uri="{FF2B5EF4-FFF2-40B4-BE49-F238E27FC236}">
                <a16:creationId xmlns:a16="http://schemas.microsoft.com/office/drawing/2014/main" id="{E6C293D9-9620-462B-8799-CBB27077F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4405" y="1547059"/>
            <a:ext cx="6981713" cy="4875255"/>
          </a:xfrm>
          <a:prstGeom prst="rect">
            <a:avLst/>
          </a:prstGeom>
        </p:spPr>
      </p:pic>
    </p:spTree>
    <p:extLst>
      <p:ext uri="{BB962C8B-B14F-4D97-AF65-F5344CB8AC3E}">
        <p14:creationId xmlns:p14="http://schemas.microsoft.com/office/powerpoint/2010/main" val="3158333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996B-2A8A-4580-84CF-9B91A43BDC3F}"/>
              </a:ext>
            </a:extLst>
          </p:cNvPr>
          <p:cNvSpPr>
            <a:spLocks noGrp="1"/>
          </p:cNvSpPr>
          <p:nvPr>
            <p:ph type="title"/>
          </p:nvPr>
        </p:nvSpPr>
        <p:spPr>
          <a:xfrm>
            <a:off x="677334" y="839096"/>
            <a:ext cx="8596668" cy="727621"/>
          </a:xfrm>
        </p:spPr>
        <p:txBody>
          <a:bodyPr>
            <a:normAutofit/>
          </a:bodyPr>
          <a:lstStyle/>
          <a:p>
            <a:pPr algn="ctr"/>
            <a:r>
              <a:rPr lang="en-US" dirty="0">
                <a:solidFill>
                  <a:schemeClr val="accent2">
                    <a:lumMod val="75000"/>
                  </a:schemeClr>
                </a:solidFill>
              </a:rPr>
              <a:t>Subset data</a:t>
            </a:r>
          </a:p>
        </p:txBody>
      </p:sp>
      <p:sp>
        <p:nvSpPr>
          <p:cNvPr id="4" name="Content Placeholder 3">
            <a:extLst>
              <a:ext uri="{FF2B5EF4-FFF2-40B4-BE49-F238E27FC236}">
                <a16:creationId xmlns:a16="http://schemas.microsoft.com/office/drawing/2014/main" id="{17738E28-8683-4AA5-BE5A-08F2386EEDD9}"/>
              </a:ext>
            </a:extLst>
          </p:cNvPr>
          <p:cNvSpPr>
            <a:spLocks noGrp="1"/>
          </p:cNvSpPr>
          <p:nvPr>
            <p:ph idx="1"/>
          </p:nvPr>
        </p:nvSpPr>
        <p:spPr>
          <a:xfrm>
            <a:off x="1174174" y="1925618"/>
            <a:ext cx="8099828" cy="4300579"/>
          </a:xfrm>
        </p:spPr>
        <p:txBody>
          <a:bodyPr>
            <a:normAutofit/>
          </a:bodyPr>
          <a:lstStyle/>
          <a:p>
            <a:pPr>
              <a:buFont typeface="Wingdings" panose="05000000000000000000" pitchFamily="2" charset="2"/>
              <a:buChar char="Ø"/>
            </a:pPr>
            <a:r>
              <a:rPr lang="en-US" sz="2400" dirty="0"/>
              <a:t>We select the first 30,000 reviews as our sub dataset. </a:t>
            </a:r>
          </a:p>
          <a:p>
            <a:pPr>
              <a:buFont typeface="Wingdings" panose="05000000000000000000" pitchFamily="2" charset="2"/>
              <a:buChar char="Ø"/>
            </a:pPr>
            <a:r>
              <a:rPr lang="en-US" sz="2400" dirty="0"/>
              <a:t>Distribution of the ratings is as following:</a:t>
            </a:r>
          </a:p>
          <a:p>
            <a:pPr marL="0" indent="0">
              <a:lnSpc>
                <a:spcPct val="150000"/>
              </a:lnSpc>
              <a:buNone/>
            </a:pPr>
            <a:r>
              <a:rPr lang="en-US" sz="2400" dirty="0"/>
              <a:t>						</a:t>
            </a:r>
            <a:r>
              <a:rPr lang="en-US" sz="2000" dirty="0"/>
              <a:t>Rating</a:t>
            </a:r>
          </a:p>
          <a:p>
            <a:pPr marL="3086100" lvl="7" indent="0">
              <a:buNone/>
            </a:pPr>
            <a:r>
              <a:rPr lang="en-US" sz="2000" dirty="0"/>
              <a:t>1     1070</a:t>
            </a:r>
          </a:p>
          <a:p>
            <a:pPr marL="3086100" lvl="7" indent="0">
              <a:buNone/>
            </a:pPr>
            <a:r>
              <a:rPr lang="en-US" sz="2000" dirty="0"/>
              <a:t>2     1541</a:t>
            </a:r>
          </a:p>
          <a:p>
            <a:pPr marL="3086100" lvl="7" indent="0">
              <a:buNone/>
            </a:pPr>
            <a:r>
              <a:rPr lang="en-US" sz="2000" dirty="0"/>
              <a:t>3     2842</a:t>
            </a:r>
          </a:p>
          <a:p>
            <a:pPr marL="3086100" lvl="7" indent="0">
              <a:buNone/>
            </a:pPr>
            <a:r>
              <a:rPr lang="en-US" sz="2000" dirty="0"/>
              <a:t>4     6042</a:t>
            </a:r>
          </a:p>
          <a:p>
            <a:pPr marL="3086100" lvl="7" indent="0">
              <a:buNone/>
            </a:pPr>
            <a:r>
              <a:rPr lang="en-US" sz="2000" dirty="0"/>
              <a:t>5    18505</a:t>
            </a:r>
          </a:p>
        </p:txBody>
      </p:sp>
    </p:spTree>
    <p:extLst>
      <p:ext uri="{BB962C8B-B14F-4D97-AF65-F5344CB8AC3E}">
        <p14:creationId xmlns:p14="http://schemas.microsoft.com/office/powerpoint/2010/main" val="32170787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887</TotalTime>
  <Words>2347</Words>
  <Application>Microsoft Office PowerPoint</Application>
  <PresentationFormat>Widescreen</PresentationFormat>
  <Paragraphs>191</Paragraphs>
  <Slides>36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方正姚体</vt:lpstr>
      <vt:lpstr>Arial</vt:lpstr>
      <vt:lpstr>Calibri</vt:lpstr>
      <vt:lpstr>Calisto MT</vt:lpstr>
      <vt:lpstr>Courier New</vt:lpstr>
      <vt:lpstr>Curlz MT</vt:lpstr>
      <vt:lpstr>Trebuchet MS</vt:lpstr>
      <vt:lpstr>Wingdings</vt:lpstr>
      <vt:lpstr>Wingdings 3</vt:lpstr>
      <vt:lpstr>Facet</vt:lpstr>
      <vt:lpstr> How many stars will I give? Predicting ratings of Amazon reviews </vt:lpstr>
      <vt:lpstr>Content</vt:lpstr>
      <vt:lpstr>Introduction</vt:lpstr>
      <vt:lpstr>Deeper dive into the data set</vt:lpstr>
      <vt:lpstr>Sample review</vt:lpstr>
      <vt:lpstr>Summary of the dataset</vt:lpstr>
      <vt:lpstr>Distribution of rating score</vt:lpstr>
      <vt:lpstr>Distribution of rating proportion</vt:lpstr>
      <vt:lpstr>Subset data</vt:lpstr>
      <vt:lpstr>Pre-processing —— Text Normalization</vt:lpstr>
      <vt:lpstr>1. Expanding Contractions</vt:lpstr>
      <vt:lpstr>2. Removing Special Characters</vt:lpstr>
      <vt:lpstr>3. Tokenizing Text</vt:lpstr>
      <vt:lpstr>4. Removing Stopwords</vt:lpstr>
      <vt:lpstr>5. Correcting Words</vt:lpstr>
      <vt:lpstr>6. Lemmatization</vt:lpstr>
      <vt:lpstr>Feature Engineering —— Feature Extraction</vt:lpstr>
      <vt:lpstr>Feature-extraction techniques</vt:lpstr>
      <vt:lpstr>1. Bag of Words Model</vt:lpstr>
      <vt:lpstr>2. TF-IDF Model </vt:lpstr>
      <vt:lpstr>3. Averaged Word Vectors</vt:lpstr>
      <vt:lpstr>3. Averaged Word Vectors</vt:lpstr>
      <vt:lpstr>4. TF-IDF Weighted Averaged  Word Vectors</vt:lpstr>
      <vt:lpstr>4. TF-IDF Weighted Averaged  Word Vectors</vt:lpstr>
      <vt:lpstr>Modeling and Machine learning</vt:lpstr>
      <vt:lpstr>Classification Models</vt:lpstr>
      <vt:lpstr>Evaluating Classification Models</vt:lpstr>
      <vt:lpstr>Confusion Matrix of Models</vt:lpstr>
      <vt:lpstr>Confusion Matrix of Models</vt:lpstr>
      <vt:lpstr>Confusion Matrix of Models</vt:lpstr>
      <vt:lpstr>Confusion Matrix of Models</vt:lpstr>
      <vt:lpstr>Hyperparameter Tuning</vt:lpstr>
      <vt:lpstr>Hyperparameter tuning result</vt:lpstr>
      <vt:lpstr>Results and Discussion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affect satisfaction and engagement  of employees in the Federal workforce</dc:title>
  <dc:creator>Bare-Win7</dc:creator>
  <cp:lastModifiedBy>Bare-Win7</cp:lastModifiedBy>
  <cp:revision>307</cp:revision>
  <dcterms:created xsi:type="dcterms:W3CDTF">2017-02-18T16:19:26Z</dcterms:created>
  <dcterms:modified xsi:type="dcterms:W3CDTF">2017-11-24T22:38:16Z</dcterms:modified>
</cp:coreProperties>
</file>