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136431"/>
            <a:ext cx="10363826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37962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28471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w Cen MT" panose="020B0602020104020603" pitchFamily="34" charset="0"/>
        <a:buChar char="–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Ø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sz="5400" dirty="0"/>
              <a:t>Moodle Training</a:t>
            </a:r>
            <a:br>
              <a:rPr lang="en-US" sz="5400" dirty="0"/>
            </a:br>
            <a:r>
              <a:rPr lang="en-US" sz="5400" dirty="0"/>
              <a:t>— Advanced Topics 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pPr>
              <a:lnSpc>
                <a:spcPts val="700"/>
              </a:lnSpc>
            </a:pPr>
            <a:endParaRPr lang="en-US" sz="2000" dirty="0"/>
          </a:p>
          <a:p>
            <a:pPr>
              <a:lnSpc>
                <a:spcPts val="700"/>
              </a:lnSpc>
            </a:pPr>
            <a:endParaRPr lang="en-US" sz="2000" dirty="0"/>
          </a:p>
          <a:p>
            <a:pPr>
              <a:lnSpc>
                <a:spcPts val="700"/>
              </a:lnSpc>
            </a:pPr>
            <a:r>
              <a:rPr lang="en-US" sz="2000" dirty="0"/>
              <a:t>Office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1435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586099"/>
            <a:ext cx="10363826" cy="2198502"/>
          </a:xfrm>
        </p:spPr>
        <p:txBody>
          <a:bodyPr/>
          <a:lstStyle/>
          <a:p>
            <a:r>
              <a:rPr lang="en-US" dirty="0"/>
              <a:t>Moodle multiplies the category total by the weight.</a:t>
            </a:r>
          </a:p>
          <a:p>
            <a:pPr lvl="1"/>
            <a:r>
              <a:rPr lang="en-US" dirty="0"/>
              <a:t>If there are no categories, Moodle will multiply the weight by the individual grade total.</a:t>
            </a:r>
          </a:p>
          <a:p>
            <a:r>
              <a:rPr lang="en-US" dirty="0"/>
              <a:t>So, for our example…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492104"/>
                  </p:ext>
                </p:extLst>
              </p:nvPr>
            </p:nvGraphicFramePr>
            <p:xfrm>
              <a:off x="1386014" y="3835403"/>
              <a:ext cx="9419973" cy="219113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919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49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70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9415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549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Homework</a:t>
                          </a:r>
                          <a:r>
                            <a:rPr lang="en-US" baseline="0" dirty="0"/>
                            <a:t> Assignments (30%)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Exams (70%)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  <a:r>
                            <a:rPr lang="en-US" baseline="0" dirty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Possible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Possible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u="none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none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none" dirty="0"/>
                            <a:t>95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u="non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Total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i="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HW Grade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u="non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0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𝟔𝟒</m:t>
                                        </m:r>
                                      </m:num>
                                      <m:den>
                                        <m:r>
                                          <a:rPr lang="en-US" b="1" i="0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𝟗𝟓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0" u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0" u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i="0" u="none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20.21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i="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Exam Grade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u="non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0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𝟐𝟏𝟗</m:t>
                                        </m:r>
                                      </m:num>
                                      <m:den>
                                        <m:r>
                                          <a:rPr lang="en-US" b="1" i="0" u="non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𝟑𝟎𝟎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0" u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0" u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en-US" b="1" i="0" u="none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51.10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492104"/>
                  </p:ext>
                </p:extLst>
              </p:nvPr>
            </p:nvGraphicFramePr>
            <p:xfrm>
              <a:off x="1386014" y="3835403"/>
              <a:ext cx="9419973" cy="219113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91908"/>
                    <a:gridCol w="1494155"/>
                    <a:gridCol w="1454976"/>
                    <a:gridCol w="812800"/>
                    <a:gridCol w="1417003"/>
                    <a:gridCol w="1494155"/>
                    <a:gridCol w="1454976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Homework</a:t>
                          </a:r>
                          <a:r>
                            <a:rPr lang="en-US" baseline="0" dirty="0" smtClean="0"/>
                            <a:t> Assignments (30%)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Exams (70%)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</a:t>
                          </a:r>
                          <a:r>
                            <a:rPr lang="en-US" baseline="0" dirty="0" smtClean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 Possible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 Possible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u="none" dirty="0" smtClean="0"/>
                            <a:t>Total</a:t>
                          </a:r>
                          <a:endParaRPr lang="en-US" b="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none" dirty="0" smtClean="0"/>
                            <a:t>64</a:t>
                          </a:r>
                          <a:endParaRPr lang="en-US" b="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none" dirty="0" smtClean="0"/>
                            <a:t>95</a:t>
                          </a:r>
                          <a:endParaRPr lang="en-US" b="0" u="none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u="non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Total</a:t>
                          </a:r>
                          <a:endParaRPr lang="en-US" sz="1800" b="0" u="none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219</a:t>
                          </a:r>
                          <a:endParaRPr lang="en-US" sz="1800" b="0" u="none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u="none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  <a:endParaRPr lang="en-US" sz="1800" b="0" u="none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i="0" u="sng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HW Grade</a:t>
                          </a:r>
                          <a:endParaRPr lang="en-US" b="1" i="0" u="sng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92245" t="-214655" r="-447755" b="-12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u="sng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20.21</a:t>
                          </a:r>
                          <a:endParaRPr lang="en-US" b="1" i="0" u="sng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i="0" u="sng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Exam Grade</a:t>
                          </a:r>
                          <a:endParaRPr lang="en-US" b="1" i="0" u="sng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9184" t="-214655" r="-100816" b="-12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u="sng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51.10</a:t>
                          </a:r>
                          <a:endParaRPr lang="en-US" b="1" i="0" u="sng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59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 of Grades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5" y="1577628"/>
                <a:ext cx="10363826" cy="47469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sum of all category totals is then divided by the sum of the weights.</a:t>
                </a:r>
              </a:p>
              <a:p>
                <a:pPr lvl="1"/>
                <a:r>
                  <a:rPr lang="en-US" dirty="0"/>
                  <a:t>That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Homework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Grade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Exam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Grade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weights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Student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Grade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20.21+51.10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30+70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71.31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So this student earned a </a:t>
                </a:r>
                <a:r>
                  <a:rPr lang="en-US" b="1" u="sng" dirty="0"/>
                  <a:t>71.31%</a:t>
                </a:r>
                <a:r>
                  <a:rPr lang="en-US" dirty="0"/>
                  <a:t> for the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5" y="1577628"/>
                <a:ext cx="10363826" cy="4746971"/>
              </a:xfrm>
              <a:blipFill rotWithShape="0"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03031"/>
            <a:ext cx="10363826" cy="1859836"/>
          </a:xfrm>
        </p:spPr>
        <p:txBody>
          <a:bodyPr/>
          <a:lstStyle/>
          <a:p>
            <a:r>
              <a:rPr lang="en-US" dirty="0"/>
              <a:t>For the Simple Weighted Mean of Grades, Moodle uses the total possible points as the weight of an assignment (or category).</a:t>
            </a:r>
          </a:p>
          <a:p>
            <a:r>
              <a:rPr lang="en-US" dirty="0"/>
              <a:t>So, let’s consider the same set of grades.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611"/>
              </p:ext>
            </p:extLst>
          </p:nvPr>
        </p:nvGraphicFramePr>
        <p:xfrm>
          <a:off x="4251138" y="3327392"/>
          <a:ext cx="3689724" cy="3332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Grades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23165"/>
            <a:ext cx="10363826" cy="1199436"/>
          </a:xfrm>
        </p:spPr>
        <p:txBody>
          <a:bodyPr/>
          <a:lstStyle/>
          <a:p>
            <a:r>
              <a:rPr lang="en-US" dirty="0"/>
              <a:t>Each grade is calculated individually (if no categories are employed).</a:t>
            </a:r>
          </a:p>
          <a:p>
            <a:pPr lvl="1"/>
            <a:r>
              <a:rPr lang="en-US" dirty="0"/>
              <a:t>That ratio (score/total) is then multiplied by the total possible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271995"/>
                  </p:ext>
                </p:extLst>
              </p:nvPr>
            </p:nvGraphicFramePr>
            <p:xfrm>
              <a:off x="3365408" y="3090328"/>
              <a:ext cx="5461184" cy="31695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05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91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2860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  <a:r>
                            <a:rPr lang="en-US" baseline="0" dirty="0"/>
                            <a:t> Grades (Partial Table)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  <a:r>
                            <a:rPr lang="en-US" baseline="0" dirty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Possible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271995"/>
                  </p:ext>
                </p:extLst>
              </p:nvPr>
            </p:nvGraphicFramePr>
            <p:xfrm>
              <a:off x="3365408" y="3090328"/>
              <a:ext cx="5461184" cy="31695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0594"/>
                    <a:gridCol w="1494155"/>
                    <a:gridCol w="1454975"/>
                    <a:gridCol w="862330"/>
                    <a:gridCol w="909130"/>
                  </a:tblGrid>
                  <a:tr h="36576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</a:t>
                          </a:r>
                          <a:r>
                            <a:rPr lang="en-US" baseline="0" dirty="0" smtClean="0"/>
                            <a:t> Grades (Partial Table)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</a:t>
                          </a:r>
                          <a:r>
                            <a:rPr lang="en-US" baseline="0" dirty="0" smtClean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 Possible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Weight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126000" r="-111268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</a:p>
                      </a:txBody>
                      <a:tcPr anchor="ctr"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226000" r="-111268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329293" r="-111268" b="-117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420792" r="-111268" b="-14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322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Weighted Mean of Grades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813658"/>
                  </p:ext>
                </p:extLst>
              </p:nvPr>
            </p:nvGraphicFramePr>
            <p:xfrm>
              <a:off x="1992697" y="1540934"/>
              <a:ext cx="8206607" cy="499548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05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91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51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9415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57285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  <a:r>
                            <a:rPr lang="en-US" baseline="0" dirty="0"/>
                            <a:t> Grades (Full Table)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  <a:r>
                            <a:rPr lang="en-US" baseline="0" dirty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Possible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HW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813658"/>
                  </p:ext>
                </p:extLst>
              </p:nvPr>
            </p:nvGraphicFramePr>
            <p:xfrm>
              <a:off x="1992697" y="1540934"/>
              <a:ext cx="8206607" cy="499548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0594"/>
                    <a:gridCol w="1494155"/>
                    <a:gridCol w="1454975"/>
                    <a:gridCol w="862330"/>
                    <a:gridCol w="909130"/>
                    <a:gridCol w="1251268"/>
                    <a:gridCol w="1494155"/>
                  </a:tblGrid>
                  <a:tr h="36576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</a:t>
                          </a:r>
                          <a:r>
                            <a:rPr lang="en-US" baseline="0" dirty="0" smtClean="0"/>
                            <a:t> Grades (Full Table)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Student</a:t>
                          </a:r>
                          <a:r>
                            <a:rPr lang="en-US" baseline="0" dirty="0" smtClean="0"/>
                            <a:t>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 Possible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Weight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126000" r="-42816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126000" r="-122816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226000" r="-42816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226000" r="-122816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329293" r="-428169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329293" r="-122816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HW 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420792" r="-428169" b="-311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420792" r="-122816" b="-311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 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526000" r="-428169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526000" r="-12281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626000" r="-428169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626000" r="-122816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 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5915" t="-726000" r="-428169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1748" t="-726000" r="-122816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610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19964"/>
            <a:ext cx="10363826" cy="1157103"/>
          </a:xfrm>
        </p:spPr>
        <p:txBody>
          <a:bodyPr/>
          <a:lstStyle/>
          <a:p>
            <a:r>
              <a:rPr lang="en-US" dirty="0"/>
              <a:t>Once the weights are applied to each grade, they are summed.</a:t>
            </a:r>
          </a:p>
          <a:p>
            <a:pPr lvl="1"/>
            <a:r>
              <a:rPr lang="en-US" dirty="0"/>
              <a:t>That sum is divided by the sum of the weights.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93896"/>
              </p:ext>
            </p:extLst>
          </p:nvPr>
        </p:nvGraphicFramePr>
        <p:xfrm>
          <a:off x="913775" y="2709334"/>
          <a:ext cx="2652586" cy="3703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Grades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716867" y="2777067"/>
                <a:ext cx="8390465" cy="3115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Tw Cen MT" panose="020B0602020104020603" pitchFamily="34" charset="0"/>
                  <a:buChar char="–"/>
                  <a:defRPr sz="2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sz="20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So, for our example, the student’s score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395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=0.7165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</a:t>
                </a:r>
                <a:r>
                  <a:rPr lang="en-US" b="1" u="sng" dirty="0"/>
                  <a:t>71.56%</a:t>
                </a:r>
                <a:r>
                  <a:rPr lang="en-US" dirty="0"/>
                  <a:t>.</a:t>
                </a:r>
              </a:p>
              <a:p>
                <a:pPr marL="457200" lvl="1" indent="0">
                  <a:buFont typeface="Tw Cen MT" panose="020B0602020104020603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7" y="2777067"/>
                <a:ext cx="8390465" cy="3115733"/>
              </a:xfrm>
              <a:prstGeom prst="rect">
                <a:avLst/>
              </a:prstGeom>
              <a:blipFill rotWithShape="0">
                <a:blip r:embed="rId2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21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didn’t catch it in the previous slides, the simple weighted mean of grades will return the exact same grade as the natural aggregation.</a:t>
            </a:r>
          </a:p>
          <a:p>
            <a:pPr lvl="1"/>
            <a:r>
              <a:rPr lang="en-US" dirty="0"/>
              <a:t>The student scores are added to a single total.</a:t>
            </a:r>
          </a:p>
          <a:p>
            <a:pPr lvl="1"/>
            <a:r>
              <a:rPr lang="en-US" dirty="0"/>
              <a:t>The total possible points are added to a single total.</a:t>
            </a:r>
          </a:p>
          <a:p>
            <a:pPr lvl="1"/>
            <a:r>
              <a:rPr lang="en-US" dirty="0"/>
              <a:t>To get the grade, simply divide the student score total by the sum of the total possible points.</a:t>
            </a:r>
          </a:p>
        </p:txBody>
      </p:sp>
    </p:spTree>
    <p:extLst>
      <p:ext uri="{BB962C8B-B14F-4D97-AF65-F5344CB8AC3E}">
        <p14:creationId xmlns:p14="http://schemas.microsoft.com/office/powerpoint/2010/main" val="305776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123267" y="1713097"/>
                <a:ext cx="7797799" cy="39680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So, again,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395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=0.7165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</a:t>
                </a:r>
                <a:r>
                  <a:rPr lang="en-US" b="1" u="sng" dirty="0"/>
                  <a:t>71.56%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As long as the minimum grade is set to zero on each assignment, the simple weighted mean and the natural aggregations will return the same overall score.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123267" y="1713097"/>
                <a:ext cx="7797799" cy="3968036"/>
              </a:xfrm>
              <a:blipFill rotWithShape="0">
                <a:blip r:embed="rId2"/>
                <a:stretch>
                  <a:fillRect l="-1406" r="-2266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3488"/>
              </p:ext>
            </p:extLst>
          </p:nvPr>
        </p:nvGraphicFramePr>
        <p:xfrm>
          <a:off x="152400" y="1814884"/>
          <a:ext cx="3783457" cy="3703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Grades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3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– Topic 2 –</a:t>
            </a:r>
            <a:br>
              <a:rPr lang="en-US" dirty="0"/>
            </a:br>
            <a:r>
              <a:rPr lang="en-US" dirty="0"/>
              <a:t>Course Beautification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media to the course page.</a:t>
            </a:r>
          </a:p>
        </p:txBody>
      </p:sp>
    </p:spTree>
    <p:extLst>
      <p:ext uri="{BB962C8B-B14F-4D97-AF65-F5344CB8AC3E}">
        <p14:creationId xmlns:p14="http://schemas.microsoft.com/office/powerpoint/2010/main" val="25123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Items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738499"/>
            <a:ext cx="10363826" cy="2427102"/>
          </a:xfrm>
        </p:spPr>
        <p:txBody>
          <a:bodyPr/>
          <a:lstStyle/>
          <a:p>
            <a:r>
              <a:rPr lang="en-US" dirty="0"/>
              <a:t>As with any change on the main course page, improving the look of your course begins with the “Turn Editing On” button.</a:t>
            </a:r>
          </a:p>
          <a:p>
            <a:r>
              <a:rPr lang="en-US" dirty="0"/>
              <a:t>Once the editing is enabled, you can add images, video, or other media to a topic by editing the settings of the topic.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78" y="4165601"/>
            <a:ext cx="8715375" cy="180975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2374824" y="4969471"/>
            <a:ext cx="63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51" y="618517"/>
            <a:ext cx="10737899" cy="1596177"/>
          </a:xfrm>
        </p:spPr>
        <p:txBody>
          <a:bodyPr/>
          <a:lstStyle/>
          <a:p>
            <a:r>
              <a:rPr lang="en-US" dirty="0"/>
              <a:t>Overview of 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Gradebook Aggregation</a:t>
            </a:r>
          </a:p>
          <a:p>
            <a:r>
              <a:rPr lang="en-US" dirty="0"/>
              <a:t>Course Beautification</a:t>
            </a:r>
          </a:p>
          <a:p>
            <a:r>
              <a:rPr lang="en-US" cap="none" dirty="0"/>
              <a:t>Lessons</a:t>
            </a:r>
          </a:p>
        </p:txBody>
      </p:sp>
    </p:spTree>
    <p:extLst>
      <p:ext uri="{BB962C8B-B14F-4D97-AF65-F5344CB8AC3E}">
        <p14:creationId xmlns:p14="http://schemas.microsoft.com/office/powerpoint/2010/main" val="123896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4" y="1933463"/>
            <a:ext cx="11220713" cy="46620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Summary</a:t>
            </a:r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5029200" y="2521174"/>
            <a:ext cx="327156" cy="5877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56356" y="2198008"/>
            <a:ext cx="655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name is Topic </a:t>
            </a:r>
            <a:r>
              <a:rPr lang="en-US" u="sng" dirty="0"/>
              <a:t>(#)</a:t>
            </a:r>
            <a:r>
              <a:rPr lang="en-US" dirty="0"/>
              <a:t>.</a:t>
            </a:r>
          </a:p>
          <a:p>
            <a:r>
              <a:rPr lang="en-US" dirty="0"/>
              <a:t>Removing the check allows you to name the topic whatever you want.</a:t>
            </a:r>
          </a:p>
        </p:txBody>
      </p:sp>
      <p:cxnSp>
        <p:nvCxnSpPr>
          <p:cNvPr id="14" name="Straight Arrow Connector 13"/>
          <p:cNvCxnSpPr>
            <a:stCxn id="17" idx="3"/>
          </p:cNvCxnSpPr>
          <p:nvPr/>
        </p:nvCxnSpPr>
        <p:spPr>
          <a:xfrm>
            <a:off x="2537845" y="4734165"/>
            <a:ext cx="48475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778" y="4272500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descriptive material and media about the topic.</a:t>
            </a:r>
          </a:p>
        </p:txBody>
      </p:sp>
      <p:cxnSp>
        <p:nvCxnSpPr>
          <p:cNvPr id="19" name="Straight Arrow Connector 18"/>
          <p:cNvCxnSpPr>
            <a:stCxn id="22" idx="1"/>
          </p:cNvCxnSpPr>
          <p:nvPr/>
        </p:nvCxnSpPr>
        <p:spPr>
          <a:xfrm flipH="1">
            <a:off x="6764867" y="3293550"/>
            <a:ext cx="580042" cy="32475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5067" y="3381955"/>
            <a:ext cx="939800" cy="469439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44909" y="3108884"/>
            <a:ext cx="43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media (pictures, videos, sound, etc.) here.</a:t>
            </a:r>
          </a:p>
        </p:txBody>
      </p:sp>
    </p:spTree>
    <p:extLst>
      <p:ext uri="{BB962C8B-B14F-4D97-AF65-F5344CB8AC3E}">
        <p14:creationId xmlns:p14="http://schemas.microsoft.com/office/powerpoint/2010/main" val="6706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152" y="1837279"/>
            <a:ext cx="4842932" cy="4461405"/>
          </a:xfrm>
        </p:spPr>
        <p:txBody>
          <a:bodyPr>
            <a:normAutofit/>
          </a:bodyPr>
          <a:lstStyle/>
          <a:p>
            <a:r>
              <a:rPr lang="en-US" dirty="0"/>
              <a:t>Any descriptions, directions, media, or anything else that is added to the topic summary will be displayed at the top of the topic section.</a:t>
            </a:r>
          </a:p>
          <a:p>
            <a:r>
              <a:rPr lang="en-US" dirty="0"/>
              <a:t>Next, we will see how to add media within the topic materials.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53" y="1837279"/>
            <a:ext cx="7128806" cy="44614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78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Media In Other Places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737978"/>
            <a:ext cx="8667750" cy="1543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16297"/>
            <a:ext cx="10363826" cy="3424107"/>
          </a:xfrm>
        </p:spPr>
        <p:txBody>
          <a:bodyPr/>
          <a:lstStyle/>
          <a:p>
            <a:r>
              <a:rPr lang="en-US" dirty="0"/>
              <a:t>The Topic Summary is not the only place where media can be added.</a:t>
            </a:r>
          </a:p>
          <a:p>
            <a:pPr lvl="1"/>
            <a:r>
              <a:rPr lang="en-US" dirty="0"/>
              <a:t>Labels can also be used to spruce up your course page.</a:t>
            </a:r>
          </a:p>
          <a:p>
            <a:pPr lvl="1"/>
            <a:r>
              <a:rPr lang="en-US" dirty="0"/>
              <a:t>Not only do they divide large sets of material, but they may contain media as well.</a:t>
            </a:r>
          </a:p>
          <a:p>
            <a:r>
              <a:rPr lang="en-US" dirty="0"/>
              <a:t>To add a label into your course, click “Add an activity or resource.”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00" y="6087530"/>
            <a:ext cx="575733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3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13215"/>
            <a:ext cx="6620032" cy="4365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quote Moodle: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Labels may be used</a:t>
            </a:r>
          </a:p>
          <a:p>
            <a:r>
              <a:rPr lang="en-US" i="1" dirty="0"/>
              <a:t>To split up a long list of activities with a subheading or an image</a:t>
            </a:r>
          </a:p>
          <a:p>
            <a:r>
              <a:rPr lang="en-US" i="1" dirty="0"/>
              <a:t>To display an embedded sound file or video directly on the course page</a:t>
            </a:r>
          </a:p>
          <a:p>
            <a:r>
              <a:rPr lang="en-US" i="1" dirty="0"/>
              <a:t>To add a short description to a course section</a:t>
            </a:r>
            <a:r>
              <a:rPr lang="en-US" dirty="0"/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00" y="1545789"/>
            <a:ext cx="3644777" cy="52372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8221134" y="5816601"/>
            <a:ext cx="624378" cy="12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7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Material to a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7700"/>
            <a:ext cx="10363826" cy="1258703"/>
          </a:xfrm>
        </p:spPr>
        <p:txBody>
          <a:bodyPr/>
          <a:lstStyle/>
          <a:p>
            <a:r>
              <a:rPr lang="en-US" dirty="0"/>
              <a:t>Notice that the interface for adding text and media to a topic summary is the same interface for adding material to a label.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77" y="3104445"/>
            <a:ext cx="8410046" cy="33783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3906044" y="5496165"/>
            <a:ext cx="48475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0977" y="5034500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text and media for the label to display.</a:t>
            </a:r>
          </a:p>
        </p:txBody>
      </p:sp>
      <p:cxnSp>
        <p:nvCxnSpPr>
          <p:cNvPr id="9" name="Straight Arrow Connector 8"/>
          <p:cNvCxnSpPr>
            <a:stCxn id="11" idx="1"/>
            <a:endCxn id="10" idx="0"/>
          </p:cNvCxnSpPr>
          <p:nvPr/>
        </p:nvCxnSpPr>
        <p:spPr>
          <a:xfrm flipH="1">
            <a:off x="7454560" y="3773275"/>
            <a:ext cx="2571" cy="4812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11734" y="4254482"/>
            <a:ext cx="885651" cy="37964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57131" y="3450109"/>
            <a:ext cx="290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media (pictures, videos, sound, etc.) here.</a:t>
            </a:r>
          </a:p>
        </p:txBody>
      </p:sp>
    </p:spTree>
    <p:extLst>
      <p:ext uri="{BB962C8B-B14F-4D97-AF65-F5344CB8AC3E}">
        <p14:creationId xmlns:p14="http://schemas.microsoft.com/office/powerpoint/2010/main" val="2434071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Within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975798"/>
            <a:ext cx="8448675" cy="3886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588933" y="4237286"/>
            <a:ext cx="829734" cy="95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8667" y="3775621"/>
            <a:ext cx="47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label with an image.</a:t>
            </a:r>
          </a:p>
          <a:p>
            <a:r>
              <a:rPr lang="en-US" dirty="0"/>
              <a:t>The image may be displayed below the wording of a label.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588933" y="5596467"/>
            <a:ext cx="900379" cy="4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9312" y="5416466"/>
            <a:ext cx="22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label with a link.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3903133" y="2913345"/>
            <a:ext cx="829734" cy="12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2867" y="2728679"/>
            <a:ext cx="22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standard label.</a:t>
            </a:r>
          </a:p>
        </p:txBody>
      </p:sp>
    </p:spTree>
    <p:extLst>
      <p:ext uri="{BB962C8B-B14F-4D97-AF65-F5344CB8AC3E}">
        <p14:creationId xmlns:p14="http://schemas.microsoft.com/office/powerpoint/2010/main" val="206966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– Topic 3 –</a:t>
            </a:r>
            <a:br>
              <a:rPr lang="en-US" dirty="0"/>
            </a:br>
            <a:r>
              <a:rPr lang="en-US" dirty="0"/>
              <a:t>Lessons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 ways to guide student learning within </a:t>
            </a:r>
            <a:r>
              <a:rPr lang="en-US" sz="2800" dirty="0" err="1"/>
              <a:t>myCourses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10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5440" y="1797842"/>
            <a:ext cx="6562293" cy="4656667"/>
          </a:xfrm>
        </p:spPr>
        <p:txBody>
          <a:bodyPr/>
          <a:lstStyle/>
          <a:p>
            <a:r>
              <a:rPr lang="en-US" dirty="0"/>
              <a:t>Lessons are created by the instructor of the course.</a:t>
            </a:r>
          </a:p>
          <a:p>
            <a:r>
              <a:rPr lang="en-US" dirty="0"/>
              <a:t>They contain content and question pages.</a:t>
            </a:r>
          </a:p>
          <a:p>
            <a:r>
              <a:rPr lang="en-US" dirty="0"/>
              <a:t>They may be graded or ungraded.</a:t>
            </a:r>
          </a:p>
          <a:p>
            <a:pPr lvl="1"/>
            <a:r>
              <a:rPr lang="en-US" dirty="0"/>
              <a:t>For assignments or study guides.</a:t>
            </a:r>
          </a:p>
          <a:p>
            <a:r>
              <a:rPr lang="en-US" dirty="0"/>
              <a:t>The Lesson activity is a fantastic way to guide students toward a concept or specific goal.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78" y="1557866"/>
            <a:ext cx="3612643" cy="5136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8187267" y="4699000"/>
            <a:ext cx="677333" cy="105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7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171" y="1723967"/>
            <a:ext cx="4631892" cy="4837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lesson begins at this page.</a:t>
            </a:r>
          </a:p>
          <a:p>
            <a:r>
              <a:rPr lang="en-US" dirty="0"/>
              <a:t>Each menu below the Description box manages different aspects of the assignment.</a:t>
            </a:r>
          </a:p>
          <a:p>
            <a:r>
              <a:rPr lang="en-US" dirty="0"/>
              <a:t>It is on this page that you establish the general settings for the entire assignment.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3" y="1723966"/>
            <a:ext cx="7065432" cy="49251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0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Appearance Drop-Down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1659651"/>
            <a:ext cx="10221044" cy="5044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2708377" y="2034971"/>
            <a:ext cx="630046" cy="591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8423" y="1573306"/>
            <a:ext cx="562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 a pop-up window at the beginning of a lesson, choose the appropriate file to display. Every lesson page will include a link to re-open the pop-up if necessary.</a:t>
            </a:r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3234906" y="5254222"/>
            <a:ext cx="612475" cy="1200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7381" y="4931056"/>
            <a:ext cx="674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enabled, the lesson is displayed as a slideshow, with a fixed width and height.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3252164" y="6002059"/>
            <a:ext cx="685798" cy="1385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7962" y="5540394"/>
            <a:ext cx="639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enabled, when a response is not found for a particular question, the default response of "That's the correct answer" or "That's the wrong answer"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9856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– Topic 1 –</a:t>
            </a:r>
            <a:br>
              <a:rPr lang="en-US" dirty="0"/>
            </a:br>
            <a:r>
              <a:rPr lang="en-US" dirty="0"/>
              <a:t>Grade Aggregation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Weighted Mean, Simple Weighted Mean, and Natural</a:t>
            </a:r>
          </a:p>
        </p:txBody>
      </p:sp>
    </p:spTree>
    <p:extLst>
      <p:ext uri="{BB962C8B-B14F-4D97-AF65-F5344CB8AC3E}">
        <p14:creationId xmlns:p14="http://schemas.microsoft.com/office/powerpoint/2010/main" val="3308814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Availability Drop-Down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667" y="2088262"/>
            <a:ext cx="4577613" cy="3243105"/>
          </a:xfrm>
        </p:spPr>
        <p:txBody>
          <a:bodyPr>
            <a:normAutofit/>
          </a:bodyPr>
          <a:lstStyle/>
          <a:p>
            <a:r>
              <a:rPr lang="en-US" dirty="0"/>
              <a:t>The Availability settings allow you to set times for the assignment to open and close, choose a time limit, or password-protect the assignment.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81" y="2381964"/>
            <a:ext cx="7221214" cy="26557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50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Flow-Control Drop-Down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000" y="1807632"/>
            <a:ext cx="5606747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Flow-Control settings allow you to set how the students interact with the assignment.</a:t>
            </a:r>
          </a:p>
          <a:p>
            <a:r>
              <a:rPr lang="en-US" dirty="0"/>
              <a:t>You may:</a:t>
            </a:r>
          </a:p>
          <a:p>
            <a:pPr lvl="1"/>
            <a:r>
              <a:rPr lang="en-US" dirty="0"/>
              <a:t>Allow students to review the assignment after they have completed it.</a:t>
            </a:r>
          </a:p>
          <a:p>
            <a:pPr lvl="1"/>
            <a:r>
              <a:rPr lang="en-US" dirty="0"/>
              <a:t>Allow the lesson to bring the student to a random, unseen page after they answer a question.</a:t>
            </a:r>
          </a:p>
          <a:p>
            <a:pPr lvl="1"/>
            <a:r>
              <a:rPr lang="en-US" dirty="0"/>
              <a:t>Create a pool of pages from which the lesson may draw (Number of pages to show).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47" y="2627768"/>
            <a:ext cx="6458253" cy="31095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3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Grade Drop-Down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2041" y="1900008"/>
            <a:ext cx="5122959" cy="4695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Here, you can choose the behavior of the lesson’s grading.</a:t>
            </a:r>
          </a:p>
          <a:p>
            <a:r>
              <a:rPr lang="en-US" dirty="0"/>
              <a:t>You may:</a:t>
            </a:r>
          </a:p>
          <a:p>
            <a:pPr lvl="1"/>
            <a:r>
              <a:rPr lang="en-US" dirty="0"/>
              <a:t>Set the type of grading system.</a:t>
            </a:r>
          </a:p>
          <a:p>
            <a:pPr lvl="1"/>
            <a:r>
              <a:rPr lang="en-US" dirty="0"/>
              <a:t>Set the maximum points.</a:t>
            </a:r>
          </a:p>
          <a:p>
            <a:pPr lvl="1"/>
            <a:r>
              <a:rPr lang="en-US" dirty="0"/>
              <a:t>Select the grade category.</a:t>
            </a:r>
          </a:p>
          <a:p>
            <a:pPr lvl="1"/>
            <a:r>
              <a:rPr lang="en-US" dirty="0"/>
              <a:t>Allow for a practice lesson (ungraded lesson).</a:t>
            </a:r>
          </a:p>
          <a:p>
            <a:pPr lvl="1"/>
            <a:r>
              <a:rPr lang="en-US" dirty="0"/>
              <a:t>Set point value to custom (you can assign point values in each question).</a:t>
            </a:r>
          </a:p>
          <a:p>
            <a:pPr lvl="1"/>
            <a:r>
              <a:rPr lang="en-US" dirty="0"/>
              <a:t>Set the minimum amount of questions for grading.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80" y="2068931"/>
            <a:ext cx="5565246" cy="42224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273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Lesson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268" y="1667934"/>
            <a:ext cx="5757333" cy="4792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you have established the lesson settings, </a:t>
            </a:r>
            <a:r>
              <a:rPr lang="en-US" dirty="0" err="1"/>
              <a:t>myCourses</a:t>
            </a:r>
            <a:r>
              <a:rPr lang="en-US" dirty="0"/>
              <a:t> brings you to the editing page.</a:t>
            </a:r>
          </a:p>
          <a:p>
            <a:r>
              <a:rPr lang="en-US" dirty="0"/>
              <a:t>Here is where you begin to build the lesson pages.</a:t>
            </a:r>
          </a:p>
          <a:p>
            <a:r>
              <a:rPr lang="en-US" dirty="0"/>
              <a:t>You may preview the lesson as you progress through its creation.</a:t>
            </a:r>
          </a:p>
          <a:p>
            <a:r>
              <a:rPr lang="en-US" dirty="0"/>
              <a:t>Let’s start off with a content page called “Directions.”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232" y="2604558"/>
            <a:ext cx="6262768" cy="29188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994400" y="3162281"/>
            <a:ext cx="544425" cy="37964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91047" y="1475120"/>
            <a:ext cx="9009906" cy="5313872"/>
            <a:chOff x="1293962" y="1475120"/>
            <a:chExt cx="9009906" cy="53138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962" y="1475120"/>
              <a:ext cx="9009906" cy="53138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0022880" y="6515101"/>
              <a:ext cx="280988" cy="21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2573867" y="6271169"/>
            <a:ext cx="71029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4165" y="6086503"/>
            <a:ext cx="70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Content menus create buttons at the bottom of the page for navigation.</a:t>
            </a:r>
          </a:p>
        </p:txBody>
      </p:sp>
    </p:spTree>
    <p:extLst>
      <p:ext uri="{BB962C8B-B14F-4D97-AF65-F5344CB8AC3E}">
        <p14:creationId xmlns:p14="http://schemas.microsoft.com/office/powerpoint/2010/main" val="187004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6807"/>
            <a:ext cx="10363826" cy="1030102"/>
          </a:xfrm>
        </p:spPr>
        <p:txBody>
          <a:bodyPr/>
          <a:lstStyle/>
          <a:p>
            <a:r>
              <a:rPr lang="en-US" dirty="0"/>
              <a:t>Preview shows us how a student would see the page we just created.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79"/>
          <a:stretch/>
        </p:blipFill>
        <p:spPr>
          <a:xfrm>
            <a:off x="1134295" y="2418198"/>
            <a:ext cx="9923410" cy="39318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3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36431"/>
            <a:ext cx="10363826" cy="886169"/>
          </a:xfrm>
        </p:spPr>
        <p:txBody>
          <a:bodyPr/>
          <a:lstStyle/>
          <a:p>
            <a:r>
              <a:rPr lang="en-US" dirty="0"/>
              <a:t>You can add as many pages as you want under the Edit tab.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28" y="2842314"/>
            <a:ext cx="9464145" cy="26551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3774" y="5497512"/>
            <a:ext cx="10363826" cy="88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Tw Cen MT" panose="020B0602020104020603" pitchFamily="34" charset="0"/>
              <a:buChar char="–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add a question page next.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4939" y="2925861"/>
            <a:ext cx="39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cluster is a group of question pages which will be offered randomly to a student as they work through the lesson.</a:t>
            </a: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9139309" y="3906909"/>
            <a:ext cx="983050" cy="855133"/>
          </a:xfrm>
          <a:prstGeom prst="bentConnector3">
            <a:avLst>
              <a:gd name="adj1" fmla="val 99953"/>
            </a:avLst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73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708" y="2581300"/>
            <a:ext cx="5029826" cy="2294467"/>
          </a:xfrm>
        </p:spPr>
        <p:txBody>
          <a:bodyPr/>
          <a:lstStyle/>
          <a:p>
            <a:r>
              <a:rPr lang="en-US" dirty="0"/>
              <a:t>The Lesson activity supports many types of question pages.</a:t>
            </a:r>
          </a:p>
          <a:p>
            <a:r>
              <a:rPr lang="en-US" dirty="0"/>
              <a:t>Let’s create a multiple-choice question page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96" y="2333122"/>
            <a:ext cx="5095875" cy="2790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585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Multiple-Choice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1041" y="1984030"/>
            <a:ext cx="11980959" cy="14788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content for the question follows the same procedures as creating a label or editing a topic summary.</a:t>
            </a:r>
          </a:p>
          <a:p>
            <a:r>
              <a:rPr lang="en-US" dirty="0"/>
              <a:t>Note that </a:t>
            </a:r>
            <a:r>
              <a:rPr lang="en-US" dirty="0" err="1"/>
              <a:t>myCourses</a:t>
            </a:r>
            <a:r>
              <a:rPr lang="en-US" dirty="0"/>
              <a:t> does support multiple correct answers.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97" y="3556001"/>
            <a:ext cx="7515805" cy="3106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1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2785" y="1797215"/>
            <a:ext cx="10585237" cy="1736829"/>
          </a:xfrm>
        </p:spPr>
        <p:txBody>
          <a:bodyPr>
            <a:normAutofit/>
          </a:bodyPr>
          <a:lstStyle/>
          <a:p>
            <a:r>
              <a:rPr lang="en-US" dirty="0"/>
              <a:t>Each answer choice is edited in the same way as the question.</a:t>
            </a:r>
          </a:p>
          <a:p>
            <a:r>
              <a:rPr lang="en-US" dirty="0"/>
              <a:t>Here, you can create your own response to student answers.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47" y="3373174"/>
            <a:ext cx="9629980" cy="32635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5274733" y="6067969"/>
            <a:ext cx="710298" cy="138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5031" y="5883303"/>
            <a:ext cx="486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“Jump</a:t>
            </a:r>
            <a:r>
              <a:rPr lang="en-US"/>
              <a:t>” menu dictates </a:t>
            </a:r>
            <a:r>
              <a:rPr lang="en-US" dirty="0"/>
              <a:t>what happens when a student submits an answer.</a:t>
            </a:r>
          </a:p>
        </p:txBody>
      </p:sp>
    </p:spTree>
    <p:extLst>
      <p:ext uri="{BB962C8B-B14F-4D97-AF65-F5344CB8AC3E}">
        <p14:creationId xmlns:p14="http://schemas.microsoft.com/office/powerpoint/2010/main" val="1854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Gradebook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5047" y="2257070"/>
            <a:ext cx="7283978" cy="3532953"/>
          </a:xfrm>
        </p:spPr>
        <p:txBody>
          <a:bodyPr/>
          <a:lstStyle/>
          <a:p>
            <a:r>
              <a:rPr lang="en-US" dirty="0"/>
              <a:t>Gradebook can be edited to suit your specific needs.</a:t>
            </a:r>
          </a:p>
          <a:p>
            <a:pPr lvl="1"/>
            <a:r>
              <a:rPr lang="en-US" dirty="0"/>
              <a:t>Grades can be grouped into categories for ease of use.</a:t>
            </a:r>
          </a:p>
          <a:p>
            <a:pPr lvl="1"/>
            <a:r>
              <a:rPr lang="en-US" dirty="0"/>
              <a:t>Grades can also be weighted.</a:t>
            </a:r>
          </a:p>
          <a:p>
            <a:r>
              <a:rPr lang="en-US" dirty="0"/>
              <a:t>All grade settings are changed in Gradebook.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12" y="1928047"/>
            <a:ext cx="4143375" cy="4191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9110134" y="4284133"/>
            <a:ext cx="63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91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Lesson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6212" y="1630393"/>
            <a:ext cx="11139577" cy="2309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have a page for directions and a question page.</a:t>
            </a:r>
          </a:p>
          <a:p>
            <a:r>
              <a:rPr lang="en-US" dirty="0"/>
              <a:t>The question page contains a multiple-choice question.</a:t>
            </a:r>
          </a:p>
          <a:p>
            <a:pPr lvl="1"/>
            <a:r>
              <a:rPr lang="en-US" dirty="0"/>
              <a:t>Note the 4 “Jumps” on the question page.</a:t>
            </a:r>
          </a:p>
          <a:p>
            <a:pPr lvl="1"/>
            <a:r>
              <a:rPr lang="en-US" dirty="0"/>
              <a:t>I set each answer to progress to the next page after the student answers the question.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myCourses</a:t>
            </a:r>
            <a:r>
              <a:rPr lang="en-US" dirty="0"/>
              <a:t> default is for correct answers to advance to the Next page and incorrect answers to stay on the same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26" y="3939575"/>
            <a:ext cx="8636748" cy="27352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13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Page Preview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54" y="1621841"/>
            <a:ext cx="10876492" cy="51091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370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9298"/>
            <a:ext cx="10363826" cy="1817501"/>
          </a:xfrm>
        </p:spPr>
        <p:txBody>
          <a:bodyPr>
            <a:normAutofit/>
          </a:bodyPr>
          <a:lstStyle/>
          <a:p>
            <a:r>
              <a:rPr lang="en-US" dirty="0"/>
              <a:t>You may go through the lesson just as a student would.</a:t>
            </a:r>
          </a:p>
          <a:p>
            <a:r>
              <a:rPr lang="en-US" dirty="0"/>
              <a:t>This allows you to preview the responses and lesson behavior as well as the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83" y="3488193"/>
            <a:ext cx="8191235" cy="3308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09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51" y="618517"/>
            <a:ext cx="10737899" cy="1596177"/>
          </a:xfrm>
        </p:spPr>
        <p:txBody>
          <a:bodyPr/>
          <a:lstStyle/>
          <a:p>
            <a:r>
              <a:rPr lang="en-US" dirty="0"/>
              <a:t>Review of 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1848564"/>
            <a:ext cx="10363826" cy="48739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Gradebook</a:t>
            </a:r>
            <a:r>
              <a:rPr lang="en-US" dirty="0"/>
              <a:t> Aggregation</a:t>
            </a:r>
          </a:p>
          <a:p>
            <a:pPr lvl="1"/>
            <a:r>
              <a:rPr lang="en-US" dirty="0"/>
              <a:t>Weighted Mean, Simple Weighted Mean, and Natural allow for flexibility in grading student performance.</a:t>
            </a:r>
          </a:p>
          <a:p>
            <a:r>
              <a:rPr lang="en-US" dirty="0"/>
              <a:t>Course Beautification</a:t>
            </a:r>
          </a:p>
          <a:p>
            <a:pPr lvl="1"/>
            <a:r>
              <a:rPr lang="en-US" dirty="0"/>
              <a:t>Adding multimedia to topic summaries or labels improves the look of the course.</a:t>
            </a:r>
          </a:p>
          <a:p>
            <a:pPr lvl="1"/>
            <a:r>
              <a:rPr lang="en-US" dirty="0"/>
              <a:t>If a student is more interested in what’s happening, they will learn more.</a:t>
            </a:r>
          </a:p>
          <a:p>
            <a:r>
              <a:rPr lang="en-US" cap="none" dirty="0"/>
              <a:t>Lessons</a:t>
            </a:r>
          </a:p>
          <a:p>
            <a:pPr lvl="1"/>
            <a:r>
              <a:rPr lang="en-US" dirty="0"/>
              <a:t>A lesson is a unique way of guiding students toward a concept or simply teaching a special topic.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726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Gradebook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4267199"/>
            <a:ext cx="10363826" cy="2167466"/>
          </a:xfrm>
        </p:spPr>
        <p:txBody>
          <a:bodyPr/>
          <a:lstStyle/>
          <a:p>
            <a:r>
              <a:rPr lang="en-US" dirty="0"/>
              <a:t>Once Gradebook is opened, selecting the “Setup” tab will allow instructors to manually add grade items, create and manage grade categories, manage category/item weights, and much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54" y="2061432"/>
            <a:ext cx="10066865" cy="20177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1397000" y="2514600"/>
            <a:ext cx="753533" cy="584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Gradebook Aggregation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1822" y="3840480"/>
            <a:ext cx="10748356" cy="2801389"/>
          </a:xfrm>
        </p:spPr>
        <p:txBody>
          <a:bodyPr>
            <a:normAutofit/>
          </a:bodyPr>
          <a:lstStyle/>
          <a:p>
            <a:r>
              <a:rPr lang="en-US" dirty="0"/>
              <a:t>For grade calculations, </a:t>
            </a:r>
            <a:r>
              <a:rPr lang="en-US" dirty="0" err="1"/>
              <a:t>myCourses</a:t>
            </a:r>
            <a:r>
              <a:rPr lang="en-US" dirty="0"/>
              <a:t> uses one of three aggregation methods.</a:t>
            </a:r>
          </a:p>
          <a:p>
            <a:r>
              <a:rPr lang="en-US" dirty="0"/>
              <a:t>To change the aggregation method for your course’s gradebook, select the “Edit” drop-down shown on the same line as your course’s name.</a:t>
            </a:r>
          </a:p>
          <a:p>
            <a:pPr lvl="1"/>
            <a:r>
              <a:rPr lang="en-US" dirty="0"/>
              <a:t>Then click “Edit settings.”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09" y="1859970"/>
            <a:ext cx="9535583" cy="2027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 flipH="1">
            <a:off x="9330423" y="2873650"/>
            <a:ext cx="482598" cy="450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Gradebook Aggregation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6450" y="1975798"/>
            <a:ext cx="5445462" cy="4605191"/>
          </a:xfrm>
        </p:spPr>
        <p:txBody>
          <a:bodyPr/>
          <a:lstStyle/>
          <a:p>
            <a:r>
              <a:rPr lang="en-US" dirty="0"/>
              <a:t>Now you’re able to manage how the grades are calculated for the entire course.</a:t>
            </a:r>
          </a:p>
          <a:p>
            <a:r>
              <a:rPr lang="en-US" dirty="0"/>
              <a:t>The “Aggregation” option allows you to select which grading method you would like to use.</a:t>
            </a:r>
          </a:p>
          <a:p>
            <a:r>
              <a:rPr lang="en-US" dirty="0"/>
              <a:t>Also note that there is an option to drop the lowest grade(s).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05" y="1975798"/>
            <a:ext cx="5539250" cy="45386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9800090" y="3394671"/>
            <a:ext cx="63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6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8014" y="1737358"/>
            <a:ext cx="5565066" cy="4867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method of aggregation is best used with grade categories.</a:t>
            </a:r>
          </a:p>
          <a:p>
            <a:r>
              <a:rPr lang="en-US" dirty="0"/>
              <a:t>With it, you can assign each category to be worth a certain percentage of the overall course’s grade.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my PHYS 2001 course, the homework that students do is worth 20% of their grade.</a:t>
            </a:r>
          </a:p>
          <a:p>
            <a:pPr lvl="1"/>
            <a:r>
              <a:rPr lang="en-US" dirty="0"/>
              <a:t>Exams make up the remaining 80%.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36" y="1737358"/>
            <a:ext cx="5165146" cy="48679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6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53828"/>
            <a:ext cx="10363826" cy="46707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an example, let’s consider the following grade set: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this example, we will allow the homework to be weighted at 30% and the exams at 70%.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2050"/>
              </p:ext>
            </p:extLst>
          </p:nvPr>
        </p:nvGraphicFramePr>
        <p:xfrm>
          <a:off x="1927669" y="2438401"/>
          <a:ext cx="833666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4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Assignments (30%)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Exams (70%)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Possible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2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3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95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615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457</TotalTime>
  <Words>1949</Words>
  <Application>Microsoft Office PowerPoint</Application>
  <PresentationFormat>Panorámica</PresentationFormat>
  <Paragraphs>390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Cambria Math</vt:lpstr>
      <vt:lpstr>Courier New</vt:lpstr>
      <vt:lpstr>Tw Cen MT</vt:lpstr>
      <vt:lpstr>Wingdings</vt:lpstr>
      <vt:lpstr>Droplet</vt:lpstr>
      <vt:lpstr>Moodle Training — Advanced Topics —</vt:lpstr>
      <vt:lpstr>Overview of Topics to be Covered</vt:lpstr>
      <vt:lpstr>– Topic 1 – Grade Aggregation Topics</vt:lpstr>
      <vt:lpstr>Gradebook Setup</vt:lpstr>
      <vt:lpstr>Gradebook Setup</vt:lpstr>
      <vt:lpstr>Changing the Gradebook Aggregation Method</vt:lpstr>
      <vt:lpstr>Changing the Gradebook Aggregation Method</vt:lpstr>
      <vt:lpstr>Weighted Mean of Grades</vt:lpstr>
      <vt:lpstr>Weighted Mean of Grades</vt:lpstr>
      <vt:lpstr>Weighted Mean of Grades</vt:lpstr>
      <vt:lpstr>Weighted Mean of Grades</vt:lpstr>
      <vt:lpstr>Simple Weighted Mean of Grades</vt:lpstr>
      <vt:lpstr>Simple weighted Mean of Grades</vt:lpstr>
      <vt:lpstr>Simple Weighted Mean of Grades</vt:lpstr>
      <vt:lpstr>Simple Weighted Mean of Grades</vt:lpstr>
      <vt:lpstr>Natural</vt:lpstr>
      <vt:lpstr>Natural</vt:lpstr>
      <vt:lpstr>– Topic 2 – Course Beautification Topics</vt:lpstr>
      <vt:lpstr>Embedding Items</vt:lpstr>
      <vt:lpstr>The Topic Summary</vt:lpstr>
      <vt:lpstr>The Topic Summary</vt:lpstr>
      <vt:lpstr>Adding Media In Other Places</vt:lpstr>
      <vt:lpstr>Adding A Label</vt:lpstr>
      <vt:lpstr>Adding Material to a Label</vt:lpstr>
      <vt:lpstr>Material Within Labels</vt:lpstr>
      <vt:lpstr>– Topic 3 – Lessons</vt:lpstr>
      <vt:lpstr>Lessons</vt:lpstr>
      <vt:lpstr>Creating a Lesson</vt:lpstr>
      <vt:lpstr>The Appearance Drop-Down</vt:lpstr>
      <vt:lpstr>The Availability Drop-Down</vt:lpstr>
      <vt:lpstr>The Flow-Control Drop-Down</vt:lpstr>
      <vt:lpstr>The Grade Drop-Down</vt:lpstr>
      <vt:lpstr>Creating the Lesson Content</vt:lpstr>
      <vt:lpstr>The Content Page</vt:lpstr>
      <vt:lpstr>The Content Page</vt:lpstr>
      <vt:lpstr>Adding More Pages</vt:lpstr>
      <vt:lpstr>The Question Page</vt:lpstr>
      <vt:lpstr>Creating a Multiple-Choice Question</vt:lpstr>
      <vt:lpstr>Creating the Choices</vt:lpstr>
      <vt:lpstr>The Lesson So Far</vt:lpstr>
      <vt:lpstr>Question Page Preview</vt:lpstr>
      <vt:lpstr>Response Preview</vt:lpstr>
      <vt:lpstr>Review of Topics Covered</vt:lpstr>
    </vt:vector>
  </TitlesOfParts>
  <Company>LSU Eunice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Training — Grades —</dc:title>
  <dc:creator>Michael Scanlan</dc:creator>
  <cp:lastModifiedBy>Anxo</cp:lastModifiedBy>
  <cp:revision>47</cp:revision>
  <dcterms:created xsi:type="dcterms:W3CDTF">2016-08-04T18:07:01Z</dcterms:created>
  <dcterms:modified xsi:type="dcterms:W3CDTF">2021-04-16T08:20:26Z</dcterms:modified>
</cp:coreProperties>
</file>