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8" r:id="rId2"/>
    <p:sldId id="528" r:id="rId3"/>
    <p:sldId id="704" r:id="rId4"/>
    <p:sldId id="830" r:id="rId5"/>
    <p:sldId id="831" r:id="rId6"/>
    <p:sldId id="705" r:id="rId7"/>
    <p:sldId id="529" r:id="rId8"/>
    <p:sldId id="532" r:id="rId9"/>
    <p:sldId id="706" r:id="rId10"/>
    <p:sldId id="832" r:id="rId11"/>
    <p:sldId id="823" r:id="rId12"/>
    <p:sldId id="815" r:id="rId13"/>
    <p:sldId id="805" r:id="rId14"/>
    <p:sldId id="707" r:id="rId15"/>
    <p:sldId id="533" r:id="rId16"/>
    <p:sldId id="754" r:id="rId17"/>
    <p:sldId id="729" r:id="rId18"/>
    <p:sldId id="738" r:id="rId19"/>
    <p:sldId id="739" r:id="rId20"/>
    <p:sldId id="740" r:id="rId21"/>
    <p:sldId id="741" r:id="rId22"/>
    <p:sldId id="742" r:id="rId23"/>
    <p:sldId id="743" r:id="rId24"/>
    <p:sldId id="833" r:id="rId25"/>
    <p:sldId id="744" r:id="rId26"/>
    <p:sldId id="745" r:id="rId27"/>
    <p:sldId id="746" r:id="rId28"/>
    <p:sldId id="747" r:id="rId29"/>
    <p:sldId id="835" r:id="rId30"/>
    <p:sldId id="836" r:id="rId31"/>
    <p:sldId id="748" r:id="rId32"/>
    <p:sldId id="749" r:id="rId33"/>
    <p:sldId id="750" r:id="rId34"/>
    <p:sldId id="751" r:id="rId35"/>
    <p:sldId id="752" r:id="rId36"/>
    <p:sldId id="834" r:id="rId37"/>
    <p:sldId id="753" r:id="rId38"/>
    <p:sldId id="535" r:id="rId39"/>
    <p:sldId id="536" r:id="rId40"/>
    <p:sldId id="537" r:id="rId41"/>
    <p:sldId id="837" r:id="rId42"/>
    <p:sldId id="838" r:id="rId43"/>
    <p:sldId id="828" r:id="rId44"/>
    <p:sldId id="829" r:id="rId45"/>
    <p:sldId id="820" r:id="rId46"/>
    <p:sldId id="730" r:id="rId47"/>
    <p:sldId id="538" r:id="rId48"/>
    <p:sldId id="606" r:id="rId49"/>
    <p:sldId id="607" r:id="rId50"/>
    <p:sldId id="608" r:id="rId51"/>
    <p:sldId id="797" r:id="rId52"/>
    <p:sldId id="731" r:id="rId53"/>
    <p:sldId id="732" r:id="rId54"/>
    <p:sldId id="779" r:id="rId55"/>
    <p:sldId id="539" r:id="rId56"/>
    <p:sldId id="543" r:id="rId57"/>
    <p:sldId id="544" r:id="rId58"/>
    <p:sldId id="733" r:id="rId59"/>
    <p:sldId id="611" r:id="rId60"/>
    <p:sldId id="612" r:id="rId61"/>
    <p:sldId id="734" r:id="rId62"/>
    <p:sldId id="735" r:id="rId63"/>
    <p:sldId id="710" r:id="rId64"/>
    <p:sldId id="711" r:id="rId65"/>
    <p:sldId id="712" r:id="rId66"/>
    <p:sldId id="713" r:id="rId67"/>
    <p:sldId id="714" r:id="rId68"/>
    <p:sldId id="715" r:id="rId69"/>
    <p:sldId id="716" r:id="rId70"/>
    <p:sldId id="717" r:id="rId71"/>
    <p:sldId id="718" r:id="rId72"/>
    <p:sldId id="719" r:id="rId73"/>
    <p:sldId id="720" r:id="rId74"/>
    <p:sldId id="721" r:id="rId75"/>
    <p:sldId id="737" r:id="rId76"/>
    <p:sldId id="841" r:id="rId77"/>
    <p:sldId id="839" r:id="rId78"/>
    <p:sldId id="840" r:id="rId79"/>
    <p:sldId id="615" r:id="rId80"/>
    <p:sldId id="257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>
      <p:cViewPr varScale="1">
        <p:scale>
          <a:sx n="76" d="100"/>
          <a:sy n="76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5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  <p:extLst>
      <p:ext uri="{BB962C8B-B14F-4D97-AF65-F5344CB8AC3E}">
        <p14:creationId xmlns:p14="http://schemas.microsoft.com/office/powerpoint/2010/main" val="164501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b=3+4 ，3和4都是常量，所以java在编译时期会检查该常量的和是否超出byte类型的范围。如果没有可以赋值。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</p:spTree>
    <p:extLst>
      <p:ext uri="{BB962C8B-B14F-4D97-AF65-F5344CB8AC3E}">
        <p14:creationId xmlns:p14="http://schemas.microsoft.com/office/powerpoint/2010/main" val="390025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charset="-122"/>
              </a:rPr>
              <a:t>表达式：就是具有一定语法规则的语句。</a:t>
            </a:r>
          </a:p>
        </p:txBody>
      </p:sp>
    </p:spTree>
    <p:extLst>
      <p:ext uri="{BB962C8B-B14F-4D97-AF65-F5344CB8AC3E}">
        <p14:creationId xmlns:p14="http://schemas.microsoft.com/office/powerpoint/2010/main" val="27448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52736"/>
            <a:ext cx="8496944" cy="54726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2564904"/>
            <a:ext cx="1728192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051720" y="2276872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15616" y="18448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类型：数据类型</a:t>
            </a:r>
            <a:endParaRPr lang="en-US" altLang="zh-CN" smtClean="0"/>
          </a:p>
          <a:p>
            <a:r>
              <a:rPr lang="en-US" altLang="zh-CN"/>
              <a:t>int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067944" y="2276872"/>
            <a:ext cx="21602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51920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名称：变量名</a:t>
            </a:r>
            <a:endParaRPr lang="en-US" altLang="zh-CN" smtClean="0"/>
          </a:p>
          <a:p>
            <a:r>
              <a:rPr lang="en-US" altLang="zh-CN" smtClean="0"/>
              <a:t>var1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43808" y="31112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68144" y="3480604"/>
            <a:ext cx="1800200" cy="16045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5724128" y="3111272"/>
            <a:ext cx="288032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364088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452320" y="3111272"/>
            <a:ext cx="144016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4308" y="270892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44208" y="40982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843808" y="3111272"/>
            <a:ext cx="432048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7585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80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5576" y="5229200"/>
            <a:ext cx="187220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55576" y="4725144"/>
            <a:ext cx="144016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1560" y="44675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483768" y="4725144"/>
            <a:ext cx="216024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83768" y="44675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3164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6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80728"/>
            <a:ext cx="8712968" cy="54726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2708920"/>
            <a:ext cx="1584176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187624" y="2420888"/>
            <a:ext cx="288032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7564" y="184482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类型：数据类型</a:t>
            </a:r>
            <a:endParaRPr lang="en-US" altLang="zh-CN" smtClean="0"/>
          </a:p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87824" y="2420888"/>
            <a:ext cx="36004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87824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名字：变量名</a:t>
            </a:r>
            <a:endParaRPr lang="en-US" altLang="zh-CN" smtClean="0"/>
          </a:p>
          <a:p>
            <a:r>
              <a:rPr lang="en-US" altLang="zh-CN" smtClean="0"/>
              <a:t>var1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79712" y="31252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20072" y="3067219"/>
            <a:ext cx="1728192" cy="14419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5076056" y="2708920"/>
            <a:ext cx="144016" cy="416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60032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6948264" y="2708920"/>
            <a:ext cx="144016" cy="416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04248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6358" y="35776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123</a:t>
            </a:r>
            <a:endParaRPr lang="zh-CN" altLang="en-US"/>
          </a:p>
        </p:txBody>
      </p:sp>
      <p:cxnSp>
        <p:nvCxnSpPr>
          <p:cNvPr id="22" name="直接连接符 21"/>
          <p:cNvCxnSpPr>
            <a:endCxn id="12" idx="2"/>
          </p:cNvCxnSpPr>
          <p:nvPr/>
        </p:nvCxnSpPr>
        <p:spPr>
          <a:xfrm>
            <a:off x="1979712" y="3125289"/>
            <a:ext cx="324036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09682" y="357766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691680" y="3577662"/>
            <a:ext cx="450050" cy="33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393758" y="2814609"/>
            <a:ext cx="44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50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93758" y="5013176"/>
            <a:ext cx="1098122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2195736" y="4815736"/>
            <a:ext cx="432048" cy="197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167844" y="4493441"/>
            <a:ext cx="324036" cy="673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75856" y="4135724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var1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614282" y="5305854"/>
            <a:ext cx="66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1000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051720" y="4493441"/>
            <a:ext cx="2250250" cy="1671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835696" y="4182761"/>
            <a:ext cx="2088232" cy="1966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612560" y="833228"/>
            <a:ext cx="2304256" cy="56378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035607" y="2917104"/>
            <a:ext cx="1305145" cy="14032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9" idx="0"/>
          </p:cNvCxnSpPr>
          <p:nvPr/>
        </p:nvCxnSpPr>
        <p:spPr>
          <a:xfrm flipH="1" flipV="1">
            <a:off x="10548664" y="2276872"/>
            <a:ext cx="139516" cy="640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404648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08720"/>
            <a:ext cx="8784976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636912"/>
            <a:ext cx="201622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115616" y="2276872"/>
            <a:ext cx="144016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7544" y="172752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类型：数据类型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75856" y="2096852"/>
            <a:ext cx="144016" cy="540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87824" y="172752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名称：变量名</a:t>
            </a:r>
            <a:endParaRPr lang="en-US" altLang="zh-CN" dirty="0" smtClean="0"/>
          </a:p>
          <a:p>
            <a:r>
              <a:rPr lang="en-US" altLang="zh-CN" dirty="0" smtClean="0"/>
              <a:t>var1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94279" y="331169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80112" y="2636912"/>
            <a:ext cx="1944216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5436096" y="2373851"/>
            <a:ext cx="216024" cy="26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76056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524328" y="2373851"/>
            <a:ext cx="144016" cy="335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80312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940152" y="3311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907704" y="3311696"/>
            <a:ext cx="504056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94279" y="3311696"/>
            <a:ext cx="34547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55577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2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9832" y="188640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/>
              <a:t>int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var</a:t>
            </a:r>
            <a:r>
              <a:rPr lang="en-US" altLang="zh-CN" sz="4400" b="1" dirty="0"/>
              <a:t> = 10;</a:t>
            </a:r>
            <a:endParaRPr lang="zh-CN" altLang="en-US" sz="4400" b="1" dirty="0"/>
          </a:p>
        </p:txBody>
      </p:sp>
      <p:sp>
        <p:nvSpPr>
          <p:cNvPr id="6" name="矩形 5"/>
          <p:cNvSpPr/>
          <p:nvPr/>
        </p:nvSpPr>
        <p:spPr>
          <a:xfrm>
            <a:off x="1475656" y="2708920"/>
            <a:ext cx="2016224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331640" y="2348880"/>
            <a:ext cx="216024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5762" y="196822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名称：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491880" y="2337557"/>
            <a:ext cx="72008" cy="371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03848" y="1968225"/>
            <a:ext cx="1296144" cy="38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类型：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95736" y="33056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9212" y="2681639"/>
            <a:ext cx="2088232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5292080" y="2523238"/>
            <a:ext cx="216024" cy="185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04048" y="22402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var1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596336" y="2318234"/>
            <a:ext cx="0" cy="431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08304" y="19682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940152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195736" y="3305659"/>
            <a:ext cx="432048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27784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6450" y="1357298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defRPr/>
            </a:pPr>
            <a:r>
              <a:rPr lang="zh-CN" altLang="en-US" b="1" dirty="0" smtClean="0">
                <a:latin typeface="+mj-lt"/>
                <a:ea typeface="宋体" pitchFamily="2" charset="-122"/>
              </a:rPr>
              <a:t>变量的作用 </a:t>
            </a:r>
            <a:r>
              <a:rPr lang="en-US" altLang="zh-CN" dirty="0" smtClean="0">
                <a:latin typeface="+mj-lt"/>
                <a:ea typeface="宋体" pitchFamily="2" charset="-122"/>
              </a:rPr>
              <a:t>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保存数据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b="1" dirty="0" smtClean="0">
                <a:latin typeface="+mj-lt"/>
                <a:ea typeface="宋体" pitchFamily="2" charset="-122"/>
              </a:rPr>
              <a:t>声明变量</a:t>
            </a:r>
            <a:endParaRPr lang="en-US" altLang="zh-CN" b="1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语法：</a:t>
            </a:r>
            <a:r>
              <a:rPr lang="en-US" altLang="zh-CN" dirty="0" smtClean="0">
                <a:latin typeface="+mj-lt"/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数据类型</a:t>
            </a:r>
            <a:r>
              <a:rPr lang="en-US" altLang="zh-CN" dirty="0" smtClean="0">
                <a:latin typeface="+mj-lt"/>
                <a:ea typeface="宋体" pitchFamily="2" charset="-122"/>
              </a:rPr>
              <a:t>&gt; </a:t>
            </a:r>
            <a:r>
              <a:rPr lang="zh-CN" altLang="en-US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dirty="0" smtClean="0">
                <a:latin typeface="+mj-lt"/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变量名称</a:t>
            </a:r>
            <a:r>
              <a:rPr lang="en-US" altLang="zh-CN" dirty="0" smtClean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var</a:t>
            </a:r>
            <a:r>
              <a:rPr lang="en-US" altLang="zh-CN" dirty="0" smtClean="0">
                <a:latin typeface="+mj-lt"/>
                <a:ea typeface="宋体" pitchFamily="2" charset="-122"/>
              </a:rPr>
              <a:t>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+mj-lt"/>
                <a:ea typeface="宋体" pitchFamily="2" charset="-122"/>
              </a:rPr>
              <a:t>变量的赋值</a:t>
            </a:r>
            <a:endParaRPr lang="en-US" altLang="zh-CN" sz="2800" b="1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语法：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变量名称</a:t>
            </a:r>
            <a:r>
              <a:rPr lang="en-US" altLang="zh-CN" i="1" dirty="0" smtClean="0">
                <a:latin typeface="+mj-lt"/>
                <a:ea typeface="宋体" pitchFamily="2" charset="-122"/>
              </a:rPr>
              <a:t>&gt; </a:t>
            </a:r>
            <a:r>
              <a:rPr lang="en-US" altLang="zh-CN" dirty="0" smtClean="0">
                <a:latin typeface="+mj-lt"/>
                <a:ea typeface="宋体" pitchFamily="2" charset="-122"/>
              </a:rPr>
              <a:t>=  &lt;</a:t>
            </a:r>
            <a:r>
              <a:rPr lang="zh-CN" altLang="en-US" i="1" dirty="0" smtClean="0">
                <a:latin typeface="+mj-lt"/>
                <a:ea typeface="宋体" pitchFamily="2" charset="-122"/>
              </a:rPr>
              <a:t>值</a:t>
            </a:r>
            <a:r>
              <a:rPr lang="en-US" altLang="zh-CN" i="1" dirty="0" smtClean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var</a:t>
            </a:r>
            <a:r>
              <a:rPr lang="en-US" altLang="zh-CN" dirty="0" smtClean="0">
                <a:latin typeface="+mj-lt"/>
                <a:ea typeface="宋体" pitchFamily="2" charset="-122"/>
              </a:rPr>
              <a:t> = 10;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+mj-lt"/>
                <a:ea typeface="宋体" pitchFamily="2" charset="-122"/>
              </a:rPr>
              <a:t>声明和赋值变量</a:t>
            </a:r>
            <a:endParaRPr lang="en-US" altLang="zh-CN" sz="2800" b="1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语法：</a:t>
            </a:r>
            <a:r>
              <a:rPr lang="en-US" altLang="zh-CN" dirty="0" smtClean="0">
                <a:ea typeface="宋体" pitchFamily="2" charset="-122"/>
              </a:rPr>
              <a:t> 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数据类型</a:t>
            </a:r>
            <a:r>
              <a:rPr lang="en-US" altLang="zh-CN" sz="2000" i="1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变量名</a:t>
            </a:r>
            <a:r>
              <a:rPr lang="en-US" altLang="zh-CN" sz="2000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  </a:t>
            </a:r>
            <a:r>
              <a:rPr lang="en-US" altLang="zh-CN" dirty="0" smtClean="0">
                <a:latin typeface="+mj-lt"/>
                <a:ea typeface="宋体" pitchFamily="2" charset="-122"/>
              </a:rPr>
              <a:t>=  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dirty="0" smtClean="0">
                <a:latin typeface="+mj-lt"/>
                <a:ea typeface="宋体" pitchFamily="2" charset="-122"/>
              </a:rPr>
              <a:t>初始化值</a:t>
            </a:r>
            <a:r>
              <a:rPr lang="en-US" altLang="zh-CN" sz="2000" dirty="0" smtClean="0">
                <a:ea typeface="宋体" pitchFamily="2" charset="-122"/>
              </a:rPr>
              <a:t>&gt;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例如：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var</a:t>
            </a:r>
            <a:r>
              <a:rPr lang="en-US" altLang="zh-CN" dirty="0" smtClean="0">
                <a:ea typeface="宋体" pitchFamily="2" charset="-122"/>
              </a:rPr>
              <a:t> = 10;</a:t>
            </a:r>
          </a:p>
          <a:p>
            <a:pPr marL="704850" lvl="1" indent="-361950"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349938"/>
            <a:ext cx="8229600" cy="45079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变量的概念：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内存中的一个存储区域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中每个变量必须先声明，后使用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该区域的数据可以在同一类型范围内不断变化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使用变量注意：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变量的作用域：一对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 }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之间有效	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变量是通过使用变量名来访问这块区域的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值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itchFamily="2" charset="-122"/>
                <a:cs typeface="Times New Roman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39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补充</a:t>
            </a:r>
            <a:r>
              <a:rPr lang="zh-CN" altLang="en-US" b="1" dirty="0"/>
              <a:t>：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的分类</a:t>
            </a:r>
            <a:r>
              <a:rPr lang="zh-CN" altLang="en-US" b="1" dirty="0" smtClean="0"/>
              <a:t>-按声明的位置的不同</a:t>
            </a:r>
            <a:endParaRPr lang="zh-CN" altLang="en-US" b="1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643050"/>
            <a:ext cx="80660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1" dirty="0" smtClean="0"/>
              <a:t>   注意</a:t>
            </a:r>
            <a:r>
              <a:rPr lang="zh-CN" altLang="en-US" b="1" dirty="0"/>
              <a:t>：二者在初始化值方面的异同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 dirty="0"/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实例变量（不以</a:t>
            </a:r>
            <a:r>
              <a:rPr lang="en-US" altLang="zh-CN" sz="2200" dirty="0"/>
              <a:t>static</a:t>
            </a:r>
            <a:r>
              <a:rPr lang="zh-CN" altLang="en-US" sz="2200" dirty="0"/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形参（方法签名中定义的变量）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2757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107504" y="1556792"/>
            <a:ext cx="8568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Variable</a:t>
            </a:r>
            <a:r>
              <a:rPr lang="zh-CN" altLang="en-US" dirty="0" smtClean="0">
                <a:ea typeface="宋体" pitchFamily="2" charset="-122"/>
              </a:rPr>
              <a:t>类，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方法中声明两个变量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并赋值，声明</a:t>
            </a:r>
            <a:r>
              <a:rPr lang="en-US" altLang="zh-CN" dirty="0" smtClean="0">
                <a:ea typeface="宋体" pitchFamily="2" charset="-122"/>
              </a:rPr>
              <a:t>var3</a:t>
            </a:r>
            <a:r>
              <a:rPr lang="zh-CN" altLang="en-US" dirty="0" smtClean="0">
                <a:ea typeface="宋体" pitchFamily="2" charset="-122"/>
              </a:rPr>
              <a:t>变量，保存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之积，然后打印输出</a:t>
            </a:r>
            <a:r>
              <a:rPr lang="en-US" altLang="zh-CN" dirty="0" smtClean="0">
                <a:ea typeface="宋体" pitchFamily="2" charset="-122"/>
              </a:rPr>
              <a:t>var3</a:t>
            </a:r>
            <a:r>
              <a:rPr lang="zh-CN" altLang="en-US" dirty="0" smtClean="0">
                <a:ea typeface="宋体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000100" y="2445245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进制与位运算（选学）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对于整数，有四种表示方式：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二进制：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0,1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开头。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八进制：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0-7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八进制数被冠以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来表示。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十六进制：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0-9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及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十六进制数被冠以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0X</a:t>
            </a:r>
            <a:r>
              <a:rPr lang="zh-CN" altLang="en-US" dirty="0" smtClean="0">
                <a:ea typeface="宋体" pitchFamily="2" charset="-122"/>
              </a:rPr>
              <a:t>来表示（字母大小写均可）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dirty="0" smtClean="0">
                <a:ea typeface="宋体" pitchFamily="2" charset="-122"/>
              </a:rPr>
              <a:t> 0x3f20</a:t>
            </a:r>
            <a:r>
              <a:rPr lang="zh-CN" altLang="en-US" dirty="0" smtClean="0">
                <a:ea typeface="宋体" pitchFamily="2" charset="-122"/>
              </a:rPr>
              <a:t>（十六进制）</a:t>
            </a:r>
            <a:r>
              <a:rPr lang="en-US" altLang="zh-CN" dirty="0" smtClean="0">
                <a:ea typeface="宋体" pitchFamily="2" charset="-122"/>
              </a:rPr>
              <a:t>   0732</a:t>
            </a:r>
            <a:r>
              <a:rPr lang="zh-CN" altLang="en-US" dirty="0" smtClean="0">
                <a:ea typeface="宋体" pitchFamily="2" charset="-122"/>
              </a:rPr>
              <a:t> （八进制）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标识符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变    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进制与位运算（选学）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变量的数据类型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运算符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160600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59694" y="160600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进制间转化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进制的基本转换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 二进制互转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十进制转成二进制  除以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取余数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 十六进制互转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八进制互转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十六进制互转</a:t>
            </a:r>
          </a:p>
          <a:p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八进制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</a:t>
            </a: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740" y="72728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十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十六</a:t>
            </a:r>
            <a:r>
              <a:rPr lang="en-US" altLang="zh-CN" b="1" dirty="0" smtClean="0">
                <a:ea typeface="宋体" charset="-122"/>
              </a:rPr>
              <a:t>-</a:t>
            </a:r>
            <a:r>
              <a:rPr lang="zh-CN" altLang="en-US" b="1" dirty="0" smtClean="0">
                <a:ea typeface="宋体" charset="-122"/>
              </a:rPr>
              <a:t>二进制间的转换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十六进制</a:t>
            </a:r>
            <a:r>
              <a:rPr lang="en-US" altLang="zh-CN" dirty="0" smtClean="0">
                <a:ea typeface="宋体" pitchFamily="2" charset="-122"/>
              </a:rPr>
              <a:t>-&gt;</a:t>
            </a:r>
            <a:r>
              <a:rPr lang="zh-CN" altLang="en-US" dirty="0" smtClean="0">
                <a:ea typeface="宋体" pitchFamily="2" charset="-122"/>
              </a:rPr>
              <a:t>十进制 ：乘</a:t>
            </a:r>
            <a:r>
              <a:rPr lang="en-US" altLang="zh-CN" dirty="0" smtClean="0">
                <a:ea typeface="宋体" pitchFamily="2" charset="-122"/>
              </a:rPr>
              <a:t>16 </a:t>
            </a:r>
            <a:r>
              <a:rPr lang="zh-CN" altLang="en-US" dirty="0" smtClean="0">
                <a:ea typeface="宋体" pitchFamily="2" charset="-122"/>
              </a:rPr>
              <a:t>的操作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0X 23C </a:t>
            </a:r>
            <a:r>
              <a:rPr lang="en-US" altLang="zh-CN" dirty="0" smtClean="0">
                <a:latin typeface="Batang" pitchFamily="18" charset="-127"/>
                <a:ea typeface="Batang" pitchFamily="18" charset="-127"/>
              </a:rPr>
              <a:t>-&gt; 512+48+12 = </a:t>
            </a: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572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       |  |  |-12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|  |--16x3 = 48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|-- 16x16x2 = 512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十进制</a:t>
            </a:r>
            <a:r>
              <a:rPr lang="en-US" altLang="zh-CN" dirty="0" smtClean="0">
                <a:ea typeface="宋体" pitchFamily="2" charset="-122"/>
              </a:rPr>
              <a:t>-&gt;</a:t>
            </a:r>
            <a:r>
              <a:rPr lang="zh-CN" altLang="en-US" dirty="0" smtClean="0">
                <a:ea typeface="宋体" pitchFamily="2" charset="-122"/>
              </a:rPr>
              <a:t>十六进制 ：除</a:t>
            </a:r>
            <a:r>
              <a:rPr lang="en-US" altLang="zh-CN" dirty="0" smtClean="0">
                <a:ea typeface="宋体" pitchFamily="2" charset="-122"/>
              </a:rPr>
              <a:t>16</a:t>
            </a:r>
            <a:r>
              <a:rPr lang="zh-CN" altLang="en-US" dirty="0" smtClean="0">
                <a:ea typeface="宋体" pitchFamily="2" charset="-122"/>
              </a:rPr>
              <a:t>的操作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572  -&gt;  0X</a:t>
            </a: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23C</a:t>
            </a:r>
          </a:p>
          <a:p>
            <a:pPr marL="704850" lvl="1" indent="-361950">
              <a:buNone/>
              <a:defRPr/>
            </a:pPr>
            <a:r>
              <a:rPr lang="en-US" altLang="zh-CN" b="1" dirty="0" smtClean="0">
                <a:latin typeface="Batang" pitchFamily="18" charset="-127"/>
                <a:ea typeface="Batang" pitchFamily="18" charset="-127"/>
              </a:rPr>
              <a:t>	</a:t>
            </a:r>
            <a:r>
              <a:rPr lang="en-US" altLang="zh-CN" dirty="0" smtClean="0">
                <a:ea typeface="Batang" pitchFamily="18" charset="-127"/>
              </a:rPr>
              <a:t>572 / (16*16) = </a:t>
            </a:r>
            <a:r>
              <a:rPr lang="en-US" altLang="zh-CN" b="1" dirty="0" smtClean="0">
                <a:solidFill>
                  <a:srgbClr val="FF0000"/>
                </a:solidFill>
                <a:ea typeface="Batang" pitchFamily="18" charset="-127"/>
              </a:rPr>
              <a:t>2</a:t>
            </a:r>
            <a:r>
              <a:rPr lang="en-US" altLang="zh-CN" dirty="0" smtClean="0">
                <a:ea typeface="Batang" pitchFamily="18" charset="-127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余数 </a:t>
            </a:r>
            <a:r>
              <a:rPr lang="en-US" altLang="zh-CN" dirty="0" smtClean="0">
                <a:ea typeface="宋体" pitchFamily="2" charset="-122"/>
              </a:rPr>
              <a:t>60</a:t>
            </a: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</a:t>
            </a:r>
            <a:r>
              <a:rPr lang="en-US" altLang="zh-CN" dirty="0" smtClean="0">
                <a:ea typeface="Batang" pitchFamily="18" charset="-127"/>
              </a:rPr>
              <a:t>60 / 16 = </a:t>
            </a:r>
            <a:r>
              <a:rPr lang="en-US" altLang="zh-CN" b="1" dirty="0" smtClean="0">
                <a:solidFill>
                  <a:srgbClr val="FF0000"/>
                </a:solidFill>
                <a:ea typeface="Batang" pitchFamily="18" charset="-127"/>
              </a:rPr>
              <a:t>3</a:t>
            </a:r>
            <a:r>
              <a:rPr lang="en-US" altLang="zh-CN" dirty="0" smtClean="0">
                <a:ea typeface="Batang" pitchFamily="18" charset="-127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余数  </a:t>
            </a:r>
            <a:r>
              <a:rPr lang="en-US" altLang="zh-CN" b="1" dirty="0" smtClean="0">
                <a:ea typeface="宋体" pitchFamily="2" charset="-122"/>
              </a:rPr>
              <a:t>12 (0x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dirty="0" smtClean="0">
                <a:ea typeface="宋体" pitchFamily="2" charset="-122"/>
              </a:rPr>
              <a:t>)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十六进制</a:t>
            </a:r>
            <a:r>
              <a:rPr lang="en-US" altLang="zh-CN" dirty="0" smtClean="0">
                <a:ea typeface="宋体" pitchFamily="2" charset="-122"/>
              </a:rPr>
              <a:t>&lt;-&gt;</a:t>
            </a:r>
            <a:r>
              <a:rPr lang="zh-CN" altLang="en-US" dirty="0" smtClean="0">
                <a:ea typeface="宋体" pitchFamily="2" charset="-122"/>
              </a:rPr>
              <a:t>二进制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0X 23C -&gt;       001000111100</a:t>
            </a:r>
            <a:endParaRPr lang="en-US" altLang="zh-CN" b="1" dirty="0">
              <a:latin typeface="Batang" pitchFamily="18" charset="-127"/>
              <a:ea typeface="Batang" pitchFamily="18" charset="-127"/>
            </a:endParaRPr>
          </a:p>
          <a:p>
            <a:pPr marL="342900" lvl="1" indent="0">
              <a:buNone/>
              <a:defRPr/>
            </a:pPr>
            <a:r>
              <a:rPr lang="zh-CN" altLang="en-US" b="1" smtClean="0">
                <a:latin typeface="Batang" pitchFamily="18" charset="-127"/>
                <a:ea typeface="Batang" pitchFamily="18" charset="-127"/>
              </a:rPr>
              <a:t>八进制  </a:t>
            </a: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&lt;-&gt; </a:t>
            </a:r>
            <a:r>
              <a:rPr lang="zh-CN" altLang="en-US" b="1" smtClean="0">
                <a:latin typeface="Batang" pitchFamily="18" charset="-127"/>
                <a:ea typeface="Batang" pitchFamily="18" charset="-127"/>
              </a:rPr>
              <a:t>二进制</a:t>
            </a:r>
            <a:endParaRPr lang="en-US" altLang="zh-CN" b="1" smtClean="0">
              <a:latin typeface="Batang" pitchFamily="18" charset="-127"/>
              <a:ea typeface="Batang" pitchFamily="18" charset="-127"/>
            </a:endParaRPr>
          </a:p>
          <a:p>
            <a:pPr marL="800100" lvl="1" indent="-457200">
              <a:buAutoNum type="arabicPlain"/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000   111   100</a:t>
            </a:r>
          </a:p>
          <a:p>
            <a:pPr marL="800100" lvl="1" indent="-457200">
              <a:buAutoNum type="arabicPlain"/>
              <a:defRPr/>
            </a:pPr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01074</a:t>
            </a:r>
            <a:endParaRPr lang="en-US" altLang="zh-CN" b="1">
              <a:latin typeface="Batang" pitchFamily="18" charset="-127"/>
              <a:ea typeface="Batang" pitchFamily="18" charset="-127"/>
            </a:endParaRPr>
          </a:p>
          <a:p>
            <a:pPr marL="342900" lvl="1" indent="0">
              <a:buNone/>
              <a:defRPr/>
            </a:pPr>
            <a:endParaRPr lang="en-US" altLang="zh-CN" b="1" smtClean="0">
              <a:latin typeface="Batang" pitchFamily="18" charset="-127"/>
              <a:ea typeface="Batang" pitchFamily="18" charset="-127"/>
            </a:endParaRPr>
          </a:p>
          <a:p>
            <a:pPr marL="342900" lvl="1" indent="0">
              <a:buNone/>
              <a:defRPr/>
            </a:pPr>
            <a:endParaRPr lang="en-US" altLang="zh-CN" b="1" smtClean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980728"/>
            <a:ext cx="853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十进制  </a:t>
            </a:r>
            <a:r>
              <a:rPr lang="en-US" altLang="zh-CN" smtClean="0"/>
              <a:t>&lt;-&gt;  </a:t>
            </a:r>
            <a:r>
              <a:rPr lang="zh-CN" altLang="en-US" smtClean="0"/>
              <a:t>二进制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十进制  </a:t>
            </a:r>
            <a:r>
              <a:rPr lang="en-US" altLang="zh-CN" smtClean="0"/>
              <a:t>-&gt;  </a:t>
            </a:r>
            <a:r>
              <a:rPr lang="zh-CN" altLang="en-US" smtClean="0"/>
              <a:t>二进制   </a:t>
            </a:r>
            <a:r>
              <a:rPr lang="en-US" altLang="zh-CN" smtClean="0"/>
              <a:t>: </a:t>
            </a:r>
            <a:r>
              <a:rPr lang="zh-CN" altLang="en-US" smtClean="0"/>
              <a:t>除</a:t>
            </a:r>
            <a:r>
              <a:rPr lang="en-US" altLang="zh-CN" smtClean="0"/>
              <a:t>2</a:t>
            </a:r>
            <a:r>
              <a:rPr lang="zh-CN" altLang="en-US" smtClean="0"/>
              <a:t>的操作</a:t>
            </a:r>
            <a:endParaRPr lang="en-US" altLang="zh-CN"/>
          </a:p>
          <a:p>
            <a:endParaRPr lang="en-US" altLang="zh-CN"/>
          </a:p>
          <a:p>
            <a:r>
              <a:rPr lang="en-US" altLang="zh-CN" smtClean="0"/>
              <a:t>6  -&gt;  110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十进制   </a:t>
            </a:r>
            <a:r>
              <a:rPr lang="en-US" altLang="zh-CN" smtClean="0"/>
              <a:t>&lt;-&gt; </a:t>
            </a:r>
            <a:r>
              <a:rPr lang="zh-CN" altLang="en-US" smtClean="0"/>
              <a:t>八进制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779524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原码、反码、补码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568952" cy="46434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所有数字在计算机底层都以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二进制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形式存在。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计算机以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补码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的形式保存所有的整数。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正数的原码、反码、补码都相同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负数的补码是其反码加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原码：直接将一个数值换成二进制数。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反码：是对原码按位取反，只是最高位（符号位）确定为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整数常量默认是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类型，当用二进制定义整数时，其第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位是符号位；当是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long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类型时，二进制默认占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位，第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位是符号位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将以下十进制数转换为十六进制和二进制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123     256    87    62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将以下十六进制数转换为十进制和二进制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0x123     0x25F    0x38    0x62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28662" y="1643050"/>
            <a:ext cx="7537450" cy="4816475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计算机中任何的计算和存储都是以二进制方式实现的</a:t>
            </a: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位（</a:t>
            </a:r>
            <a:r>
              <a:rPr lang="en-US" altLang="zh-CN" dirty="0" smtClean="0">
                <a:latin typeface="+mj-lt"/>
                <a:ea typeface="宋体" pitchFamily="2" charset="-122"/>
              </a:rPr>
              <a:t>bit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） </a:t>
            </a:r>
            <a:r>
              <a:rPr lang="en-US" altLang="zh-CN" dirty="0" smtClean="0">
                <a:latin typeface="+mj-lt"/>
                <a:ea typeface="宋体" pitchFamily="2" charset="-122"/>
              </a:rPr>
              <a:t>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是计算机中最小的存储单位</a:t>
            </a: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字节（</a:t>
            </a:r>
            <a:r>
              <a:rPr lang="en-US" altLang="zh-CN" dirty="0" smtClean="0">
                <a:latin typeface="+mj-lt"/>
                <a:ea typeface="宋体" pitchFamily="2" charset="-122"/>
              </a:rPr>
              <a:t>byte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）</a:t>
            </a:r>
            <a:r>
              <a:rPr lang="en-US" altLang="zh-CN" dirty="0" smtClean="0">
                <a:latin typeface="+mj-lt"/>
                <a:ea typeface="宋体" pitchFamily="2" charset="-122"/>
              </a:rPr>
              <a:t> — </a:t>
            </a:r>
            <a:r>
              <a:rPr lang="zh-CN" altLang="en-US" dirty="0" smtClean="0">
                <a:latin typeface="+mj-lt"/>
                <a:ea typeface="宋体" pitchFamily="2" charset="-122"/>
              </a:rPr>
              <a:t>计算机中基本的存储单元  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1byte = 8bits</a:t>
            </a: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位与字节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4357694"/>
          <a:ext cx="6264696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  <a:gridCol w="783087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8728" y="492919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7           6             5            4              3             2            1             0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位运算是直接对二进制进行运算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01385"/>
              </p:ext>
            </p:extLst>
          </p:nvPr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/>
                <a:gridCol w="2089150"/>
                <a:gridCol w="4176712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&lt;&lt; 2 = 12 --&gt; 3*2*2=12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 1 = 1 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无符号右移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&gt;&gt;&gt; 1 = 1 --&gt;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&amp; 3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| 3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异或运算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^ 3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~6 =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5" y="1052736"/>
            <a:ext cx="7181851" cy="3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96336" y="10527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 &lt;&lt; 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7181851" cy="36004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39552" y="908720"/>
            <a:ext cx="0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4288" y="15567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84368" y="15567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48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2" y="5013809"/>
            <a:ext cx="7181851" cy="360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96336" y="30689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12 &gt;&gt; 2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" y="3518359"/>
            <a:ext cx="7181851" cy="36004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7452320" y="2979601"/>
            <a:ext cx="0" cy="1961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5203" y="3518359"/>
            <a:ext cx="5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0" y="5324207"/>
            <a:ext cx="7181851" cy="36004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7452320" y="4797152"/>
            <a:ext cx="0" cy="1656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795" y="5414213"/>
            <a:ext cx="5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3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标识符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7480831" cy="360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91705"/>
            <a:ext cx="7480831" cy="3600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732351" y="999276"/>
            <a:ext cx="0" cy="1637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1520" y="15917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9592" y="2276872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1111 1100</a:t>
            </a:r>
          </a:p>
          <a:p>
            <a:r>
              <a:rPr lang="en-US" altLang="zh-CN" smtClean="0"/>
              <a:t>1111 1011</a:t>
            </a:r>
          </a:p>
          <a:p>
            <a:r>
              <a:rPr lang="en-US" altLang="zh-CN" smtClean="0"/>
              <a:t>1000 0100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83860" y="3738670"/>
            <a:ext cx="2520280" cy="37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-13 &gt;&gt;&gt; 2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92391" y="1591705"/>
            <a:ext cx="144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-4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3" y="3789040"/>
            <a:ext cx="7480831" cy="360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4284895"/>
            <a:ext cx="7480831" cy="36004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7710114" y="3645024"/>
            <a:ext cx="0" cy="1728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5516" y="42848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9095"/>
              </p:ext>
            </p:extLst>
          </p:nvPr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位运算符的细节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1^0=1 , 0^1=1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按位取反或补</a:t>
            </a:r>
            <a:r>
              <a:rPr lang="en-US" altLang="zh-CN" dirty="0" smtClean="0">
                <a:latin typeface="+mj-lt"/>
                <a:ea typeface="宋体" pitchFamily="2" charset="-122"/>
              </a:rPr>
              <a:t>( ~ 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u="sng" dirty="0" smtClean="0">
                <a:latin typeface="+mj-lt"/>
                <a:ea typeface="宋体" pitchFamily="2" charset="-122"/>
              </a:rPr>
              <a:t> ~0x3F  </a:t>
            </a:r>
            <a:r>
              <a:rPr lang="en-US" altLang="zh-CN" u="sng" dirty="0" smtClean="0">
                <a:ea typeface="宋体" pitchFamily="2" charset="-122"/>
              </a:rPr>
              <a:t>-&gt;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             =0xC0 </a:t>
            </a:r>
            <a:r>
              <a:rPr lang="en-US" altLang="zh-CN" dirty="0" smtClean="0">
                <a:ea typeface="宋体" pitchFamily="2" charset="-122"/>
              </a:rPr>
              <a:t>-&gt; 1100  0000</a:t>
            </a:r>
          </a:p>
          <a:p>
            <a:pPr marL="361950" indent="-361950" eaLnBrk="1" hangingPunct="1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按位或</a:t>
            </a:r>
            <a:r>
              <a:rPr lang="en-US" altLang="zh-CN" dirty="0" smtClean="0">
                <a:latin typeface="+mj-lt"/>
                <a:ea typeface="宋体" pitchFamily="2" charset="-122"/>
              </a:rPr>
              <a:t>( </a:t>
            </a:r>
            <a:r>
              <a:rPr lang="en-US" altLang="zh-CN" dirty="0" smtClean="0">
                <a:ea typeface="宋体" pitchFamily="2" charset="-122"/>
              </a:rPr>
              <a:t>| </a:t>
            </a:r>
            <a:r>
              <a:rPr lang="en-US" altLang="zh-CN" dirty="0" smtClean="0">
                <a:latin typeface="+mj-lt"/>
                <a:ea typeface="宋体" pitchFamily="2" charset="-122"/>
              </a:rPr>
              <a:t>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0 | 0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| 0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| 1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  0x3f  -&gt; 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 |</a:t>
            </a:r>
            <a:r>
              <a:rPr lang="en-US" altLang="zh-CN" u="sng" dirty="0" smtClean="0">
                <a:ea typeface="宋体" pitchFamily="2" charset="-122"/>
              </a:rPr>
              <a:t> 0x6d  -&gt; 0110 1101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= 0x7f  -&gt; 0111 1111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786" y="1571612"/>
            <a:ext cx="7537450" cy="4816475"/>
          </a:xfrm>
        </p:spPr>
        <p:txBody>
          <a:bodyPr/>
          <a:lstStyle/>
          <a:p>
            <a:pPr marL="361950" indent="-361950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按位与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&amp; )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0 &amp; 0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0 &amp; 1 = 0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     1 &amp; 1 = 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dirty="0" smtClean="0">
                <a:latin typeface="+mj-lt"/>
                <a:ea typeface="宋体" pitchFamily="2" charset="-122"/>
              </a:rPr>
              <a:t>例如：    </a:t>
            </a:r>
            <a:r>
              <a:rPr lang="en-US" altLang="zh-CN" dirty="0" smtClean="0">
                <a:ea typeface="宋体" pitchFamily="2" charset="-122"/>
              </a:rPr>
              <a:t>0x3f  -&gt; 0011 1111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u="sng" dirty="0" smtClean="0">
                <a:ea typeface="宋体" pitchFamily="2" charset="-122"/>
              </a:rPr>
              <a:t> 0x6d -&gt; 0110 1101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       = 0x2d -&gt; 0010 1101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786" y="1571612"/>
            <a:ext cx="7537450" cy="4816475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按位异或 </a:t>
            </a:r>
            <a:r>
              <a:rPr lang="en-US" altLang="zh-CN" dirty="0" smtClean="0">
                <a:ea typeface="宋体" pitchFamily="2" charset="-122"/>
              </a:rPr>
              <a:t>( ^ )</a:t>
            </a:r>
            <a:endParaRPr lang="en-US" altLang="zh-CN" sz="3200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	 0 ^ 0 = 0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   0 ^ 1 = 1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   1 ^ 1 = 0</a:t>
            </a:r>
          </a:p>
          <a:p>
            <a:pPr marL="361950" indent="-361950"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0x3f  -&gt; 0011 1111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</a:t>
            </a:r>
            <a:r>
              <a:rPr lang="en-US" altLang="zh-CN" u="sng" dirty="0" smtClean="0">
                <a:ea typeface="宋体" pitchFamily="2" charset="-122"/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 ^</a:t>
            </a:r>
            <a:r>
              <a:rPr lang="en-US" altLang="zh-CN" u="sng" dirty="0" smtClean="0">
                <a:ea typeface="宋体" pitchFamily="2" charset="-122"/>
              </a:rPr>
              <a:t> 0x6d -&gt; 0110 1101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= 0x52 -&gt; 0101 0010</a:t>
            </a:r>
            <a:endParaRPr lang="en-US" altLang="zh-CN" sz="3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负数的位表示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负数的位表示为正数取反加一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例如：</a:t>
            </a:r>
            <a:r>
              <a:rPr lang="en-US" altLang="zh-CN" dirty="0" smtClean="0">
                <a:ea typeface="宋体" pitchFamily="2" charset="-122"/>
              </a:rPr>
              <a:t>    63  =  0x3F -&gt; 0011 1111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 -63  =  0xC1  -&gt;1100 0001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在用位表示负数时，最高位为符号位，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表示负数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544" y="980728"/>
            <a:ext cx="8676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-13  </a:t>
            </a:r>
            <a:r>
              <a:rPr lang="zh-CN" altLang="en-US" smtClean="0"/>
              <a:t>的原码：</a:t>
            </a:r>
            <a:r>
              <a:rPr lang="en-US" altLang="zh-CN"/>
              <a:t>1</a:t>
            </a:r>
            <a:r>
              <a:rPr lang="en-US" altLang="zh-CN" smtClean="0"/>
              <a:t>000 1101</a:t>
            </a:r>
          </a:p>
          <a:p>
            <a:r>
              <a:rPr lang="en-US" altLang="zh-CN" smtClean="0"/>
              <a:t>-13 </a:t>
            </a:r>
            <a:r>
              <a:rPr lang="zh-CN" altLang="en-US" smtClean="0"/>
              <a:t>的反码： </a:t>
            </a:r>
            <a:r>
              <a:rPr lang="en-US" altLang="zh-CN" smtClean="0"/>
              <a:t>1111 0010</a:t>
            </a:r>
          </a:p>
          <a:p>
            <a:r>
              <a:rPr lang="en-US" altLang="zh-CN" smtClean="0"/>
              <a:t>-13 </a:t>
            </a:r>
            <a:r>
              <a:rPr lang="zh-CN" altLang="en-US" smtClean="0"/>
              <a:t>的补码： </a:t>
            </a:r>
            <a:r>
              <a:rPr lang="en-US" altLang="zh-CN" smtClean="0"/>
              <a:t>1111 0011</a:t>
            </a:r>
          </a:p>
          <a:p>
            <a:endParaRPr lang="en-US" altLang="zh-CN"/>
          </a:p>
          <a:p>
            <a:r>
              <a:rPr lang="en-US" altLang="zh-CN" smtClean="0"/>
              <a:t>-20 </a:t>
            </a:r>
            <a:r>
              <a:rPr lang="zh-CN" altLang="en-US" smtClean="0"/>
              <a:t>的原码：</a:t>
            </a:r>
            <a:r>
              <a:rPr lang="en-US" altLang="zh-CN" smtClean="0"/>
              <a:t>1001 0100</a:t>
            </a:r>
          </a:p>
          <a:p>
            <a:r>
              <a:rPr lang="en-US" altLang="zh-CN" smtClean="0"/>
              <a:t>-20 </a:t>
            </a:r>
            <a:r>
              <a:rPr lang="zh-CN" altLang="en-US" smtClean="0"/>
              <a:t>的反码：</a:t>
            </a:r>
            <a:r>
              <a:rPr lang="en-US" altLang="zh-CN" smtClean="0"/>
              <a:t>1110 1011</a:t>
            </a:r>
          </a:p>
          <a:p>
            <a:r>
              <a:rPr lang="en-US" altLang="zh-CN" smtClean="0"/>
              <a:t>-20 </a:t>
            </a:r>
            <a:r>
              <a:rPr lang="zh-CN" altLang="en-US" smtClean="0"/>
              <a:t>的补码：</a:t>
            </a:r>
            <a:r>
              <a:rPr lang="en-US" altLang="zh-CN" smtClean="0"/>
              <a:t>1110 1100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1100 0011</a:t>
            </a:r>
          </a:p>
          <a:p>
            <a:r>
              <a:rPr lang="en-US" altLang="zh-CN" smtClean="0"/>
              <a:t>1100 0010</a:t>
            </a:r>
          </a:p>
          <a:p>
            <a:r>
              <a:rPr lang="en-US" altLang="zh-CN" smtClean="0"/>
              <a:t>1011 1101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1011 0101</a:t>
            </a:r>
          </a:p>
          <a:p>
            <a:r>
              <a:rPr lang="en-US" altLang="zh-CN" smtClean="0"/>
              <a:t>1011 0100</a:t>
            </a:r>
          </a:p>
          <a:p>
            <a:r>
              <a:rPr lang="en-US" altLang="zh-CN" smtClean="0"/>
              <a:t>1100 1011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62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500166" y="2445245"/>
            <a:ext cx="6357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变量的数据类型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变量的数据类型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0" y="3765569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476644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基本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4991119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引用</a:t>
            </a:r>
            <a:endParaRPr 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187719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635375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4930775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2755919"/>
            <a:ext cx="353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4845069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4902219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764704"/>
            <a:ext cx="6931774" cy="79434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整型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各整数类型有固定的表数范围和字段长度，不受具体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的影响，以保证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程序的可移植性。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的整型常量默认为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型，声明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型常量须后加‘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23425"/>
              </p:ext>
            </p:extLst>
          </p:nvPr>
        </p:nvGraphicFramePr>
        <p:xfrm>
          <a:off x="857224" y="3573463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052736"/>
            <a:ext cx="8712968" cy="54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708920"/>
            <a:ext cx="1728192" cy="1512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a = 10;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7633" y="1484784"/>
            <a:ext cx="1872208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temp = a + 1; 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547664" y="1772816"/>
            <a:ext cx="3024336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 flipH="1">
            <a:off x="2555776" y="2852936"/>
            <a:ext cx="2937961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764704"/>
            <a:ext cx="5428718" cy="79434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solidFill>
                  <a:prstClr val="black"/>
                </a:solidFill>
                <a:ea typeface="宋体" pitchFamily="2" charset="-122"/>
                <a:cs typeface="Times New Roman" pitchFamily="18" charset="0"/>
              </a:rPr>
              <a:t>浮点型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8289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与整数类型类似，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的影响。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浮点型常量有两种表示形式：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十进制数形式：如：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       512.0f        .512   (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必须有小数点）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科学计数法形式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5.12e2      512E2     100E-2</a:t>
            </a: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802711"/>
              </p:ext>
            </p:extLst>
          </p:nvPr>
        </p:nvGraphicFramePr>
        <p:xfrm>
          <a:off x="754063" y="455771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93150"/>
              </p:ext>
            </p:extLst>
          </p:nvPr>
        </p:nvGraphicFramePr>
        <p:xfrm>
          <a:off x="1331640" y="1412776"/>
          <a:ext cx="6096000" cy="159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5999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835696" y="1412776"/>
            <a:ext cx="0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5576" y="32849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符号位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995936" y="1412776"/>
            <a:ext cx="0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67744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指数位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2040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尾数位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43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2398"/>
              </p:ext>
            </p:extLst>
          </p:nvPr>
        </p:nvGraphicFramePr>
        <p:xfrm>
          <a:off x="1187624" y="1052736"/>
          <a:ext cx="6096000" cy="10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02388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2625"/>
              </p:ext>
            </p:extLst>
          </p:nvPr>
        </p:nvGraphicFramePr>
        <p:xfrm>
          <a:off x="1403648" y="364502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44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916832"/>
            <a:ext cx="8064896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71600" y="1916832"/>
            <a:ext cx="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83568" y="1412776"/>
            <a:ext cx="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3528" y="9760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符号位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563888" y="1916832"/>
            <a:ext cx="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39752" y="1160748"/>
            <a:ext cx="0" cy="756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51720" y="7914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指数位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012160" y="1354124"/>
            <a:ext cx="0" cy="56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64088" y="7914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尾数位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42956"/>
              </p:ext>
            </p:extLst>
          </p:nvPr>
        </p:nvGraphicFramePr>
        <p:xfrm>
          <a:off x="1187624" y="1412776"/>
          <a:ext cx="6096000" cy="80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0786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63373"/>
              </p:ext>
            </p:extLst>
          </p:nvPr>
        </p:nvGraphicFramePr>
        <p:xfrm>
          <a:off x="1115616" y="3356992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6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79148"/>
              </p:ext>
            </p:extLst>
          </p:nvPr>
        </p:nvGraphicFramePr>
        <p:xfrm>
          <a:off x="1403648" y="908720"/>
          <a:ext cx="6096000" cy="8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798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33649"/>
              </p:ext>
            </p:extLst>
          </p:nvPr>
        </p:nvGraphicFramePr>
        <p:xfrm>
          <a:off x="1475656" y="364502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示  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  public class </a:t>
            </a:r>
            <a:r>
              <a:rPr lang="en-US" altLang="zh-CN" sz="1600" dirty="0" err="1" smtClean="0">
                <a:ea typeface="宋体" pitchFamily="2" charset="-122"/>
              </a:rPr>
              <a:t>TestNum</a:t>
            </a:r>
            <a:r>
              <a:rPr lang="en-US" altLang="zh-CN" sz="1600" dirty="0" smtClean="0">
                <a:ea typeface="宋体" pitchFamily="2" charset="-122"/>
              </a:rPr>
              <a:t> {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      public static void main(String[] </a:t>
            </a:r>
            <a:r>
              <a:rPr lang="en-US" altLang="zh-CN" sz="1600" dirty="0" err="1" smtClean="0">
                <a:ea typeface="宋体" pitchFamily="2" charset="-122"/>
              </a:rPr>
              <a:t>args</a:t>
            </a:r>
            <a:r>
              <a:rPr lang="en-US" altLang="zh-CN" sz="1600" dirty="0" smtClean="0">
                <a:ea typeface="宋体" pitchFamily="2" charset="-122"/>
              </a:rPr>
              <a:t>) {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3          </a:t>
            </a:r>
            <a:r>
              <a:rPr lang="en-US" altLang="zh-CN" sz="1600" dirty="0" err="1" smtClean="0">
                <a:ea typeface="宋体" pitchFamily="2" charset="-122"/>
              </a:rPr>
              <a:t>int</a:t>
            </a:r>
            <a:r>
              <a:rPr lang="en-US" altLang="zh-CN" sz="1600" dirty="0" smtClean="0">
                <a:ea typeface="宋体" pitchFamily="2" charset="-122"/>
              </a:rPr>
              <a:t> no = 32920;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4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("byte no = " + no);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5  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6          long </a:t>
            </a:r>
            <a:r>
              <a:rPr lang="en-US" altLang="zh-CN" sz="1600" dirty="0" err="1" smtClean="0">
                <a:ea typeface="宋体" pitchFamily="2" charset="-122"/>
              </a:rPr>
              <a:t>lnum</a:t>
            </a:r>
            <a:r>
              <a:rPr lang="en-US" altLang="zh-CN" sz="1600" dirty="0" smtClean="0">
                <a:ea typeface="宋体" pitchFamily="2" charset="-122"/>
              </a:rPr>
              <a:t> = 1234567L;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7          long lnum1 = 1234567</a:t>
            </a:r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sz="1600" dirty="0" smtClean="0"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8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("long lnum1 = " + lnum1);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9  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10         double num = 123.123456789123456789;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11         double num1 = 123.123456789123456789d;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12         double num2 = 123.123456789123456789D;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13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("double num = " + num);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14         float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 = 123.123456789123456789f;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15         float numf1 = 123.123456789123456789F;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16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("float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 = " + </a:t>
            </a:r>
            <a:r>
              <a:rPr lang="en-US" altLang="zh-CN" sz="1600" dirty="0" err="1" smtClean="0">
                <a:ea typeface="宋体" pitchFamily="2" charset="-122"/>
              </a:rPr>
              <a:t>numf</a:t>
            </a:r>
            <a:r>
              <a:rPr lang="en-US" altLang="zh-CN" sz="1600" dirty="0" smtClean="0">
                <a:ea typeface="宋体" pitchFamily="2" charset="-122"/>
              </a:rPr>
              <a:t>);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17     }</a:t>
            </a:r>
          </a:p>
          <a:p>
            <a:pPr marL="361950" indent="-361950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18 }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66" y="861236"/>
            <a:ext cx="5429288" cy="78181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字符型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”(2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字符型常量的三种表现形式：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字符常量是用单引号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‘ ’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的字符。例如：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c1 = 'a';   char c2 = 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'; char c3 =  '9';</a:t>
            </a:r>
          </a:p>
          <a:p>
            <a:pPr lvl="1">
              <a:buFont typeface="Wingdings" pitchFamily="2" charset="2"/>
              <a:buChar char="Ø"/>
            </a:pPr>
            <a:r>
              <a:rPr lang="az-Cyrl-AZ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中还允许使用转义字符‘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 c3 = ‘\n’;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'\n'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表示换行符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值来表示字符型常量：‘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。其中，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XXXX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代表一个十六进制整数。如：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\u000a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表示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1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码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二进制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表示。每一个二进制位（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bit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）有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两种状态，因此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8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种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个符号，从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00000000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11111111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码：上个世纪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字符的编码，比如空格“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SPACE”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00100000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），大写的字母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65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01000001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）。这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个符号（包括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位，最前面的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位统一规定为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不能表示所有字符。</a:t>
            </a: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130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在法语编码中代表了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é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itchFamily="2" charset="-122"/>
                <a:cs typeface="Times New Roman" pitchFamily="18" charset="0"/>
              </a:rPr>
              <a:t>Gimel</a:t>
            </a: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(ג)</a:t>
            </a:r>
          </a:p>
        </p:txBody>
      </p:sp>
    </p:spTree>
    <p:extLst>
      <p:ext uri="{BB962C8B-B14F-4D97-AF65-F5344CB8AC3E}">
        <p14:creationId xmlns:p14="http://schemas.microsoft.com/office/powerpoint/2010/main" val="369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编码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没有乱码的问题。</a:t>
            </a:r>
            <a:endParaRPr lang="en-US" altLang="zh-CN" sz="22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的缺点：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只是一个符号集，它只规定了符号的二进制代码，却没有规定这个二进制代码应该如何存储：无法区别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：计算机无法区分三个字节表示一个符号还是分别表示三个符号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2736"/>
            <a:ext cx="856895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2852936"/>
            <a:ext cx="2016224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a = 11;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1556792"/>
            <a:ext cx="2592288" cy="1728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temp  = 10;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2195736" y="1700808"/>
            <a:ext cx="2808312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80012" y="4725144"/>
            <a:ext cx="2412268" cy="1512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 b =10</a:t>
            </a:r>
            <a:r>
              <a:rPr lang="en-US" altLang="zh-CN"/>
              <a:t>;</a:t>
            </a:r>
            <a:r>
              <a:rPr lang="en-US" altLang="zh-CN" smtClean="0"/>
              <a:t> 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 flipH="1">
            <a:off x="5886146" y="3284984"/>
            <a:ext cx="414046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33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UTF-8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的实现方式。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1-6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个字节表示一个符号，根据不同的符号而变化字节长度。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的编码规则：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对于单字节的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编码，该字节的最高位为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码）。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对于多字节的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编码，如果编码包含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，第一个字节的第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n+1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"10"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位用来对字符进行编码。     </a:t>
            </a:r>
          </a:p>
        </p:txBody>
      </p:sp>
    </p:spTree>
    <p:extLst>
      <p:ext uri="{BB962C8B-B14F-4D97-AF65-F5344CB8AC3E}">
        <p14:creationId xmlns:p14="http://schemas.microsoft.com/office/powerpoint/2010/main" val="5769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10200"/>
              </p:ext>
            </p:extLst>
          </p:nvPr>
        </p:nvGraphicFramePr>
        <p:xfrm>
          <a:off x="1331640" y="1628800"/>
          <a:ext cx="6096000" cy="15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5279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43608" y="43651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0100 1010    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示  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63640" y="1285860"/>
            <a:ext cx="7537450" cy="518457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TestNum1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char c = 'b';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char c1 = 'Z';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char c2 = '0';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char c3 = '$';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char c4 = '\n';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换行  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\-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转义字符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    char c5 = '\r';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回车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   char c6 = '\t';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制表符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char c7 = '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张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("char c = " + c);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c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)c);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a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)'a');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A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)'A');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Z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)'Z');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17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18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0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)'0');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19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("ASCII 1 = " +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)'1');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54038" y="658097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示  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459134"/>
            <a:ext cx="7537450" cy="5184576"/>
          </a:xfrm>
        </p:spPr>
        <p:txBody>
          <a:bodyPr>
            <a:noAutofit/>
          </a:bodyPr>
          <a:lstStyle/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20 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21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9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)'9');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22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\\r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)'\r');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23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("ASCII \\n = " + (</a:t>
            </a:r>
            <a:r>
              <a:rPr lang="en-US" altLang="zh-CN" sz="1700" dirty="0" err="1" smtClean="0">
                <a:ea typeface="宋体" pitchFamily="2" charset="-122"/>
              </a:rPr>
              <a:t>int</a:t>
            </a:r>
            <a:r>
              <a:rPr lang="en-US" altLang="zh-CN" sz="1700" dirty="0" smtClean="0">
                <a:ea typeface="宋体" pitchFamily="2" charset="-122"/>
              </a:rPr>
              <a:t>)'\n');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24 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25         char c8 = '\u5f20';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26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("Unicode 5f20 = " + c8);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27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28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81117"/>
              </p:ext>
            </p:extLst>
          </p:nvPr>
        </p:nvGraphicFramePr>
        <p:xfrm>
          <a:off x="1259632" y="14127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8823"/>
              </p:ext>
            </p:extLst>
          </p:nvPr>
        </p:nvGraphicFramePr>
        <p:xfrm>
          <a:off x="1187624" y="299695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种基本数据类型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布尔型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39005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oolean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类型适于逻辑运算，一般用于程序流程控制：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条件控制语句；            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do-while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   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循环控制语句；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类型数据只允许取值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不可以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的整数替代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，这点和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语言不同。</a:t>
            </a:r>
          </a:p>
        </p:txBody>
      </p:sp>
    </p:spTree>
    <p:extLst>
      <p:ext uri="{BB962C8B-B14F-4D97-AF65-F5344CB8AC3E}">
        <p14:creationId xmlns:p14="http://schemas.microsoft.com/office/powerpoint/2010/main" val="7203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58" y="620688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基本数据类型转换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byte,short,char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当把任何基本类型的值和字符串值进行连接运算时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(+)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8728" y="2505416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4479" y="2980430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0797" y="3425827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547812" y="2428868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563672" y="2928934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byte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565260" y="3336754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short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7" idx="1"/>
          </p:cNvCxnSpPr>
          <p:nvPr/>
        </p:nvCxnSpPr>
        <p:spPr>
          <a:xfrm>
            <a:off x="2365353" y="2649085"/>
            <a:ext cx="1262726" cy="2094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7" idx="3"/>
          </p:cNvCxnSpPr>
          <p:nvPr/>
        </p:nvCxnSpPr>
        <p:spPr>
          <a:xfrm flipV="1">
            <a:off x="2357422" y="3062832"/>
            <a:ext cx="1270657" cy="5074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7" idx="2"/>
          </p:cNvCxnSpPr>
          <p:nvPr/>
        </p:nvCxnSpPr>
        <p:spPr>
          <a:xfrm flipV="1">
            <a:off x="2357422" y="2960682"/>
            <a:ext cx="1133491" cy="1825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强制类型转换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精度降低或溢出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格外要注意。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 a = “43”;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(a);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28860" y="770587"/>
            <a:ext cx="4429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练  习</a:t>
            </a:r>
            <a:endParaRPr lang="zh-CN" altLang="en-US" sz="3200" b="1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</a:p>
          <a:p>
            <a:pPr eaLnBrk="1" hangingPunct="1"/>
            <a:r>
              <a:rPr lang="en-US" altLang="zh-CN" dirty="0"/>
              <a:t>      s = s-2;                  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b + 4;</a:t>
            </a:r>
            <a:r>
              <a:rPr lang="zh-CN" altLang="en-US" dirty="0"/>
              <a:t>        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</a:p>
          <a:p>
            <a:pPr eaLnBrk="1" hangingPunct="1"/>
            <a:r>
              <a:rPr lang="en-US" altLang="zh-CN" dirty="0"/>
              <a:t>      double d = .314;</a:t>
            </a:r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</a:p>
          <a:p>
            <a:pPr eaLnBrk="1" hangingPunct="1"/>
            <a:r>
              <a:rPr lang="en-US" altLang="zh-CN" dirty="0"/>
              <a:t>       short s = 3;</a:t>
            </a:r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判断是否能通过编译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字符串类型</a:t>
            </a:r>
            <a:r>
              <a:rPr lang="en-US" altLang="zh-CN" sz="2800" b="1" dirty="0" smtClean="0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536403"/>
            <a:ext cx="813911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 smtClean="0">
                <a:latin typeface="+mn-lt"/>
              </a:rPr>
              <a:t>不是基本数据类型，属于对象类型或引用数据类型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使用方式与基本数据类型一致。例如：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	      String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“</a:t>
            </a:r>
            <a:r>
              <a:rPr lang="en-US" altLang="zh-CN" dirty="0" err="1" smtClean="0">
                <a:latin typeface="+mn-lt"/>
              </a:rPr>
              <a:t>abcd</a:t>
            </a:r>
            <a:r>
              <a:rPr lang="en-US" altLang="zh-CN" dirty="0" smtClean="0">
                <a:latin typeface="+mn-lt"/>
              </a:rPr>
              <a:t>”;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一个字符串可以串接另一个字符串，也可以直接串接其他类型的数据。例如：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=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 “xyz” ; </a:t>
            </a:r>
            <a:r>
              <a:rPr lang="zh-CN" altLang="en-US" dirty="0" smtClean="0">
                <a:latin typeface="+mn-lt"/>
              </a:rPr>
              <a:t>或  </a:t>
            </a: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+= “xyz” 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 n = 100;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 smtClean="0">
                <a:latin typeface="+mn-lt"/>
              </a:rPr>
              <a:t>str</a:t>
            </a:r>
            <a:r>
              <a:rPr lang="en-US" altLang="zh-CN" dirty="0" smtClean="0">
                <a:latin typeface="+mn-lt"/>
              </a:rPr>
              <a:t> += n;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注：当字符串与任何基本数据类型进行运算，都将串接为字符串类型（考虑优先级）。</a:t>
            </a:r>
            <a:endParaRPr lang="en-US" altLang="zh-CN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8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16" y="764704"/>
            <a:ext cx="2420322" cy="7200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标识符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标识符：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等要素命名时使用的字符序列称为标识符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定义合法标识符规则：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标识符不能包含空格。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注意：在起名字时，为了提高阅读性，要尽量有意义，“见名知意”。</a:t>
            </a:r>
          </a:p>
        </p:txBody>
      </p:sp>
    </p:spTree>
    <p:extLst>
      <p:ext uri="{BB962C8B-B14F-4D97-AF65-F5344CB8AC3E}">
        <p14:creationId xmlns:p14="http://schemas.microsoft.com/office/powerpoint/2010/main" val="6924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示 例</a:t>
            </a:r>
            <a:r>
              <a:rPr lang="en-US" altLang="zh-CN" sz="3600" b="1" dirty="0" smtClean="0"/>
              <a:t>—</a:t>
            </a:r>
            <a:r>
              <a:rPr lang="en-US" altLang="zh-CN" sz="3600" b="1" dirty="0" err="1" smtClean="0"/>
              <a:t>TestString</a:t>
            </a:r>
            <a:r>
              <a:rPr lang="zh-CN" altLang="en-US" sz="3600" b="1" dirty="0" smtClean="0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  public class </a:t>
            </a:r>
            <a:r>
              <a:rPr lang="en-US" altLang="zh-CN" sz="1800" dirty="0" err="1" smtClean="0">
                <a:ea typeface="宋体" pitchFamily="2" charset="-122"/>
              </a:rPr>
              <a:t>TestString</a:t>
            </a:r>
            <a:r>
              <a:rPr lang="en-US" altLang="zh-CN" sz="1800" dirty="0" smtClean="0"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2      public static void main(String[] </a:t>
            </a:r>
            <a:r>
              <a:rPr lang="en-US" altLang="zh-CN" sz="1800" dirty="0" err="1" smtClean="0">
                <a:ea typeface="宋体" pitchFamily="2" charset="-122"/>
              </a:rPr>
              <a:t>args</a:t>
            </a:r>
            <a:r>
              <a:rPr lang="en-US" altLang="zh-CN" sz="1800" dirty="0" smtClean="0"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3          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no = 10;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4          String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= "</a:t>
            </a:r>
            <a:r>
              <a:rPr lang="en-US" altLang="zh-CN" sz="1800" dirty="0" err="1" smtClean="0">
                <a:ea typeface="宋体" pitchFamily="2" charset="-122"/>
              </a:rPr>
              <a:t>abcdef</a:t>
            </a:r>
            <a:r>
              <a:rPr lang="en-US" altLang="zh-CN" sz="1800" dirty="0" smtClean="0">
                <a:ea typeface="宋体" pitchFamily="2" charset="-122"/>
              </a:rPr>
              <a:t>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5          String str1 = </a:t>
            </a:r>
            <a:r>
              <a:rPr lang="en-US" altLang="zh-CN" sz="1800" dirty="0" err="1" smtClean="0">
                <a:ea typeface="宋体" pitchFamily="2" charset="-122"/>
              </a:rPr>
              <a:t>str</a:t>
            </a:r>
            <a:r>
              <a:rPr lang="en-US" altLang="zh-CN" sz="1800" dirty="0" smtClean="0">
                <a:ea typeface="宋体" pitchFamily="2" charset="-122"/>
              </a:rPr>
              <a:t> + "xyz";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6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7          str1 += "123";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8          char c = '</a:t>
            </a:r>
            <a:r>
              <a:rPr lang="zh-CN" altLang="en-US" sz="1800" dirty="0" smtClean="0">
                <a:ea typeface="宋体" pitchFamily="2" charset="-122"/>
              </a:rPr>
              <a:t>国</a:t>
            </a:r>
            <a:r>
              <a:rPr lang="en-US" altLang="zh-CN" sz="1800" dirty="0" smtClean="0"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9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10         double pi = 3.1416;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11         str1 += pi;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12         </a:t>
            </a:r>
            <a:r>
              <a:rPr lang="en-US" altLang="zh-CN" sz="1800" dirty="0" err="1" smtClean="0">
                <a:ea typeface="宋体" pitchFamily="2" charset="-122"/>
              </a:rPr>
              <a:t>boolean</a:t>
            </a:r>
            <a:r>
              <a:rPr lang="en-US" altLang="zh-CN" sz="1800" dirty="0" smtClean="0">
                <a:ea typeface="宋体" pitchFamily="2" charset="-122"/>
              </a:rPr>
              <a:t> b = false;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13         str1 += b;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14         str1 += c;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15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16 	      </a:t>
            </a:r>
            <a:r>
              <a:rPr lang="en-US" altLang="zh-CN" sz="1800" dirty="0" err="1" smtClean="0"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ea typeface="宋体" pitchFamily="2" charset="-122"/>
              </a:rPr>
              <a:t>("str1 = " + str1);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17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对错：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(str2</a:t>
            </a:r>
            <a:r>
              <a:rPr lang="en-US" altLang="zh-CN" dirty="0"/>
              <a:t>);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 //</a:t>
            </a:r>
            <a:r>
              <a:rPr lang="zh-CN" altLang="en-US" dirty="0" smtClean="0"/>
              <a:t>输出：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dirty="0" smtClean="0"/>
              <a:t>输出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输出：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553477" y="1700808"/>
            <a:ext cx="85689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改进</a:t>
            </a:r>
            <a:r>
              <a:rPr lang="en-US" altLang="zh-CN" dirty="0" smtClean="0">
                <a:ea typeface="宋体" pitchFamily="2" charset="-122"/>
              </a:rPr>
              <a:t>Variable</a:t>
            </a:r>
            <a:r>
              <a:rPr lang="zh-CN" altLang="en-US" dirty="0" smtClean="0">
                <a:ea typeface="宋体" pitchFamily="2" charset="-122"/>
              </a:rPr>
              <a:t>类，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方法中使用</a:t>
            </a:r>
            <a:r>
              <a:rPr lang="en-US" altLang="zh-CN" dirty="0" smtClean="0">
                <a:ea typeface="宋体" pitchFamily="2" charset="-122"/>
              </a:rPr>
              <a:t>double</a:t>
            </a:r>
            <a:r>
              <a:rPr lang="zh-CN" altLang="en-US" dirty="0" smtClean="0">
                <a:ea typeface="宋体" pitchFamily="2" charset="-122"/>
              </a:rPr>
              <a:t>类型声明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变量，然后用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保存</a:t>
            </a:r>
            <a:r>
              <a:rPr lang="en-US" altLang="zh-CN" dirty="0" smtClean="0">
                <a:ea typeface="宋体" pitchFamily="2" charset="-122"/>
              </a:rPr>
              <a:t>var1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smtClean="0">
                <a:ea typeface="宋体" pitchFamily="2" charset="-122"/>
              </a:rPr>
              <a:t>var2</a:t>
            </a:r>
            <a:r>
              <a:rPr lang="zh-CN" altLang="en-US" dirty="0" smtClean="0">
                <a:ea typeface="宋体" pitchFamily="2" charset="-122"/>
              </a:rPr>
              <a:t>之商。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 声明字符串变量</a:t>
            </a:r>
            <a:r>
              <a:rPr lang="en-US" altLang="zh-CN" dirty="0" err="1" smtClean="0">
                <a:ea typeface="宋体" pitchFamily="2" charset="-122"/>
              </a:rPr>
              <a:t>str</a:t>
            </a:r>
            <a:r>
              <a:rPr lang="zh-CN" altLang="en-US" dirty="0" smtClean="0">
                <a:ea typeface="宋体" pitchFamily="2" charset="-122"/>
              </a:rPr>
              <a:t>，用</a:t>
            </a:r>
            <a:r>
              <a:rPr lang="en-US" altLang="zh-CN" dirty="0" err="1" smtClean="0">
                <a:ea typeface="宋体" pitchFamily="2" charset="-122"/>
              </a:rPr>
              <a:t>str</a:t>
            </a:r>
            <a:r>
              <a:rPr lang="zh-CN" altLang="en-US" dirty="0" smtClean="0">
                <a:ea typeface="宋体" pitchFamily="2" charset="-122"/>
              </a:rPr>
              <a:t>串接的形式表示上述计算并打印输出结果。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第五节 运算符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三元运算符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算术运算符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5148"/>
              </p:ext>
            </p:extLst>
          </p:nvPr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算术运算符的注意问题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5%-2=1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对于除号“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x=3510;x=x/1000*1000;  x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+”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System.out.println("5+5="+5+5); //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打印结果是？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 习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算术运算</a:t>
            </a:r>
            <a:r>
              <a:rPr lang="zh-CN" altLang="en-US" b="1" dirty="0"/>
              <a:t>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= 10,i2 = 20;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}</a:t>
            </a:r>
          </a:p>
          <a:p>
            <a:pPr eaLnBrk="1" hangingPunct="1"/>
            <a:r>
              <a:rPr lang="en-US" altLang="zh-CN" sz="2000" dirty="0"/>
              <a:t>}</a:t>
            </a:r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smtClean="0"/>
              <a:t>i=10     i1=11</a:t>
            </a:r>
            <a:endParaRPr lang="en-US" altLang="zh-CN" dirty="0" smtClean="0"/>
          </a:p>
          <a:p>
            <a:pPr eaLnBrk="1" hangingPunct="1"/>
            <a:r>
              <a:rPr lang="en-US" altLang="zh-CN" smtClean="0"/>
              <a:t>i=12</a:t>
            </a:r>
            <a:r>
              <a:rPr lang="zh-CN" altLang="en-US" smtClean="0"/>
              <a:t>      </a:t>
            </a:r>
            <a:r>
              <a:rPr lang="en-US" altLang="zh-CN" smtClean="0"/>
              <a:t>i1=12</a:t>
            </a:r>
            <a:endParaRPr lang="en-US" altLang="zh-CN" dirty="0" smtClean="0"/>
          </a:p>
          <a:p>
            <a:pPr eaLnBrk="1" hangingPunct="1"/>
            <a:r>
              <a:rPr lang="en-US" altLang="zh-CN" smtClean="0"/>
              <a:t>i=20      i2=19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smtClean="0"/>
              <a:t>=      </a:t>
            </a:r>
            <a:r>
              <a:rPr lang="en-US" altLang="zh-CN" dirty="0" smtClean="0"/>
              <a:t>i2</a:t>
            </a:r>
            <a:r>
              <a:rPr lang="en-US" altLang="zh-CN" smtClean="0"/>
              <a:t>=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9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符号：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”两侧数据类型不一致时，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可以使用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连续赋值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扩展赋值运算符：</a:t>
            </a: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+=,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=, *=, /=, %=</a:t>
            </a: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赋值运算符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580" y="1412776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思考：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boolean b1 = false;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        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的区别。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if(b1=true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       else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zh-CN" altLang="en-US" sz="2400" b="1" dirty="0" smtClean="0">
                <a:ea typeface="宋体" pitchFamily="2" charset="-122"/>
              </a:rPr>
              <a:t>思考：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0134" y="778384"/>
            <a:ext cx="5929354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charset="-122"/>
              </a:rPr>
              <a:t>Java</a:t>
            </a:r>
            <a:r>
              <a:rPr lang="zh-CN" altLang="en-US" b="1" dirty="0" smtClean="0">
                <a:ea typeface="宋体" charset="-122"/>
              </a:rPr>
              <a:t>语言的关键字（保留字）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785926"/>
            <a:ext cx="864399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比较运算符的结果都是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34505"/>
              </p:ext>
            </p:extLst>
          </p:nvPr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4==3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4!=3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4&lt;=3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String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0175"/>
              </p:ext>
            </p:extLst>
          </p:nvPr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a&amp;&amp;b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a||b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逻辑非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&amp;&amp;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^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逻辑异或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中不可以写成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3&lt;x&lt;6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，应该写成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x&gt;3 &amp; x&lt;6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双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||”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的区别同理，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||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表示：当左边为真，右边不参与运算。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^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 | 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时，结果为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 习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655019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三元运算符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)?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和表达式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三</a:t>
            </a:r>
            <a:r>
              <a:rPr lang="zh-CN" altLang="en-US" b="1" dirty="0">
                <a:ea typeface="宋体" pitchFamily="2" charset="-122"/>
              </a:rPr>
              <a:t>元运算符与</a:t>
            </a:r>
            <a:r>
              <a:rPr lang="en-US" altLang="zh-CN" b="1" dirty="0">
                <a:ea typeface="宋体" pitchFamily="2" charset="-122"/>
              </a:rPr>
              <a:t>if-else</a:t>
            </a:r>
            <a:r>
              <a:rPr lang="zh-CN" altLang="en-US" b="1" dirty="0">
                <a:ea typeface="宋体" pitchFamily="2" charset="-122"/>
              </a:rPr>
              <a:t>的联系与区别：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1</a:t>
            </a:r>
            <a:r>
              <a:rPr lang="zh-CN" altLang="en-US" sz="2000" dirty="0">
                <a:ea typeface="宋体" pitchFamily="2" charset="-122"/>
              </a:rPr>
              <a:t>）三元运算符可简化</a:t>
            </a:r>
            <a:r>
              <a:rPr lang="en-US" altLang="zh-CN" sz="2000" dirty="0">
                <a:ea typeface="宋体" pitchFamily="2" charset="-122"/>
              </a:rPr>
              <a:t>if-else</a:t>
            </a:r>
            <a:r>
              <a:rPr lang="zh-CN" altLang="en-US" sz="2000" dirty="0">
                <a:ea typeface="宋体" pitchFamily="2" charset="-122"/>
              </a:rPr>
              <a:t>语句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2</a:t>
            </a:r>
            <a:r>
              <a:rPr lang="zh-CN" altLang="en-US" sz="2000" dirty="0">
                <a:ea typeface="宋体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itchFamily="2" charset="-122"/>
              </a:rPr>
              <a:t>	3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en-US" altLang="zh-CN" sz="2000" dirty="0">
                <a:ea typeface="宋体" pitchFamily="2" charset="-122"/>
              </a:rPr>
              <a:t>if</a:t>
            </a:r>
            <a:r>
              <a:rPr lang="zh-CN" altLang="en-US" sz="2000" dirty="0">
                <a:ea typeface="宋体" pitchFamily="2" charset="-122"/>
              </a:rPr>
              <a:t>后的代码块可有多个语句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99592" y="17728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 </a:t>
            </a:r>
            <a:r>
              <a:rPr lang="zh-CN" altLang="en-US" dirty="0" smtClean="0">
                <a:ea typeface="宋体" pitchFamily="2" charset="-122"/>
              </a:rPr>
              <a:t>使用三元运算符，获取两个数中的较大数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 </a:t>
            </a:r>
            <a:r>
              <a:rPr lang="zh-CN" altLang="en-US" dirty="0" smtClean="0">
                <a:ea typeface="宋体" pitchFamily="2" charset="-122"/>
              </a:rPr>
              <a:t>使用三元运算符，获取三个数中的较大数 </a:t>
            </a:r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8280920" cy="5256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640" y="2996952"/>
            <a:ext cx="2520280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79712" y="328498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a=10</a:t>
            </a:r>
          </a:p>
          <a:p>
            <a:r>
              <a:rPr lang="en-US" altLang="zh-CN" smtClean="0"/>
              <a:t>a = a + 1;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1700808"/>
            <a:ext cx="2232248" cy="1768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168" y="19888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a;</a:t>
            </a:r>
          </a:p>
          <a:p>
            <a:r>
              <a:rPr lang="en-US" altLang="zh-CN" smtClean="0"/>
              <a:t>//temp = 10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11760" y="1700808"/>
            <a:ext cx="324036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51920" y="3501008"/>
            <a:ext cx="2916324" cy="900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79712" y="3608149"/>
            <a:ext cx="1152128" cy="34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5716" y="395149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3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856895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15616" y="2636912"/>
            <a:ext cx="201622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668" y="313641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</a:p>
          <a:p>
            <a:r>
              <a:rPr lang="en-US" altLang="zh-CN" smtClean="0"/>
              <a:t>a = a + 1;</a:t>
            </a:r>
          </a:p>
          <a:p>
            <a:r>
              <a:rPr lang="en-US" altLang="zh-CN" smtClean="0"/>
              <a:t>//a = 11;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1340768"/>
            <a:ext cx="2016224" cy="1584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92080" y="16288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a;</a:t>
            </a:r>
          </a:p>
          <a:p>
            <a:r>
              <a:rPr lang="en-US" altLang="zh-CN" smtClean="0"/>
              <a:t>//temp = 10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23728" y="1556792"/>
            <a:ext cx="288032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16016" y="4155467"/>
            <a:ext cx="2520280" cy="193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4048" y="443711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b=temp;</a:t>
            </a:r>
          </a:p>
          <a:p>
            <a:r>
              <a:rPr lang="en-US" altLang="zh-CN" smtClean="0"/>
              <a:t>b = 10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976156" y="2990029"/>
            <a:ext cx="108012" cy="1069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29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40768"/>
            <a:ext cx="7992888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9632" y="3068960"/>
            <a:ext cx="2448272" cy="2016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3688" y="364502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 = 10</a:t>
            </a:r>
          </a:p>
          <a:p>
            <a:r>
              <a:rPr lang="en-US" altLang="zh-CN" smtClean="0"/>
              <a:t>a = a + 1;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1412776"/>
            <a:ext cx="2664296" cy="2016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36096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temp = a + 1;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0"/>
          </p:cNvCxnSpPr>
          <p:nvPr/>
        </p:nvCxnSpPr>
        <p:spPr>
          <a:xfrm flipV="1">
            <a:off x="2483768" y="1916832"/>
            <a:ext cx="252028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 flipH="1">
            <a:off x="6156176" y="3429000"/>
            <a:ext cx="180020" cy="862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65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393700" y="1700213"/>
            <a:ext cx="3746500" cy="45386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538163" y="2114550"/>
            <a:ext cx="3457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●运算符有不同的优先级，所谓优先级就是表达式运算中的运算顺序。如右表，上一行运算符总优先于下一行。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● 只有单目运算符、三元运算符、赋值运算符是从右向左运算的。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3612"/>
              </p:ext>
            </p:extLst>
          </p:nvPr>
        </p:nvGraphicFramePr>
        <p:xfrm>
          <a:off x="4427984" y="692696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.    ()    {}    ;    ,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8473707" y="1441450"/>
            <a:ext cx="562789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3692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0255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中的名称命名规范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3291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中的名称命名规范：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类名、接口名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变量名、方法名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常量名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：所有字母都大写。多单词时每个单词用下划线连接：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XXX_YYY_ZZZ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407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变  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18741</TotalTime>
  <Words>4700</Words>
  <Application>Microsoft Office PowerPoint</Application>
  <PresentationFormat>全屏显示(4:3)</PresentationFormat>
  <Paragraphs>930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 Unicode MS</vt:lpstr>
      <vt:lpstr>Batang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第2章 Java基本语法1</vt:lpstr>
      <vt:lpstr>本章内容</vt:lpstr>
      <vt:lpstr>PowerPoint 演示文稿</vt:lpstr>
      <vt:lpstr>PowerPoint 演示文稿</vt:lpstr>
      <vt:lpstr>PowerPoint 演示文稿</vt:lpstr>
      <vt:lpstr>标识符</vt:lpstr>
      <vt:lpstr>Java语言的关键字（保留字）</vt:lpstr>
      <vt:lpstr>Java中的名称命名规范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  量</vt:lpstr>
      <vt:lpstr>变  量</vt:lpstr>
      <vt:lpstr>PowerPoint 演示文稿</vt:lpstr>
      <vt:lpstr>PowerPoint 演示文稿</vt:lpstr>
      <vt:lpstr>PowerPoint 演示文稿</vt:lpstr>
      <vt:lpstr>进  制</vt:lpstr>
      <vt:lpstr>进  制</vt:lpstr>
      <vt:lpstr>进  制</vt:lpstr>
      <vt:lpstr>进制间转化</vt:lpstr>
      <vt:lpstr>十-十六-二进制间的转换</vt:lpstr>
      <vt:lpstr>PowerPoint 演示文稿</vt:lpstr>
      <vt:lpstr>原码、反码、补码</vt:lpstr>
      <vt:lpstr>PowerPoint 演示文稿</vt:lpstr>
      <vt:lpstr>位与字节</vt:lpstr>
      <vt:lpstr>位运算符</vt:lpstr>
      <vt:lpstr>PowerPoint 演示文稿</vt:lpstr>
      <vt:lpstr>PowerPoint 演示文稿</vt:lpstr>
      <vt:lpstr>位运算符</vt:lpstr>
      <vt:lpstr>位运算符</vt:lpstr>
      <vt:lpstr>位运算符</vt:lpstr>
      <vt:lpstr>位运算符</vt:lpstr>
      <vt:lpstr>负数的位表示</vt:lpstr>
      <vt:lpstr>PowerPoint 演示文稿</vt:lpstr>
      <vt:lpstr>PowerPoint 演示文稿</vt:lpstr>
      <vt:lpstr>变量的数据类型</vt:lpstr>
      <vt:lpstr>8种基本数据类型—整型</vt:lpstr>
      <vt:lpstr>8种基本数据类型—浮点型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  例</vt:lpstr>
      <vt:lpstr>8种基本数据类型—字符型</vt:lpstr>
      <vt:lpstr>ASCII 码</vt:lpstr>
      <vt:lpstr>Unicode 编码</vt:lpstr>
      <vt:lpstr>UTF-8</vt:lpstr>
      <vt:lpstr>PowerPoint 演示文稿</vt:lpstr>
      <vt:lpstr>示  例</vt:lpstr>
      <vt:lpstr>示  例</vt:lpstr>
      <vt:lpstr>PowerPoint 演示文稿</vt:lpstr>
      <vt:lpstr>8种基本数据类型—布尔型</vt:lpstr>
      <vt:lpstr>基本数据类型转换</vt:lpstr>
      <vt:lpstr>强制类型转换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运算符</vt:lpstr>
      <vt:lpstr>算术运算符</vt:lpstr>
      <vt:lpstr>算术运算符的注意问题</vt:lpstr>
      <vt:lpstr>PowerPoint 演示文稿</vt:lpstr>
      <vt:lpstr>赋值运算符</vt:lpstr>
      <vt:lpstr>赋值运算符</vt:lpstr>
      <vt:lpstr>比较运算符</vt:lpstr>
      <vt:lpstr>PowerPoint 演示文稿</vt:lpstr>
      <vt:lpstr>逻辑运算符</vt:lpstr>
      <vt:lpstr>PowerPoint 演示文稿</vt:lpstr>
      <vt:lpstr>三元运算符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1594</cp:revision>
  <dcterms:created xsi:type="dcterms:W3CDTF">2012-08-05T14:09:30Z</dcterms:created>
  <dcterms:modified xsi:type="dcterms:W3CDTF">2016-11-11T02:10:28Z</dcterms:modified>
</cp:coreProperties>
</file>