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8" r:id="rId2"/>
    <p:sldId id="650" r:id="rId3"/>
    <p:sldId id="649" r:id="rId4"/>
    <p:sldId id="684" r:id="rId5"/>
    <p:sldId id="609" r:id="rId6"/>
    <p:sldId id="686" r:id="rId7"/>
    <p:sldId id="687" r:id="rId8"/>
    <p:sldId id="610" r:id="rId9"/>
    <p:sldId id="612" r:id="rId10"/>
    <p:sldId id="617" r:id="rId11"/>
    <p:sldId id="618" r:id="rId12"/>
    <p:sldId id="619" r:id="rId13"/>
    <p:sldId id="665" r:id="rId14"/>
    <p:sldId id="620" r:id="rId15"/>
    <p:sldId id="621" r:id="rId16"/>
    <p:sldId id="622" r:id="rId17"/>
    <p:sldId id="623" r:id="rId18"/>
    <p:sldId id="625" r:id="rId19"/>
    <p:sldId id="626" r:id="rId20"/>
    <p:sldId id="666" r:id="rId21"/>
    <p:sldId id="685" r:id="rId22"/>
    <p:sldId id="627" r:id="rId23"/>
    <p:sldId id="630" r:id="rId24"/>
    <p:sldId id="648" r:id="rId25"/>
    <p:sldId id="631" r:id="rId26"/>
    <p:sldId id="632" r:id="rId27"/>
    <p:sldId id="635" r:id="rId28"/>
    <p:sldId id="636" r:id="rId29"/>
    <p:sldId id="637" r:id="rId30"/>
    <p:sldId id="638" r:id="rId31"/>
    <p:sldId id="639" r:id="rId32"/>
    <p:sldId id="642" r:id="rId33"/>
    <p:sldId id="643" r:id="rId34"/>
    <p:sldId id="644" r:id="rId35"/>
    <p:sldId id="645" r:id="rId36"/>
    <p:sldId id="646" r:id="rId37"/>
    <p:sldId id="647" r:id="rId38"/>
    <p:sldId id="672" r:id="rId39"/>
    <p:sldId id="651" r:id="rId40"/>
    <p:sldId id="655" r:id="rId41"/>
    <p:sldId id="656" r:id="rId42"/>
    <p:sldId id="652" r:id="rId43"/>
    <p:sldId id="653" r:id="rId44"/>
    <p:sldId id="654" r:id="rId45"/>
    <p:sldId id="257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07C4320-B0E4-4819-ADFD-170A9205E5C8}">
          <p14:sldIdLst>
            <p14:sldId id="258"/>
            <p14:sldId id="650"/>
            <p14:sldId id="649"/>
            <p14:sldId id="684"/>
            <p14:sldId id="609"/>
            <p14:sldId id="686"/>
            <p14:sldId id="687"/>
            <p14:sldId id="610"/>
            <p14:sldId id="612"/>
            <p14:sldId id="617"/>
            <p14:sldId id="618"/>
            <p14:sldId id="619"/>
            <p14:sldId id="665"/>
            <p14:sldId id="620"/>
            <p14:sldId id="621"/>
            <p14:sldId id="622"/>
            <p14:sldId id="623"/>
            <p14:sldId id="625"/>
            <p14:sldId id="626"/>
            <p14:sldId id="666"/>
            <p14:sldId id="685"/>
            <p14:sldId id="627"/>
            <p14:sldId id="630"/>
            <p14:sldId id="648"/>
            <p14:sldId id="631"/>
            <p14:sldId id="632"/>
            <p14:sldId id="635"/>
            <p14:sldId id="636"/>
            <p14:sldId id="637"/>
            <p14:sldId id="638"/>
            <p14:sldId id="639"/>
            <p14:sldId id="642"/>
            <p14:sldId id="643"/>
            <p14:sldId id="644"/>
            <p14:sldId id="645"/>
            <p14:sldId id="646"/>
            <p14:sldId id="647"/>
            <p14:sldId id="672"/>
            <p14:sldId id="651"/>
            <p14:sldId id="655"/>
            <p14:sldId id="656"/>
            <p14:sldId id="652"/>
            <p14:sldId id="653"/>
            <p14:sldId id="654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5560" autoAdjust="0"/>
  </p:normalViewPr>
  <p:slideViewPr>
    <p:cSldViewPr>
      <p:cViewPr varScale="1">
        <p:scale>
          <a:sx n="71" d="100"/>
          <a:sy n="71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2016/11/18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main() </a:t>
            </a:r>
            <a:r>
              <a:rPr lang="zh-CN" altLang="en-US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方法是静态的，因此</a:t>
            </a:r>
            <a:r>
              <a:rPr lang="en-US" altLang="zh-CN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在执行</a:t>
            </a:r>
            <a:r>
              <a:rPr lang="en-US" altLang="zh-CN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方法时不创建</a:t>
            </a:r>
            <a:r>
              <a:rPr lang="en-US" altLang="zh-CN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方法所在的类的实例对象，因而在</a:t>
            </a:r>
            <a:r>
              <a:rPr lang="en-US" altLang="zh-CN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sz="1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方法中，我们不能直接访问该类中的非静态成员，必须创建该类的一个实例对象后，才能通过这个对象去访问类中的非静态成员，这种情况，我们在以后的例子中会多次碰到。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4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od09/example/CommandPara.jav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0038" y="1988840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创建和使用数组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43595"/>
            <a:ext cx="6143668" cy="84071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创建基本数据类型数组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79512" y="2348880"/>
            <a:ext cx="6713537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Arial Unicode MS" pitchFamily="34" charset="-122"/>
                <a:cs typeface="Times New Roman" pitchFamily="18" charset="0"/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public static void main(String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	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[] s;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	s = new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	for (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=0;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&lt;10; 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 	       s[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] =2*i+1;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	         	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(s[</a:t>
            </a:r>
            <a:r>
              <a:rPr lang="en-US" altLang="zh-CN" sz="2400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]);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	}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}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}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73051" y="1484313"/>
            <a:ext cx="68405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中使用关键字</a:t>
            </a:r>
            <a:r>
              <a:rPr lang="en-US" altLang="zh-CN" sz="2400" dirty="0" smtClean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new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创建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数组对象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创建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基本数据类型一维数组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4517" name="AutoShape 8"/>
          <p:cNvSpPr>
            <a:spLocks/>
          </p:cNvSpPr>
          <p:nvPr/>
        </p:nvSpPr>
        <p:spPr bwMode="auto">
          <a:xfrm>
            <a:off x="6228184" y="5551488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18" name="Text Box 9"/>
          <p:cNvSpPr txBox="1">
            <a:spLocks noChangeArrowheads="1"/>
          </p:cNvSpPr>
          <p:nvPr/>
        </p:nvSpPr>
        <p:spPr bwMode="auto">
          <a:xfrm>
            <a:off x="5426075" y="547528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4519" name="Text Box 10"/>
          <p:cNvSpPr txBox="1">
            <a:spLocks noChangeArrowheads="1"/>
          </p:cNvSpPr>
          <p:nvPr/>
        </p:nvSpPr>
        <p:spPr bwMode="auto">
          <a:xfrm>
            <a:off x="6340897" y="2636838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10797" y="3341688"/>
            <a:ext cx="533400" cy="2524125"/>
            <a:chOff x="3905" y="2105"/>
            <a:chExt cx="336" cy="1590"/>
          </a:xfrm>
        </p:grpSpPr>
        <p:sp>
          <p:nvSpPr>
            <p:cNvPr id="64527" name="Line 5"/>
            <p:cNvSpPr>
              <a:spLocks noChangeShapeType="1"/>
            </p:cNvSpPr>
            <p:nvPr/>
          </p:nvSpPr>
          <p:spPr bwMode="auto">
            <a:xfrm>
              <a:off x="3905" y="2105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4528" name="Line 6"/>
            <p:cNvSpPr>
              <a:spLocks noChangeShapeType="1"/>
            </p:cNvSpPr>
            <p:nvPr/>
          </p:nvSpPr>
          <p:spPr bwMode="auto">
            <a:xfrm>
              <a:off x="4241" y="2105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4529" name="Text Box 11"/>
            <p:cNvSpPr txBox="1">
              <a:spLocks noChangeArrowheads="1"/>
            </p:cNvSpPr>
            <p:nvPr/>
          </p:nvSpPr>
          <p:spPr bwMode="auto">
            <a:xfrm>
              <a:off x="3905" y="3497"/>
              <a:ext cx="33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endParaRPr lang="zh-CN" altLang="zh-CN" sz="2000"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64521" name="Text Box 12"/>
          <p:cNvSpPr txBox="1">
            <a:spLocks noChangeArrowheads="1"/>
          </p:cNvSpPr>
          <p:nvPr/>
        </p:nvSpPr>
        <p:spPr bwMode="auto">
          <a:xfrm>
            <a:off x="6239297" y="550386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4522" name="Oval 13"/>
          <p:cNvSpPr>
            <a:spLocks noChangeArrowheads="1"/>
          </p:cNvSpPr>
          <p:nvPr/>
        </p:nvSpPr>
        <p:spPr bwMode="auto">
          <a:xfrm>
            <a:off x="7488659" y="2997200"/>
            <a:ext cx="1547813" cy="3048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23" name="Text Box 14"/>
          <p:cNvSpPr txBox="1">
            <a:spLocks noChangeArrowheads="1"/>
          </p:cNvSpPr>
          <p:nvPr/>
        </p:nvSpPr>
        <p:spPr bwMode="auto">
          <a:xfrm>
            <a:off x="8115722" y="3933825"/>
            <a:ext cx="38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4524" name="AutoShape 15"/>
          <p:cNvSpPr>
            <a:spLocks noChangeArrowheads="1"/>
          </p:cNvSpPr>
          <p:nvPr/>
        </p:nvSpPr>
        <p:spPr bwMode="auto">
          <a:xfrm>
            <a:off x="2987217" y="3361605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25" name="Text Box 16"/>
          <p:cNvSpPr txBox="1">
            <a:spLocks noChangeArrowheads="1"/>
          </p:cNvSpPr>
          <p:nvPr/>
        </p:nvSpPr>
        <p:spPr bwMode="auto">
          <a:xfrm>
            <a:off x="2702719" y="613272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4526" name="AutoShape 17"/>
          <p:cNvSpPr>
            <a:spLocks noChangeArrowheads="1"/>
          </p:cNvSpPr>
          <p:nvPr/>
        </p:nvSpPr>
        <p:spPr bwMode="auto">
          <a:xfrm>
            <a:off x="3140873" y="6156919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4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45880" y="1376645"/>
            <a:ext cx="693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基本数据类型一维数组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对象</a:t>
            </a:r>
            <a:endParaRPr lang="en-US" altLang="zh-CN" sz="2800" dirty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6037312" y="3422932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6570712" y="3422932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6037312" y="593753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2" name="AutoShape 6"/>
          <p:cNvSpPr>
            <a:spLocks/>
          </p:cNvSpPr>
          <p:nvPr/>
        </p:nvSpPr>
        <p:spPr bwMode="auto">
          <a:xfrm>
            <a:off x="5656312" y="5632732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818112" y="5556532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5580112" y="2889532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6037312" y="5624795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580112" y="5632732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799312" y="3270532"/>
            <a:ext cx="2133600" cy="3048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7485112" y="3880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V="1">
            <a:off x="6570712" y="3880132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7027912" y="3499132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7485112" y="4069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7485112" y="4261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7485112" y="4450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7485112" y="4642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7485112" y="4831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7485112" y="5023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7485112" y="521204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7485112" y="54041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7485112" y="5556532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8399512" y="4184932"/>
            <a:ext cx="38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1093580" y="612962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5562" name="AutoShape 26"/>
          <p:cNvSpPr>
            <a:spLocks noChangeArrowheads="1"/>
          </p:cNvSpPr>
          <p:nvPr/>
        </p:nvSpPr>
        <p:spPr bwMode="auto">
          <a:xfrm>
            <a:off x="1398380" y="612962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107497" y="1845086"/>
            <a:ext cx="491329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 s;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s = new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//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 s=new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//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基本数据类型数组如果没有赋初值，</a:t>
            </a: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//Java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自动给他们赋默认值。</a:t>
            </a: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 (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=0;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&lt;10;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	  s[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 =2*i+1;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(s[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}</a:t>
            </a:r>
          </a:p>
        </p:txBody>
      </p:sp>
      <p:sp>
        <p:nvSpPr>
          <p:cNvPr id="65564" name="AutoShape 28"/>
          <p:cNvSpPr>
            <a:spLocks noChangeArrowheads="1"/>
          </p:cNvSpPr>
          <p:nvPr/>
        </p:nvSpPr>
        <p:spPr bwMode="auto">
          <a:xfrm>
            <a:off x="3074780" y="306896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65" name="Rectangle 29"/>
          <p:cNvSpPr>
            <a:spLocks noGrp="1" noChangeArrowheads="1"/>
          </p:cNvSpPr>
          <p:nvPr>
            <p:ph type="title"/>
          </p:nvPr>
        </p:nvSpPr>
        <p:spPr>
          <a:xfrm>
            <a:off x="1574873" y="644672"/>
            <a:ext cx="6516447" cy="696132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创建基本数据类型数组 </a:t>
            </a:r>
            <a:r>
              <a:rPr lang="en-US" altLang="zh-CN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993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6213475" y="3025775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6746875" y="3025775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6213475" y="554037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5" name="AutoShape 5"/>
          <p:cNvSpPr>
            <a:spLocks/>
          </p:cNvSpPr>
          <p:nvPr/>
        </p:nvSpPr>
        <p:spPr bwMode="auto">
          <a:xfrm>
            <a:off x="5832475" y="5235575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932363" y="515778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5873750" y="23495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213475" y="5235575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756275" y="5235575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6975475" y="2873375"/>
            <a:ext cx="2133600" cy="3048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661275" y="3482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 flipV="1">
            <a:off x="6746875" y="3482975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204075" y="310197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7661275" y="3671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7661275" y="3863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7661275" y="4052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7661275" y="4244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7661275" y="4433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7661275" y="4625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13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7661275" y="48148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15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7661275" y="50069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17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7661275" y="51593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8575675" y="3787775"/>
            <a:ext cx="38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46060" y="2276475"/>
            <a:ext cx="7812088" cy="408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public static void main(String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args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  	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[] s;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  	s = new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 	for (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=0;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&lt;10;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 	     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		s[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] =2*i+1;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	            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		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(s[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]);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	       }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       }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Times New Roman" pitchFamily="18" charset="0"/>
              </a:rPr>
              <a:t>    }</a:t>
            </a:r>
          </a:p>
        </p:txBody>
      </p:sp>
      <p:sp>
        <p:nvSpPr>
          <p:cNvPr id="66585" name="AutoShape 25"/>
          <p:cNvSpPr>
            <a:spLocks noChangeArrowheads="1"/>
          </p:cNvSpPr>
          <p:nvPr/>
        </p:nvSpPr>
        <p:spPr bwMode="auto">
          <a:xfrm>
            <a:off x="4355976" y="4380055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1547813" y="594360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6587" name="AutoShape 27"/>
          <p:cNvSpPr>
            <a:spLocks noChangeArrowheads="1"/>
          </p:cNvSpPr>
          <p:nvPr/>
        </p:nvSpPr>
        <p:spPr bwMode="auto">
          <a:xfrm>
            <a:off x="1914508" y="592933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158750" y="1552565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基本数据类型一维数组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对象</a:t>
            </a:r>
            <a:endParaRPr lang="en-US" altLang="zh-CN" sz="2800" dirty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66589" name="Rectangle 29"/>
          <p:cNvSpPr>
            <a:spLocks noGrp="1" noChangeArrowheads="1"/>
          </p:cNvSpPr>
          <p:nvPr>
            <p:ph type="title"/>
          </p:nvPr>
        </p:nvSpPr>
        <p:spPr>
          <a:xfrm>
            <a:off x="2026691" y="620688"/>
            <a:ext cx="5904334" cy="773916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创建基本数据类型数组 </a:t>
            </a:r>
            <a:r>
              <a:rPr lang="en-US" altLang="zh-CN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8964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sz="4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练习一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创建一个</a:t>
            </a:r>
            <a:r>
              <a:rPr lang="en-US" altLang="zh-CN" dirty="0" smtClean="0">
                <a:ea typeface="宋体" pitchFamily="2" charset="-122"/>
              </a:rPr>
              <a:t>char</a:t>
            </a:r>
            <a:r>
              <a:rPr lang="zh-CN" altLang="en-US" dirty="0" smtClean="0">
                <a:ea typeface="宋体" pitchFamily="2" charset="-122"/>
              </a:rPr>
              <a:t>类型的</a:t>
            </a:r>
            <a:r>
              <a:rPr lang="en-US" altLang="zh-CN" dirty="0" smtClean="0">
                <a:ea typeface="宋体" pitchFamily="2" charset="-122"/>
              </a:rPr>
              <a:t>26</a:t>
            </a:r>
            <a:r>
              <a:rPr lang="zh-CN" altLang="en-US" dirty="0" smtClean="0">
                <a:ea typeface="宋体" pitchFamily="2" charset="-122"/>
              </a:rPr>
              <a:t>个元素的数组，分别 放置</a:t>
            </a:r>
            <a:r>
              <a:rPr lang="en-US" altLang="zh-CN" dirty="0" smtClean="0">
                <a:ea typeface="宋体" pitchFamily="2" charset="-122"/>
              </a:rPr>
              <a:t>'A'-'Z‘。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en-US" altLang="zh-CN" dirty="0" smtClean="0">
                <a:ea typeface="宋体" pitchFamily="2" charset="-122"/>
              </a:rPr>
              <a:t>for</a:t>
            </a:r>
            <a:r>
              <a:rPr lang="zh-CN" altLang="en-US" dirty="0" smtClean="0">
                <a:ea typeface="宋体" pitchFamily="2" charset="-122"/>
              </a:rPr>
              <a:t>循环访问所有元素并打印出来。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提示：</a:t>
            </a:r>
            <a:r>
              <a:rPr lang="en-US" altLang="zh-CN" dirty="0" err="1" smtClean="0">
                <a:ea typeface="宋体" pitchFamily="2" charset="-122"/>
              </a:rPr>
              <a:t>char类型数据运算</a:t>
            </a:r>
            <a:r>
              <a:rPr lang="en-US" altLang="zh-CN" dirty="0" smtClean="0">
                <a:ea typeface="宋体" pitchFamily="2" charset="-122"/>
              </a:rPr>
              <a:t> 'A'+1 -&gt; 'B'，'0'+1 -&gt; '1‘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练习二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创建一个</a:t>
            </a:r>
            <a:r>
              <a:rPr lang="en-US" altLang="zh-CN" dirty="0" smtClean="0">
                <a:ea typeface="宋体" pitchFamily="2" charset="-122"/>
              </a:rPr>
              <a:t>char</a:t>
            </a:r>
            <a:r>
              <a:rPr lang="zh-CN" altLang="en-US" dirty="0" smtClean="0">
                <a:ea typeface="宋体" pitchFamily="2" charset="-122"/>
              </a:rPr>
              <a:t>类型的</a:t>
            </a:r>
            <a:r>
              <a:rPr lang="en-US" altLang="zh-CN" dirty="0" smtClean="0">
                <a:ea typeface="宋体" pitchFamily="2" charset="-122"/>
              </a:rPr>
              <a:t>36</a:t>
            </a:r>
            <a:r>
              <a:rPr lang="zh-CN" altLang="en-US" dirty="0" smtClean="0">
                <a:ea typeface="宋体" pitchFamily="2" charset="-122"/>
              </a:rPr>
              <a:t>个元素的数组，前</a:t>
            </a:r>
            <a:r>
              <a:rPr lang="en-US" altLang="zh-CN" dirty="0" smtClean="0">
                <a:ea typeface="宋体" pitchFamily="2" charset="-122"/>
              </a:rPr>
              <a:t>26</a:t>
            </a:r>
            <a:r>
              <a:rPr lang="zh-CN" altLang="en-US" dirty="0" smtClean="0">
                <a:ea typeface="宋体" pitchFamily="2" charset="-122"/>
              </a:rPr>
              <a:t>个元素放置</a:t>
            </a:r>
            <a:r>
              <a:rPr lang="en-US" altLang="zh-CN" dirty="0" smtClean="0">
                <a:ea typeface="宋体" pitchFamily="2" charset="-122"/>
              </a:rPr>
              <a:t>'A'-'Z‘,   </a:t>
            </a:r>
            <a:r>
              <a:rPr lang="zh-CN" altLang="en-US" dirty="0" smtClean="0">
                <a:ea typeface="宋体" pitchFamily="2" charset="-122"/>
              </a:rPr>
              <a:t>后</a:t>
            </a:r>
            <a:r>
              <a:rPr lang="en-US" altLang="zh-CN" dirty="0" smtClean="0">
                <a:ea typeface="宋体" pitchFamily="2" charset="-122"/>
              </a:rPr>
              <a:t>10</a:t>
            </a:r>
            <a:r>
              <a:rPr lang="zh-CN" altLang="en-US" dirty="0" smtClean="0">
                <a:ea typeface="宋体" pitchFamily="2" charset="-122"/>
              </a:rPr>
              <a:t>个元素放置</a:t>
            </a:r>
            <a:r>
              <a:rPr lang="en-US" altLang="zh-CN" dirty="0" smtClean="0">
                <a:ea typeface="宋体" pitchFamily="2" charset="-122"/>
              </a:rPr>
              <a:t>'0'-'9‘。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en-US" altLang="zh-CN" dirty="0" smtClean="0">
                <a:ea typeface="宋体" pitchFamily="2" charset="-122"/>
              </a:rPr>
              <a:t>for</a:t>
            </a:r>
            <a:r>
              <a:rPr lang="zh-CN" altLang="en-US" dirty="0" smtClean="0">
                <a:ea typeface="宋体" pitchFamily="2" charset="-122"/>
              </a:rPr>
              <a:t>循环访问所有元素并打印出来。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02376" y="568648"/>
            <a:ext cx="4304644" cy="7920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28595" y="1340768"/>
            <a:ext cx="59170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ea typeface="宋体" pitchFamily="2" charset="-122"/>
                <a:cs typeface="Arial Unicode MS" pitchFamily="34" charset="-122"/>
              </a:rPr>
              <a:t>元素为引用类型</a:t>
            </a:r>
            <a:r>
              <a:rPr lang="en-US" altLang="zh-CN" sz="2800" dirty="0">
                <a:ea typeface="宋体" pitchFamily="2" charset="-122"/>
                <a:cs typeface="Arial Unicode MS" pitchFamily="34" charset="-122"/>
              </a:rPr>
              <a:t>(</a:t>
            </a:r>
            <a:r>
              <a:rPr lang="zh-CN" altLang="en-US" sz="2800" dirty="0">
                <a:ea typeface="宋体" pitchFamily="2" charset="-122"/>
                <a:cs typeface="Arial Unicode MS" pitchFamily="34" charset="-122"/>
              </a:rPr>
              <a:t>对象</a:t>
            </a:r>
            <a:r>
              <a:rPr lang="en-US" altLang="zh-CN" sz="2800" dirty="0">
                <a:ea typeface="宋体" pitchFamily="2" charset="-122"/>
                <a:cs typeface="Arial Unicode MS" pitchFamily="34" charset="-122"/>
              </a:rPr>
              <a:t>)</a:t>
            </a:r>
            <a:r>
              <a:rPr lang="zh-CN" altLang="en-US" sz="2800" dirty="0">
                <a:ea typeface="宋体" pitchFamily="2" charset="-122"/>
                <a:cs typeface="Arial Unicode MS" pitchFamily="34" charset="-122"/>
              </a:rPr>
              <a:t>的数组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34872" y="1844824"/>
            <a:ext cx="86016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day;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month;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private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year;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public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d,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m, </a:t>
            </a:r>
            <a:r>
              <a:rPr lang="en-US" altLang="zh-CN" sz="22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y){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	day = d;    month = m;    year = y;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}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public void display(){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200" b="1" dirty="0" err="1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(year </a:t>
            </a: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+ "-" + month + "-" + </a:t>
            </a:r>
            <a:r>
              <a:rPr lang="en-US" altLang="zh-CN" sz="22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day);</a:t>
            </a:r>
            <a:endParaRPr lang="en-US" altLang="zh-CN" sz="22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}</a:t>
            </a:r>
          </a:p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573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-32" y="2348110"/>
            <a:ext cx="7127876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 m;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m = 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for (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=0;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&lt;10;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	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 =new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(i+1, i+1,1990+i);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      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m[i].display();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6735763" y="33147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7269163" y="33147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6735763" y="58293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4" name="AutoShape 6"/>
          <p:cNvSpPr>
            <a:spLocks/>
          </p:cNvSpPr>
          <p:nvPr/>
        </p:nvSpPr>
        <p:spPr bwMode="auto">
          <a:xfrm>
            <a:off x="6354763" y="552450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508625" y="544195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278563" y="27813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735763" y="5524500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6735763" y="5534744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</a:t>
            </a:r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7431088" y="2930525"/>
            <a:ext cx="1584325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7070725" y="5118100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395288" y="1630908"/>
            <a:ext cx="5763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元素为引用类型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对象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的数组演示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900113" y="6088063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8623" name="AutoShape 15"/>
          <p:cNvSpPr>
            <a:spLocks noChangeArrowheads="1"/>
          </p:cNvSpPr>
          <p:nvPr/>
        </p:nvSpPr>
        <p:spPr bwMode="auto">
          <a:xfrm>
            <a:off x="1376384" y="6139567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3346767" y="3168300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5" name="Rectangle 17"/>
          <p:cNvSpPr>
            <a:spLocks noGrp="1" noChangeArrowheads="1"/>
          </p:cNvSpPr>
          <p:nvPr>
            <p:ph type="title"/>
          </p:nvPr>
        </p:nvSpPr>
        <p:spPr>
          <a:xfrm>
            <a:off x="2499941" y="692696"/>
            <a:ext cx="4570784" cy="72008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/>
          <p:cNvSpPr>
            <a:spLocks noChangeShapeType="1"/>
          </p:cNvSpPr>
          <p:nvPr/>
        </p:nvSpPr>
        <p:spPr bwMode="auto">
          <a:xfrm>
            <a:off x="6439272" y="305435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6972672" y="305435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6439272" y="556895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7" name="AutoShape 5"/>
          <p:cNvSpPr>
            <a:spLocks/>
          </p:cNvSpPr>
          <p:nvPr/>
        </p:nvSpPr>
        <p:spPr bwMode="auto">
          <a:xfrm>
            <a:off x="6058272" y="526415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220072" y="518795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982072" y="252095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439272" y="5264150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6059016" y="526415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7164760" y="2749550"/>
            <a:ext cx="1809750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7814047" y="3648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 flipV="1">
            <a:off x="6972672" y="3716338"/>
            <a:ext cx="839788" cy="17764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7325097" y="3141663"/>
            <a:ext cx="172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7814047" y="3836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7814047" y="4029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7814047" y="4217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7814047" y="4410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7814047" y="4598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814047" y="4791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7814047" y="4979988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7814047" y="51720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7814047" y="5324475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2022" y="548005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896877" y="6080720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zh-CN" altLang="en-US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处内存状态</a:t>
            </a:r>
          </a:p>
        </p:txBody>
      </p:sp>
      <p:sp>
        <p:nvSpPr>
          <p:cNvPr id="69657" name="AutoShape 25"/>
          <p:cNvSpPr>
            <a:spLocks noChangeArrowheads="1"/>
          </p:cNvSpPr>
          <p:nvPr/>
        </p:nvSpPr>
        <p:spPr bwMode="auto">
          <a:xfrm>
            <a:off x="1341095" y="6128158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250825" y="1461531"/>
            <a:ext cx="6635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创建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元素为引用类型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(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对象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的数组演示</a:t>
            </a:r>
          </a:p>
        </p:txBody>
      </p:sp>
      <p:sp>
        <p:nvSpPr>
          <p:cNvPr id="69659" name="Rectangle 27"/>
          <p:cNvSpPr>
            <a:spLocks noGrp="1" noChangeArrowheads="1"/>
          </p:cNvSpPr>
          <p:nvPr>
            <p:ph type="title"/>
          </p:nvPr>
        </p:nvSpPr>
        <p:spPr>
          <a:xfrm>
            <a:off x="2756757" y="692696"/>
            <a:ext cx="3898043" cy="792088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39383" y="2152829"/>
            <a:ext cx="6846592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 m;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m = 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	for (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i=0; i&lt;10; i++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	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 =new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(i+1, i+1,1990+i);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      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m[i].display();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69661" name="AutoShape 29"/>
          <p:cNvSpPr>
            <a:spLocks noChangeArrowheads="1"/>
          </p:cNvSpPr>
          <p:nvPr/>
        </p:nvSpPr>
        <p:spPr bwMode="auto">
          <a:xfrm>
            <a:off x="4494186" y="3337159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2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24012" y="1446414"/>
            <a:ext cx="716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中使用关键字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new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创建数组对象</a:t>
            </a: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5503863" y="3318076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6037263" y="3318076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5503863" y="5832676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2" name="AutoShape 6"/>
          <p:cNvSpPr>
            <a:spLocks/>
          </p:cNvSpPr>
          <p:nvPr/>
        </p:nvSpPr>
        <p:spPr bwMode="auto">
          <a:xfrm>
            <a:off x="5122863" y="5527876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4284663" y="5451676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046663" y="278467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栈内存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5503863" y="5527876"/>
            <a:ext cx="533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endParaRPr lang="zh-CN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548643" y="5544009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6265863" y="3013276"/>
            <a:ext cx="2819400" cy="320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6951663" y="3775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V="1">
            <a:off x="6037263" y="3775276"/>
            <a:ext cx="914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951663" y="3165676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MyDate[]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6951663" y="3964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6951663" y="4156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*****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6951663" y="4345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6951663" y="4537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6951663" y="4726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6951663" y="4918276"/>
            <a:ext cx="609600" cy="374650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  <a:p>
            <a:pPr algn="ctr"/>
            <a:endParaRPr lang="en-US" altLang="zh-CN" sz="12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6951663" y="5107189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6951663" y="52992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6951663" y="5451676"/>
            <a:ext cx="609600" cy="184666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6494463" y="5756476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堆内存</a:t>
            </a:r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8018463" y="35069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8018463" y="36990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8018463" y="38879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1990</a:t>
            </a:r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 flipV="1">
            <a:off x="7561263" y="3546676"/>
            <a:ext cx="457200" cy="3048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8018463" y="42324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018463" y="44213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8018463" y="46134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1991</a:t>
            </a:r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>
            <a:off x="7561263" y="4080076"/>
            <a:ext cx="457200" cy="1524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8018463" y="49547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8018463" y="5146876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8018463" y="5335789"/>
            <a:ext cx="609600" cy="1846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1992</a:t>
            </a:r>
          </a:p>
        </p:txBody>
      </p:sp>
      <p:sp>
        <p:nvSpPr>
          <p:cNvPr id="70692" name="Line 36"/>
          <p:cNvSpPr>
            <a:spLocks noChangeShapeType="1"/>
          </p:cNvSpPr>
          <p:nvPr/>
        </p:nvSpPr>
        <p:spPr bwMode="auto">
          <a:xfrm>
            <a:off x="7561263" y="4232476"/>
            <a:ext cx="457200" cy="6858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1428728" y="5978743"/>
            <a:ext cx="33575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r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循环执行三次后内存状态</a:t>
            </a:r>
          </a:p>
        </p:txBody>
      </p:sp>
      <p:sp>
        <p:nvSpPr>
          <p:cNvPr id="70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2547376" y="772526"/>
            <a:ext cx="4678582" cy="673888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创建对象数组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128287" y="2121442"/>
            <a:ext cx="6877017" cy="382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public class Test{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err="1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[] m;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= 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[10];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i=0; i&lt;10; i++ ) {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   	    m[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] =new </a:t>
            </a:r>
            <a:r>
              <a:rPr lang="en-US" altLang="zh-CN" sz="2000" b="1" dirty="0" err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(i+1, i+1,1990+i);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	    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m[i</a:t>
            </a: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].display();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	</a:t>
            </a:r>
            <a:r>
              <a:rPr lang="en-US" altLang="zh-CN" sz="2000" b="1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     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41" name="AutoShape 29"/>
          <p:cNvSpPr>
            <a:spLocks noChangeArrowheads="1"/>
          </p:cNvSpPr>
          <p:nvPr/>
        </p:nvSpPr>
        <p:spPr bwMode="auto">
          <a:xfrm>
            <a:off x="1250682" y="6011508"/>
            <a:ext cx="228600" cy="2286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2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64704"/>
            <a:ext cx="6044158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数组元素的默认初始化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623" y="1772816"/>
            <a:ext cx="8706873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数组是引用类型，它的元素</a:t>
            </a: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相当于类的成员变量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，因此数组一经分配空间，其中的每个元素也被按照成员变量同样的方式被隐式初始化。例如：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 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static void main(String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argv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a[]= new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[5]; 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(a[3]);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//a[3]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的默认值为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530120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对于基本数据类型而言，默认初始化值各有不同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对于引用数据类型而言，默认初始化值为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注意与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不同！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6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403244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数组元素的引用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285" y="1628800"/>
            <a:ext cx="8723204" cy="482453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定义并用运算符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为之分配空间后，才可以引用数组中的每个元素；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数组元素的引用方式：数组名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数组元素下标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数组元素下标可以是整型常量或整型表达式。如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a[3] , b[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] , c[6*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];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数组元素下标从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开始；长度为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的数组合法下标取值范围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 —&gt;n-1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a[]=new 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[3]; 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可引用的数组元素为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a[0]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a[1]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a[2]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每个数组都有一个属性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length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指明它的长度，例如：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a.length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指明数组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的长度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元素个数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数组一旦初始化，其长度是不可变的</a:t>
            </a:r>
          </a:p>
        </p:txBody>
      </p:sp>
    </p:spTree>
    <p:extLst>
      <p:ext uri="{BB962C8B-B14F-4D97-AF65-F5344CB8AC3E}">
        <p14:creationId xmlns:p14="http://schemas.microsoft.com/office/powerpoint/2010/main" val="19894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声明和使用数组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多维数组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第三节 命令行参数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第四节 可变参数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声明一个</a:t>
            </a:r>
            <a:r>
              <a:rPr lang="en-US" altLang="zh-CN" dirty="0" err="1" smtClean="0">
                <a:ea typeface="宋体" pitchFamily="2" charset="-122"/>
              </a:rPr>
              <a:t>intArray</a:t>
            </a:r>
            <a:r>
              <a:rPr lang="zh-CN" altLang="en-US" dirty="0" smtClean="0">
                <a:ea typeface="宋体" pitchFamily="2" charset="-122"/>
              </a:rPr>
              <a:t>方法，其参数为整型数组。在</a:t>
            </a:r>
            <a:r>
              <a:rPr lang="en-US" altLang="zh-CN" dirty="0" smtClean="0">
                <a:ea typeface="宋体" pitchFamily="2" charset="-122"/>
              </a:rPr>
              <a:t>main</a:t>
            </a:r>
            <a:r>
              <a:rPr lang="zh-CN" altLang="en-US" dirty="0" smtClean="0">
                <a:ea typeface="宋体" pitchFamily="2" charset="-122"/>
              </a:rPr>
              <a:t>方法中创建</a:t>
            </a:r>
            <a:r>
              <a:rPr lang="en-US" altLang="zh-CN" dirty="0" smtClean="0">
                <a:ea typeface="宋体" pitchFamily="2" charset="-122"/>
              </a:rPr>
              <a:t>20</a:t>
            </a:r>
            <a:r>
              <a:rPr lang="zh-CN" altLang="en-US" dirty="0" smtClean="0">
                <a:ea typeface="宋体" pitchFamily="2" charset="-122"/>
              </a:rPr>
              <a:t>个元素的数组，并将其传递给</a:t>
            </a:r>
            <a:r>
              <a:rPr lang="en-US" altLang="zh-CN" dirty="0" err="1" smtClean="0">
                <a:ea typeface="宋体" pitchFamily="2" charset="-122"/>
              </a:rPr>
              <a:t>intArray</a:t>
            </a:r>
            <a:r>
              <a:rPr lang="zh-CN" altLang="en-US" dirty="0" smtClean="0">
                <a:ea typeface="宋体" pitchFamily="2" charset="-122"/>
              </a:rPr>
              <a:t>方法。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 err="1" smtClean="0">
                <a:ea typeface="宋体" pitchFamily="2" charset="-122"/>
              </a:rPr>
              <a:t>intArray</a:t>
            </a:r>
            <a:r>
              <a:rPr lang="zh-CN" altLang="en-US" dirty="0" smtClean="0">
                <a:ea typeface="宋体" pitchFamily="2" charset="-122"/>
              </a:rPr>
              <a:t>方法中将数组中存放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开始的</a:t>
            </a:r>
            <a:r>
              <a:rPr lang="en-US" altLang="zh-CN" dirty="0" smtClean="0">
                <a:ea typeface="宋体" pitchFamily="2" charset="-122"/>
              </a:rPr>
              <a:t>20</a:t>
            </a:r>
            <a:r>
              <a:rPr lang="zh-CN" altLang="en-US" dirty="0" smtClean="0">
                <a:ea typeface="宋体" pitchFamily="2" charset="-122"/>
              </a:rPr>
              <a:t>个偶数。然后使用增强型</a:t>
            </a:r>
            <a:r>
              <a:rPr lang="en-US" altLang="zh-CN" dirty="0" smtClean="0">
                <a:ea typeface="宋体" pitchFamily="2" charset="-122"/>
              </a:rPr>
              <a:t>for</a:t>
            </a:r>
            <a:r>
              <a:rPr lang="zh-CN" altLang="en-US" dirty="0" smtClean="0">
                <a:ea typeface="宋体" pitchFamily="2" charset="-122"/>
              </a:rPr>
              <a:t>循环访问所有元素并打印出来。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2088232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9792" y="980728"/>
            <a:ext cx="5832648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95536" y="472514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-1260648" y="48691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main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11560" y="52384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arr:</a:t>
            </a:r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31865"/>
              </p:ext>
            </p:extLst>
          </p:nvPr>
        </p:nvGraphicFramePr>
        <p:xfrm>
          <a:off x="3851920" y="1772816"/>
          <a:ext cx="959768" cy="3328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768"/>
              </a:tblGrid>
              <a:tr h="66562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  <a:tr h="66562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  <a:tr h="66562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  <a:tr h="66562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  <a:tr h="66562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 flipH="1" flipV="1">
            <a:off x="3635896" y="1700808"/>
            <a:ext cx="36004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31840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0x123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54442" y="523932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0x123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594502" y="1916832"/>
            <a:ext cx="2221414" cy="313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95536" y="292494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1404664" y="33569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intArray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1560" y="33569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arr: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20189" y="335976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0x123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560249" y="1914055"/>
            <a:ext cx="2255667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2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92696"/>
            <a:ext cx="2545311" cy="5835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 useBgFill="1"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26" y="1335288"/>
            <a:ext cx="8856662" cy="516554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定义类</a:t>
            </a:r>
            <a:r>
              <a:rPr lang="en-US" altLang="zh-CN" sz="2400" dirty="0" smtClean="0">
                <a:ea typeface="宋体" pitchFamily="2" charset="-122"/>
              </a:rPr>
              <a:t>Student</a:t>
            </a:r>
            <a:r>
              <a:rPr lang="zh-CN" altLang="en-US" sz="2400" dirty="0" smtClean="0">
                <a:ea typeface="宋体" pitchFamily="2" charset="-122"/>
              </a:rPr>
              <a:t>，包含三个属性：学号</a:t>
            </a:r>
            <a:r>
              <a:rPr lang="en-US" altLang="zh-CN" sz="2400" dirty="0" smtClean="0">
                <a:ea typeface="宋体" pitchFamily="2" charset="-122"/>
              </a:rPr>
              <a:t>number(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  <a:r>
              <a:rPr lang="zh-CN" altLang="en-US" sz="2400" dirty="0" smtClean="0">
                <a:ea typeface="宋体" pitchFamily="2" charset="-122"/>
              </a:rPr>
              <a:t>，年级</a:t>
            </a:r>
            <a:r>
              <a:rPr lang="en-US" altLang="zh-CN" sz="2400" dirty="0" smtClean="0">
                <a:ea typeface="宋体" pitchFamily="2" charset="-122"/>
              </a:rPr>
              <a:t>state(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  <a:r>
              <a:rPr lang="zh-CN" altLang="en-US" sz="2400" dirty="0" smtClean="0">
                <a:ea typeface="宋体" pitchFamily="2" charset="-122"/>
              </a:rPr>
              <a:t>，成绩</a:t>
            </a:r>
            <a:r>
              <a:rPr lang="en-US" altLang="zh-CN" sz="2400" dirty="0" smtClean="0">
                <a:ea typeface="宋体" pitchFamily="2" charset="-122"/>
              </a:rPr>
              <a:t>score(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  <a:r>
              <a:rPr lang="zh-CN" altLang="en-US" sz="2400" dirty="0" smtClean="0">
                <a:ea typeface="宋体" pitchFamily="2" charset="-122"/>
              </a:rPr>
              <a:t>。 创建</a:t>
            </a:r>
            <a:r>
              <a:rPr lang="en-US" altLang="zh-CN" sz="2400" dirty="0" smtClean="0">
                <a:ea typeface="宋体" pitchFamily="2" charset="-122"/>
              </a:rPr>
              <a:t>20</a:t>
            </a:r>
            <a:r>
              <a:rPr lang="zh-CN" altLang="en-US" sz="2400" dirty="0" smtClean="0">
                <a:ea typeface="宋体" pitchFamily="2" charset="-122"/>
              </a:rPr>
              <a:t>个学生对象，学号为</a:t>
            </a:r>
            <a:r>
              <a:rPr lang="en-US" altLang="zh-CN" sz="2400" dirty="0" smtClean="0">
                <a:ea typeface="宋体" pitchFamily="2" charset="-122"/>
              </a:rPr>
              <a:t>1</a:t>
            </a:r>
            <a:r>
              <a:rPr lang="zh-CN" altLang="en-US" sz="2400" dirty="0" smtClean="0">
                <a:ea typeface="宋体" pitchFamily="2" charset="-122"/>
              </a:rPr>
              <a:t>到</a:t>
            </a:r>
            <a:r>
              <a:rPr lang="en-US" altLang="zh-CN" sz="2400" dirty="0" smtClean="0">
                <a:ea typeface="宋体" pitchFamily="2" charset="-122"/>
              </a:rPr>
              <a:t>20</a:t>
            </a:r>
            <a:r>
              <a:rPr lang="zh-CN" altLang="en-US" sz="2400" dirty="0" smtClean="0">
                <a:ea typeface="宋体" pitchFamily="2" charset="-122"/>
              </a:rPr>
              <a:t>，年级和成绩都由随机数确定，打印出</a:t>
            </a:r>
            <a:r>
              <a:rPr lang="en-US" altLang="zh-CN" sz="2400" dirty="0" smtClean="0">
                <a:ea typeface="宋体" pitchFamily="2" charset="-122"/>
              </a:rPr>
              <a:t>3</a:t>
            </a:r>
            <a:r>
              <a:rPr lang="zh-CN" altLang="en-US" sz="2400" dirty="0" smtClean="0">
                <a:ea typeface="宋体" pitchFamily="2" charset="-122"/>
              </a:rPr>
              <a:t>年级</a:t>
            </a:r>
            <a:r>
              <a:rPr lang="en-US" altLang="zh-CN" sz="2400" dirty="0" smtClean="0">
                <a:ea typeface="宋体" pitchFamily="2" charset="-122"/>
              </a:rPr>
              <a:t>(state</a:t>
            </a:r>
            <a:r>
              <a:rPr lang="zh-CN" altLang="en-US" sz="2400" dirty="0" smtClean="0">
                <a:ea typeface="宋体" pitchFamily="2" charset="-122"/>
              </a:rPr>
              <a:t>值为</a:t>
            </a:r>
            <a:r>
              <a:rPr lang="en-US" altLang="zh-CN" sz="2400" dirty="0" smtClean="0">
                <a:ea typeface="宋体" pitchFamily="2" charset="-122"/>
              </a:rPr>
              <a:t>3</a:t>
            </a:r>
            <a:r>
              <a:rPr lang="zh-CN" altLang="en-US" sz="2400" dirty="0" smtClean="0">
                <a:ea typeface="宋体" pitchFamily="2" charset="-122"/>
              </a:rPr>
              <a:t>）的学生信息。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2400" dirty="0" smtClean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zh-CN" altLang="en-US" sz="2400" dirty="0" smtClean="0">
                <a:ea typeface="宋体" pitchFamily="2" charset="-122"/>
              </a:rPr>
              <a:t>提示：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zh-CN" altLang="en-US" sz="2400" dirty="0" smtClean="0">
                <a:ea typeface="宋体" pitchFamily="2" charset="-122"/>
              </a:rPr>
              <a:t>生成随机数：</a:t>
            </a:r>
            <a:r>
              <a:rPr lang="en-US" altLang="zh-CN" sz="2400" dirty="0" err="1" smtClean="0">
                <a:ea typeface="宋体" pitchFamily="2" charset="-122"/>
              </a:rPr>
              <a:t>Math.random</a:t>
            </a:r>
            <a:r>
              <a:rPr lang="en-US" altLang="zh-CN" sz="2400" dirty="0" smtClean="0">
                <a:ea typeface="宋体" pitchFamily="2" charset="-122"/>
              </a:rPr>
              <a:t>()</a:t>
            </a:r>
            <a:r>
              <a:rPr lang="zh-CN" altLang="en-US" sz="2400" dirty="0" smtClean="0">
                <a:ea typeface="宋体" pitchFamily="2" charset="-122"/>
              </a:rPr>
              <a:t>，返回值类型</a:t>
            </a:r>
            <a:r>
              <a:rPr lang="en-US" altLang="zh-CN" sz="2400" dirty="0" smtClean="0">
                <a:ea typeface="宋体" pitchFamily="2" charset="-122"/>
              </a:rPr>
              <a:t>double;  </a:t>
            </a: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zh-CN" altLang="en-US" sz="2400" dirty="0" smtClean="0">
                <a:ea typeface="宋体" pitchFamily="2" charset="-122"/>
              </a:rPr>
              <a:t>四舍五入取整：</a:t>
            </a:r>
            <a:r>
              <a:rPr lang="en-US" altLang="zh-CN" sz="2400" dirty="0" err="1" smtClean="0">
                <a:ea typeface="宋体" pitchFamily="2" charset="-122"/>
              </a:rPr>
              <a:t>Math.round</a:t>
            </a:r>
            <a:r>
              <a:rPr lang="en-US" altLang="zh-CN" sz="2400" dirty="0" smtClean="0">
                <a:ea typeface="宋体" pitchFamily="2" charset="-122"/>
              </a:rPr>
              <a:t>(double d)</a:t>
            </a:r>
            <a:r>
              <a:rPr lang="zh-CN" altLang="en-US" sz="2400" dirty="0" smtClean="0">
                <a:ea typeface="宋体" pitchFamily="2" charset="-122"/>
              </a:rPr>
              <a:t>，返回值类型</a:t>
            </a:r>
            <a:r>
              <a:rPr lang="en-US" altLang="zh-CN" sz="2400" dirty="0" smtClean="0">
                <a:ea typeface="宋体" pitchFamily="2" charset="-122"/>
              </a:rPr>
              <a:t>long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882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692696"/>
            <a:ext cx="4211960" cy="595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284" y="1268760"/>
            <a:ext cx="4608512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09600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从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键盘读入学生成绩，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找出最高分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，并输出学生成绩等级。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成绩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&gt;=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最高分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-10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等级为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’A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’  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成绩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&gt;=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最高分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-20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等级为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’B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’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成绩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&gt;=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最高分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-30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等级为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’C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’  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其余                            等级为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’D’</a:t>
            </a:r>
          </a:p>
          <a:p>
            <a:pPr marL="609600" indent="-609600">
              <a:lnSpc>
                <a:spcPct val="90000"/>
              </a:lnSpc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indent="-609600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提示：先读入学生人数，根据人数创建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数组，存放学生成绩。</a:t>
            </a:r>
          </a:p>
          <a:p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643174" y="2428868"/>
            <a:ext cx="4429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第二节 多维数组 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620688"/>
            <a:ext cx="3960813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多维数组</a:t>
            </a:r>
            <a:endParaRPr lang="en-US" altLang="zh-CN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70275"/>
              </p:ext>
            </p:extLst>
          </p:nvPr>
        </p:nvGraphicFramePr>
        <p:xfrm>
          <a:off x="395536" y="1412776"/>
          <a:ext cx="8496944" cy="4968552"/>
        </p:xfrm>
        <a:graphic>
          <a:graphicData uri="http://schemas.openxmlformats.org/drawingml/2006/table">
            <a:tbl>
              <a:tblPr/>
              <a:tblGrid>
                <a:gridCol w="8496944"/>
              </a:tblGrid>
              <a:tr h="429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二维数组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：数组中的数组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9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（动态初始化）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：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[3][2];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648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定义了名称为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的二维数组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二维数组中有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个一维数组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每一个一维数组中有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个元素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一维数组的名称分别为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[0],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[1],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给第一个一维数组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脚标位赋值为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78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写法是：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[0][1] = 78;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1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（动态初始化）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：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[3][];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95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二维数组中有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个一维数组。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每个一维数组都是默认初始化值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null 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注意：区别于格式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）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可以对这个三个一维数组分别进行初始化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[0] = new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[3];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[1] = new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[1];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 = new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注：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= new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[][3];  //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非法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24228"/>
              </p:ext>
            </p:extLst>
          </p:nvPr>
        </p:nvGraphicFramePr>
        <p:xfrm>
          <a:off x="376189" y="980728"/>
          <a:ext cx="8355013" cy="3221320"/>
        </p:xfrm>
        <a:graphic>
          <a:graphicData uri="http://schemas.openxmlformats.org/drawingml/2006/table">
            <a:tbl>
              <a:tblPr/>
              <a:tblGrid>
                <a:gridCol w="8355013"/>
              </a:tblGrid>
              <a:tr h="414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格式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（静态初始化）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：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= new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[][]{{3,8,2},{2,7},{9,0,1,6}};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1DB"/>
                    </a:solidFill>
                  </a:tcPr>
                </a:tc>
              </a:tr>
              <a:tr h="210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定义一个名称为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的二维数组，二维数组中有三个一维数组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每一个一维数组中具体元素也都已初始化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第一个一维数组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[0] = {3,8,2};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第二个一维数组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[1] = {2,7};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第三个一维数组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 = {9,0,1,6};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第三个一维数组的长度表示方式：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arr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[2].length;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9F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注意特殊写法情况：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x,y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[]; 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是一维数组，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是二维数组。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altLang="zh-CN" sz="2000" b="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  <a:r>
                        <a:rPr lang="zh-CN" altLang="en-US" sz="2000" b="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中多维数组</a:t>
                      </a:r>
                      <a:r>
                        <a:rPr lang="zh-CN" altLang="en-US" sz="2000" b="0" dirty="0" smtClean="0">
                          <a:solidFill>
                            <a:srgbClr val="FF0000"/>
                          </a:solidFill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不</a:t>
                      </a:r>
                      <a:r>
                        <a:rPr lang="zh-CN" altLang="en-US" sz="2000" b="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必都是规则矩阵形式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3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75988825"/>
              </p:ext>
            </p:extLst>
          </p:nvPr>
        </p:nvGraphicFramePr>
        <p:xfrm>
          <a:off x="4211960" y="4419560"/>
          <a:ext cx="4608510" cy="1889760"/>
        </p:xfrm>
        <a:graphic>
          <a:graphicData uri="http://schemas.openxmlformats.org/drawingml/2006/table">
            <a:tbl>
              <a:tblPr/>
              <a:tblGrid>
                <a:gridCol w="921702"/>
                <a:gridCol w="921702"/>
                <a:gridCol w="921702"/>
                <a:gridCol w="921702"/>
                <a:gridCol w="921702"/>
              </a:tblGrid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j         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 =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 =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 =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 =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 =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 =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6189" y="4780764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>
                <a:ea typeface="宋体" pitchFamily="2" charset="-122"/>
                <a:cs typeface="Arial Unicode MS" pitchFamily="34" charset="-122"/>
                <a:sym typeface="Calibri" pitchFamily="34" charset="0"/>
              </a:rPr>
              <a:t>练习</a:t>
            </a:r>
            <a:r>
              <a:rPr lang="en-US" altLang="zh-CN" sz="2400" b="1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2</a:t>
            </a:r>
            <a:r>
              <a:rPr lang="zh-CN" altLang="en-US" sz="2400" b="1" dirty="0" smtClean="0">
                <a:ea typeface="宋体" pitchFamily="2" charset="-122"/>
                <a:cs typeface="Arial Unicode MS" pitchFamily="34" charset="-122"/>
                <a:sym typeface="Calibri" pitchFamily="34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获取</a:t>
            </a:r>
            <a:r>
              <a:rPr lang="en-US" altLang="zh-CN" sz="2400" dirty="0" err="1">
                <a:ea typeface="宋体" pitchFamily="2" charset="-122"/>
                <a:cs typeface="Arial Unicode MS" pitchFamily="34" charset="-122"/>
                <a:sym typeface="Calibri" pitchFamily="34" charset="0"/>
              </a:rPr>
              <a:t>arr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数组中所有元素的和。使用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for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  <a:sym typeface="Calibri" pitchFamily="34" charset="0"/>
              </a:rPr>
              <a:t>的嵌套循环即可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  <a:sym typeface="Calibri" pitchFamily="34" charset="0"/>
              </a:rPr>
              <a:t>。</a:t>
            </a:r>
            <a:endParaRPr lang="zh-CN" altLang="en-US" sz="2400" dirty="0">
              <a:ea typeface="Arial Unicode MS" pitchFamily="34" charset="-122"/>
              <a:cs typeface="Arial Unicode MS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030" y="627799"/>
            <a:ext cx="3923960" cy="7668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3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562" y="1412776"/>
            <a:ext cx="80648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声明：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[]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x,y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[];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以下选项允许通过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编译的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 )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x[0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 = y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  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b)    y[0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 = x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 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c)    y[0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][0] =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x;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d)    x[0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][0] =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y;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e)    y[0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][0] = x[0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];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f)    x = y; 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维数组：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[] x 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x[]   </a:t>
            </a:r>
          </a:p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二维数组：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[][] y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或者  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[] y[] 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或者 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 y[][]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030" y="627799"/>
            <a:ext cx="3923960" cy="7668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4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562" y="1412776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使用二维数组打印一个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10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行杨辉三角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1 2 1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1 3 3  1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1 4 6  4  1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1 5 10 10 5 1</a:t>
            </a:r>
          </a:p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....</a:t>
            </a:r>
          </a:p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  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】</a:t>
            </a: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第一行有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个元素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第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行有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个元素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每一行的第一个元素和最后一个元素都是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从第三行开始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对于非第一个元素和最后一个元素的元素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 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yanghui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][j] =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yanghui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[i-1][j-1] +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yanghui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[i-1][j];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895221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数组中涉及的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常见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算法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060848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求数组元素的最大值、最小值、平均数、总和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等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数组的复制、反转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3.*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数组元素的排序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0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714480" y="2445245"/>
            <a:ext cx="5929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第一节 声明和使用数组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764704"/>
            <a:ext cx="4176464" cy="86409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5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5"/>
            <a:ext cx="8229600" cy="187220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型的一维数组，包含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个元素，分别赋一些随机整数，然后求出所有元素的最大值，最小值，平均值，和值，并输出出来</a:t>
            </a:r>
            <a:r>
              <a:rPr lang="zh-CN" altLang="zh-CN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3923960" cy="7668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6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715436" cy="4032250"/>
          </a:xfrm>
          <a:noFill/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使用简单数组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创建一个名为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TestArray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的类，在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方法中声明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两个变量，他们是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[]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类型的数组。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使用大括号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{}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，把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初始化为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个素数：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2,3,5,7,11,13,17,19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显示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的内容。</a:t>
            </a:r>
          </a:p>
          <a:p>
            <a:pPr marL="360000" indent="-609600"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(4)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赋值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变量等于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，修改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中的偶索引元素，使其等于索引值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array[0]=0,array[2]=2)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。打印出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609600" indent="-609600" eaLnBrk="1" hangingPunct="1">
              <a:buFontTx/>
              <a:buNone/>
            </a:pP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522920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思考：</a:t>
            </a:r>
            <a:r>
              <a:rPr lang="en-US" altLang="zh-CN" sz="2000" dirty="0" smtClean="0">
                <a:ea typeface="宋体" pitchFamily="2" charset="-122"/>
              </a:rPr>
              <a:t>array1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r>
              <a:rPr lang="en-US" altLang="zh-CN" sz="2000" dirty="0" smtClean="0">
                <a:ea typeface="宋体" pitchFamily="2" charset="-122"/>
              </a:rPr>
              <a:t>array2</a:t>
            </a:r>
            <a:r>
              <a:rPr lang="zh-CN" altLang="en-US" sz="2000" dirty="0" smtClean="0">
                <a:ea typeface="宋体" pitchFamily="2" charset="-122"/>
              </a:rPr>
              <a:t>是什么关系？</a:t>
            </a:r>
            <a:endParaRPr lang="en-US" altLang="zh-CN" sz="2000" dirty="0" smtClean="0">
              <a:ea typeface="宋体" pitchFamily="2" charset="-122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拓展：</a:t>
            </a:r>
            <a:r>
              <a:rPr lang="zh-CN" altLang="en-US" sz="2000" dirty="0" smtClean="0">
                <a:ea typeface="宋体" pitchFamily="2" charset="-122"/>
              </a:rPr>
              <a:t>修改题目，实现</a:t>
            </a:r>
            <a:r>
              <a:rPr lang="en-US" altLang="zh-CN" sz="2000" dirty="0" smtClean="0">
                <a:ea typeface="宋体" pitchFamily="2" charset="-122"/>
              </a:rPr>
              <a:t>array2</a:t>
            </a:r>
            <a:r>
              <a:rPr lang="zh-CN" altLang="en-US" sz="2000" dirty="0" smtClean="0">
                <a:ea typeface="宋体" pitchFamily="2" charset="-122"/>
              </a:rPr>
              <a:t>对</a:t>
            </a:r>
            <a:r>
              <a:rPr lang="en-US" altLang="zh-CN" sz="2000" dirty="0" smtClean="0">
                <a:ea typeface="宋体" pitchFamily="2" charset="-122"/>
              </a:rPr>
              <a:t>array1</a:t>
            </a:r>
            <a:r>
              <a:rPr lang="zh-CN" altLang="en-US" sz="2000" dirty="0" smtClean="0">
                <a:ea typeface="宋体" pitchFamily="2" charset="-122"/>
              </a:rPr>
              <a:t>数组的复制</a:t>
            </a: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4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5561" y="620688"/>
            <a:ext cx="3528392" cy="7920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数组排序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1" y="1439253"/>
            <a:ext cx="840041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插入排序</a:t>
            </a:r>
            <a:endParaRPr lang="en-US" altLang="zh-CN" sz="2800" dirty="0" smtClean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</a:rPr>
              <a:t>直接插入排序、</a:t>
            </a:r>
            <a:r>
              <a:rPr lang="zh-CN" altLang="zh-CN" sz="2400" dirty="0">
                <a:ea typeface="宋体" pitchFamily="2" charset="-122"/>
              </a:rPr>
              <a:t>折半插入排序</a:t>
            </a:r>
            <a:r>
              <a:rPr lang="zh-CN" altLang="zh-CN" sz="2400" dirty="0" smtClean="0">
                <a:ea typeface="宋体" pitchFamily="2" charset="-122"/>
              </a:rPr>
              <a:t>、</a:t>
            </a:r>
            <a:r>
              <a:rPr lang="en-US" altLang="zh-CN" sz="2400" dirty="0" smtClean="0">
                <a:ea typeface="宋体" pitchFamily="2" charset="-122"/>
              </a:rPr>
              <a:t>Shell</a:t>
            </a:r>
            <a:r>
              <a:rPr lang="zh-CN" altLang="zh-CN" sz="2400" dirty="0" smtClean="0">
                <a:ea typeface="宋体" pitchFamily="2" charset="-122"/>
              </a:rPr>
              <a:t>排序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交换排序</a:t>
            </a:r>
            <a:endParaRPr lang="en-US" altLang="zh-CN" sz="2800" dirty="0" smtClean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冒泡排序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、</a:t>
            </a:r>
            <a:r>
              <a:rPr lang="zh-CN" altLang="en-US" sz="2400" dirty="0" smtClean="0">
                <a:ea typeface="宋体" pitchFamily="2" charset="-122"/>
              </a:rPr>
              <a:t>快速排序（或分区交换排序）</a:t>
            </a: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选择排序</a:t>
            </a:r>
            <a:endParaRPr lang="en-US" altLang="zh-CN" sz="2800" dirty="0" smtClean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</a:rPr>
              <a:t>简单选择排序</a:t>
            </a:r>
            <a:r>
              <a:rPr lang="zh-CN" altLang="en-US" sz="2400" dirty="0">
                <a:ea typeface="宋体" pitchFamily="2" charset="-122"/>
              </a:rPr>
              <a:t>、</a:t>
            </a:r>
            <a:r>
              <a:rPr lang="zh-CN" altLang="en-US" sz="2400" dirty="0" smtClean="0">
                <a:ea typeface="宋体" pitchFamily="2" charset="-122"/>
              </a:rPr>
              <a:t>堆</a:t>
            </a:r>
            <a:r>
              <a:rPr lang="zh-CN" altLang="en-US" sz="2400" dirty="0">
                <a:ea typeface="宋体" pitchFamily="2" charset="-122"/>
              </a:rPr>
              <a:t>排序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归并排序</a:t>
            </a:r>
            <a:endParaRPr lang="en-US" altLang="zh-CN" sz="28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基数排序</a:t>
            </a:r>
            <a:endParaRPr lang="en-US" altLang="zh-CN" sz="28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6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83845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dirty="0">
                <a:latin typeface="宋体" pitchFamily="2" charset="-122"/>
                <a:ea typeface="宋体" pitchFamily="2" charset="-122"/>
              </a:rPr>
              <a:t>排序方法的选择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543" y="1772816"/>
            <a:ext cx="85689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较小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n≤50)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，可采用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直接插入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直接选择排序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记录规模较小时，直接插入排序较好；否则因为直接选择移动的记录数少于直接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插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入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应选直接选择排序为宜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zh-CN" altLang="zh-CN" sz="1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2)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若文件初始状态基本有序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指正序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，则应选用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直接</a:t>
            </a:r>
            <a:r>
              <a:rPr lang="zh-CN" altLang="zh-CN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插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入</a:t>
            </a:r>
            <a:r>
              <a:rPr lang="zh-CN" altLang="zh-CN" sz="2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冒泡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或随机的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快速排序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为宜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zh-CN" sz="1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3)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较大，则应采用时间复杂度为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O(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nlgn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的排序方法：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快速排序</a:t>
            </a:r>
            <a:r>
              <a:rPr lang="zh-CN" altLang="zh-CN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堆排序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归并排序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892" y="83845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冒泡排序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排序思想</a:t>
            </a:r>
            <a:r>
              <a:rPr lang="zh-CN" altLang="zh-CN" sz="28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8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相邻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两元素进行比较，如有需要则进行交换，每完成一次循环就将最大元素排在最后（如从小到大排序），下一次循环是将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其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它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数进行类似操作。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8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06695" y="620688"/>
            <a:ext cx="3600400" cy="864096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数组排序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85720" y="1643050"/>
            <a:ext cx="8642350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l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java.util.Arrays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sort()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方法提供了数组元素排序功能：</a:t>
            </a:r>
          </a:p>
          <a:p>
            <a:pPr marL="457200" indent="-457200" algn="just">
              <a:buFont typeface="Wingdings" pitchFamily="2" charset="2"/>
              <a:buNone/>
            </a:pP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import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java.util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.*;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Sort {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 number = {5,900,1,5,77,30,64,700};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Arrays.sort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(number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for(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&lt;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number.length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++)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(number[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 algn="just"/>
            <a:r>
              <a:rPr lang="en-US" altLang="zh-CN" dirty="0">
                <a:ea typeface="宋体" pitchFamily="2" charset="-122"/>
                <a:cs typeface="Times New Roman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529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3982" y="761509"/>
            <a:ext cx="6445825" cy="864096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操作数组的工具类：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Arrays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85720" y="1643050"/>
            <a:ext cx="864235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l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java.util.Arrays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类包含了用来操作数组（比如排序和搜索）的各种方法。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Arrays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拥有一组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equals()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altLang="zh-CN" sz="2800" dirty="0">
                <a:ea typeface="宋体" pitchFamily="2" charset="-122"/>
              </a:rPr>
              <a:t>比较两个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是否相等。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拥有相同元素个数，且所有对应元素两两相等。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fill()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altLang="zh-CN" sz="2800" dirty="0">
                <a:ea typeface="宋体" pitchFamily="2" charset="-122"/>
              </a:rPr>
              <a:t>将值填入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中。</a:t>
            </a:r>
            <a:r>
              <a:rPr lang="en-US" altLang="zh-CN" sz="2800" dirty="0">
                <a:ea typeface="宋体" pitchFamily="2" charset="-122"/>
              </a:rPr>
              <a:t> </a:t>
            </a:r>
            <a:endParaRPr lang="zh-CN" altLang="zh-CN" sz="2800" dirty="0">
              <a:ea typeface="宋体" pitchFamily="2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sort()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altLang="zh-CN" sz="2800" dirty="0">
                <a:ea typeface="宋体" pitchFamily="2" charset="-122"/>
              </a:rPr>
              <a:t>用来对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进行排序。</a:t>
            </a:r>
            <a:r>
              <a:rPr lang="en-US" altLang="zh-CN" sz="2800" dirty="0">
                <a:ea typeface="宋体" pitchFamily="2" charset="-122"/>
              </a:rPr>
              <a:t> </a:t>
            </a:r>
            <a:endParaRPr lang="zh-CN" altLang="zh-CN" sz="2800" dirty="0">
              <a:ea typeface="宋体" pitchFamily="2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</a:rPr>
              <a:t>binarySearch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zh-CN" altLang="zh-CN" sz="2800" dirty="0">
                <a:ea typeface="宋体" pitchFamily="2" charset="-122"/>
              </a:rPr>
              <a:t>在排好序的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中寻找元素。</a:t>
            </a:r>
            <a:r>
              <a:rPr lang="en-US" altLang="zh-CN" sz="2800" dirty="0">
                <a:ea typeface="宋体" pitchFamily="2" charset="-122"/>
              </a:rPr>
              <a:t> </a:t>
            </a:r>
            <a:endParaRPr lang="zh-CN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</a:rPr>
              <a:t>        </a:t>
            </a:r>
            <a:r>
              <a:rPr lang="zh-CN" altLang="en-US" sz="2800" dirty="0" smtClean="0">
                <a:ea typeface="宋体" pitchFamily="2" charset="-122"/>
              </a:rPr>
              <a:t>另：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</a:rPr>
              <a:t>System.arraycopy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()</a:t>
            </a:r>
            <a:r>
              <a:rPr lang="zh-CN" altLang="zh-CN" sz="2800" b="1" dirty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en-US" altLang="zh-CN" sz="2800" dirty="0">
                <a:ea typeface="宋体" pitchFamily="2" charset="-122"/>
              </a:rPr>
              <a:t>array</a:t>
            </a:r>
            <a:r>
              <a:rPr lang="zh-CN" altLang="zh-CN" sz="2800" dirty="0">
                <a:ea typeface="宋体" pitchFamily="2" charset="-122"/>
              </a:rPr>
              <a:t>的复制。</a:t>
            </a:r>
            <a:r>
              <a:rPr lang="en-US" altLang="zh-CN" sz="2800" dirty="0">
                <a:ea typeface="宋体" pitchFamily="2" charset="-122"/>
              </a:rPr>
              <a:t>   </a:t>
            </a:r>
            <a:endParaRPr lang="zh-CN" altLang="zh-CN" sz="2800" dirty="0">
              <a:ea typeface="宋体" pitchFamily="2" charset="-122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843808" y="764704"/>
            <a:ext cx="4138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数组</a:t>
            </a:r>
            <a:r>
              <a:rPr lang="zh-CN" altLang="en-US" sz="3600" b="1" dirty="0"/>
              <a:t>操作常见问题</a:t>
            </a:r>
          </a:p>
        </p:txBody>
      </p:sp>
      <p:graphicFrame>
        <p:nvGraphicFramePr>
          <p:cNvPr id="153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67856"/>
              </p:ext>
            </p:extLst>
          </p:nvPr>
        </p:nvGraphicFramePr>
        <p:xfrm>
          <a:off x="538163" y="2060575"/>
          <a:ext cx="8212137" cy="4035425"/>
        </p:xfrm>
        <a:graphic>
          <a:graphicData uri="http://schemas.openxmlformats.org/drawingml/2006/table">
            <a:tbl>
              <a:tblPr/>
              <a:tblGrid>
                <a:gridCol w="8212137"/>
              </a:tblGrid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数组脚标越界异常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ArrayIndexOutOfBoundsException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[]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 = new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[2];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System.out.println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访问到了数组中的不存在的脚标时发生。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空指针异常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NullPointerException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[]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null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System.out.println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arr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引用没有指向实体，却在操作实体中的元素时。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  <p:sp>
        <p:nvSpPr>
          <p:cNvPr id="12305" name="矩形 5"/>
          <p:cNvSpPr>
            <a:spLocks noChangeArrowheads="1"/>
          </p:cNvSpPr>
          <p:nvPr/>
        </p:nvSpPr>
        <p:spPr bwMode="auto">
          <a:xfrm>
            <a:off x="6228184" y="1555750"/>
            <a:ext cx="2593975" cy="3603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编译时，不报错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！！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1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24744"/>
            <a:ext cx="1368152" cy="482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27784" y="1124744"/>
            <a:ext cx="5976664" cy="482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11760" y="260648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Person[] </a:t>
            </a:r>
            <a:r>
              <a:rPr lang="en-US" altLang="zh-CN" sz="3200" b="1" dirty="0" err="1"/>
              <a:t>ps</a:t>
            </a:r>
            <a:r>
              <a:rPr lang="en-US" altLang="zh-CN" sz="3200" b="1" dirty="0"/>
              <a:t> = new Person[2];</a:t>
            </a:r>
            <a:endParaRPr lang="zh-CN" altLang="en-US" sz="32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11560" y="515719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11560" y="53732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ps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29564"/>
              </p:ext>
            </p:extLst>
          </p:nvPr>
        </p:nvGraphicFramePr>
        <p:xfrm>
          <a:off x="3419872" y="2621136"/>
          <a:ext cx="1103784" cy="2536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/>
              </a:tblGrid>
              <a:tr h="12680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12680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H="1" flipV="1">
            <a:off x="3203848" y="2492896"/>
            <a:ext cx="21602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99792" y="21328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35596" y="53996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295636" y="2708920"/>
            <a:ext cx="2124236" cy="284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660232" y="1628800"/>
            <a:ext cx="1440160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60232" y="177281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name:</a:t>
            </a:r>
            <a:r>
              <a:rPr lang="zh-CN" altLang="en-US" dirty="0" smtClean="0"/>
              <a:t>天气</a:t>
            </a:r>
            <a:endParaRPr lang="en-US" altLang="zh-CN" dirty="0" smtClean="0"/>
          </a:p>
          <a:p>
            <a:r>
              <a:rPr lang="en-US" altLang="zh-CN" dirty="0" smtClean="0"/>
              <a:t>age:22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516216" y="1628800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688124" y="1412776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0x34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491880" y="3167680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0x34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 flipV="1">
            <a:off x="3491880" y="2708920"/>
            <a:ext cx="576064" cy="1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067944" y="1628800"/>
            <a:ext cx="2592288" cy="172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691518" y="3804192"/>
            <a:ext cx="1440160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48264" y="4005064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name: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Age:20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6516216" y="3804192"/>
            <a:ext cx="175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6136" y="35370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0x56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455876" y="43738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0x56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3595174" y="3968479"/>
            <a:ext cx="308393" cy="2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873026" y="3845078"/>
            <a:ext cx="2827928" cy="64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11560" y="448826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55576" y="4558480"/>
            <a:ext cx="900100" cy="369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030342" y="4589974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0x34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251810" y="2312876"/>
            <a:ext cx="5308231" cy="227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50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714480" y="2445245"/>
            <a:ext cx="5929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第三节 命令行参数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196752"/>
            <a:ext cx="1512168" cy="4968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1196752"/>
            <a:ext cx="6408712" cy="4968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59832" y="26064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[][]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</a:t>
            </a:r>
            <a:r>
              <a:rPr lang="en-US" altLang="zh-CN" dirty="0"/>
              <a:t>= new </a:t>
            </a:r>
            <a:r>
              <a:rPr lang="en-US" altLang="zh-CN" dirty="0" err="1"/>
              <a:t>int</a:t>
            </a:r>
            <a:r>
              <a:rPr lang="en-US" altLang="zh-CN" dirty="0"/>
              <a:t>[5][6]; 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95536" y="508518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9552" y="53732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arr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1537"/>
              </p:ext>
            </p:extLst>
          </p:nvPr>
        </p:nvGraphicFramePr>
        <p:xfrm>
          <a:off x="2699792" y="1700808"/>
          <a:ext cx="1391816" cy="4269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816"/>
              </a:tblGrid>
              <a:tr h="8384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8384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9153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8384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  <a:tr h="8384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02430"/>
              </p:ext>
            </p:extLst>
          </p:nvPr>
        </p:nvGraphicFramePr>
        <p:xfrm>
          <a:off x="4283968" y="1844824"/>
          <a:ext cx="4272138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023"/>
                <a:gridCol w="712023"/>
                <a:gridCol w="712023"/>
                <a:gridCol w="712023"/>
                <a:gridCol w="712023"/>
                <a:gridCol w="712023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 flipV="1">
            <a:off x="4355976" y="155679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211960" y="14127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843808" y="1782108"/>
            <a:ext cx="432048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809982" y="20082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0"/>
          </p:cNvCxnSpPr>
          <p:nvPr/>
        </p:nvCxnSpPr>
        <p:spPr>
          <a:xfrm flipV="1">
            <a:off x="3494058" y="1844824"/>
            <a:ext cx="861918" cy="16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25021"/>
              </p:ext>
            </p:extLst>
          </p:nvPr>
        </p:nvGraphicFramePr>
        <p:xfrm>
          <a:off x="4291226" y="2536075"/>
          <a:ext cx="4272138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023"/>
                <a:gridCol w="712023"/>
                <a:gridCol w="712023"/>
                <a:gridCol w="448961"/>
                <a:gridCol w="975085"/>
                <a:gridCol w="712023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682046"/>
              </p:ext>
            </p:extLst>
          </p:nvPr>
        </p:nvGraphicFramePr>
        <p:xfrm>
          <a:off x="4355976" y="3484842"/>
          <a:ext cx="4272138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023"/>
                <a:gridCol w="712023"/>
                <a:gridCol w="712023"/>
                <a:gridCol w="448961"/>
                <a:gridCol w="975085"/>
                <a:gridCol w="712023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59303"/>
              </p:ext>
            </p:extLst>
          </p:nvPr>
        </p:nvGraphicFramePr>
        <p:xfrm>
          <a:off x="4177299" y="4437112"/>
          <a:ext cx="4272138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023"/>
                <a:gridCol w="712023"/>
                <a:gridCol w="712023"/>
                <a:gridCol w="448961"/>
                <a:gridCol w="975085"/>
                <a:gridCol w="712023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59303"/>
              </p:ext>
            </p:extLst>
          </p:nvPr>
        </p:nvGraphicFramePr>
        <p:xfrm>
          <a:off x="4355976" y="5185308"/>
          <a:ext cx="4272138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023"/>
                <a:gridCol w="712023"/>
                <a:gridCol w="712023"/>
                <a:gridCol w="448961"/>
                <a:gridCol w="975085"/>
                <a:gridCol w="712023"/>
              </a:tblGrid>
              <a:tr h="375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5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951014" cy="718606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理解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方法的语法 </a:t>
            </a:r>
          </a:p>
        </p:txBody>
      </p:sp>
      <p:pic>
        <p:nvPicPr>
          <p:cNvPr id="18435" name="Picture 3" descr="main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86189"/>
            <a:ext cx="7530630" cy="231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14282" y="1695450"/>
            <a:ext cx="8501122" cy="17549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82562" tIns="46038" rIns="182562" bIns="4603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由于</a:t>
            </a:r>
            <a:r>
              <a:rPr kumimoji="0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虚拟机需要调用类的</a:t>
            </a:r>
            <a:r>
              <a:rPr kumimoji="0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main()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方法，所以该方法的访问权限必须是</a:t>
            </a:r>
            <a:r>
              <a:rPr kumimoji="0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，又因为</a:t>
            </a:r>
            <a:r>
              <a:rPr kumimoji="0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虚拟机在执行</a:t>
            </a:r>
            <a:r>
              <a:rPr kumimoji="0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main()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方法时不必创建对象，所以该方法必须是</a:t>
            </a:r>
            <a:r>
              <a:rPr kumimoji="0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static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的，该方法接收一个</a:t>
            </a:r>
            <a:r>
              <a:rPr kumimoji="0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String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类型的数组参数，该数组中保存执行</a:t>
            </a:r>
            <a:r>
              <a:rPr kumimoji="0"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kumimoji="0"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命令</a:t>
            </a:r>
            <a:r>
              <a:rPr kumimoji="0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时传递给所运行的类的参数。 </a:t>
            </a:r>
          </a:p>
        </p:txBody>
      </p:sp>
    </p:spTree>
    <p:extLst>
      <p:ext uri="{BB962C8B-B14F-4D97-AF65-F5344CB8AC3E}">
        <p14:creationId xmlns:p14="http://schemas.microsoft.com/office/powerpoint/2010/main" val="35266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2860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命令行参数用法举例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79512" y="1412776"/>
            <a:ext cx="849694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public class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CommandPara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for (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&lt;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args.length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++ 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[" +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+ "] = " +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运行程序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  <a:hlinkClick r:id="rId2" action="ppaction://hlinkfile"/>
              </a:rPr>
              <a:t>CommandPara.java</a:t>
            </a:r>
            <a:endParaRPr lang="en-US" altLang="zh-CN" sz="2400" dirty="0">
              <a:solidFill>
                <a:schemeClr val="accent1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CommandPara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lisa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bily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 "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Brown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6136" y="4496722"/>
            <a:ext cx="334786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输出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结果：</a:t>
            </a:r>
          </a:p>
          <a:p>
            <a:endParaRPr lang="zh-CN" altLang="en-US" sz="900" dirty="0">
              <a:solidFill>
                <a:schemeClr val="accent1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[0]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lisa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[1]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bily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[2] =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Brown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28184" y="4365104"/>
            <a:ext cx="2736304" cy="198515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071670" y="2445245"/>
            <a:ext cx="5929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第四节 可变参数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72988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体会可变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个数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的形参</a:t>
            </a:r>
            <a:endParaRPr lang="zh-CN" altLang="en-US" sz="32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086" y="1412776"/>
            <a:ext cx="8496944" cy="197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//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下面采用数组形参来定义方法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p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ublic static void test(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a ,String[] books);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//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以可变个数形参来定义方法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p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ublic static void test(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a ,String…books);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922" y="3717032"/>
            <a:ext cx="8401272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说明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可变参数：方法参数部分指定类型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的参数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个数是可变多个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声明方式：方法名（参数的类型名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...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参数名）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可变参数方法的使用与方法参数部分使用数组是一致的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方法的参数部分有可变形参，需要放在形参声明的最后</a:t>
            </a:r>
          </a:p>
        </p:txBody>
      </p:sp>
    </p:spTree>
    <p:extLst>
      <p:ext uri="{BB962C8B-B14F-4D97-AF65-F5344CB8AC3E}">
        <p14:creationId xmlns:p14="http://schemas.microsoft.com/office/powerpoint/2010/main" val="19195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70755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体会可变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个数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的形参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225689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public void </a:t>
            </a:r>
            <a:r>
              <a:rPr lang="en-US" altLang="zh-CN" sz="2000" dirty="0" smtClean="0">
                <a:ea typeface="宋体" pitchFamily="2" charset="-122"/>
              </a:rPr>
              <a:t>test(String[] </a:t>
            </a:r>
            <a:r>
              <a:rPr lang="en-US" altLang="zh-CN" sz="2000" dirty="0" err="1">
                <a:ea typeface="宋体" pitchFamily="2" charset="-122"/>
              </a:rPr>
              <a:t>msg</a:t>
            </a:r>
            <a:r>
              <a:rPr lang="en-US" altLang="zh-CN" sz="2000" dirty="0" smtClean="0">
                <a:ea typeface="宋体" pitchFamily="2" charset="-122"/>
              </a:rPr>
              <a:t>){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System.out.println</a:t>
            </a:r>
            <a:r>
              <a:rPr lang="en-US" altLang="zh-CN" sz="2000" dirty="0" smtClean="0">
                <a:ea typeface="宋体" pitchFamily="2" charset="-122"/>
              </a:rPr>
              <a:t>(“</a:t>
            </a:r>
            <a:r>
              <a:rPr lang="zh-CN" altLang="en-US" sz="2000" dirty="0" smtClean="0">
                <a:ea typeface="宋体" pitchFamily="2" charset="-122"/>
              </a:rPr>
              <a:t>含字符串数组参数</a:t>
            </a:r>
            <a:r>
              <a:rPr lang="zh-CN" altLang="en-US" sz="2000" dirty="0">
                <a:ea typeface="宋体" pitchFamily="2" charset="-122"/>
              </a:rPr>
              <a:t>的</a:t>
            </a:r>
            <a:r>
              <a:rPr lang="en-US" altLang="zh-CN" sz="2000" dirty="0">
                <a:ea typeface="宋体" pitchFamily="2" charset="-122"/>
              </a:rPr>
              <a:t>test</a:t>
            </a:r>
            <a:r>
              <a:rPr lang="zh-CN" altLang="en-US" sz="2000" dirty="0">
                <a:ea typeface="宋体" pitchFamily="2" charset="-122"/>
              </a:rPr>
              <a:t>方法 </a:t>
            </a:r>
            <a:r>
              <a:rPr lang="en-US" altLang="zh-CN" sz="2000" dirty="0">
                <a:ea typeface="宋体" pitchFamily="2" charset="-122"/>
              </a:rPr>
              <a:t>");</a:t>
            </a:r>
          </a:p>
          <a:p>
            <a:r>
              <a:rPr lang="en-US" altLang="zh-CN" sz="2000" dirty="0" smtClean="0">
                <a:ea typeface="宋体" pitchFamily="2" charset="-122"/>
              </a:rPr>
              <a:t>}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public void </a:t>
            </a:r>
            <a:r>
              <a:rPr lang="en-US" altLang="zh-CN" sz="2000" dirty="0" smtClean="0">
                <a:ea typeface="宋体" pitchFamily="2" charset="-122"/>
              </a:rPr>
              <a:t>test1(String book){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 err="1">
                <a:ea typeface="宋体" pitchFamily="2" charset="-122"/>
              </a:rPr>
              <a:t>System.out.println</a:t>
            </a:r>
            <a:r>
              <a:rPr lang="en-US" altLang="zh-CN" sz="2000" dirty="0" smtClean="0">
                <a:ea typeface="宋体" pitchFamily="2" charset="-122"/>
              </a:rPr>
              <a:t>(“</a:t>
            </a:r>
            <a:r>
              <a:rPr lang="zh-CN" altLang="en-US" sz="2000" dirty="0" smtClean="0">
                <a:ea typeface="宋体" pitchFamily="2" charset="-122"/>
              </a:rPr>
              <a:t>****</a:t>
            </a:r>
            <a:r>
              <a:rPr lang="zh-CN" altLang="en-US" sz="2000" b="1" dirty="0" smtClean="0">
                <a:ea typeface="宋体" pitchFamily="2" charset="-122"/>
              </a:rPr>
              <a:t>与可变形参方法构成重载的</a:t>
            </a:r>
            <a:r>
              <a:rPr lang="en-US" altLang="zh-CN" sz="2000" b="1" dirty="0" smtClean="0">
                <a:ea typeface="宋体" pitchFamily="2" charset="-122"/>
              </a:rPr>
              <a:t>test1</a:t>
            </a:r>
            <a:r>
              <a:rPr lang="zh-CN" altLang="en-US" sz="2000" b="1" dirty="0" smtClean="0">
                <a:ea typeface="宋体" pitchFamily="2" charset="-122"/>
              </a:rPr>
              <a:t>方法</a:t>
            </a:r>
            <a:r>
              <a:rPr lang="zh-CN" altLang="en-US" sz="2000" dirty="0">
                <a:ea typeface="宋体" pitchFamily="2" charset="-122"/>
              </a:rPr>
              <a:t>****</a:t>
            </a:r>
            <a:r>
              <a:rPr lang="en-US" altLang="zh-CN" sz="2000" dirty="0">
                <a:ea typeface="宋体" pitchFamily="2" charset="-122"/>
              </a:rPr>
              <a:t>");</a:t>
            </a:r>
          </a:p>
          <a:p>
            <a:r>
              <a:rPr lang="en-US" altLang="zh-CN" sz="2000" dirty="0" smtClean="0">
                <a:ea typeface="宋体" pitchFamily="2" charset="-122"/>
              </a:rPr>
              <a:t>}</a:t>
            </a:r>
            <a:r>
              <a:rPr lang="en-US" altLang="zh-CN" sz="2000" dirty="0">
                <a:ea typeface="宋体" pitchFamily="2" charset="-122"/>
              </a:rPr>
              <a:t>	</a:t>
            </a:r>
            <a:endParaRPr lang="zh-CN" altLang="en-US" sz="2000" dirty="0">
              <a:ea typeface="宋体" pitchFamily="2" charset="-122"/>
            </a:endParaRPr>
          </a:p>
          <a:p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>
                <a:ea typeface="宋体" pitchFamily="2" charset="-122"/>
              </a:rPr>
              <a:t>void </a:t>
            </a:r>
            <a:r>
              <a:rPr lang="en-US" altLang="zh-CN" sz="2000" dirty="0" smtClean="0">
                <a:ea typeface="宋体" pitchFamily="2" charset="-122"/>
              </a:rPr>
              <a:t>test1(String ... </a:t>
            </a:r>
            <a:r>
              <a:rPr lang="en-US" altLang="zh-CN" sz="2000" dirty="0">
                <a:ea typeface="宋体" pitchFamily="2" charset="-122"/>
              </a:rPr>
              <a:t>books</a:t>
            </a:r>
            <a:r>
              <a:rPr lang="en-US" altLang="zh-CN" sz="2000" dirty="0" smtClean="0">
                <a:ea typeface="宋体" pitchFamily="2" charset="-122"/>
              </a:rPr>
              <a:t>){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System.out.println</a:t>
            </a:r>
            <a:r>
              <a:rPr lang="en-US" altLang="zh-CN" sz="2000" dirty="0">
                <a:ea typeface="宋体" pitchFamily="2" charset="-122"/>
              </a:rPr>
              <a:t>("****</a:t>
            </a:r>
            <a:r>
              <a:rPr lang="zh-CN" altLang="en-US" sz="2000" dirty="0">
                <a:ea typeface="宋体" pitchFamily="2" charset="-122"/>
              </a:rPr>
              <a:t>形参长度可变的</a:t>
            </a:r>
            <a:r>
              <a:rPr lang="en-US" altLang="zh-CN" sz="2000" dirty="0" smtClean="0">
                <a:ea typeface="宋体" pitchFamily="2" charset="-122"/>
              </a:rPr>
              <a:t>test1</a:t>
            </a:r>
            <a:r>
              <a:rPr lang="zh-CN" altLang="en-US" sz="2000" dirty="0" smtClean="0">
                <a:ea typeface="宋体" pitchFamily="2" charset="-122"/>
              </a:rPr>
              <a:t>方法</a:t>
            </a:r>
            <a:r>
              <a:rPr lang="zh-CN" altLang="en-US" sz="2000" dirty="0">
                <a:ea typeface="宋体" pitchFamily="2" charset="-122"/>
              </a:rPr>
              <a:t>****</a:t>
            </a:r>
            <a:r>
              <a:rPr lang="en-US" altLang="zh-CN" sz="2000" dirty="0">
                <a:ea typeface="宋体" pitchFamily="2" charset="-122"/>
              </a:rPr>
              <a:t>");</a:t>
            </a:r>
          </a:p>
          <a:p>
            <a:r>
              <a:rPr lang="en-US" altLang="zh-CN" sz="2000" dirty="0" smtClean="0">
                <a:ea typeface="宋体" pitchFamily="2" charset="-122"/>
              </a:rPr>
              <a:t>}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>
                <a:ea typeface="宋体" pitchFamily="2" charset="-122"/>
              </a:rPr>
              <a:t>static void main(String[] </a:t>
            </a:r>
            <a:r>
              <a:rPr lang="en-US" altLang="zh-CN" sz="2000" dirty="0" err="1">
                <a:ea typeface="宋体" pitchFamily="2" charset="-122"/>
              </a:rPr>
              <a:t>args</a:t>
            </a:r>
            <a:r>
              <a:rPr lang="en-US" altLang="zh-CN" sz="2000" dirty="0" smtClean="0">
                <a:ea typeface="宋体" pitchFamily="2" charset="-122"/>
              </a:rPr>
              <a:t>){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TestOverload</a:t>
            </a:r>
            <a:r>
              <a:rPr lang="en-US" altLang="zh-CN" sz="2000" dirty="0" smtClean="0">
                <a:ea typeface="宋体" pitchFamily="2" charset="-122"/>
              </a:rPr>
              <a:t> to </a:t>
            </a:r>
            <a:r>
              <a:rPr lang="en-US" altLang="zh-CN" sz="2000" dirty="0">
                <a:ea typeface="宋体" pitchFamily="2" charset="-122"/>
              </a:rPr>
              <a:t>= new </a:t>
            </a:r>
            <a:r>
              <a:rPr lang="en-US" altLang="zh-CN" sz="2000" dirty="0" err="1" smtClean="0">
                <a:ea typeface="宋体" pitchFamily="2" charset="-122"/>
              </a:rPr>
              <a:t>TestOverload</a:t>
            </a:r>
            <a:r>
              <a:rPr lang="en-US" altLang="zh-CN" sz="2000" dirty="0" smtClean="0">
                <a:ea typeface="宋体" pitchFamily="2" charset="-122"/>
              </a:rPr>
              <a:t>();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下面两次调用将执行第二个</a:t>
            </a:r>
            <a:r>
              <a:rPr lang="en-US" altLang="zh-CN" sz="2000" dirty="0">
                <a:ea typeface="宋体" pitchFamily="2" charset="-122"/>
              </a:rPr>
              <a:t>test</a:t>
            </a:r>
            <a:r>
              <a:rPr lang="zh-CN" altLang="en-US" sz="2000" dirty="0">
                <a:ea typeface="宋体" pitchFamily="2" charset="-122"/>
              </a:rPr>
              <a:t>方法</a:t>
            </a:r>
          </a:p>
          <a:p>
            <a:r>
              <a:rPr lang="zh-CN" altLang="en-US" sz="2000" dirty="0">
                <a:ea typeface="宋体" pitchFamily="2" charset="-122"/>
              </a:rPr>
              <a:t>	</a:t>
            </a:r>
            <a:r>
              <a:rPr lang="en-US" altLang="zh-CN" sz="2000" dirty="0" smtClean="0">
                <a:ea typeface="宋体" pitchFamily="2" charset="-122"/>
              </a:rPr>
              <a:t>to.test1();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 smtClean="0">
                <a:ea typeface="宋体" pitchFamily="2" charset="-122"/>
              </a:rPr>
              <a:t>to.test1("</a:t>
            </a:r>
            <a:r>
              <a:rPr lang="en-US" altLang="zh-CN" sz="2000" dirty="0" err="1">
                <a:ea typeface="宋体" pitchFamily="2" charset="-122"/>
              </a:rPr>
              <a:t>aa</a:t>
            </a:r>
            <a:r>
              <a:rPr lang="en-US" altLang="zh-CN" sz="2000" dirty="0">
                <a:ea typeface="宋体" pitchFamily="2" charset="-122"/>
              </a:rPr>
              <a:t>" , "bb");</a:t>
            </a:r>
          </a:p>
          <a:p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altLang="en-US" sz="2000" dirty="0">
                <a:ea typeface="宋体" pitchFamily="2" charset="-122"/>
              </a:rPr>
              <a:t>下面将执行第一个</a:t>
            </a:r>
            <a:r>
              <a:rPr lang="en-US" altLang="zh-CN" sz="2000" dirty="0">
                <a:ea typeface="宋体" pitchFamily="2" charset="-122"/>
              </a:rPr>
              <a:t>test</a:t>
            </a:r>
            <a:r>
              <a:rPr lang="zh-CN" altLang="en-US" sz="2000" dirty="0">
                <a:ea typeface="宋体" pitchFamily="2" charset="-122"/>
              </a:rPr>
              <a:t>方法</a:t>
            </a:r>
          </a:p>
          <a:p>
            <a:r>
              <a:rPr lang="zh-CN" altLang="en-US" sz="2000" dirty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to.test</a:t>
            </a:r>
            <a:r>
              <a:rPr lang="en-US" altLang="zh-CN" sz="2000" dirty="0" smtClean="0">
                <a:ea typeface="宋体" pitchFamily="2" charset="-122"/>
              </a:rPr>
              <a:t>(new </a:t>
            </a:r>
            <a:r>
              <a:rPr lang="en-US" altLang="zh-CN" sz="2000" dirty="0">
                <a:ea typeface="宋体" pitchFamily="2" charset="-122"/>
              </a:rPr>
              <a:t>String[]{"</a:t>
            </a:r>
            <a:r>
              <a:rPr lang="en-US" altLang="zh-CN" sz="2000" dirty="0" err="1">
                <a:ea typeface="宋体" pitchFamily="2" charset="-122"/>
              </a:rPr>
              <a:t>aa</a:t>
            </a:r>
            <a:r>
              <a:rPr lang="en-US" altLang="zh-CN" sz="2000" dirty="0">
                <a:ea typeface="宋体" pitchFamily="2" charset="-122"/>
              </a:rPr>
              <a:t>"});</a:t>
            </a:r>
          </a:p>
          <a:p>
            <a:r>
              <a:rPr lang="en-US" altLang="zh-CN" sz="2000" dirty="0" smtClean="0">
                <a:ea typeface="宋体" pitchFamily="2" charset="-122"/>
              </a:rPr>
              <a:t>}</a:t>
            </a: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0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764704"/>
            <a:ext cx="4005684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数组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0825" y="1773238"/>
            <a:ext cx="870902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数组是多个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相同类型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数据的组合，实现对这些数据的统一管理</a:t>
            </a: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数组中的元素可以是任何数据类型，包括基本类型和引用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数组属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引用类型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，数组型数据是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(object)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，数组中的每个元素相当于该对象的成员变量</a:t>
            </a:r>
          </a:p>
        </p:txBody>
      </p:sp>
    </p:spTree>
    <p:extLst>
      <p:ext uri="{BB962C8B-B14F-4D97-AF65-F5344CB8AC3E}">
        <p14:creationId xmlns:p14="http://schemas.microsoft.com/office/powerpoint/2010/main" val="41038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24744"/>
            <a:ext cx="1800200" cy="4968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1147736"/>
            <a:ext cx="6660232" cy="4968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3528" y="61653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栈：局部变量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76256" y="616530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堆：对象（</a:t>
            </a:r>
            <a:r>
              <a:rPr lang="en-US" altLang="zh-CN" smtClean="0"/>
              <a:t>new</a:t>
            </a:r>
            <a:r>
              <a:rPr lang="zh-CN" altLang="en-US" smtClean="0"/>
              <a:t>出来的）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23728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byte[] bs = new byte[3];</a:t>
            </a:r>
            <a:endParaRPr lang="zh-CN" altLang="en-US" sz="3200" b="1"/>
          </a:p>
        </p:txBody>
      </p:sp>
      <p:cxnSp>
        <p:nvCxnSpPr>
          <p:cNvPr id="10" name="直接连接符 9"/>
          <p:cNvCxnSpPr/>
          <p:nvPr/>
        </p:nvCxnSpPr>
        <p:spPr>
          <a:xfrm>
            <a:off x="323528" y="508518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3568" y="52292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bs:</a:t>
            </a:r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553904"/>
              </p:ext>
            </p:extLst>
          </p:nvPr>
        </p:nvGraphicFramePr>
        <p:xfrm>
          <a:off x="3851920" y="1823924"/>
          <a:ext cx="1319808" cy="361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808"/>
              </a:tblGrid>
              <a:tr h="120539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  <a:tr h="120539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</a:tr>
              <a:tr h="120539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059832" y="24928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59832" y="339764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059832" y="47251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455876" y="1853534"/>
            <a:ext cx="396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627784" y="1340768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0x123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02595" y="5229200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0x123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488649" y="1853534"/>
            <a:ext cx="1787207" cy="355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5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980728"/>
            <a:ext cx="1944216" cy="4968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67708" y="980728"/>
            <a:ext cx="6336704" cy="48965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7544" y="594928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栈：局部变量或对象的引用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74469" y="58014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堆：对象（</a:t>
            </a:r>
            <a:r>
              <a:rPr lang="en-US" altLang="zh-CN" smtClean="0"/>
              <a:t>new </a:t>
            </a:r>
            <a:r>
              <a:rPr lang="zh-CN" altLang="en-US" smtClean="0"/>
              <a:t>出来的）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19672" y="26064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Person[] persons = new </a:t>
            </a:r>
            <a:r>
              <a:rPr lang="en-US" altLang="zh-CN" b="1"/>
              <a:t>Person[5</a:t>
            </a:r>
            <a:r>
              <a:rPr lang="en-US" altLang="zh-CN" b="1" smtClean="0"/>
              <a:t>];</a:t>
            </a:r>
          </a:p>
          <a:p>
            <a:r>
              <a:rPr lang="en-US" altLang="zh-CN" b="1" smtClean="0"/>
              <a:t>persons[0</a:t>
            </a:r>
            <a:r>
              <a:rPr lang="en-US" altLang="zh-CN" b="1"/>
              <a:t>] = new Person();</a:t>
            </a:r>
          </a:p>
          <a:p>
            <a:r>
              <a:rPr lang="en-US" altLang="zh-CN" b="1" smtClean="0"/>
              <a:t>persons[1</a:t>
            </a:r>
            <a:r>
              <a:rPr lang="en-US" altLang="zh-CN" b="1"/>
              <a:t>] = new Person("</a:t>
            </a:r>
            <a:r>
              <a:rPr lang="zh-CN" altLang="en-US" b="1"/>
              <a:t>张三</a:t>
            </a:r>
            <a:r>
              <a:rPr lang="en-US" altLang="zh-CN" b="1"/>
              <a:t>", 18);</a:t>
            </a:r>
            <a:endParaRPr lang="zh-CN" altLang="en-US" b="1"/>
          </a:p>
        </p:txBody>
      </p:sp>
      <p:cxnSp>
        <p:nvCxnSpPr>
          <p:cNvPr id="10" name="直接连接符 9"/>
          <p:cNvCxnSpPr/>
          <p:nvPr/>
        </p:nvCxnSpPr>
        <p:spPr>
          <a:xfrm>
            <a:off x="323528" y="4725144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7544" y="50131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persons</a:t>
            </a:r>
            <a:r>
              <a:rPr lang="zh-CN" altLang="en-US" b="1" smtClean="0"/>
              <a:t>：</a:t>
            </a:r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32835"/>
              </p:ext>
            </p:extLst>
          </p:nvPr>
        </p:nvGraphicFramePr>
        <p:xfrm>
          <a:off x="3419872" y="1484784"/>
          <a:ext cx="1319808" cy="3985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808"/>
              </a:tblGrid>
              <a:tr h="7971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null</a:t>
                      </a:r>
                      <a:endParaRPr lang="zh-CN" altLang="en-US"/>
                    </a:p>
                  </a:txBody>
                  <a:tcPr/>
                </a:tc>
              </a:tr>
              <a:tr h="79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null</a:t>
                      </a:r>
                      <a:endParaRPr lang="zh-CN" altLang="en-US" smtClean="0"/>
                    </a:p>
                    <a:p>
                      <a:endParaRPr lang="zh-CN" altLang="en-US"/>
                    </a:p>
                  </a:txBody>
                  <a:tcPr/>
                </a:tc>
              </a:tr>
              <a:tr h="79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null</a:t>
                      </a:r>
                      <a:endParaRPr lang="zh-CN" altLang="en-US" smtClean="0"/>
                    </a:p>
                    <a:p>
                      <a:endParaRPr lang="zh-CN" altLang="en-US"/>
                    </a:p>
                  </a:txBody>
                  <a:tcPr/>
                </a:tc>
              </a:tr>
              <a:tr h="79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null</a:t>
                      </a:r>
                      <a:endParaRPr lang="zh-CN" altLang="en-US" smtClean="0"/>
                    </a:p>
                    <a:p>
                      <a:endParaRPr lang="zh-CN" altLang="en-US"/>
                    </a:p>
                  </a:txBody>
                  <a:tcPr/>
                </a:tc>
              </a:tr>
              <a:tr h="79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null</a:t>
                      </a:r>
                      <a:endParaRPr lang="zh-CN" altLang="en-US" smtClean="0"/>
                    </a:p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843808" y="17008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843808" y="255996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43808" y="32803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843808" y="400070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802142" y="482851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3234190" y="1340768"/>
            <a:ext cx="18568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843808" y="10527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0x123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403648" y="50131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0x123</a:t>
            </a:r>
            <a:endParaRPr lang="zh-CN" altLang="en-US"/>
          </a:p>
        </p:txBody>
      </p:sp>
      <p:cxnSp>
        <p:nvCxnSpPr>
          <p:cNvPr id="23" name="直接箭头连接符 22"/>
          <p:cNvCxnSpPr>
            <a:endCxn id="20" idx="1"/>
          </p:cNvCxnSpPr>
          <p:nvPr/>
        </p:nvCxnSpPr>
        <p:spPr>
          <a:xfrm flipV="1">
            <a:off x="1619672" y="1237402"/>
            <a:ext cx="1224136" cy="377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876256" y="1700808"/>
            <a:ext cx="1944216" cy="1579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236296" y="190405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name:null</a:t>
            </a:r>
          </a:p>
          <a:p>
            <a:r>
              <a:rPr lang="en-US" altLang="zh-CN" smtClean="0"/>
              <a:t>age:0</a:t>
            </a:r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6876256" y="14847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660232" y="10527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0x56</a:t>
            </a:r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491880" y="1552146"/>
            <a:ext cx="504056" cy="27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635896" y="18281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0x56</a:t>
            </a:r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4355976" y="1683388"/>
            <a:ext cx="2520279" cy="22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156176" y="3797168"/>
            <a:ext cx="1800200" cy="1585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516216" y="400041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name:null</a:t>
            </a:r>
          </a:p>
          <a:p>
            <a:r>
              <a:rPr lang="en-US" altLang="zh-CN" smtClean="0"/>
              <a:t>age:0</a:t>
            </a:r>
          </a:p>
        </p:txBody>
      </p:sp>
      <p:cxnSp>
        <p:nvCxnSpPr>
          <p:cNvPr id="38" name="直接连接符 37"/>
          <p:cNvCxnSpPr>
            <a:stCxn id="36" idx="0"/>
          </p:cNvCxnSpPr>
          <p:nvPr/>
        </p:nvCxnSpPr>
        <p:spPr>
          <a:xfrm>
            <a:off x="7164288" y="4000418"/>
            <a:ext cx="432048" cy="369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596336" y="4000418"/>
            <a:ext cx="760004" cy="36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“</a:t>
            </a:r>
            <a:r>
              <a:rPr lang="zh-CN" altLang="en-US" smtClean="0"/>
              <a:t>张三</a:t>
            </a:r>
            <a:r>
              <a:rPr lang="en-US" altLang="zh-CN" smtClean="0"/>
              <a:t>”</a:t>
            </a:r>
            <a:endParaRPr lang="zh-CN" altLang="en-US"/>
          </a:p>
        </p:txBody>
      </p:sp>
      <p:cxnSp>
        <p:nvCxnSpPr>
          <p:cNvPr id="41" name="直接连接符 40"/>
          <p:cNvCxnSpPr>
            <a:endCxn id="36" idx="2"/>
          </p:cNvCxnSpPr>
          <p:nvPr/>
        </p:nvCxnSpPr>
        <p:spPr>
          <a:xfrm>
            <a:off x="6948264" y="4221088"/>
            <a:ext cx="216024" cy="42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236296" y="45091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18</a:t>
            </a:r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 flipV="1">
            <a:off x="5940152" y="3280338"/>
            <a:ext cx="216024" cy="51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635896" y="26462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0x78</a:t>
            </a:r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>
            <a:off x="3451956" y="2348880"/>
            <a:ext cx="543980" cy="21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247964" y="2866874"/>
            <a:ext cx="2032266" cy="93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7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764704"/>
            <a:ext cx="3861569" cy="79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一维数组声明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713788" cy="367240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一维数组的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声明方式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type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var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[]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或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type[]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var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例如：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a[];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	   	 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[] a1;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		   double  b[];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		  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Mydate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[] c;  //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对象数组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语言中声明数组时不能指定其长度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数组中元素的数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 例如：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a[5];   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非法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3861569" cy="98360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一维数组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初始化</a:t>
            </a:r>
            <a:endParaRPr lang="zh-CN" altLang="en-US" b="1" dirty="0" smtClean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713788" cy="50405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动态初始化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u="sng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数组声明</a:t>
            </a:r>
            <a:r>
              <a:rPr lang="zh-CN" altLang="en-US" sz="2400" u="sng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且</a:t>
            </a:r>
            <a:r>
              <a:rPr lang="zh-CN" altLang="en-US" sz="2400" u="sng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400" u="sng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数组元素分配</a:t>
            </a:r>
            <a:r>
              <a:rPr lang="zh-CN" altLang="en-US" sz="2400" u="sng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空间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与</a:t>
            </a:r>
            <a:r>
              <a:rPr lang="zh-CN" altLang="en-US" sz="2400" u="sng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赋值</a:t>
            </a:r>
            <a:r>
              <a:rPr lang="zh-CN" altLang="en-US" sz="2400" u="sng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的操作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分开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进行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altLang="zh-CN" sz="2200" dirty="0" err="1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[] </a:t>
            </a:r>
            <a:r>
              <a:rPr lang="en-US" altLang="zh-CN" sz="2200" dirty="0" err="1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arr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 = new </a:t>
            </a: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  <a:sym typeface="Calibri" pitchFamily="34" charset="0"/>
              </a:rPr>
              <a:t>[3];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arr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[0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] = 3;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arr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[1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] = 9;</a:t>
            </a: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arr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[2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cs typeface="Times New Roman" pitchFamily="18" charset="0"/>
              </a:rPr>
              <a:t>] = 8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;</a:t>
            </a:r>
            <a:endParaRPr lang="en-US" altLang="zh-CN" sz="2400" dirty="0" smtClean="0">
              <a:latin typeface="+mn-ea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静态初始化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定义数组的同时就为数组元素分配空间并赋值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a[] = 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new </a:t>
            </a: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[]{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3, 9, 8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[] a = {3,9,8};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endParaRPr lang="en-US" altLang="zh-CN" sz="800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24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24879" y="1916832"/>
            <a:ext cx="489654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dates[];</a:t>
            </a: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 = 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[3];</a:t>
            </a: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dates[0] = </a:t>
            </a:r>
            <a:r>
              <a:rPr lang="en-US" altLang="zh-CN" sz="22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(22, 7, 1964);</a:t>
            </a: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dates[1] = 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(1, 1, 2000);</a:t>
            </a:r>
          </a:p>
          <a:p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dates[2] = new </a:t>
            </a:r>
            <a:r>
              <a:rPr lang="en-US" altLang="zh-CN" sz="22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MyDate</a:t>
            </a:r>
            <a:r>
              <a:rPr lang="en-US" altLang="zh-CN" sz="22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(22, 12, 1964);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80103" y="4437112"/>
            <a:ext cx="4630032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MyDate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dates[] = 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       new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(22, 7, 1964),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       new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(1, 1, 2000),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        new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(22, 12, 1964)</a:t>
            </a:r>
          </a:p>
          <a:p>
            <a:pPr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}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14944</TotalTime>
  <Words>2719</Words>
  <Application>Microsoft Office PowerPoint</Application>
  <PresentationFormat>全屏显示(4:3)</PresentationFormat>
  <Paragraphs>551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Arial Unicode MS</vt:lpstr>
      <vt:lpstr>楷体</vt:lpstr>
      <vt:lpstr>宋体</vt:lpstr>
      <vt:lpstr>Arial</vt:lpstr>
      <vt:lpstr>Calibri</vt:lpstr>
      <vt:lpstr>Times New Roman</vt:lpstr>
      <vt:lpstr>Wingdings</vt:lpstr>
      <vt:lpstr>PPT模板</vt:lpstr>
      <vt:lpstr>第7章 创建和使用数组</vt:lpstr>
      <vt:lpstr>本章内容</vt:lpstr>
      <vt:lpstr>PowerPoint 演示文稿</vt:lpstr>
      <vt:lpstr>PowerPoint 演示文稿</vt:lpstr>
      <vt:lpstr> 数组</vt:lpstr>
      <vt:lpstr>PowerPoint 演示文稿</vt:lpstr>
      <vt:lpstr>PowerPoint 演示文稿</vt:lpstr>
      <vt:lpstr>一维数组声明</vt:lpstr>
      <vt:lpstr>一维数组初始化</vt:lpstr>
      <vt:lpstr>创建基本数据类型数组 (1)</vt:lpstr>
      <vt:lpstr>创建基本数据类型数组 (2)</vt:lpstr>
      <vt:lpstr>创建基本数据类型数组 (3)</vt:lpstr>
      <vt:lpstr>练 习</vt:lpstr>
      <vt:lpstr>创建对象数组 (1)</vt:lpstr>
      <vt:lpstr>创建对象数组 (2)</vt:lpstr>
      <vt:lpstr>创建对象数组 (3)</vt:lpstr>
      <vt:lpstr>创建对象数组 (4)</vt:lpstr>
      <vt:lpstr>数组元素的默认初始化</vt:lpstr>
      <vt:lpstr>数组元素的引用</vt:lpstr>
      <vt:lpstr>练 习</vt:lpstr>
      <vt:lpstr>PowerPoint 演示文稿</vt:lpstr>
      <vt:lpstr>练  习</vt:lpstr>
      <vt:lpstr>PowerPoint 演示文稿</vt:lpstr>
      <vt:lpstr>PowerPoint 演示文稿</vt:lpstr>
      <vt:lpstr>多维数组</vt:lpstr>
      <vt:lpstr>PowerPoint 演示文稿</vt:lpstr>
      <vt:lpstr>练习3</vt:lpstr>
      <vt:lpstr>练习4</vt:lpstr>
      <vt:lpstr>PowerPoint 演示文稿</vt:lpstr>
      <vt:lpstr>练习5</vt:lpstr>
      <vt:lpstr>练习 6</vt:lpstr>
      <vt:lpstr>数组排序</vt:lpstr>
      <vt:lpstr>PowerPoint 演示文稿</vt:lpstr>
      <vt:lpstr>PowerPoint 演示文稿</vt:lpstr>
      <vt:lpstr>数组排序</vt:lpstr>
      <vt:lpstr>操作数组的工具类：Arrays</vt:lpstr>
      <vt:lpstr>PowerPoint 演示文稿</vt:lpstr>
      <vt:lpstr>PowerPoint 演示文稿</vt:lpstr>
      <vt:lpstr>PowerPoint 演示文稿</vt:lpstr>
      <vt:lpstr>  理解main方法的语法 </vt:lpstr>
      <vt:lpstr>命令行参数用法举例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LEE</cp:lastModifiedBy>
  <cp:revision>914</cp:revision>
  <dcterms:created xsi:type="dcterms:W3CDTF">2012-08-05T14:09:30Z</dcterms:created>
  <dcterms:modified xsi:type="dcterms:W3CDTF">2016-11-18T08:10:45Z</dcterms:modified>
</cp:coreProperties>
</file>