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8" r:id="rId2"/>
    <p:sldId id="629" r:id="rId3"/>
    <p:sldId id="606" r:id="rId4"/>
    <p:sldId id="546" r:id="rId5"/>
    <p:sldId id="574" r:id="rId6"/>
    <p:sldId id="547" r:id="rId7"/>
    <p:sldId id="548" r:id="rId8"/>
    <p:sldId id="549" r:id="rId9"/>
    <p:sldId id="575" r:id="rId10"/>
    <p:sldId id="630" r:id="rId11"/>
    <p:sldId id="599" r:id="rId12"/>
    <p:sldId id="577" r:id="rId13"/>
    <p:sldId id="594" r:id="rId14"/>
    <p:sldId id="607" r:id="rId15"/>
    <p:sldId id="654" r:id="rId16"/>
    <p:sldId id="653" r:id="rId17"/>
    <p:sldId id="652" r:id="rId18"/>
    <p:sldId id="550" r:id="rId19"/>
    <p:sldId id="602" r:id="rId20"/>
    <p:sldId id="551" r:id="rId21"/>
    <p:sldId id="552" r:id="rId22"/>
    <p:sldId id="554" r:id="rId23"/>
    <p:sldId id="553" r:id="rId24"/>
    <p:sldId id="555" r:id="rId25"/>
    <p:sldId id="556" r:id="rId26"/>
    <p:sldId id="578" r:id="rId27"/>
    <p:sldId id="579" r:id="rId28"/>
    <p:sldId id="603" r:id="rId29"/>
    <p:sldId id="649" r:id="rId30"/>
    <p:sldId id="580" r:id="rId31"/>
    <p:sldId id="581" r:id="rId32"/>
    <p:sldId id="557" r:id="rId33"/>
    <p:sldId id="576" r:id="rId34"/>
    <p:sldId id="631" r:id="rId35"/>
    <p:sldId id="558" r:id="rId36"/>
    <p:sldId id="566" r:id="rId37"/>
    <p:sldId id="608" r:id="rId38"/>
    <p:sldId id="559" r:id="rId39"/>
    <p:sldId id="560" r:id="rId40"/>
    <p:sldId id="561" r:id="rId41"/>
    <p:sldId id="562" r:id="rId42"/>
    <p:sldId id="567" r:id="rId43"/>
    <p:sldId id="636" r:id="rId44"/>
    <p:sldId id="489" r:id="rId45"/>
    <p:sldId id="582" r:id="rId46"/>
    <p:sldId id="609" r:id="rId47"/>
    <p:sldId id="611" r:id="rId48"/>
    <p:sldId id="612" r:id="rId49"/>
    <p:sldId id="613" r:id="rId50"/>
    <p:sldId id="614" r:id="rId51"/>
    <p:sldId id="615" r:id="rId52"/>
    <p:sldId id="616" r:id="rId53"/>
    <p:sldId id="617" r:id="rId54"/>
    <p:sldId id="618" r:id="rId55"/>
    <p:sldId id="632" r:id="rId56"/>
    <p:sldId id="610" r:id="rId57"/>
    <p:sldId id="619" r:id="rId58"/>
    <p:sldId id="620" r:id="rId59"/>
    <p:sldId id="621" r:id="rId60"/>
    <p:sldId id="622" r:id="rId61"/>
    <p:sldId id="650" r:id="rId62"/>
    <p:sldId id="623" r:id="rId63"/>
    <p:sldId id="624" r:id="rId64"/>
    <p:sldId id="625" r:id="rId65"/>
    <p:sldId id="626" r:id="rId66"/>
    <p:sldId id="627" r:id="rId67"/>
    <p:sldId id="628" r:id="rId68"/>
    <p:sldId id="257" r:id="rId6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24" autoAdjust="0"/>
    <p:restoredTop sz="94523" autoAdjust="0"/>
  </p:normalViewPr>
  <p:slideViewPr>
    <p:cSldViewPr>
      <p:cViewPr varScale="1">
        <p:scale>
          <a:sx n="76" d="100"/>
          <a:sy n="76" d="100"/>
        </p:scale>
        <p:origin x="127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3DD06-80E0-4FE6-81F6-66C068209E61}" type="datetimeFigureOut">
              <a:rPr lang="zh-CN" altLang="en-US" smtClean="0"/>
              <a:pPr/>
              <a:t>2016/11/29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9F713-E591-4BAA-98DC-A77FB579BE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4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9F713-E591-4BAA-98DC-A77FB579BE6A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296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3126" y="428604"/>
            <a:ext cx="8229600" cy="8572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1538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99021" y="1340768"/>
            <a:ext cx="8016317" cy="2880320"/>
          </a:xfrm>
        </p:spPr>
        <p:txBody>
          <a:bodyPr>
            <a:normAutofit/>
          </a:bodyPr>
          <a:lstStyle/>
          <a:p>
            <a:r>
              <a:rPr lang="zh-CN" altLang="en-US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8</a:t>
            </a:r>
            <a:r>
              <a:rPr lang="zh-CN" altLang="en-US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章</a:t>
            </a:r>
            <a: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/>
            </a:r>
            <a:br>
              <a:rPr lang="en-US" altLang="zh-CN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</a:br>
            <a:r>
              <a:rPr lang="zh-CN" altLang="en-US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高级</a:t>
            </a:r>
            <a:r>
              <a:rPr lang="zh-CN" altLang="en-US" sz="8000" b="1" dirty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类</a:t>
            </a:r>
            <a:r>
              <a:rPr lang="zh-CN" altLang="en-US" sz="8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特性</a:t>
            </a:r>
            <a:endParaRPr lang="zh-CN" altLang="zh-CN" sz="8000" b="1" dirty="0" smtClean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613047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楷体" pitchFamily="49" charset="-122"/>
                <a:ea typeface="楷体" pitchFamily="49" charset="-122"/>
              </a:rPr>
              <a:t>讲师：李贺飞</a:t>
            </a:r>
            <a:endParaRPr lang="zh-CN" altLang="en-US" sz="3600" b="1" dirty="0">
              <a:solidFill>
                <a:srgbClr val="000066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600" dirty="0" smtClean="0">
                <a:ea typeface="宋体" pitchFamily="2" charset="-122"/>
              </a:rPr>
              <a:t>将</a:t>
            </a:r>
            <a:r>
              <a:rPr lang="en-US" altLang="zh-CN" sz="2600" dirty="0" err="1" smtClean="0">
                <a:ea typeface="宋体" pitchFamily="2" charset="-122"/>
              </a:rPr>
              <a:t>Frock类声明为抽象类，在类中声明抽象方法calcArea方法，用来计算衣服的布料面积</a:t>
            </a:r>
            <a:r>
              <a:rPr lang="en-US" altLang="zh-CN" sz="2600" dirty="0" smtClean="0">
                <a:ea typeface="宋体" pitchFamily="2" charset="-122"/>
              </a:rPr>
              <a:t>。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600" dirty="0" smtClean="0">
                <a:ea typeface="宋体" pitchFamily="2" charset="-122"/>
              </a:rPr>
              <a:t>通过编写代码来验证抽象类中是否可包含属性、具体方法和构造器。</a:t>
            </a:r>
            <a:endParaRPr lang="en-US" altLang="zh-CN" sz="2600" dirty="0" smtClean="0">
              <a:ea typeface="宋体" pitchFamily="2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600" dirty="0" smtClean="0">
                <a:ea typeface="宋体" pitchFamily="2" charset="-122"/>
              </a:rPr>
              <a:t>编写</a:t>
            </a:r>
            <a:r>
              <a:rPr lang="en-US" altLang="zh-CN" sz="2600" dirty="0" err="1" smtClean="0">
                <a:ea typeface="宋体" pitchFamily="2" charset="-122"/>
              </a:rPr>
              <a:t>Shirt类继承Frock类，实现</a:t>
            </a:r>
            <a:r>
              <a:rPr lang="en-US" altLang="zh-CN" sz="2600" dirty="0" smtClean="0">
                <a:ea typeface="宋体" pitchFamily="2" charset="-122"/>
              </a:rPr>
              <a:t> </a:t>
            </a:r>
            <a:r>
              <a:rPr lang="en-US" altLang="zh-CN" sz="2600" dirty="0" err="1" smtClean="0">
                <a:ea typeface="宋体" pitchFamily="2" charset="-122"/>
              </a:rPr>
              <a:t>calcArea方法，用来计算衬衣所需的布料面积（尺寸</a:t>
            </a:r>
            <a:r>
              <a:rPr lang="en-US" altLang="zh-CN" sz="2600" dirty="0" smtClean="0">
                <a:ea typeface="宋体" pitchFamily="2" charset="-122"/>
              </a:rPr>
              <a:t>*1.3）。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2600" dirty="0" smtClean="0">
                <a:ea typeface="宋体" pitchFamily="2" charset="-122"/>
              </a:rPr>
              <a:t>在</a:t>
            </a:r>
            <a:r>
              <a:rPr lang="en-US" altLang="zh-CN" sz="2600" dirty="0" err="1" smtClean="0">
                <a:ea typeface="宋体" pitchFamily="2" charset="-122"/>
              </a:rPr>
              <a:t>TestShirt类的main方法中</a:t>
            </a:r>
            <a:r>
              <a:rPr lang="en-US" altLang="zh-CN" sz="2600" dirty="0" smtClean="0">
                <a:ea typeface="宋体" pitchFamily="2" charset="-122"/>
              </a:rPr>
              <a:t>：</a:t>
            </a:r>
          </a:p>
          <a:p>
            <a:pPr marL="811213" lvl="1" indent="-365125">
              <a:buFont typeface="+mj-lt"/>
              <a:buAutoNum type="arabicPeriod"/>
              <a:defRPr/>
            </a:pPr>
            <a:r>
              <a:rPr lang="en-US" altLang="zh-CN" dirty="0" err="1" smtClean="0">
                <a:ea typeface="宋体" pitchFamily="2" charset="-122"/>
              </a:rPr>
              <a:t>试着创建</a:t>
            </a:r>
            <a:r>
              <a:rPr lang="en-US" altLang="zh-CN" sz="1800" dirty="0" err="1" smtClean="0">
                <a:ea typeface="宋体" pitchFamily="2" charset="-122"/>
              </a:rPr>
              <a:t>Frock</a:t>
            </a:r>
            <a:r>
              <a:rPr lang="en-US" altLang="zh-CN" dirty="0" err="1" smtClean="0">
                <a:ea typeface="宋体" pitchFamily="2" charset="-122"/>
              </a:rPr>
              <a:t>对象，确认是否允许</a:t>
            </a:r>
            <a:r>
              <a:rPr lang="en-US" altLang="zh-CN" dirty="0" smtClean="0">
                <a:ea typeface="宋体" pitchFamily="2" charset="-122"/>
              </a:rPr>
              <a:t>？</a:t>
            </a:r>
          </a:p>
          <a:p>
            <a:pPr marL="811213" lvl="1" indent="-365125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使用本态引用创建</a:t>
            </a:r>
            <a:r>
              <a:rPr lang="en-US" altLang="zh-CN" sz="1800" dirty="0" err="1" smtClean="0">
                <a:ea typeface="宋体" pitchFamily="2" charset="-122"/>
              </a:rPr>
              <a:t>Shirt对象，并调用</a:t>
            </a:r>
            <a:r>
              <a:rPr lang="en-US" altLang="zh-CN" dirty="0" err="1" smtClean="0">
                <a:ea typeface="宋体" pitchFamily="2" charset="-122"/>
              </a:rPr>
              <a:t>calcArea方法，打印计算结果</a:t>
            </a:r>
            <a:r>
              <a:rPr lang="en-US" altLang="zh-CN" dirty="0" smtClean="0">
                <a:ea typeface="宋体" pitchFamily="2" charset="-122"/>
              </a:rPr>
              <a:t>。</a:t>
            </a:r>
          </a:p>
          <a:p>
            <a:pPr marL="811213" lvl="1" indent="-365125">
              <a:buFont typeface="+mj-lt"/>
              <a:buAutoNum type="arabicPeriod"/>
              <a:defRPr/>
            </a:pPr>
            <a:r>
              <a:rPr lang="zh-CN" altLang="en-US" dirty="0" smtClean="0">
                <a:ea typeface="宋体" pitchFamily="2" charset="-122"/>
              </a:rPr>
              <a:t>使用</a:t>
            </a:r>
            <a:r>
              <a:rPr lang="en-US" altLang="zh-CN" sz="1600" dirty="0" smtClean="0">
                <a:ea typeface="宋体" pitchFamily="2" charset="-122"/>
              </a:rPr>
              <a:t>Frock </a:t>
            </a:r>
            <a:r>
              <a:rPr lang="en-US" altLang="zh-CN" sz="1800" dirty="0" smtClean="0">
                <a:ea typeface="宋体" pitchFamily="2" charset="-122"/>
              </a:rPr>
              <a:t>多</a:t>
            </a:r>
            <a:r>
              <a:rPr lang="zh-CN" altLang="en-US" dirty="0" smtClean="0">
                <a:ea typeface="宋体" pitchFamily="2" charset="-122"/>
              </a:rPr>
              <a:t>态引用创建</a:t>
            </a:r>
            <a:r>
              <a:rPr lang="en-US" altLang="zh-CN" sz="1800" dirty="0" err="1" smtClean="0">
                <a:ea typeface="宋体" pitchFamily="2" charset="-122"/>
              </a:rPr>
              <a:t>Shirt对象，并调用</a:t>
            </a:r>
            <a:r>
              <a:rPr lang="en-US" altLang="zh-CN" dirty="0" err="1" smtClean="0">
                <a:ea typeface="宋体" pitchFamily="2" charset="-122"/>
              </a:rPr>
              <a:t>calcArea方法，打印计算结果</a:t>
            </a:r>
            <a:r>
              <a:rPr lang="en-US" altLang="zh-CN" dirty="0" smtClean="0">
                <a:ea typeface="宋体" pitchFamily="2" charset="-122"/>
              </a:rPr>
              <a:t>。</a:t>
            </a:r>
            <a:endParaRPr lang="zh-CN" altLang="en-US" dirty="0" smtClean="0"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843808" y="692696"/>
            <a:ext cx="3888432" cy="857256"/>
          </a:xfrm>
        </p:spPr>
        <p:txBody>
          <a:bodyPr/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练 习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3808" y="692696"/>
            <a:ext cx="3888432" cy="857256"/>
          </a:xfrm>
        </p:spPr>
        <p:txBody>
          <a:bodyPr/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作  业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91264" cy="30529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ea typeface="宋体" pitchFamily="2" charset="-122"/>
              </a:rPr>
              <a:t>编写一个</a:t>
            </a:r>
            <a:r>
              <a:rPr lang="en-US" altLang="zh-CN" dirty="0" smtClean="0">
                <a:ea typeface="宋体" pitchFamily="2" charset="-122"/>
              </a:rPr>
              <a:t>Employee</a:t>
            </a:r>
            <a:r>
              <a:rPr lang="zh-CN" altLang="en-US" dirty="0" smtClean="0">
                <a:ea typeface="宋体" pitchFamily="2" charset="-122"/>
              </a:rPr>
              <a:t>类，声明为抽象类，包含如下三个属性：</a:t>
            </a:r>
            <a:r>
              <a:rPr lang="en-US" altLang="zh-CN" dirty="0" smtClean="0">
                <a:ea typeface="宋体" pitchFamily="2" charset="-122"/>
              </a:rPr>
              <a:t>name</a:t>
            </a:r>
            <a:r>
              <a:rPr lang="zh-CN" altLang="en-US" dirty="0" smtClean="0">
                <a:ea typeface="宋体" pitchFamily="2" charset="-122"/>
              </a:rPr>
              <a:t>，</a:t>
            </a:r>
            <a:r>
              <a:rPr lang="en-US" altLang="zh-CN" dirty="0" smtClean="0">
                <a:ea typeface="宋体" pitchFamily="2" charset="-122"/>
              </a:rPr>
              <a:t>id</a:t>
            </a:r>
            <a:r>
              <a:rPr lang="zh-CN" altLang="en-US" dirty="0" smtClean="0">
                <a:ea typeface="宋体" pitchFamily="2" charset="-122"/>
              </a:rPr>
              <a:t>，</a:t>
            </a:r>
            <a:r>
              <a:rPr lang="en-US" altLang="zh-CN" dirty="0" smtClean="0">
                <a:ea typeface="宋体" pitchFamily="2" charset="-122"/>
              </a:rPr>
              <a:t>salary</a:t>
            </a:r>
            <a:r>
              <a:rPr lang="zh-CN" altLang="en-US" dirty="0" smtClean="0">
                <a:ea typeface="宋体" pitchFamily="2" charset="-122"/>
              </a:rPr>
              <a:t>。提供必要的构造器和抽象方法：</a:t>
            </a:r>
            <a:r>
              <a:rPr lang="en-US" altLang="zh-CN" dirty="0" smtClean="0">
                <a:ea typeface="宋体" pitchFamily="2" charset="-122"/>
              </a:rPr>
              <a:t>work()</a:t>
            </a:r>
            <a:r>
              <a:rPr lang="zh-CN" altLang="en-US" dirty="0" smtClean="0">
                <a:ea typeface="宋体" pitchFamily="2" charset="-122"/>
              </a:rPr>
              <a:t>。对于</a:t>
            </a:r>
            <a:r>
              <a:rPr lang="en-US" altLang="zh-CN" dirty="0" smtClean="0">
                <a:ea typeface="宋体" pitchFamily="2" charset="-122"/>
              </a:rPr>
              <a:t>Manager</a:t>
            </a:r>
            <a:r>
              <a:rPr lang="zh-CN" altLang="en-US" dirty="0" smtClean="0">
                <a:ea typeface="宋体" pitchFamily="2" charset="-122"/>
              </a:rPr>
              <a:t>类来说，他既是员工，还具有奖金</a:t>
            </a:r>
            <a:r>
              <a:rPr lang="en-US" altLang="zh-CN" dirty="0" smtClean="0">
                <a:ea typeface="宋体" pitchFamily="2" charset="-122"/>
              </a:rPr>
              <a:t>(bonus)</a:t>
            </a:r>
            <a:r>
              <a:rPr lang="zh-CN" altLang="en-US" dirty="0" smtClean="0">
                <a:ea typeface="宋体" pitchFamily="2" charset="-122"/>
              </a:rPr>
              <a:t>的属性。请使用继承的思想，设计</a:t>
            </a:r>
            <a:r>
              <a:rPr lang="en-US" altLang="zh-CN" dirty="0" err="1" smtClean="0">
                <a:ea typeface="宋体" pitchFamily="2" charset="-122"/>
              </a:rPr>
              <a:t>CommonEmployee</a:t>
            </a:r>
            <a:r>
              <a:rPr lang="zh-CN" altLang="en-US" dirty="0" smtClean="0">
                <a:ea typeface="宋体" pitchFamily="2" charset="-122"/>
              </a:rPr>
              <a:t>类和</a:t>
            </a:r>
            <a:r>
              <a:rPr lang="en-US" altLang="zh-CN" dirty="0" smtClean="0">
                <a:ea typeface="宋体" pitchFamily="2" charset="-122"/>
              </a:rPr>
              <a:t>Manager</a:t>
            </a:r>
            <a:r>
              <a:rPr lang="zh-CN" altLang="en-US" dirty="0" smtClean="0">
                <a:ea typeface="宋体" pitchFamily="2" charset="-122"/>
              </a:rPr>
              <a:t>类，要求类中提供必要的方法进行属性访问。</a:t>
            </a: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981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656" y="822689"/>
            <a:ext cx="6733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ea typeface="宋体" pitchFamily="2" charset="-122"/>
                <a:cs typeface="Times New Roman" pitchFamily="18" charset="0"/>
              </a:rPr>
              <a:t>模板方法设计模式</a:t>
            </a:r>
            <a:r>
              <a:rPr lang="en-US" altLang="zh-CN" sz="3200" b="1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3200" b="1" dirty="0" err="1" smtClean="0">
                <a:ea typeface="宋体" pitchFamily="2" charset="-122"/>
                <a:cs typeface="Times New Roman" pitchFamily="18" charset="0"/>
              </a:rPr>
              <a:t>TemplateMethod</a:t>
            </a:r>
            <a:r>
              <a:rPr lang="en-US" altLang="zh-CN" sz="3200" b="1" dirty="0" smtClean="0"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32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844824"/>
            <a:ext cx="8568952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        抽象类体现的就是一种模板模式的设计，</a:t>
            </a:r>
            <a:r>
              <a:rPr lang="zh-CN" altLang="en-US" sz="2600" b="1" dirty="0" smtClean="0">
                <a:ea typeface="宋体" pitchFamily="2" charset="-122"/>
                <a:cs typeface="Times New Roman" pitchFamily="18" charset="0"/>
              </a:rPr>
              <a:t>抽象类作为多个子类的通用模板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，子类在抽象类的基础上进行扩展、改造，但子类总体上会保留抽象类的行为方式。</a:t>
            </a:r>
            <a:endParaRPr lang="en-US" altLang="zh-CN" sz="2600" dirty="0" smtClean="0"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zh-CN" sz="2800" b="1" dirty="0" smtClean="0">
                <a:ea typeface="宋体" pitchFamily="2" charset="-122"/>
                <a:cs typeface="Times New Roman" pitchFamily="18" charset="0"/>
              </a:rPr>
              <a:t>解决</a:t>
            </a:r>
            <a:r>
              <a:rPr lang="zh-CN" altLang="zh-CN" sz="2800" b="1" dirty="0">
                <a:ea typeface="宋体" pitchFamily="2" charset="-122"/>
                <a:cs typeface="Times New Roman" pitchFamily="18" charset="0"/>
              </a:rPr>
              <a:t>的问题</a:t>
            </a:r>
            <a:r>
              <a:rPr lang="zh-CN" altLang="zh-CN" sz="2800" dirty="0" smtClean="0"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zh-CN" sz="2600" dirty="0" smtClean="0">
                <a:ea typeface="宋体" pitchFamily="2" charset="-122"/>
                <a:cs typeface="Times New Roman" pitchFamily="18" charset="0"/>
              </a:rPr>
              <a:t>当</a:t>
            </a:r>
            <a:r>
              <a:rPr lang="zh-CN" altLang="zh-CN" sz="2600" dirty="0">
                <a:ea typeface="宋体" pitchFamily="2" charset="-122"/>
                <a:cs typeface="Times New Roman" pitchFamily="18" charset="0"/>
              </a:rPr>
              <a:t>功能内部一部分</a:t>
            </a:r>
            <a:r>
              <a:rPr lang="zh-CN" altLang="zh-CN" sz="2600" dirty="0" smtClean="0">
                <a:ea typeface="宋体" pitchFamily="2" charset="-122"/>
                <a:cs typeface="Times New Roman" pitchFamily="18" charset="0"/>
              </a:rPr>
              <a:t>实现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是</a:t>
            </a:r>
            <a:r>
              <a:rPr lang="zh-CN" altLang="zh-CN" sz="2600" dirty="0" smtClean="0">
                <a:ea typeface="宋体" pitchFamily="2" charset="-122"/>
                <a:cs typeface="Times New Roman" pitchFamily="18" charset="0"/>
              </a:rPr>
              <a:t>确定</a:t>
            </a:r>
            <a:r>
              <a:rPr lang="zh-CN" altLang="zh-CN" sz="2600" dirty="0">
                <a:ea typeface="宋体" pitchFamily="2" charset="-122"/>
                <a:cs typeface="Times New Roman" pitchFamily="18" charset="0"/>
              </a:rPr>
              <a:t>，一部分实现是不确定的。这时可以把不确定的部分暴露出去，让子类去实现</a:t>
            </a:r>
            <a:r>
              <a:rPr lang="zh-CN" altLang="zh-CN" sz="26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600" dirty="0" smtClean="0"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编写一个抽象父类，父类提供了多个子类的通用方法，并把一个或多个方法留给其子类实现，就是一种模板模式。</a:t>
            </a:r>
            <a:endParaRPr lang="zh-CN" altLang="zh-CN" sz="26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42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656" y="819997"/>
            <a:ext cx="6733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ea typeface="宋体" pitchFamily="2" charset="-122"/>
                <a:cs typeface="Times New Roman" pitchFamily="18" charset="0"/>
              </a:rPr>
              <a:t>模板方法设计模式</a:t>
            </a:r>
            <a:r>
              <a:rPr lang="en-US" altLang="zh-CN" sz="3200" b="1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3200" b="1" dirty="0" err="1" smtClean="0">
                <a:ea typeface="宋体" pitchFamily="2" charset="-122"/>
                <a:cs typeface="Times New Roman" pitchFamily="18" charset="0"/>
              </a:rPr>
              <a:t>TemplateMethod</a:t>
            </a:r>
            <a:r>
              <a:rPr lang="en-US" altLang="zh-CN" sz="3200" b="1" dirty="0" smtClean="0"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32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1595021"/>
            <a:ext cx="878497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abstract class Template{</a:t>
            </a:r>
          </a:p>
          <a:p>
            <a:r>
              <a:rPr lang="en-US" altLang="zh-CN" sz="2400" b="1" dirty="0" smtClean="0">
                <a:solidFill>
                  <a:srgbClr val="C00000"/>
                </a:solidFill>
              </a:rPr>
              <a:t>	public </a:t>
            </a:r>
            <a:r>
              <a:rPr lang="en-US" altLang="zh-CN" sz="2400" b="1" dirty="0">
                <a:solidFill>
                  <a:srgbClr val="C00000"/>
                </a:solidFill>
              </a:rPr>
              <a:t>final void </a:t>
            </a:r>
            <a:r>
              <a:rPr lang="en-US" altLang="zh-CN" sz="2400" b="1" dirty="0" err="1">
                <a:solidFill>
                  <a:srgbClr val="C00000"/>
                </a:solidFill>
              </a:rPr>
              <a:t>getTime</a:t>
            </a:r>
            <a:r>
              <a:rPr lang="en-US" altLang="zh-CN" sz="2400" b="1" dirty="0">
                <a:solidFill>
                  <a:srgbClr val="C00000"/>
                </a:solidFill>
              </a:rPr>
              <a:t>(){</a:t>
            </a:r>
          </a:p>
          <a:p>
            <a:r>
              <a:rPr lang="en-US" altLang="zh-CN" sz="2400" b="1" dirty="0" smtClean="0">
                <a:solidFill>
                  <a:srgbClr val="C00000"/>
                </a:solidFill>
              </a:rPr>
              <a:t>		long </a:t>
            </a:r>
            <a:r>
              <a:rPr lang="en-US" altLang="zh-CN" sz="2400" b="1" dirty="0">
                <a:solidFill>
                  <a:srgbClr val="C00000"/>
                </a:solidFill>
              </a:rPr>
              <a:t>start = </a:t>
            </a:r>
            <a:r>
              <a:rPr lang="en-US" altLang="zh-CN" sz="2400" b="1" dirty="0" err="1">
                <a:solidFill>
                  <a:srgbClr val="C00000"/>
                </a:solidFill>
              </a:rPr>
              <a:t>System.</a:t>
            </a:r>
            <a:r>
              <a:rPr lang="en-US" altLang="zh-CN" sz="2400" b="1" i="1" dirty="0" err="1">
                <a:solidFill>
                  <a:srgbClr val="C00000"/>
                </a:solidFill>
              </a:rPr>
              <a:t>currentTimeMillis</a:t>
            </a:r>
            <a:r>
              <a:rPr lang="en-US" altLang="zh-CN" sz="2400" b="1" i="1" dirty="0">
                <a:solidFill>
                  <a:srgbClr val="C00000"/>
                </a:solidFill>
              </a:rPr>
              <a:t>();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</a:rPr>
              <a:t>		code</a:t>
            </a:r>
            <a:r>
              <a:rPr lang="en-US" altLang="zh-CN" sz="2400" dirty="0">
                <a:solidFill>
                  <a:srgbClr val="C00000"/>
                </a:solidFill>
              </a:rPr>
              <a:t>();</a:t>
            </a:r>
          </a:p>
          <a:p>
            <a:r>
              <a:rPr lang="en-US" altLang="zh-CN" sz="2400" b="1" dirty="0" smtClean="0">
                <a:solidFill>
                  <a:srgbClr val="C00000"/>
                </a:solidFill>
              </a:rPr>
              <a:t>		long </a:t>
            </a:r>
            <a:r>
              <a:rPr lang="en-US" altLang="zh-CN" sz="2400" b="1" dirty="0">
                <a:solidFill>
                  <a:srgbClr val="C00000"/>
                </a:solidFill>
              </a:rPr>
              <a:t>end = </a:t>
            </a:r>
            <a:r>
              <a:rPr lang="en-US" altLang="zh-CN" sz="2400" b="1" dirty="0" err="1">
                <a:solidFill>
                  <a:srgbClr val="C00000"/>
                </a:solidFill>
              </a:rPr>
              <a:t>System.</a:t>
            </a:r>
            <a:r>
              <a:rPr lang="en-US" altLang="zh-CN" sz="2400" b="1" i="1" dirty="0" err="1">
                <a:solidFill>
                  <a:srgbClr val="C00000"/>
                </a:solidFill>
              </a:rPr>
              <a:t>currentTimeMillis</a:t>
            </a:r>
            <a:r>
              <a:rPr lang="en-US" altLang="zh-CN" sz="2400" b="1" i="1" dirty="0">
                <a:solidFill>
                  <a:srgbClr val="C00000"/>
                </a:solidFill>
              </a:rPr>
              <a:t>();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</a:rPr>
              <a:t>		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System.</a:t>
            </a:r>
            <a:r>
              <a:rPr lang="en-US" altLang="zh-CN" sz="2400" i="1" dirty="0" err="1" smtClean="0">
                <a:solidFill>
                  <a:srgbClr val="C00000"/>
                </a:solidFill>
              </a:rPr>
              <a:t>out.println</a:t>
            </a:r>
            <a:r>
              <a:rPr lang="en-US" altLang="zh-CN" sz="2400" i="1" dirty="0">
                <a:solidFill>
                  <a:srgbClr val="C00000"/>
                </a:solidFill>
              </a:rPr>
              <a:t>("</a:t>
            </a:r>
            <a:r>
              <a:rPr lang="zh-CN" altLang="en-US" sz="2400" i="1" dirty="0">
                <a:solidFill>
                  <a:srgbClr val="C00000"/>
                </a:solidFill>
              </a:rPr>
              <a:t>执行时间是：</a:t>
            </a:r>
            <a:r>
              <a:rPr lang="en-US" altLang="zh-CN" sz="2400" i="1" dirty="0">
                <a:solidFill>
                  <a:srgbClr val="C00000"/>
                </a:solidFill>
              </a:rPr>
              <a:t>"+(end - start));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</a:rPr>
              <a:t>	}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en-US" altLang="zh-CN" sz="2400" b="1" dirty="0" smtClean="0">
                <a:solidFill>
                  <a:srgbClr val="C00000"/>
                </a:solidFill>
              </a:rPr>
              <a:t>	public </a:t>
            </a:r>
            <a:r>
              <a:rPr lang="en-US" altLang="zh-CN" sz="2400" b="1" dirty="0">
                <a:solidFill>
                  <a:srgbClr val="C00000"/>
                </a:solidFill>
              </a:rPr>
              <a:t>abstract void code();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}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class </a:t>
            </a:r>
            <a:r>
              <a:rPr lang="en-US" altLang="zh-CN" sz="2400" b="1" dirty="0" err="1">
                <a:solidFill>
                  <a:srgbClr val="C00000"/>
                </a:solidFill>
              </a:rPr>
              <a:t>SubTemplate</a:t>
            </a:r>
            <a:r>
              <a:rPr lang="en-US" altLang="zh-CN" sz="2400" b="1" dirty="0">
                <a:solidFill>
                  <a:srgbClr val="C00000"/>
                </a:solidFill>
              </a:rPr>
              <a:t> extends Template{</a:t>
            </a:r>
          </a:p>
          <a:p>
            <a:r>
              <a:rPr lang="en-US" altLang="zh-CN" sz="2400" b="1" dirty="0" smtClean="0">
                <a:solidFill>
                  <a:srgbClr val="C00000"/>
                </a:solidFill>
              </a:rPr>
              <a:t>	public </a:t>
            </a:r>
            <a:r>
              <a:rPr lang="en-US" altLang="zh-CN" sz="2400" b="1" dirty="0">
                <a:solidFill>
                  <a:srgbClr val="C00000"/>
                </a:solidFill>
              </a:rPr>
              <a:t>void code(){</a:t>
            </a:r>
          </a:p>
          <a:p>
            <a:r>
              <a:rPr lang="en-US" altLang="zh-CN" sz="2400" b="1" dirty="0" smtClean="0">
                <a:solidFill>
                  <a:srgbClr val="C00000"/>
                </a:solidFill>
              </a:rPr>
              <a:t>		for(</a:t>
            </a:r>
            <a:r>
              <a:rPr lang="en-US" altLang="zh-CN" sz="2400" b="1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400" b="1" dirty="0" err="1">
                <a:solidFill>
                  <a:srgbClr val="C00000"/>
                </a:solidFill>
              </a:rPr>
              <a:t>i</a:t>
            </a:r>
            <a:r>
              <a:rPr lang="en-US" altLang="zh-CN" sz="2400" b="1" dirty="0">
                <a:solidFill>
                  <a:srgbClr val="C00000"/>
                </a:solidFill>
              </a:rPr>
              <a:t> = 0;i&lt;10000;i++){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</a:rPr>
              <a:t>		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System.</a:t>
            </a:r>
            <a:r>
              <a:rPr lang="en-US" altLang="zh-CN" sz="2400" i="1" dirty="0" err="1" smtClean="0">
                <a:solidFill>
                  <a:srgbClr val="C00000"/>
                </a:solidFill>
              </a:rPr>
              <a:t>out.println</a:t>
            </a:r>
            <a:r>
              <a:rPr lang="en-US" altLang="zh-CN" sz="2400" i="1" dirty="0" smtClean="0">
                <a:solidFill>
                  <a:srgbClr val="C00000"/>
                </a:solidFill>
              </a:rPr>
              <a:t>(</a:t>
            </a:r>
            <a:r>
              <a:rPr lang="en-US" altLang="zh-CN" sz="2400" i="1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2400" i="1" dirty="0">
                <a:solidFill>
                  <a:srgbClr val="C00000"/>
                </a:solidFill>
              </a:rPr>
              <a:t>);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</a:rPr>
              <a:t>}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}</a:t>
            </a:r>
            <a:r>
              <a:rPr lang="en-US" altLang="zh-CN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}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79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642910" y="2445245"/>
            <a:ext cx="77867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第二节 接  口</a:t>
            </a:r>
            <a:endParaRPr lang="en-US" altLang="zh-CN" sz="4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3347864" y="541135"/>
            <a:ext cx="2592288" cy="14477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940152" y="2852936"/>
            <a:ext cx="2592288" cy="12961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94587" y="2852936"/>
            <a:ext cx="2441309" cy="12961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51520" y="4869160"/>
            <a:ext cx="1872208" cy="14401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39552" y="645333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Dog </a:t>
            </a:r>
            <a:r>
              <a:rPr lang="zh-CN" altLang="en-US" smtClean="0"/>
              <a:t>类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19672" y="3284984"/>
            <a:ext cx="1584176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FF0000"/>
                </a:solidFill>
              </a:rPr>
              <a:t>吃饭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2499" y="5013176"/>
            <a:ext cx="1584176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FF0000"/>
                </a:solidFill>
              </a:rPr>
              <a:t>看家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99792" y="4869160"/>
            <a:ext cx="1872208" cy="14401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915816" y="645333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Bird </a:t>
            </a:r>
            <a:r>
              <a:rPr lang="zh-CN" altLang="en-US" smtClean="0"/>
              <a:t>类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843808" y="5604331"/>
            <a:ext cx="1584176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FF0000"/>
                </a:solidFill>
              </a:rPr>
              <a:t>吃饭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43808" y="5013176"/>
            <a:ext cx="1584176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飞翔</a:t>
            </a:r>
          </a:p>
        </p:txBody>
      </p:sp>
      <p:sp>
        <p:nvSpPr>
          <p:cNvPr id="13" name="矩形 12"/>
          <p:cNvSpPr/>
          <p:nvPr/>
        </p:nvSpPr>
        <p:spPr>
          <a:xfrm>
            <a:off x="395536" y="5661248"/>
            <a:ext cx="1584176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FF0000"/>
                </a:solidFill>
              </a:rPr>
              <a:t>吃饭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-324544" y="3140968"/>
            <a:ext cx="162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Animal </a:t>
            </a:r>
            <a:r>
              <a:rPr lang="zh-CN" altLang="en-US" smtClean="0"/>
              <a:t>类</a:t>
            </a:r>
            <a:endParaRPr lang="zh-CN" altLang="en-US"/>
          </a:p>
        </p:txBody>
      </p:sp>
      <p:cxnSp>
        <p:nvCxnSpPr>
          <p:cNvPr id="16" name="直接箭头连接符 15"/>
          <p:cNvCxnSpPr>
            <a:stCxn id="4" idx="0"/>
            <a:endCxn id="12" idx="2"/>
          </p:cNvCxnSpPr>
          <p:nvPr/>
        </p:nvCxnSpPr>
        <p:spPr>
          <a:xfrm flipV="1">
            <a:off x="1187624" y="4149080"/>
            <a:ext cx="1227618" cy="7200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0"/>
            <a:endCxn id="12" idx="2"/>
          </p:cNvCxnSpPr>
          <p:nvPr/>
        </p:nvCxnSpPr>
        <p:spPr>
          <a:xfrm flipH="1" flipV="1">
            <a:off x="2415242" y="4149080"/>
            <a:ext cx="1220654" cy="7200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004048" y="4884251"/>
            <a:ext cx="1872208" cy="14401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364088" y="6468427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Plane </a:t>
            </a:r>
            <a:r>
              <a:rPr lang="zh-CN" altLang="en-US" smtClean="0"/>
              <a:t>类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220072" y="5589240"/>
            <a:ext cx="1440160" cy="4471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FF0000"/>
                </a:solidFill>
              </a:rPr>
              <a:t>载人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20072" y="4998085"/>
            <a:ext cx="1440160" cy="4471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FF0000"/>
                </a:solidFill>
              </a:rPr>
              <a:t>飞翔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271792" y="4869160"/>
            <a:ext cx="1872208" cy="14401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740352" y="6468427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Car </a:t>
            </a:r>
            <a:r>
              <a:rPr lang="zh-CN" altLang="en-US" smtClean="0"/>
              <a:t>类</a:t>
            </a: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452320" y="5604331"/>
            <a:ext cx="1440160" cy="4471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FF0000"/>
                </a:solidFill>
              </a:rPr>
              <a:t>载人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452320" y="5013176"/>
            <a:ext cx="1440160" cy="4471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FF0000"/>
                </a:solidFill>
              </a:rPr>
              <a:t>漂移</a:t>
            </a:r>
          </a:p>
        </p:txBody>
      </p:sp>
      <p:sp>
        <p:nvSpPr>
          <p:cNvPr id="28" name="矩形 27"/>
          <p:cNvSpPr/>
          <p:nvPr/>
        </p:nvSpPr>
        <p:spPr>
          <a:xfrm>
            <a:off x="6551712" y="3298167"/>
            <a:ext cx="1440160" cy="4471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FF0000"/>
                </a:solidFill>
              </a:rPr>
              <a:t>载人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820472" y="3190340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交通</a:t>
            </a:r>
            <a:endParaRPr lang="en-US" altLang="zh-CN" smtClean="0"/>
          </a:p>
          <a:p>
            <a:r>
              <a:rPr lang="zh-CN" altLang="en-US"/>
              <a:t>工具</a:t>
            </a:r>
          </a:p>
        </p:txBody>
      </p:sp>
      <p:cxnSp>
        <p:nvCxnSpPr>
          <p:cNvPr id="32" name="直接箭头连接符 31"/>
          <p:cNvCxnSpPr>
            <a:stCxn id="20" idx="0"/>
            <a:endCxn id="29" idx="2"/>
          </p:cNvCxnSpPr>
          <p:nvPr/>
        </p:nvCxnSpPr>
        <p:spPr>
          <a:xfrm flipV="1">
            <a:off x="5940152" y="4149080"/>
            <a:ext cx="1296144" cy="73517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4" idx="0"/>
            <a:endCxn id="29" idx="2"/>
          </p:cNvCxnSpPr>
          <p:nvPr/>
        </p:nvCxnSpPr>
        <p:spPr>
          <a:xfrm flipH="1" flipV="1">
            <a:off x="7236296" y="4149080"/>
            <a:ext cx="971600" cy="7200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959932" y="1124744"/>
            <a:ext cx="1440160" cy="4471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FF0000"/>
                </a:solidFill>
              </a:rPr>
              <a:t>飞翔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38" name="直接箭头连接符 37"/>
          <p:cNvCxnSpPr>
            <a:stCxn id="8" idx="0"/>
            <a:endCxn id="36" idx="2"/>
          </p:cNvCxnSpPr>
          <p:nvPr/>
        </p:nvCxnSpPr>
        <p:spPr>
          <a:xfrm flipV="1">
            <a:off x="3635896" y="1988840"/>
            <a:ext cx="1008112" cy="28803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0" idx="0"/>
            <a:endCxn id="36" idx="2"/>
          </p:cNvCxnSpPr>
          <p:nvPr/>
        </p:nvCxnSpPr>
        <p:spPr>
          <a:xfrm flipH="1" flipV="1">
            <a:off x="4644008" y="1988840"/>
            <a:ext cx="1296144" cy="289541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2411760" y="2132856"/>
            <a:ext cx="4680520" cy="5609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rgbClr val="FF0000"/>
                </a:solidFill>
              </a:rPr>
              <a:t>通过实现的方式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065912" y="1026995"/>
            <a:ext cx="2466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Flyer</a:t>
            </a:r>
          </a:p>
        </p:txBody>
      </p:sp>
    </p:spTree>
    <p:extLst>
      <p:ext uri="{BB962C8B-B14F-4D97-AF65-F5344CB8AC3E}">
        <p14:creationId xmlns:p14="http://schemas.microsoft.com/office/powerpoint/2010/main" val="2617648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3851920" y="364467"/>
            <a:ext cx="2088232" cy="14083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117665" y="2758905"/>
            <a:ext cx="2556284" cy="14317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295636" y="2780928"/>
            <a:ext cx="2556284" cy="14317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67544" y="4869160"/>
            <a:ext cx="1728192" cy="12961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99592" y="630932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Dog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83568" y="5013176"/>
            <a:ext cx="1224136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看家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9572" y="5652861"/>
            <a:ext cx="1152128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吃饭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43808" y="4869160"/>
            <a:ext cx="1728192" cy="12961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059832" y="630932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Bird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131840" y="5652861"/>
            <a:ext cx="1152128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吃饭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1840" y="5013176"/>
            <a:ext cx="1152128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飞翔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98601" y="3429000"/>
            <a:ext cx="1152128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吃饭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-108520" y="321297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Animal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4" idx="0"/>
            <a:endCxn id="13" idx="2"/>
          </p:cNvCxnSpPr>
          <p:nvPr/>
        </p:nvCxnSpPr>
        <p:spPr>
          <a:xfrm flipV="1">
            <a:off x="1331640" y="4212701"/>
            <a:ext cx="1242138" cy="65645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8" idx="0"/>
            <a:endCxn id="13" idx="2"/>
          </p:cNvCxnSpPr>
          <p:nvPr/>
        </p:nvCxnSpPr>
        <p:spPr>
          <a:xfrm flipH="1" flipV="1">
            <a:off x="2573778" y="4212701"/>
            <a:ext cx="1134126" cy="65645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220072" y="4869160"/>
            <a:ext cx="1728192" cy="12961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436096" y="630932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Plane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5508104" y="5006497"/>
            <a:ext cx="1152128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飞翔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508104" y="5652861"/>
            <a:ext cx="1152128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载人</a:t>
            </a:r>
          </a:p>
        </p:txBody>
      </p:sp>
      <p:sp>
        <p:nvSpPr>
          <p:cNvPr id="24" name="矩形 23"/>
          <p:cNvSpPr/>
          <p:nvPr/>
        </p:nvSpPr>
        <p:spPr>
          <a:xfrm>
            <a:off x="7573899" y="4869160"/>
            <a:ext cx="1728192" cy="12961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956376" y="6381328"/>
            <a:ext cx="134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Car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7955377" y="5675823"/>
            <a:ext cx="1152128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载人</a:t>
            </a:r>
          </a:p>
        </p:txBody>
      </p:sp>
      <p:sp>
        <p:nvSpPr>
          <p:cNvPr id="27" name="矩形 26"/>
          <p:cNvSpPr/>
          <p:nvPr/>
        </p:nvSpPr>
        <p:spPr>
          <a:xfrm>
            <a:off x="7955377" y="5006497"/>
            <a:ext cx="1152128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漂移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840252" y="3344412"/>
            <a:ext cx="1152128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载人</a:t>
            </a:r>
          </a:p>
        </p:txBody>
      </p:sp>
      <p:cxnSp>
        <p:nvCxnSpPr>
          <p:cNvPr id="35" name="直接箭头连接符 34"/>
          <p:cNvCxnSpPr>
            <a:stCxn id="20" idx="0"/>
          </p:cNvCxnSpPr>
          <p:nvPr/>
        </p:nvCxnSpPr>
        <p:spPr>
          <a:xfrm flipV="1">
            <a:off x="6084168" y="4212701"/>
            <a:ext cx="1512168" cy="65645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4" idx="0"/>
            <a:endCxn id="33" idx="2"/>
          </p:cNvCxnSpPr>
          <p:nvPr/>
        </p:nvCxnSpPr>
        <p:spPr>
          <a:xfrm flipH="1" flipV="1">
            <a:off x="7395807" y="4190678"/>
            <a:ext cx="1042188" cy="67848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8820472" y="3140968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交通</a:t>
            </a:r>
            <a:endParaRPr lang="en-US" altLang="zh-CN" dirty="0" smtClean="0"/>
          </a:p>
          <a:p>
            <a:r>
              <a:rPr lang="zh-CN" altLang="en-US" dirty="0" smtClean="0"/>
              <a:t>工具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4340668" y="908720"/>
            <a:ext cx="1152128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飞翔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3" name="直接箭头连接符 42"/>
          <p:cNvCxnSpPr>
            <a:stCxn id="8" idx="0"/>
            <a:endCxn id="41" idx="2"/>
          </p:cNvCxnSpPr>
          <p:nvPr/>
        </p:nvCxnSpPr>
        <p:spPr>
          <a:xfrm flipV="1">
            <a:off x="3707904" y="1772816"/>
            <a:ext cx="1188132" cy="3096344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endCxn id="41" idx="2"/>
          </p:cNvCxnSpPr>
          <p:nvPr/>
        </p:nvCxnSpPr>
        <p:spPr>
          <a:xfrm flipH="1" flipV="1">
            <a:off x="4896036" y="1772816"/>
            <a:ext cx="1134126" cy="3032723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2699792" y="2060848"/>
            <a:ext cx="4874107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通过实现的方式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6117665" y="908720"/>
            <a:ext cx="183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Flyer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684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3419872" y="490174"/>
            <a:ext cx="2611110" cy="13951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179674" y="2978950"/>
            <a:ext cx="2300267" cy="11881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259632" y="2924944"/>
            <a:ext cx="2300267" cy="11881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528" y="4797152"/>
            <a:ext cx="1872208" cy="12961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11560" y="623731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Dog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11560" y="5013176"/>
            <a:ext cx="1152128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吃饭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5553236"/>
            <a:ext cx="1152128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看家</a:t>
            </a:r>
          </a:p>
        </p:txBody>
      </p:sp>
      <p:sp>
        <p:nvSpPr>
          <p:cNvPr id="8" name="矩形 7"/>
          <p:cNvSpPr/>
          <p:nvPr/>
        </p:nvSpPr>
        <p:spPr>
          <a:xfrm>
            <a:off x="2699792" y="4797152"/>
            <a:ext cx="1872208" cy="12961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987824" y="623731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Bird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983835" y="5013176"/>
            <a:ext cx="1152128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吃饭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983835" y="5553236"/>
            <a:ext cx="1152128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飞翔</a:t>
            </a:r>
          </a:p>
        </p:txBody>
      </p:sp>
      <p:sp>
        <p:nvSpPr>
          <p:cNvPr id="12" name="矩形 11"/>
          <p:cNvSpPr/>
          <p:nvPr/>
        </p:nvSpPr>
        <p:spPr>
          <a:xfrm>
            <a:off x="1835696" y="3356992"/>
            <a:ext cx="1152128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吃饭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5" name="直接箭头连接符 14"/>
          <p:cNvCxnSpPr>
            <a:stCxn id="4" idx="0"/>
            <a:endCxn id="13" idx="2"/>
          </p:cNvCxnSpPr>
          <p:nvPr/>
        </p:nvCxnSpPr>
        <p:spPr>
          <a:xfrm flipV="1">
            <a:off x="1259632" y="4113076"/>
            <a:ext cx="1150134" cy="6840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0"/>
            <a:endCxn id="13" idx="2"/>
          </p:cNvCxnSpPr>
          <p:nvPr/>
        </p:nvCxnSpPr>
        <p:spPr>
          <a:xfrm flipH="1" flipV="1">
            <a:off x="2409766" y="4113076"/>
            <a:ext cx="1226130" cy="6840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-180528" y="314096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Animal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094878" y="4797152"/>
            <a:ext cx="1872208" cy="12961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292080" y="623731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Plane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369610" y="5517232"/>
            <a:ext cx="1152128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飞翔</a:t>
            </a:r>
          </a:p>
        </p:txBody>
      </p:sp>
      <p:sp>
        <p:nvSpPr>
          <p:cNvPr id="24" name="矩形 23"/>
          <p:cNvSpPr/>
          <p:nvPr/>
        </p:nvSpPr>
        <p:spPr>
          <a:xfrm>
            <a:off x="5369610" y="4941168"/>
            <a:ext cx="1152128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载人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506679" y="4781028"/>
            <a:ext cx="1872208" cy="12961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884368" y="6237312"/>
            <a:ext cx="157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Car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858916" y="4943933"/>
            <a:ext cx="1152128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载人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858916" y="5509170"/>
            <a:ext cx="1152128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漂移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53744" y="3356992"/>
            <a:ext cx="1152128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载人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6" name="直接箭头连接符 35"/>
          <p:cNvCxnSpPr>
            <a:stCxn id="20" idx="0"/>
            <a:endCxn id="34" idx="2"/>
          </p:cNvCxnSpPr>
          <p:nvPr/>
        </p:nvCxnSpPr>
        <p:spPr>
          <a:xfrm flipV="1">
            <a:off x="6030982" y="4167082"/>
            <a:ext cx="1298826" cy="63007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5" idx="0"/>
            <a:endCxn id="34" idx="2"/>
          </p:cNvCxnSpPr>
          <p:nvPr/>
        </p:nvCxnSpPr>
        <p:spPr>
          <a:xfrm flipH="1" flipV="1">
            <a:off x="7329808" y="4167082"/>
            <a:ext cx="1112975" cy="61394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8670392" y="3325634"/>
            <a:ext cx="137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交通</a:t>
            </a:r>
            <a:endParaRPr lang="en-US" altLang="zh-CN" dirty="0" smtClean="0"/>
          </a:p>
          <a:p>
            <a:r>
              <a:rPr lang="zh-CN" altLang="en-US" dirty="0" smtClean="0"/>
              <a:t>工具</a:t>
            </a:r>
            <a:endParaRPr lang="en-US" altLang="zh-CN" dirty="0" smtClean="0"/>
          </a:p>
        </p:txBody>
      </p:sp>
      <p:sp>
        <p:nvSpPr>
          <p:cNvPr id="40" name="矩形 39"/>
          <p:cNvSpPr/>
          <p:nvPr/>
        </p:nvSpPr>
        <p:spPr>
          <a:xfrm>
            <a:off x="4135963" y="1021233"/>
            <a:ext cx="1152128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飞翔</a:t>
            </a:r>
          </a:p>
        </p:txBody>
      </p:sp>
      <p:cxnSp>
        <p:nvCxnSpPr>
          <p:cNvPr id="43" name="直接箭头连接符 42"/>
          <p:cNvCxnSpPr>
            <a:stCxn id="8" idx="0"/>
            <a:endCxn id="41" idx="2"/>
          </p:cNvCxnSpPr>
          <p:nvPr/>
        </p:nvCxnSpPr>
        <p:spPr>
          <a:xfrm flipV="1">
            <a:off x="3635896" y="1885329"/>
            <a:ext cx="1089531" cy="2911823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0" idx="0"/>
            <a:endCxn id="41" idx="2"/>
          </p:cNvCxnSpPr>
          <p:nvPr/>
        </p:nvCxnSpPr>
        <p:spPr>
          <a:xfrm flipH="1" flipV="1">
            <a:off x="4725427" y="1885329"/>
            <a:ext cx="1305555" cy="2911823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2299043" y="2204864"/>
            <a:ext cx="4882073" cy="5522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通过实现的方式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83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692696"/>
            <a:ext cx="3131872" cy="79262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接 口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(1)</a:t>
            </a:r>
            <a:endParaRPr lang="en-US" altLang="zh-CN" b="1" dirty="0" smtClean="0">
              <a:solidFill>
                <a:srgbClr val="BD6FBF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56792"/>
            <a:ext cx="8712968" cy="4092696"/>
          </a:xfrm>
          <a:noFill/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l"/>
            </a:pP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有时必须从几个类中派生出一个子类，继承它们所有的属性和方法。但是，</a:t>
            </a: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不支持多重继承。有了接口，就可以得到多重继承的效果。</a:t>
            </a:r>
          </a:p>
          <a:p>
            <a:pPr algn="just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l"/>
            </a:pP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接口</a:t>
            </a: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600" dirty="0" smtClean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interface</a:t>
            </a: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是</a:t>
            </a:r>
            <a:r>
              <a:rPr lang="zh-CN" altLang="en-US" sz="26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抽象方法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和</a:t>
            </a:r>
            <a:r>
              <a:rPr lang="zh-CN" altLang="en-US" sz="26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常量值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的定义的集合。</a:t>
            </a:r>
          </a:p>
          <a:p>
            <a:pPr algn="just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l"/>
            </a:pP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从本质上讲，接口是一种</a:t>
            </a:r>
            <a:r>
              <a:rPr lang="zh-CN" altLang="en-US" sz="26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特殊的抽象类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，这种抽象类中只包含常量和方法的定义，而没有变量和方法的实现。</a:t>
            </a:r>
          </a:p>
          <a:p>
            <a:pPr algn="just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l"/>
            </a:pP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实现接口类：</a:t>
            </a:r>
            <a:endParaRPr lang="en-US" altLang="zh-CN" sz="2600" dirty="0" smtClean="0">
              <a:ea typeface="宋体" pitchFamily="2" charset="-122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class </a:t>
            </a:r>
            <a:r>
              <a:rPr lang="en-US" altLang="zh-CN" sz="2600" dirty="0" err="1" smtClean="0">
                <a:ea typeface="宋体" pitchFamily="2" charset="-122"/>
                <a:cs typeface="Times New Roman" pitchFamily="18" charset="0"/>
              </a:rPr>
              <a:t>SubClass</a:t>
            </a: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implements</a:t>
            </a:r>
            <a:r>
              <a:rPr lang="en-US" altLang="zh-CN" sz="26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00" dirty="0" err="1" smtClean="0">
                <a:ea typeface="宋体" pitchFamily="2" charset="-122"/>
                <a:cs typeface="Times New Roman" pitchFamily="18" charset="0"/>
              </a:rPr>
              <a:t>InterfaceA</a:t>
            </a:r>
            <a:r>
              <a:rPr lang="en-US" altLang="zh-CN" sz="2600" dirty="0" smtClean="0">
                <a:ea typeface="宋体" pitchFamily="2" charset="-122"/>
                <a:cs typeface="Times New Roman" pitchFamily="18" charset="0"/>
              </a:rPr>
              <a:t>{ }</a:t>
            </a:r>
          </a:p>
          <a:p>
            <a:pPr algn="just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l"/>
            </a:pPr>
            <a:r>
              <a:rPr lang="zh-CN" altLang="en-US" sz="2600" dirty="0">
                <a:ea typeface="宋体" pitchFamily="2" charset="-122"/>
                <a:cs typeface="Times New Roman" pitchFamily="18" charset="0"/>
              </a:rPr>
              <a:t>一</a:t>
            </a:r>
            <a:r>
              <a:rPr lang="zh-CN" altLang="en-US" sz="2600" dirty="0" smtClean="0">
                <a:ea typeface="宋体" pitchFamily="2" charset="-122"/>
                <a:cs typeface="Times New Roman" pitchFamily="18" charset="0"/>
              </a:rPr>
              <a:t>个类可以实现多个接口，接口也可以继承其它接口。</a:t>
            </a:r>
            <a:endParaRPr lang="zh-CN" altLang="en-US" sz="26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85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614206" y="692696"/>
            <a:ext cx="4496512" cy="79061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接 口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(2)</a:t>
            </a:r>
          </a:p>
        </p:txBody>
      </p:sp>
      <p:sp>
        <p:nvSpPr>
          <p:cNvPr id="2" name="椭圆 1"/>
          <p:cNvSpPr/>
          <p:nvPr/>
        </p:nvSpPr>
        <p:spPr>
          <a:xfrm>
            <a:off x="1187624" y="2605598"/>
            <a:ext cx="2088232" cy="100811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运动员</a:t>
            </a:r>
            <a:endParaRPr lang="en-US" altLang="zh-CN" sz="2000" b="1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（抽象类）</a:t>
            </a:r>
            <a:endParaRPr lang="zh-CN" altLang="en-US" sz="2000" b="1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868144" y="2570261"/>
            <a:ext cx="2088232" cy="100811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学生</a:t>
            </a:r>
            <a:endParaRPr lang="en-US" altLang="zh-CN" sz="2000" b="1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（抽象类）</a:t>
            </a:r>
            <a:endParaRPr lang="zh-CN" altLang="en-US" sz="2000" b="1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50185" y="4437112"/>
            <a:ext cx="1474878" cy="100811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篮球运动员</a:t>
            </a:r>
            <a:endParaRPr lang="zh-CN" altLang="en-US" sz="2000" b="1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172435" y="4437112"/>
            <a:ext cx="1739825" cy="100811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大学生</a:t>
            </a:r>
            <a:endParaRPr lang="en-US" altLang="zh-CN" sz="2000" b="1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627784" y="4461782"/>
            <a:ext cx="1584176" cy="100811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跨栏运动员</a:t>
            </a:r>
            <a:endParaRPr lang="en-US" altLang="zh-CN" sz="2000" b="1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110718" y="4437112"/>
            <a:ext cx="1691316" cy="100811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中学生</a:t>
            </a:r>
            <a:endParaRPr lang="en-US" altLang="zh-CN" sz="2000" b="1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1403648" y="3613710"/>
            <a:ext cx="521415" cy="82340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 flipV="1">
            <a:off x="2627784" y="3613710"/>
            <a:ext cx="648072" cy="82340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5943542" y="3556486"/>
            <a:ext cx="521415" cy="82340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7308304" y="3549543"/>
            <a:ext cx="648072" cy="82340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 flipV="1">
            <a:off x="5172435" y="2894987"/>
            <a:ext cx="551693" cy="1484901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3705684" y="2849395"/>
            <a:ext cx="432048" cy="1598960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3696856" y="1772815"/>
            <a:ext cx="1874428" cy="107657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学习英语的技能</a:t>
            </a:r>
            <a:endParaRPr lang="en-US" altLang="zh-CN" sz="2000" b="1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（接口）</a:t>
            </a:r>
            <a:endParaRPr lang="zh-CN" altLang="en-US" sz="2000" b="1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308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3174" y="785794"/>
            <a:ext cx="3787904" cy="857256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本章内容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457200" y="1689119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第一节 抽象类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第二节 接    口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第三节 内部类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第四节 枚    举</a:t>
            </a:r>
            <a:endParaRPr lang="en-US" altLang="zh-CN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第五节 注    解</a:t>
            </a:r>
            <a:endParaRPr lang="zh-CN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34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327252" y="620688"/>
            <a:ext cx="3419872" cy="85381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接 口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(3)</a:t>
            </a:r>
            <a:endParaRPr lang="en-US" altLang="zh-CN" b="1" dirty="0" smtClean="0">
              <a:solidFill>
                <a:srgbClr val="BD6FBF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40768"/>
            <a:ext cx="8964488" cy="5112568"/>
          </a:xfrm>
          <a:noFill/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l"/>
            </a:pP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接口的特点：</a:t>
            </a:r>
          </a:p>
          <a:p>
            <a:pPr lvl="1" algn="just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用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interface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来定义。</a:t>
            </a:r>
          </a:p>
          <a:p>
            <a:pPr lvl="1" algn="just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接口中的所有成员变量都</a:t>
            </a:r>
            <a:r>
              <a:rPr lang="zh-CN" altLang="en-US" sz="2200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默认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是由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public static final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修饰的。</a:t>
            </a:r>
          </a:p>
          <a:p>
            <a:pPr lvl="1" algn="just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接口中的所有方法都</a:t>
            </a:r>
            <a:r>
              <a:rPr lang="zh-CN" altLang="en-US" sz="2200" dirty="0" smtClean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默认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是由</a:t>
            </a:r>
            <a:r>
              <a:rPr lang="en-US" altLang="zh-CN" sz="2200" dirty="0" smtClean="0">
                <a:ea typeface="宋体" pitchFamily="2" charset="-122"/>
                <a:cs typeface="Times New Roman" pitchFamily="18" charset="0"/>
              </a:rPr>
              <a:t>public abstract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修饰的。</a:t>
            </a:r>
            <a:endParaRPr lang="en-US" altLang="zh-CN" sz="2200" dirty="0" smtClean="0">
              <a:ea typeface="宋体" pitchFamily="2" charset="-122"/>
              <a:cs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接口没有构造</a:t>
            </a:r>
            <a:r>
              <a:rPr lang="zh-CN" altLang="en-US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器</a:t>
            </a:r>
            <a:r>
              <a:rPr lang="zh-CN" altLang="en-US" sz="22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。</a:t>
            </a:r>
          </a:p>
          <a:p>
            <a:pPr lvl="1" algn="just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接口采用多继承机制。</a:t>
            </a:r>
          </a:p>
          <a:p>
            <a:pPr algn="just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接口定义举例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0" indent="0" algn="just">
              <a:lnSpc>
                <a:spcPct val="90000"/>
              </a:lnSpc>
              <a:spcBef>
                <a:spcPct val="40000"/>
              </a:spcBef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public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interface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Runner {</a:t>
            </a: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ID = 1;</a:t>
            </a: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start();</a:t>
            </a: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void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run();</a:t>
            </a: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stop();</a:t>
            </a:r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}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l"/>
            </a:pPr>
            <a:endParaRPr lang="zh-CN" altLang="en-US" sz="2400" dirty="0" smtClean="0">
              <a:solidFill>
                <a:schemeClr val="accent2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左右箭头 3"/>
          <p:cNvSpPr/>
          <p:nvPr/>
        </p:nvSpPr>
        <p:spPr>
          <a:xfrm>
            <a:off x="3589120" y="4809412"/>
            <a:ext cx="857256" cy="428628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644008" y="4221088"/>
            <a:ext cx="4160679" cy="22322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860032" y="4365104"/>
            <a:ext cx="3744416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ct val="40000"/>
              </a:spcBef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public 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interface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Runner {</a:t>
            </a:r>
          </a:p>
          <a:p>
            <a:pPr algn="just">
              <a:lnSpc>
                <a:spcPct val="90000"/>
              </a:lnSpc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public static final </a:t>
            </a:r>
            <a:r>
              <a:rPr lang="en-US" altLang="zh-CN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ID = 1;</a:t>
            </a:r>
          </a:p>
          <a:p>
            <a:pPr algn="just">
              <a:lnSpc>
                <a:spcPct val="90000"/>
              </a:lnSpc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public abstract void start();</a:t>
            </a:r>
          </a:p>
          <a:p>
            <a:pPr algn="just">
              <a:lnSpc>
                <a:spcPct val="90000"/>
              </a:lnSpc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public abstract void run();</a:t>
            </a:r>
          </a:p>
          <a:p>
            <a:pPr algn="just">
              <a:lnSpc>
                <a:spcPct val="90000"/>
              </a:lnSpc>
            </a:pP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public abstract void stop();</a:t>
            </a:r>
            <a:endParaRPr lang="en-US" altLang="zh-CN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</a:t>
            </a:r>
            <a:r>
              <a:rPr lang="en-US" altLang="zh-CN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949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872835" y="764704"/>
            <a:ext cx="3635928" cy="709799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接 口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(4)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61643" y="1844824"/>
            <a:ext cx="8858312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实现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接口的类中必须提供接口中所有方法的具体实现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内容，方可实例化。否则，仍为抽象类。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接口的主要用途就是被实现类实现。（面向接口编程）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pPr marL="342900" indent="-342900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与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继承关系类似，接口与实现类之间存在多态性</a:t>
            </a:r>
          </a:p>
          <a:p>
            <a:pPr marL="342900" indent="-342900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定义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类的语法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格式：</a:t>
            </a:r>
            <a:r>
              <a:rPr lang="zh-CN" altLang="en-US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先写</a:t>
            </a:r>
            <a:r>
              <a:rPr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extends</a:t>
            </a:r>
            <a:r>
              <a:rPr lang="zh-CN" altLang="en-US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，后写</a:t>
            </a:r>
            <a:r>
              <a:rPr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implements</a:t>
            </a:r>
          </a:p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&lt; modifier&gt; class &lt; name&gt; [extends &lt; </a:t>
            </a:r>
            <a:r>
              <a:rPr lang="en-US" altLang="zh-CN" sz="2400" dirty="0" err="1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superclass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&gt;]</a:t>
            </a:r>
          </a:p>
          <a:p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[</a:t>
            </a:r>
            <a:r>
              <a:rPr lang="en-US" altLang="zh-CN" sz="2400" dirty="0">
                <a:solidFill>
                  <a:srgbClr val="BD6FBF"/>
                </a:solidFill>
                <a:ea typeface="宋体" pitchFamily="2" charset="-122"/>
                <a:cs typeface="Times New Roman" pitchFamily="18" charset="0"/>
              </a:rPr>
              <a:t>implements</a:t>
            </a: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&lt; interface&gt; [,&lt; interface&gt;]* ] {</a:t>
            </a:r>
          </a:p>
          <a:p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&lt; declarations&gt;*</a:t>
            </a:r>
          </a:p>
          <a:p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53618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471718" y="764704"/>
            <a:ext cx="4496512" cy="790614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接口应用举例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(1)</a:t>
            </a:r>
          </a:p>
        </p:txBody>
      </p:sp>
      <p:graphicFrame>
        <p:nvGraphicFramePr>
          <p:cNvPr id="28774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776142"/>
              </p:ext>
            </p:extLst>
          </p:nvPr>
        </p:nvGraphicFramePr>
        <p:xfrm>
          <a:off x="3919518" y="1931943"/>
          <a:ext cx="1524000" cy="1570419"/>
        </p:xfrm>
        <a:graphic>
          <a:graphicData uri="http://schemas.openxmlformats.org/drawingml/2006/table">
            <a:tbl>
              <a:tblPr/>
              <a:tblGrid>
                <a:gridCol w="1524000"/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&lt;&lt;interface&gt;&gt;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Runner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start()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run()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stop()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7757" name="Group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051310"/>
              </p:ext>
            </p:extLst>
          </p:nvPr>
        </p:nvGraphicFramePr>
        <p:xfrm>
          <a:off x="1785918" y="4370343"/>
          <a:ext cx="1524000" cy="1597851"/>
        </p:xfrm>
        <a:graphic>
          <a:graphicData uri="http://schemas.openxmlformats.org/drawingml/2006/table">
            <a:tbl>
              <a:tblPr/>
              <a:tblGrid>
                <a:gridCol w="1524000"/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Person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start()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run()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stop()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dance()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7767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214892"/>
              </p:ext>
            </p:extLst>
          </p:nvPr>
        </p:nvGraphicFramePr>
        <p:xfrm>
          <a:off x="3919518" y="4370343"/>
          <a:ext cx="1524000" cy="1844739"/>
        </p:xfrm>
        <a:graphic>
          <a:graphicData uri="http://schemas.openxmlformats.org/drawingml/2006/table">
            <a:tbl>
              <a:tblPr/>
              <a:tblGrid>
                <a:gridCol w="1524000"/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start()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run()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stop()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fillFuel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()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crack()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7777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562655"/>
              </p:ext>
            </p:extLst>
          </p:nvPr>
        </p:nvGraphicFramePr>
        <p:xfrm>
          <a:off x="5976918" y="4390981"/>
          <a:ext cx="1752600" cy="1597851"/>
        </p:xfrm>
        <a:graphic>
          <a:graphicData uri="http://schemas.openxmlformats.org/drawingml/2006/table">
            <a:tbl>
              <a:tblPr/>
              <a:tblGrid>
                <a:gridCol w="1752600"/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Bird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start()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run()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stop()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6FB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fly()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30763" name="Line 43"/>
          <p:cNvSpPr>
            <a:spLocks noChangeShapeType="1"/>
          </p:cNvSpPr>
          <p:nvPr/>
        </p:nvSpPr>
        <p:spPr bwMode="auto">
          <a:xfrm>
            <a:off x="2471718" y="3989343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>
              <a:cs typeface="Times New Roman" pitchFamily="18" charset="0"/>
            </a:endParaRPr>
          </a:p>
        </p:txBody>
      </p:sp>
      <p:sp>
        <p:nvSpPr>
          <p:cNvPr id="30764" name="Line 44"/>
          <p:cNvSpPr>
            <a:spLocks noChangeShapeType="1"/>
          </p:cNvSpPr>
          <p:nvPr/>
        </p:nvSpPr>
        <p:spPr bwMode="auto">
          <a:xfrm>
            <a:off x="2471718" y="398934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>
              <a:cs typeface="Times New Roman" pitchFamily="18" charset="0"/>
            </a:endParaRPr>
          </a:p>
        </p:txBody>
      </p:sp>
      <p:sp>
        <p:nvSpPr>
          <p:cNvPr id="30765" name="Line 45"/>
          <p:cNvSpPr>
            <a:spLocks noChangeShapeType="1"/>
          </p:cNvSpPr>
          <p:nvPr/>
        </p:nvSpPr>
        <p:spPr bwMode="auto">
          <a:xfrm>
            <a:off x="6738918" y="398934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>
              <a:cs typeface="Times New Roman" pitchFamily="18" charset="0"/>
            </a:endParaRPr>
          </a:p>
        </p:txBody>
      </p:sp>
      <p:sp>
        <p:nvSpPr>
          <p:cNvPr id="30766" name="Line 46"/>
          <p:cNvSpPr>
            <a:spLocks noChangeShapeType="1"/>
          </p:cNvSpPr>
          <p:nvPr/>
        </p:nvSpPr>
        <p:spPr bwMode="auto">
          <a:xfrm flipV="1">
            <a:off x="4605318" y="345594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92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131840" y="488646"/>
            <a:ext cx="5218964" cy="84014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接口应用举例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(1)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23528" y="908720"/>
            <a:ext cx="8568952" cy="574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interface Runner {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void start();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void run();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void stop();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Person implements Runner {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void start() {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准备工作：弯腰、蹬腿、咬牙、瞪眼			</a:t>
            </a:r>
            <a:r>
              <a:rPr lang="en-US" altLang="zh-CN" sz="24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//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开跑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void run() {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摆动手臂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维持直线方向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void stop() {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减速直至停止、喝水。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 }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61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0"/>
            <a:ext cx="838200" cy="5029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接口应用举例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(2)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3648" y="892014"/>
            <a:ext cx="7086600" cy="5417306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sz="18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1800" dirty="0" smtClean="0">
                <a:ea typeface="宋体" pitchFamily="2" charset="-122"/>
                <a:cs typeface="Times New Roman" pitchFamily="18" charset="0"/>
              </a:rPr>
              <a:t>一个类可以实现多个无关的接口</a:t>
            </a:r>
            <a:endParaRPr lang="zh-CN" altLang="en-US" sz="1800" dirty="0" smtClean="0">
              <a:solidFill>
                <a:schemeClr val="accent2"/>
              </a:solidFill>
              <a:ea typeface="宋体" pitchFamily="2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interface Runner { public void run();}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interface Swimmer {public double swim();}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Creator{public </a:t>
            </a:r>
            <a:r>
              <a:rPr lang="en-US" altLang="zh-CN" sz="18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eat(){…}}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lass Man </a:t>
            </a:r>
            <a:r>
              <a:rPr lang="en-US" altLang="zh-CN" sz="1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extends Creator implements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Runner </a:t>
            </a:r>
            <a:r>
              <a:rPr lang="en-US" altLang="zh-CN" sz="1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,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Swimmer{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public void run() {……}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public double swim()  {……}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public </a:t>
            </a:r>
            <a:r>
              <a:rPr lang="en-US" altLang="zh-CN" sz="18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eat() {……}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与继承关系类似，接口与实现类之间存在多态性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Test{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static void main(String </a:t>
            </a:r>
            <a:r>
              <a:rPr lang="en-US" altLang="zh-CN" sz="18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[]){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Test t = new Test();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Man m = new Man();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t.m1(m);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t.m2(m);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t.m3(m);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String m1(Runner f) { </a:t>
            </a:r>
            <a:r>
              <a:rPr lang="en-US" altLang="zh-CN" sz="18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f.run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void  m2(Swimmer s) {</a:t>
            </a:r>
            <a:r>
              <a:rPr lang="en-US" altLang="zh-CN" sz="18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s.swim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void  m3(Creator a) {a.eat();}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842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800" y="0"/>
            <a:ext cx="5616624" cy="764704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接口的其他问题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244" y="1124744"/>
            <a:ext cx="9036496" cy="5256584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如果实现接口的类中没有实现接口中的全部方法，必须将此类定义为抽象类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l"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接口也可以继承另一个接口，使用</a:t>
            </a:r>
            <a:r>
              <a:rPr lang="en-US" altLang="zh-CN" sz="2000" dirty="0" smtClean="0">
                <a:ea typeface="宋体" pitchFamily="2" charset="-122"/>
                <a:cs typeface="Times New Roman" pitchFamily="18" charset="0"/>
              </a:rPr>
              <a:t>extends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关键字。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l"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interface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MyInterface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String s=“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MyInterface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”;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public void absM1();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interface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SubInterface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extends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MyInterface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public void absM2();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class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SubAdapter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implements 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SubInterface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public void absM1(){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(“absM1”);}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public void absM2(){</a:t>
            </a:r>
            <a:r>
              <a:rPr lang="en-US" altLang="zh-CN" sz="20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(“absM2”);}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}</a:t>
            </a:r>
            <a:endParaRPr lang="en-US" altLang="zh-CN" sz="1800" dirty="0" smtClean="0">
              <a:solidFill>
                <a:srgbClr val="FF0000"/>
              </a:solidFill>
              <a:ea typeface="宋体" pitchFamily="2" charset="-122"/>
              <a:cs typeface="Times New Roman" pitchFamily="18" charset="0"/>
            </a:endParaRPr>
          </a:p>
          <a:p>
            <a:pPr marL="0" eaLnBrk="1" hangingPunct="1">
              <a:lnSpc>
                <a:spcPct val="85000"/>
              </a:lnSpc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实现类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SubAdapter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必须给出接口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SubInterface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以及父接口</a:t>
            </a:r>
            <a:r>
              <a:rPr lang="en-US" altLang="zh-CN" sz="2000" dirty="0" err="1" smtClean="0">
                <a:ea typeface="宋体" pitchFamily="2" charset="-122"/>
                <a:cs typeface="Times New Roman" pitchFamily="18" charset="0"/>
              </a:rPr>
              <a:t>MyInterface</a:t>
            </a: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中所有方法的实现。</a:t>
            </a:r>
          </a:p>
        </p:txBody>
      </p:sp>
    </p:spTree>
    <p:extLst>
      <p:ext uri="{BB962C8B-B14F-4D97-AF65-F5344CB8AC3E}">
        <p14:creationId xmlns:p14="http://schemas.microsoft.com/office/powerpoint/2010/main" val="170202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7744" y="711917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ea typeface="宋体" pitchFamily="2" charset="-122"/>
                <a:cs typeface="Times New Roman" pitchFamily="18" charset="0"/>
              </a:rPr>
              <a:t>工厂方法</a:t>
            </a:r>
            <a:r>
              <a:rPr lang="en-US" altLang="zh-CN" sz="3600" b="1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3600" b="1" dirty="0" err="1" smtClean="0">
                <a:ea typeface="宋体" pitchFamily="2" charset="-122"/>
                <a:cs typeface="Times New Roman" pitchFamily="18" charset="0"/>
              </a:rPr>
              <a:t>FactoryMethod</a:t>
            </a:r>
            <a:r>
              <a:rPr lang="en-US" altLang="zh-CN" sz="3600" b="1" dirty="0" smtClean="0"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36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628800"/>
            <a:ext cx="87129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概述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定义一个用于创建对象的接口，让子类决定实例化哪一个类。</a:t>
            </a:r>
            <a:r>
              <a:rPr lang="en-US" altLang="zh-CN" sz="2400" dirty="0" err="1">
                <a:ea typeface="宋体" pitchFamily="2" charset="-122"/>
                <a:cs typeface="Times New Roman" pitchFamily="18" charset="0"/>
              </a:rPr>
              <a:t>FactoryMethod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使一个类的实例化延迟到其子类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适用性：</a:t>
            </a:r>
            <a:endParaRPr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.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当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一个类不知道它所必须创建的对象的类的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时候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2.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当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一个类希望由它的子类来指定它所创建的对象的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时候 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3.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当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类将创建对象的职责委托给多个帮助子类中的某一个，并且你希望将哪一个帮助子类是代理者这一信息局部化的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时候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17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7824" y="620688"/>
            <a:ext cx="3240360" cy="864096"/>
          </a:xfrm>
        </p:spPr>
        <p:txBody>
          <a:bodyPr/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工厂方法举例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53"/>
          <a:stretch/>
        </p:blipFill>
        <p:spPr bwMode="auto">
          <a:xfrm>
            <a:off x="704709" y="1916243"/>
            <a:ext cx="7560840" cy="31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149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4957" y="836712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ea typeface="宋体" pitchFamily="2" charset="-122"/>
                <a:cs typeface="Times New Roman" pitchFamily="18" charset="0"/>
              </a:rPr>
              <a:t>工厂方法</a:t>
            </a:r>
            <a:r>
              <a:rPr lang="en-US" altLang="zh-CN" sz="3600" b="1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3600" b="1" dirty="0" err="1" smtClean="0">
                <a:ea typeface="宋体" pitchFamily="2" charset="-122"/>
                <a:cs typeface="Times New Roman" pitchFamily="18" charset="0"/>
              </a:rPr>
              <a:t>FactoryMethod</a:t>
            </a:r>
            <a:r>
              <a:rPr lang="en-US" altLang="zh-CN" sz="3600" b="1" dirty="0" smtClean="0">
                <a:ea typeface="宋体" pitchFamily="2" charset="-122"/>
                <a:cs typeface="Times New Roman" pitchFamily="18" charset="0"/>
              </a:rPr>
              <a:t>)</a:t>
            </a:r>
            <a:endParaRPr lang="zh-CN" altLang="en-US" sz="36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1916832"/>
            <a:ext cx="7992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总结：</a:t>
            </a:r>
            <a:endParaRPr lang="en-US" altLang="zh-CN" sz="2400" b="1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ea typeface="宋体" pitchFamily="2" charset="-122"/>
                <a:cs typeface="Times New Roman" pitchFamily="18" charset="0"/>
              </a:rPr>
              <a:t>        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FactoryMethod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模式是设计模式中应用最为广泛的模式，在面向对象的编程中，对象的创建工作非常简单，对象的创建时机却很重要。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FactoryMethod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解决的就是这个问题，它通过面向对象的手法，将所要创建的具体对象的创建工作延迟到了子类，从而提供了一种扩展的策略，较好的解决了这种紧耦合的关系。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11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514702"/>
              </p:ext>
            </p:extLst>
          </p:nvPr>
        </p:nvGraphicFramePr>
        <p:xfrm>
          <a:off x="1475656" y="2204864"/>
          <a:ext cx="6096000" cy="80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8078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等腰三角形 4"/>
          <p:cNvSpPr/>
          <p:nvPr/>
        </p:nvSpPr>
        <p:spPr>
          <a:xfrm>
            <a:off x="1619672" y="3284984"/>
            <a:ext cx="720080" cy="1008112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68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642910" y="2445245"/>
            <a:ext cx="77867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第一节 抽象类</a:t>
            </a:r>
            <a:endParaRPr lang="en-US" altLang="zh-CN" sz="4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1760" y="644628"/>
            <a:ext cx="5068678" cy="912164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代理模式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Proxy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zh-CN" altLang="en-US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概述：</a:t>
            </a:r>
            <a:endParaRPr lang="en-US" altLang="zh-CN" sz="28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为其他对象提供一种代理以控制对这个对象的访问。 </a:t>
            </a:r>
            <a:endParaRPr lang="en-US" altLang="zh-CN" sz="28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80928"/>
            <a:ext cx="6152542" cy="3112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607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008" y="620688"/>
            <a:ext cx="449999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ea typeface="宋体" pitchFamily="2" charset="-122"/>
              </a:rPr>
              <a:t>interface Object{</a:t>
            </a:r>
          </a:p>
          <a:p>
            <a:r>
              <a:rPr lang="en-US" altLang="zh-CN" sz="2400" b="1" dirty="0">
                <a:ea typeface="宋体" pitchFamily="2" charset="-122"/>
              </a:rPr>
              <a:t>void action();</a:t>
            </a:r>
          </a:p>
          <a:p>
            <a:r>
              <a:rPr lang="en-US" altLang="zh-CN" sz="2400" dirty="0">
                <a:ea typeface="宋体" pitchFamily="2" charset="-122"/>
              </a:rPr>
              <a:t>}</a:t>
            </a:r>
          </a:p>
          <a:p>
            <a:r>
              <a:rPr lang="en-US" altLang="zh-CN" sz="2400" b="1" dirty="0">
                <a:ea typeface="宋体" pitchFamily="2" charset="-122"/>
              </a:rPr>
              <a:t>class </a:t>
            </a:r>
            <a:r>
              <a:rPr lang="en-US" altLang="zh-CN" sz="2400" b="1" dirty="0" err="1">
                <a:ea typeface="宋体" pitchFamily="2" charset="-122"/>
              </a:rPr>
              <a:t>ProxyObject</a:t>
            </a:r>
            <a:r>
              <a:rPr lang="en-US" altLang="zh-CN" sz="2400" b="1" dirty="0">
                <a:ea typeface="宋体" pitchFamily="2" charset="-122"/>
              </a:rPr>
              <a:t> implements Object{</a:t>
            </a:r>
          </a:p>
          <a:p>
            <a:r>
              <a:rPr lang="en-US" altLang="zh-CN" sz="2400" dirty="0">
                <a:ea typeface="宋体" pitchFamily="2" charset="-122"/>
              </a:rPr>
              <a:t>Object </a:t>
            </a:r>
            <a:r>
              <a:rPr lang="en-US" altLang="zh-CN" sz="2400" dirty="0" err="1">
                <a:ea typeface="宋体" pitchFamily="2" charset="-122"/>
              </a:rPr>
              <a:t>obj</a:t>
            </a:r>
            <a:r>
              <a:rPr lang="en-US" altLang="zh-CN" sz="2400" dirty="0">
                <a:ea typeface="宋体" pitchFamily="2" charset="-122"/>
              </a:rPr>
              <a:t>;</a:t>
            </a:r>
          </a:p>
          <a:p>
            <a:r>
              <a:rPr lang="en-US" altLang="zh-CN" sz="2400" b="1" dirty="0">
                <a:ea typeface="宋体" pitchFamily="2" charset="-122"/>
              </a:rPr>
              <a:t>public void action(){</a:t>
            </a:r>
          </a:p>
          <a:p>
            <a:r>
              <a:rPr lang="en-US" altLang="zh-CN" sz="2400" dirty="0" err="1">
                <a:ea typeface="宋体" pitchFamily="2" charset="-122"/>
              </a:rPr>
              <a:t>System.</a:t>
            </a:r>
            <a:r>
              <a:rPr lang="en-US" altLang="zh-CN" sz="2400" i="1" dirty="0" err="1">
                <a:ea typeface="宋体" pitchFamily="2" charset="-122"/>
              </a:rPr>
              <a:t>out.println</a:t>
            </a:r>
            <a:r>
              <a:rPr lang="en-US" altLang="zh-CN" sz="2400" i="1" dirty="0">
                <a:ea typeface="宋体" pitchFamily="2" charset="-122"/>
              </a:rPr>
              <a:t>("</a:t>
            </a:r>
            <a:r>
              <a:rPr lang="zh-CN" altLang="en-US" sz="2400" i="1" dirty="0">
                <a:ea typeface="宋体" pitchFamily="2" charset="-122"/>
              </a:rPr>
              <a:t>代理开始</a:t>
            </a:r>
            <a:r>
              <a:rPr lang="en-US" altLang="zh-CN" sz="2400" i="1" dirty="0">
                <a:ea typeface="宋体" pitchFamily="2" charset="-122"/>
              </a:rPr>
              <a:t>");</a:t>
            </a:r>
          </a:p>
          <a:p>
            <a:r>
              <a:rPr lang="en-US" altLang="zh-CN" sz="2400" dirty="0" err="1">
                <a:ea typeface="宋体" pitchFamily="2" charset="-122"/>
              </a:rPr>
              <a:t>obj.action</a:t>
            </a:r>
            <a:r>
              <a:rPr lang="en-US" altLang="zh-CN" sz="2400" dirty="0">
                <a:ea typeface="宋体" pitchFamily="2" charset="-122"/>
              </a:rPr>
              <a:t>();</a:t>
            </a:r>
          </a:p>
          <a:p>
            <a:r>
              <a:rPr lang="en-US" altLang="zh-CN" sz="2400" dirty="0" err="1">
                <a:ea typeface="宋体" pitchFamily="2" charset="-122"/>
              </a:rPr>
              <a:t>System.</a:t>
            </a:r>
            <a:r>
              <a:rPr lang="en-US" altLang="zh-CN" sz="2400" i="1" dirty="0" err="1">
                <a:ea typeface="宋体" pitchFamily="2" charset="-122"/>
              </a:rPr>
              <a:t>out.println</a:t>
            </a:r>
            <a:r>
              <a:rPr lang="en-US" altLang="zh-CN" sz="2400" i="1" dirty="0">
                <a:ea typeface="宋体" pitchFamily="2" charset="-122"/>
              </a:rPr>
              <a:t>("</a:t>
            </a:r>
            <a:r>
              <a:rPr lang="zh-CN" altLang="en-US" sz="2400" i="1" dirty="0">
                <a:ea typeface="宋体" pitchFamily="2" charset="-122"/>
              </a:rPr>
              <a:t>代理结束</a:t>
            </a:r>
            <a:r>
              <a:rPr lang="en-US" altLang="zh-CN" sz="2400" i="1" dirty="0">
                <a:ea typeface="宋体" pitchFamily="2" charset="-122"/>
              </a:rPr>
              <a:t>");</a:t>
            </a:r>
          </a:p>
          <a:p>
            <a:r>
              <a:rPr lang="en-US" altLang="zh-CN" sz="2400" dirty="0">
                <a:ea typeface="宋体" pitchFamily="2" charset="-122"/>
              </a:rPr>
              <a:t>}</a:t>
            </a:r>
          </a:p>
          <a:p>
            <a:r>
              <a:rPr lang="en-US" altLang="zh-CN" sz="2400" b="1" dirty="0">
                <a:ea typeface="宋体" pitchFamily="2" charset="-122"/>
              </a:rPr>
              <a:t>public </a:t>
            </a:r>
            <a:r>
              <a:rPr lang="en-US" altLang="zh-CN" sz="2400" b="1" dirty="0" err="1">
                <a:ea typeface="宋体" pitchFamily="2" charset="-122"/>
              </a:rPr>
              <a:t>ProxyObject</a:t>
            </a:r>
            <a:r>
              <a:rPr lang="en-US" altLang="zh-CN" sz="2400" b="1" dirty="0">
                <a:ea typeface="宋体" pitchFamily="2" charset="-122"/>
              </a:rPr>
              <a:t>(){</a:t>
            </a:r>
          </a:p>
          <a:p>
            <a:r>
              <a:rPr lang="en-US" altLang="zh-CN" sz="2400" dirty="0" err="1">
                <a:ea typeface="宋体" pitchFamily="2" charset="-122"/>
              </a:rPr>
              <a:t>System.</a:t>
            </a:r>
            <a:r>
              <a:rPr lang="en-US" altLang="zh-CN" sz="2400" i="1" dirty="0" err="1">
                <a:ea typeface="宋体" pitchFamily="2" charset="-122"/>
              </a:rPr>
              <a:t>out.println</a:t>
            </a:r>
            <a:r>
              <a:rPr lang="en-US" altLang="zh-CN" sz="2400" i="1" dirty="0">
                <a:ea typeface="宋体" pitchFamily="2" charset="-122"/>
              </a:rPr>
              <a:t>("</a:t>
            </a:r>
            <a:r>
              <a:rPr lang="zh-CN" altLang="en-US" sz="2400" i="1" dirty="0">
                <a:ea typeface="宋体" pitchFamily="2" charset="-122"/>
              </a:rPr>
              <a:t>这是代理类</a:t>
            </a:r>
            <a:r>
              <a:rPr lang="en-US" altLang="zh-CN" sz="2400" i="1" dirty="0">
                <a:ea typeface="宋体" pitchFamily="2" charset="-122"/>
              </a:rPr>
              <a:t>");</a:t>
            </a:r>
          </a:p>
          <a:p>
            <a:r>
              <a:rPr lang="en-US" altLang="zh-CN" sz="2400" dirty="0" err="1">
                <a:ea typeface="宋体" pitchFamily="2" charset="-122"/>
              </a:rPr>
              <a:t>obj</a:t>
            </a:r>
            <a:r>
              <a:rPr lang="en-US" altLang="zh-CN" sz="2400" dirty="0">
                <a:ea typeface="宋体" pitchFamily="2" charset="-122"/>
              </a:rPr>
              <a:t> = </a:t>
            </a:r>
            <a:r>
              <a:rPr lang="en-US" altLang="zh-CN" sz="2400" b="1" dirty="0">
                <a:ea typeface="宋体" pitchFamily="2" charset="-122"/>
              </a:rPr>
              <a:t>new </a:t>
            </a:r>
            <a:r>
              <a:rPr lang="en-US" altLang="zh-CN" sz="2400" b="1" dirty="0" err="1">
                <a:ea typeface="宋体" pitchFamily="2" charset="-122"/>
              </a:rPr>
              <a:t>ObjectImpl</a:t>
            </a:r>
            <a:r>
              <a:rPr lang="en-US" altLang="zh-CN" sz="2400" b="1" dirty="0">
                <a:ea typeface="宋体" pitchFamily="2" charset="-122"/>
              </a:rPr>
              <a:t>();</a:t>
            </a:r>
          </a:p>
          <a:p>
            <a:r>
              <a:rPr lang="en-US" altLang="zh-CN" sz="2400" dirty="0">
                <a:ea typeface="宋体" pitchFamily="2" charset="-122"/>
              </a:rPr>
              <a:t>}</a:t>
            </a:r>
          </a:p>
          <a:p>
            <a:r>
              <a:rPr lang="en-US" altLang="zh-CN" sz="2400" dirty="0">
                <a:ea typeface="宋体" pitchFamily="2" charset="-122"/>
              </a:rPr>
              <a:t>}</a:t>
            </a:r>
            <a:endParaRPr lang="zh-CN" altLang="en-US" sz="2400" dirty="0"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55976" y="653108"/>
            <a:ext cx="475252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ea typeface="宋体" pitchFamily="2" charset="-122"/>
              </a:rPr>
              <a:t>class </a:t>
            </a:r>
            <a:r>
              <a:rPr lang="en-US" altLang="zh-CN" sz="2400" b="1" dirty="0" err="1">
                <a:ea typeface="宋体" pitchFamily="2" charset="-122"/>
              </a:rPr>
              <a:t>ObjectImpl</a:t>
            </a:r>
            <a:r>
              <a:rPr lang="en-US" altLang="zh-CN" sz="2400" b="1" dirty="0">
                <a:ea typeface="宋体" pitchFamily="2" charset="-122"/>
              </a:rPr>
              <a:t> implements Object{</a:t>
            </a:r>
          </a:p>
          <a:p>
            <a:r>
              <a:rPr lang="en-US" altLang="zh-CN" sz="2400" b="1" dirty="0">
                <a:ea typeface="宋体" pitchFamily="2" charset="-122"/>
              </a:rPr>
              <a:t>public void action(){</a:t>
            </a:r>
          </a:p>
          <a:p>
            <a:r>
              <a:rPr lang="en-US" altLang="zh-CN" sz="2400" dirty="0" err="1">
                <a:ea typeface="宋体" pitchFamily="2" charset="-122"/>
              </a:rPr>
              <a:t>System.</a:t>
            </a:r>
            <a:r>
              <a:rPr lang="en-US" altLang="zh-CN" sz="2400" i="1" dirty="0" err="1">
                <a:ea typeface="宋体" pitchFamily="2" charset="-122"/>
              </a:rPr>
              <a:t>out.println</a:t>
            </a:r>
            <a:r>
              <a:rPr lang="en-US" altLang="zh-CN" sz="2400" i="1" dirty="0">
                <a:ea typeface="宋体" pitchFamily="2" charset="-122"/>
              </a:rPr>
              <a:t>("======");</a:t>
            </a:r>
          </a:p>
          <a:p>
            <a:r>
              <a:rPr lang="en-US" altLang="zh-CN" sz="2400" dirty="0" err="1">
                <a:ea typeface="宋体" pitchFamily="2" charset="-122"/>
              </a:rPr>
              <a:t>System.</a:t>
            </a:r>
            <a:r>
              <a:rPr lang="en-US" altLang="zh-CN" sz="2400" i="1" dirty="0" err="1">
                <a:ea typeface="宋体" pitchFamily="2" charset="-122"/>
              </a:rPr>
              <a:t>out.println</a:t>
            </a:r>
            <a:r>
              <a:rPr lang="en-US" altLang="zh-CN" sz="2400" i="1" dirty="0">
                <a:ea typeface="宋体" pitchFamily="2" charset="-122"/>
              </a:rPr>
              <a:t>("======");</a:t>
            </a:r>
          </a:p>
          <a:p>
            <a:r>
              <a:rPr lang="en-US" altLang="zh-CN" sz="2400" dirty="0" err="1">
                <a:ea typeface="宋体" pitchFamily="2" charset="-122"/>
              </a:rPr>
              <a:t>System.</a:t>
            </a:r>
            <a:r>
              <a:rPr lang="en-US" altLang="zh-CN" sz="2400" i="1" dirty="0" err="1">
                <a:ea typeface="宋体" pitchFamily="2" charset="-122"/>
              </a:rPr>
              <a:t>out.println</a:t>
            </a:r>
            <a:r>
              <a:rPr lang="en-US" altLang="zh-CN" sz="2400" i="1" dirty="0">
                <a:ea typeface="宋体" pitchFamily="2" charset="-122"/>
              </a:rPr>
              <a:t>("</a:t>
            </a:r>
            <a:r>
              <a:rPr lang="zh-CN" altLang="en-US" sz="2400" i="1" dirty="0">
                <a:ea typeface="宋体" pitchFamily="2" charset="-122"/>
              </a:rPr>
              <a:t>被代理的类</a:t>
            </a:r>
            <a:r>
              <a:rPr lang="en-US" altLang="zh-CN" sz="2400" i="1" dirty="0">
                <a:ea typeface="宋体" pitchFamily="2" charset="-122"/>
              </a:rPr>
              <a:t>");</a:t>
            </a:r>
          </a:p>
          <a:p>
            <a:r>
              <a:rPr lang="en-US" altLang="zh-CN" sz="2400" dirty="0" err="1">
                <a:ea typeface="宋体" pitchFamily="2" charset="-122"/>
              </a:rPr>
              <a:t>System.</a:t>
            </a:r>
            <a:r>
              <a:rPr lang="en-US" altLang="zh-CN" sz="2400" i="1" dirty="0" err="1">
                <a:ea typeface="宋体" pitchFamily="2" charset="-122"/>
              </a:rPr>
              <a:t>out.println</a:t>
            </a:r>
            <a:r>
              <a:rPr lang="en-US" altLang="zh-CN" sz="2400" i="1" dirty="0">
                <a:ea typeface="宋体" pitchFamily="2" charset="-122"/>
              </a:rPr>
              <a:t>("======");</a:t>
            </a:r>
          </a:p>
          <a:p>
            <a:r>
              <a:rPr lang="en-US" altLang="zh-CN" sz="2400" dirty="0" err="1">
                <a:ea typeface="宋体" pitchFamily="2" charset="-122"/>
              </a:rPr>
              <a:t>System.</a:t>
            </a:r>
            <a:r>
              <a:rPr lang="en-US" altLang="zh-CN" sz="2400" i="1" dirty="0" err="1">
                <a:ea typeface="宋体" pitchFamily="2" charset="-122"/>
              </a:rPr>
              <a:t>out.println</a:t>
            </a:r>
            <a:r>
              <a:rPr lang="en-US" altLang="zh-CN" sz="2400" i="1" dirty="0">
                <a:ea typeface="宋体" pitchFamily="2" charset="-122"/>
              </a:rPr>
              <a:t>("======");</a:t>
            </a:r>
          </a:p>
          <a:p>
            <a:r>
              <a:rPr lang="en-US" altLang="zh-CN" sz="2400" dirty="0">
                <a:ea typeface="宋体" pitchFamily="2" charset="-122"/>
              </a:rPr>
              <a:t>}</a:t>
            </a:r>
          </a:p>
          <a:p>
            <a:r>
              <a:rPr lang="en-US" altLang="zh-CN" sz="2400" dirty="0">
                <a:ea typeface="宋体" pitchFamily="2" charset="-122"/>
              </a:rPr>
              <a:t>}</a:t>
            </a:r>
          </a:p>
          <a:p>
            <a:r>
              <a:rPr lang="en-US" altLang="zh-CN" sz="2400" b="1" dirty="0">
                <a:ea typeface="宋体" pitchFamily="2" charset="-122"/>
              </a:rPr>
              <a:t>public class Test2 {</a:t>
            </a:r>
          </a:p>
          <a:p>
            <a:r>
              <a:rPr lang="en-US" altLang="zh-CN" sz="2400" b="1" dirty="0">
                <a:ea typeface="宋体" pitchFamily="2" charset="-122"/>
              </a:rPr>
              <a:t>public static void main(String[] </a:t>
            </a:r>
            <a:r>
              <a:rPr lang="en-US" altLang="zh-CN" sz="2400" b="1" dirty="0" err="1">
                <a:ea typeface="宋体" pitchFamily="2" charset="-122"/>
              </a:rPr>
              <a:t>args</a:t>
            </a:r>
            <a:r>
              <a:rPr lang="en-US" altLang="zh-CN" sz="2400" b="1" dirty="0">
                <a:ea typeface="宋体" pitchFamily="2" charset="-122"/>
              </a:rPr>
              <a:t>) {</a:t>
            </a:r>
          </a:p>
          <a:p>
            <a:r>
              <a:rPr lang="en-US" altLang="zh-CN" sz="2400" dirty="0">
                <a:ea typeface="宋体" pitchFamily="2" charset="-122"/>
              </a:rPr>
              <a:t>Object </a:t>
            </a:r>
            <a:r>
              <a:rPr lang="en-US" altLang="zh-CN" sz="2400" dirty="0" err="1">
                <a:ea typeface="宋体" pitchFamily="2" charset="-122"/>
              </a:rPr>
              <a:t>ob</a:t>
            </a:r>
            <a:r>
              <a:rPr lang="en-US" altLang="zh-CN" sz="2400" dirty="0">
                <a:ea typeface="宋体" pitchFamily="2" charset="-122"/>
              </a:rPr>
              <a:t> = </a:t>
            </a:r>
            <a:r>
              <a:rPr lang="en-US" altLang="zh-CN" sz="2400" b="1" dirty="0">
                <a:ea typeface="宋体" pitchFamily="2" charset="-122"/>
              </a:rPr>
              <a:t>new </a:t>
            </a:r>
            <a:r>
              <a:rPr lang="en-US" altLang="zh-CN" sz="2400" b="1" dirty="0" err="1">
                <a:ea typeface="宋体" pitchFamily="2" charset="-122"/>
              </a:rPr>
              <a:t>ProxyObject</a:t>
            </a:r>
            <a:r>
              <a:rPr lang="en-US" altLang="zh-CN" sz="2400" b="1" dirty="0">
                <a:ea typeface="宋体" pitchFamily="2" charset="-122"/>
              </a:rPr>
              <a:t>();</a:t>
            </a:r>
          </a:p>
          <a:p>
            <a:r>
              <a:rPr lang="en-US" altLang="zh-CN" sz="2400" dirty="0" err="1">
                <a:ea typeface="宋体" pitchFamily="2" charset="-122"/>
              </a:rPr>
              <a:t>ob.action</a:t>
            </a:r>
            <a:r>
              <a:rPr lang="en-US" altLang="zh-CN" sz="2400" dirty="0">
                <a:ea typeface="宋体" pitchFamily="2" charset="-122"/>
              </a:rPr>
              <a:t>();</a:t>
            </a:r>
          </a:p>
          <a:p>
            <a:r>
              <a:rPr lang="en-US" altLang="zh-CN" sz="2400" dirty="0" smtClean="0">
                <a:ea typeface="宋体" pitchFamily="2" charset="-122"/>
              </a:rPr>
              <a:t>}}</a:t>
            </a:r>
            <a:endParaRPr lang="zh-CN" altLang="en-US" sz="2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422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483768" y="764704"/>
            <a:ext cx="4355976" cy="86263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接口用法总结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988840"/>
            <a:ext cx="8534752" cy="2940928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通过接口可以实现不相关类的相同行为，而不需要考虑这些类之间的层次关系。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通过接口可以指明多个类需要实现的方法，一般用于定义对象的扩张功能。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接口主要用来定义规范。解除耦合关系。</a:t>
            </a:r>
          </a:p>
        </p:txBody>
      </p:sp>
    </p:spTree>
    <p:extLst>
      <p:ext uri="{BB962C8B-B14F-4D97-AF65-F5344CB8AC3E}">
        <p14:creationId xmlns:p14="http://schemas.microsoft.com/office/powerpoint/2010/main" val="17272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3808" y="87258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FFF00"/>
                </a:solidFill>
                <a:latin typeface="宋体" pitchFamily="2" charset="-122"/>
                <a:ea typeface="宋体" pitchFamily="2" charset="-122"/>
              </a:rPr>
              <a:t>接口和抽象类之间的关系</a:t>
            </a:r>
            <a:endParaRPr lang="zh-CN" altLang="en-US" sz="3600" b="1" dirty="0">
              <a:solidFill>
                <a:srgbClr val="FFFF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5774" y="5885422"/>
            <a:ext cx="83582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 smtClean="0">
                <a:latin typeface="宋体" pitchFamily="2" charset="-122"/>
                <a:ea typeface="宋体" pitchFamily="2" charset="-122"/>
              </a:rPr>
              <a:t>在开发中，一个类不要去继承一个已经实现好的类，要么继承抽象类，要么实现接口。</a:t>
            </a:r>
            <a:endParaRPr lang="zh-CN" altLang="en-US" sz="2200" dirty="0"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905377"/>
              </p:ext>
            </p:extLst>
          </p:nvPr>
        </p:nvGraphicFramePr>
        <p:xfrm>
          <a:off x="342832" y="1045981"/>
          <a:ext cx="8495113" cy="4839441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504056"/>
                <a:gridCol w="1368152"/>
                <a:gridCol w="2664296"/>
                <a:gridCol w="3958609"/>
              </a:tblGrid>
              <a:tr h="4124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No.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区别点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抽象类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接口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12409">
                <a:tc>
                  <a:txBody>
                    <a:bodyPr/>
                    <a:lstStyle/>
                    <a:p>
                      <a:r>
                        <a:rPr lang="en-US" altLang="zh-CN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定义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包含一个抽象方法的类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抽象方法和全局常量的集合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12409">
                <a:tc>
                  <a:txBody>
                    <a:bodyPr/>
                    <a:lstStyle/>
                    <a:p>
                      <a:r>
                        <a:rPr lang="en-US" altLang="zh-CN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组成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构造方法、抽象方法、普通方法、常量、变量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常量、抽象方法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12409">
                <a:tc>
                  <a:txBody>
                    <a:bodyPr/>
                    <a:lstStyle/>
                    <a:p>
                      <a:r>
                        <a:rPr lang="en-US" altLang="zh-CN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使用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子类继承抽象类</a:t>
                      </a:r>
                      <a:r>
                        <a:rPr lang="en-US" altLang="zh-CN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(extends)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子类实现接口</a:t>
                      </a:r>
                      <a:r>
                        <a:rPr lang="en-US" altLang="zh-CN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(implements)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12409">
                <a:tc>
                  <a:txBody>
                    <a:bodyPr/>
                    <a:lstStyle/>
                    <a:p>
                      <a:r>
                        <a:rPr lang="en-US" altLang="zh-CN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关系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抽象类可以实现多个接口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接口不能继承抽象类，但允许继承多个接口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12409">
                <a:tc>
                  <a:txBody>
                    <a:bodyPr/>
                    <a:lstStyle/>
                    <a:p>
                      <a:r>
                        <a:rPr lang="en-US" altLang="zh-CN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常见设计模式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模板设计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工厂设计、代理设计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12409">
                <a:tc>
                  <a:txBody>
                    <a:bodyPr/>
                    <a:lstStyle/>
                    <a:p>
                      <a:r>
                        <a:rPr lang="en-US" altLang="zh-CN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对象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都通过对象的多态性产生实例化对象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2409">
                <a:tc>
                  <a:txBody>
                    <a:bodyPr/>
                    <a:lstStyle/>
                    <a:p>
                      <a:r>
                        <a:rPr lang="en-US" altLang="zh-CN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局限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抽象类有单继承的局限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接口没有此局限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12409">
                <a:tc>
                  <a:txBody>
                    <a:bodyPr/>
                    <a:lstStyle/>
                    <a:p>
                      <a:r>
                        <a:rPr lang="en-US" altLang="zh-CN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实际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作为一个模板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是作为一个标准或是表示一种能力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12409">
                <a:tc>
                  <a:txBody>
                    <a:bodyPr/>
                    <a:lstStyle/>
                    <a:p>
                      <a:r>
                        <a:rPr lang="en-US" altLang="zh-CN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选择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如果抽象类和接口都可以使用的话，优先使用接口，因为避免单继承的局限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2409">
                <a:tc>
                  <a:txBody>
                    <a:bodyPr/>
                    <a:lstStyle/>
                    <a:p>
                      <a:r>
                        <a:rPr lang="en-US" altLang="zh-CN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特殊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sz="1550" dirty="0" smtClean="0"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一个抽象类中可以包含多个接口，一个接口中可以包含多个抽象类</a:t>
                      </a:r>
                      <a:endParaRPr lang="zh-CN" altLang="en-US" sz="1550" b="1" dirty="0"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69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857256"/>
          </a:xfrm>
        </p:spPr>
        <p:txBody>
          <a:bodyPr/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练  习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Times New Roman" pitchFamily="18" charset="0"/>
              <a:buAutoNum type="arabicPeriod"/>
            </a:pPr>
            <a:r>
              <a:rPr lang="zh-CN" altLang="en-US" dirty="0" smtClean="0">
                <a:ea typeface="宋体" charset="-122"/>
              </a:rPr>
              <a:t>声明</a:t>
            </a:r>
            <a:r>
              <a:rPr lang="en-US" altLang="zh-CN" dirty="0" err="1" smtClean="0">
                <a:ea typeface="宋体" charset="-122"/>
              </a:rPr>
              <a:t>Clothing接口</a:t>
            </a:r>
            <a:r>
              <a:rPr lang="en-US" altLang="zh-CN" dirty="0" smtClean="0">
                <a:ea typeface="宋体" charset="-122"/>
              </a:rPr>
              <a:t> ，</a:t>
            </a:r>
            <a:r>
              <a:rPr lang="en-US" altLang="zh-CN" dirty="0" err="1" smtClean="0">
                <a:ea typeface="宋体" charset="-122"/>
              </a:rPr>
              <a:t>在接口中声明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 err="1" smtClean="0">
                <a:ea typeface="宋体" charset="-122"/>
              </a:rPr>
              <a:t>calcArea方法、getColor方法和getDetails方法</a:t>
            </a:r>
            <a:r>
              <a:rPr lang="en-US" altLang="zh-CN" dirty="0" smtClean="0">
                <a:ea typeface="宋体" charset="-122"/>
              </a:rPr>
              <a:t>。</a:t>
            </a:r>
          </a:p>
          <a:p>
            <a:pPr marL="457200" indent="-457200">
              <a:buFont typeface="Times New Roman" pitchFamily="18" charset="0"/>
              <a:buAutoNum type="arabicPeriod"/>
            </a:pPr>
            <a:r>
              <a:rPr lang="zh-CN" altLang="en-US" dirty="0" smtClean="0">
                <a:ea typeface="宋体" charset="-122"/>
              </a:rPr>
              <a:t>改写</a:t>
            </a:r>
            <a:r>
              <a:rPr lang="en-US" altLang="zh-CN" dirty="0" err="1" smtClean="0">
                <a:ea typeface="宋体" charset="-122"/>
              </a:rPr>
              <a:t>Shirt类实现Clothing接口，然后实现接口中的所有方法</a:t>
            </a:r>
            <a:r>
              <a:rPr lang="en-US" altLang="zh-CN" dirty="0" smtClean="0">
                <a:ea typeface="宋体" charset="-122"/>
              </a:rPr>
              <a:t>。</a:t>
            </a:r>
          </a:p>
          <a:p>
            <a:pPr marL="457200" indent="-457200">
              <a:buFont typeface="Times New Roman" pitchFamily="18" charset="0"/>
              <a:buAutoNum type="arabicPeriod"/>
            </a:pPr>
            <a:r>
              <a:rPr lang="zh-CN" altLang="en-US" dirty="0" smtClean="0">
                <a:ea typeface="宋体" charset="-122"/>
              </a:rPr>
              <a:t>在</a:t>
            </a:r>
            <a:r>
              <a:rPr lang="en-US" altLang="zh-CN" dirty="0" err="1" smtClean="0">
                <a:ea typeface="宋体" charset="-122"/>
              </a:rPr>
              <a:t>TestShirt类的main方法中</a:t>
            </a:r>
            <a:r>
              <a:rPr lang="en-US" altLang="zh-CN" dirty="0" smtClean="0">
                <a:ea typeface="宋体" charset="-122"/>
              </a:rPr>
              <a:t>：</a:t>
            </a:r>
          </a:p>
          <a:p>
            <a:pPr marL="800100" lvl="1" indent="-457200"/>
            <a:r>
              <a:rPr lang="en-US" altLang="zh-CN" sz="2000" dirty="0" err="1" smtClean="0">
                <a:ea typeface="宋体" charset="-122"/>
              </a:rPr>
              <a:t>试着创建</a:t>
            </a:r>
            <a:r>
              <a:rPr lang="en-US" altLang="zh-CN" sz="2000" dirty="0" smtClean="0">
                <a:ea typeface="宋体" charset="-122"/>
              </a:rPr>
              <a:t> </a:t>
            </a:r>
            <a:r>
              <a:rPr lang="en-US" altLang="zh-CN" sz="2000" dirty="0" err="1" smtClean="0">
                <a:ea typeface="宋体" charset="-122"/>
              </a:rPr>
              <a:t>Clothing对象，确认是否允许</a:t>
            </a:r>
            <a:r>
              <a:rPr lang="en-US" altLang="zh-CN" sz="2000" dirty="0" smtClean="0">
                <a:ea typeface="宋体" charset="-122"/>
              </a:rPr>
              <a:t>？</a:t>
            </a:r>
          </a:p>
          <a:p>
            <a:pPr marL="800100" lvl="1" indent="-457200"/>
            <a:r>
              <a:rPr lang="zh-CN" altLang="en-US" sz="2000" dirty="0" smtClean="0">
                <a:ea typeface="宋体" charset="-122"/>
              </a:rPr>
              <a:t>使用本态引用创建</a:t>
            </a:r>
            <a:r>
              <a:rPr lang="en-US" altLang="zh-CN" sz="2000" dirty="0" err="1" smtClean="0">
                <a:ea typeface="宋体" charset="-122"/>
              </a:rPr>
              <a:t>Shirt对象，并调用calcArea方法，打印计算结果</a:t>
            </a:r>
            <a:r>
              <a:rPr lang="en-US" altLang="zh-CN" sz="2000" dirty="0" smtClean="0">
                <a:ea typeface="宋体" charset="-122"/>
              </a:rPr>
              <a:t>。</a:t>
            </a:r>
          </a:p>
          <a:p>
            <a:pPr marL="800100" lvl="1" indent="-457200"/>
            <a:r>
              <a:rPr lang="zh-CN" altLang="en-US" sz="2000" dirty="0" smtClean="0">
                <a:ea typeface="宋体" charset="-122"/>
              </a:rPr>
              <a:t>使用</a:t>
            </a:r>
            <a:r>
              <a:rPr lang="en-US" altLang="zh-CN" sz="2000" dirty="0" err="1" smtClean="0">
                <a:ea typeface="宋体" charset="-122"/>
              </a:rPr>
              <a:t>Clothing多</a:t>
            </a:r>
            <a:r>
              <a:rPr lang="zh-CN" altLang="en-US" sz="2000" dirty="0" smtClean="0">
                <a:ea typeface="宋体" charset="-122"/>
              </a:rPr>
              <a:t>态引用创建</a:t>
            </a:r>
            <a:r>
              <a:rPr lang="en-US" altLang="zh-CN" sz="2000" dirty="0" err="1" smtClean="0">
                <a:ea typeface="宋体" charset="-122"/>
              </a:rPr>
              <a:t>Shirt对象，并调用calcArea方法，打印计算结果</a:t>
            </a:r>
            <a:r>
              <a:rPr lang="en-US" altLang="zh-CN" sz="2800" dirty="0" smtClean="0">
                <a:ea typeface="宋体" charset="-122"/>
              </a:rPr>
              <a:t>。</a:t>
            </a:r>
            <a:endParaRPr lang="zh-CN" altLang="en-US" sz="2800" dirty="0" smtClean="0">
              <a:ea typeface="宋体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23928" y="10525"/>
            <a:ext cx="2706816" cy="65913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作  业</a:t>
            </a:r>
            <a:endParaRPr lang="en-US" altLang="zh-CN" b="1" dirty="0" smtClean="0">
              <a:solidFill>
                <a:srgbClr val="FFFF00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24744"/>
            <a:ext cx="8677058" cy="5256584"/>
          </a:xfrm>
        </p:spPr>
        <p:txBody>
          <a:bodyPr>
            <a:noAutofit/>
          </a:bodyPr>
          <a:lstStyle/>
          <a:p>
            <a:pPr algn="just" eaLnBrk="1" hangingPunct="1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定义一个接口用来实现两个对象的比较。</a:t>
            </a:r>
          </a:p>
          <a:p>
            <a:pPr lvl="1" algn="just" eaLnBrk="1" hangingPunct="1">
              <a:lnSpc>
                <a:spcPct val="65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interface </a:t>
            </a:r>
            <a:r>
              <a:rPr lang="en-US" altLang="zh-CN" sz="20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CompareObject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pPr lvl="1" algn="just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</a:t>
            </a:r>
            <a:r>
              <a:rPr lang="en-US" altLang="zh-CN" sz="20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0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compareTo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(Object o);   //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若返回值是 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0 , 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代表相等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; 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若为正数，代表当前对象大；负数代表当前对象小</a:t>
            </a:r>
            <a:endParaRPr lang="en-US" altLang="zh-CN" sz="20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lvl="1" algn="just" eaLnBrk="1" hangingPunct="1">
              <a:lnSpc>
                <a:spcPct val="65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}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定义一个</a:t>
            </a:r>
            <a:r>
              <a:rPr lang="en-US" altLang="zh-CN" sz="2000" b="1" dirty="0" smtClean="0">
                <a:ea typeface="宋体" pitchFamily="2" charset="-122"/>
                <a:cs typeface="Times New Roman" pitchFamily="18" charset="0"/>
              </a:rPr>
              <a:t>Circle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类。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定义一个</a:t>
            </a:r>
            <a:r>
              <a:rPr lang="en-US" altLang="zh-CN" sz="2000" b="1" dirty="0" err="1" smtClean="0">
                <a:ea typeface="宋体" pitchFamily="2" charset="-122"/>
                <a:cs typeface="Times New Roman" pitchFamily="18" charset="0"/>
              </a:rPr>
              <a:t>ComparableCircle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类，继承</a:t>
            </a:r>
            <a:r>
              <a:rPr lang="en-US" altLang="zh-CN" sz="2000" b="1" dirty="0" smtClean="0">
                <a:ea typeface="宋体" pitchFamily="2" charset="-122"/>
                <a:cs typeface="Times New Roman" pitchFamily="18" charset="0"/>
              </a:rPr>
              <a:t>Circle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类并且实现</a:t>
            </a:r>
            <a:r>
              <a:rPr lang="en-US" altLang="zh-CN" sz="2000" b="1" dirty="0" err="1" smtClean="0">
                <a:ea typeface="宋体" pitchFamily="2" charset="-122"/>
                <a:cs typeface="Times New Roman" pitchFamily="18" charset="0"/>
              </a:rPr>
              <a:t>CompareObject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接口。在</a:t>
            </a:r>
            <a:r>
              <a:rPr lang="en-US" altLang="zh-CN" sz="2000" b="1" dirty="0" err="1" smtClean="0">
                <a:ea typeface="宋体" pitchFamily="2" charset="-122"/>
                <a:cs typeface="Times New Roman" pitchFamily="18" charset="0"/>
              </a:rPr>
              <a:t>ComparableCircle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类中给出接口中方法</a:t>
            </a:r>
            <a:r>
              <a:rPr lang="en-US" altLang="zh-CN" sz="2000" b="1" dirty="0" err="1" smtClean="0">
                <a:ea typeface="宋体" pitchFamily="2" charset="-122"/>
                <a:cs typeface="Times New Roman" pitchFamily="18" charset="0"/>
              </a:rPr>
              <a:t>compareTo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的实现体，用来比较两个圆的半径大小。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定义一个测试类</a:t>
            </a:r>
            <a:r>
              <a:rPr lang="en-US" altLang="zh-CN" sz="2000" b="1" dirty="0" err="1" smtClean="0">
                <a:ea typeface="宋体" pitchFamily="2" charset="-122"/>
                <a:cs typeface="Times New Roman" pitchFamily="18" charset="0"/>
              </a:rPr>
              <a:t>TestInterface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，创建两个</a:t>
            </a:r>
            <a:r>
              <a:rPr lang="en-US" altLang="zh-CN" sz="2000" b="1" dirty="0" err="1" smtClean="0">
                <a:ea typeface="宋体" pitchFamily="2" charset="-122"/>
                <a:cs typeface="Times New Roman" pitchFamily="18" charset="0"/>
              </a:rPr>
              <a:t>ComparableCircle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对象，调用</a:t>
            </a:r>
            <a:r>
              <a:rPr lang="en-US" altLang="zh-CN" sz="2000" b="1" dirty="0" err="1" smtClean="0">
                <a:ea typeface="宋体" pitchFamily="2" charset="-122"/>
                <a:cs typeface="Times New Roman" pitchFamily="18" charset="0"/>
              </a:rPr>
              <a:t>compareTo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方法比较两个</a:t>
            </a:r>
            <a:r>
              <a:rPr lang="zh-CN" altLang="en-US" sz="2000" b="1" dirty="0">
                <a:ea typeface="宋体" pitchFamily="2" charset="-122"/>
                <a:cs typeface="Times New Roman" pitchFamily="18" charset="0"/>
              </a:rPr>
              <a:t>类</a:t>
            </a: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的半径大小。</a:t>
            </a:r>
          </a:p>
          <a:p>
            <a:pPr algn="just" eaLnBrk="1" hangingPunct="1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000" b="1" dirty="0" smtClean="0">
                <a:solidFill>
                  <a:srgbClr val="800080"/>
                </a:solidFill>
                <a:ea typeface="宋体" pitchFamily="2" charset="-122"/>
                <a:cs typeface="Times New Roman" pitchFamily="18" charset="0"/>
              </a:rPr>
              <a:t>思考：参照上述做法定义矩形类</a:t>
            </a:r>
            <a:r>
              <a:rPr lang="en-US" altLang="zh-CN" sz="2000" b="1" dirty="0" smtClean="0">
                <a:solidFill>
                  <a:srgbClr val="800080"/>
                </a:solidFill>
                <a:ea typeface="宋体" pitchFamily="2" charset="-122"/>
                <a:cs typeface="Times New Roman" pitchFamily="18" charset="0"/>
              </a:rPr>
              <a:t>Rectangle</a:t>
            </a:r>
            <a:r>
              <a:rPr lang="zh-CN" altLang="en-US" sz="2000" b="1" dirty="0" smtClean="0">
                <a:solidFill>
                  <a:srgbClr val="800080"/>
                </a:solidFill>
                <a:ea typeface="宋体" pitchFamily="2" charset="-122"/>
                <a:cs typeface="Times New Roman" pitchFamily="18" charset="0"/>
              </a:rPr>
              <a:t>和</a:t>
            </a:r>
            <a:r>
              <a:rPr lang="en-US" altLang="zh-CN" sz="2000" b="1" dirty="0" err="1" smtClean="0">
                <a:solidFill>
                  <a:srgbClr val="800080"/>
                </a:solidFill>
                <a:ea typeface="宋体" pitchFamily="2" charset="-122"/>
                <a:cs typeface="Times New Roman" pitchFamily="18" charset="0"/>
              </a:rPr>
              <a:t>ComparableRectangle</a:t>
            </a:r>
            <a:r>
              <a:rPr lang="zh-CN" altLang="en-US" sz="2000" b="1" dirty="0" smtClean="0">
                <a:solidFill>
                  <a:srgbClr val="800080"/>
                </a:solidFill>
                <a:ea typeface="宋体" pitchFamily="2" charset="-122"/>
                <a:cs typeface="Times New Roman" pitchFamily="18" charset="0"/>
              </a:rPr>
              <a:t>类，在</a:t>
            </a:r>
            <a:r>
              <a:rPr lang="en-US" altLang="zh-CN" sz="2000" b="1" dirty="0" err="1" smtClean="0">
                <a:solidFill>
                  <a:srgbClr val="800080"/>
                </a:solidFill>
                <a:ea typeface="宋体" pitchFamily="2" charset="-122"/>
                <a:cs typeface="Times New Roman" pitchFamily="18" charset="0"/>
              </a:rPr>
              <a:t>ComparableRectangle</a:t>
            </a:r>
            <a:r>
              <a:rPr lang="zh-CN" altLang="en-US" sz="2000" b="1" dirty="0" smtClean="0">
                <a:solidFill>
                  <a:srgbClr val="800080"/>
                </a:solidFill>
                <a:ea typeface="宋体" pitchFamily="2" charset="-122"/>
                <a:cs typeface="Times New Roman" pitchFamily="18" charset="0"/>
              </a:rPr>
              <a:t>类中给出</a:t>
            </a:r>
            <a:r>
              <a:rPr lang="en-US" altLang="zh-CN" sz="2000" b="1" dirty="0" err="1" smtClean="0">
                <a:solidFill>
                  <a:srgbClr val="800080"/>
                </a:solidFill>
                <a:ea typeface="宋体" pitchFamily="2" charset="-122"/>
                <a:cs typeface="Times New Roman" pitchFamily="18" charset="0"/>
              </a:rPr>
              <a:t>compareTo</a:t>
            </a:r>
            <a:r>
              <a:rPr lang="zh-CN" altLang="en-US" sz="2000" b="1" dirty="0" smtClean="0">
                <a:solidFill>
                  <a:srgbClr val="800080"/>
                </a:solidFill>
                <a:ea typeface="宋体" pitchFamily="2" charset="-122"/>
                <a:cs typeface="Times New Roman" pitchFamily="18" charset="0"/>
              </a:rPr>
              <a:t>方法的实现，比较两个矩形的面积大小。</a:t>
            </a:r>
          </a:p>
        </p:txBody>
      </p:sp>
    </p:spTree>
    <p:extLst>
      <p:ext uri="{BB962C8B-B14F-4D97-AF65-F5344CB8AC3E}">
        <p14:creationId xmlns:p14="http://schemas.microsoft.com/office/powerpoint/2010/main" val="258208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37273" y="3284984"/>
            <a:ext cx="5577852" cy="3189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图片 4" descr="捕获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344" y="1071545"/>
            <a:ext cx="3990475" cy="241880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81162" y="620688"/>
            <a:ext cx="3090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宋体" pitchFamily="2" charset="-122"/>
                <a:ea typeface="宋体" pitchFamily="2" charset="-122"/>
              </a:rPr>
              <a:t>接口的应用体会</a:t>
            </a:r>
            <a:endParaRPr lang="zh-CN" altLang="en-US" sz="3200" b="1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11560" y="1556792"/>
            <a:ext cx="5414639" cy="3672408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98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642910" y="2445245"/>
            <a:ext cx="77867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第三节 内部类</a:t>
            </a:r>
            <a:endParaRPr lang="en-US" altLang="zh-CN" sz="4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620688"/>
            <a:ext cx="5760640" cy="853814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类的成员之五：内部类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9" y="1556792"/>
            <a:ext cx="8972520" cy="504056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中，允许一个类的定义位于另一个类的内部，前者称为内部类，后者称为外部类。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Inner class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一般用在定义它的类或语句块之内，在外部引用它时必须给出完整的名称。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Inner class</a:t>
            </a:r>
            <a:r>
              <a:rPr lang="zh-CN" altLang="en-US" sz="2000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的名字不能与包含它的类名相同；</a:t>
            </a:r>
          </a:p>
          <a:p>
            <a:pPr>
              <a:spcBef>
                <a:spcPts val="1200"/>
              </a:spcBef>
              <a:buFont typeface="Wingdings" pitchFamily="2" charset="2"/>
              <a:buChar char="l"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Inner class</a:t>
            </a:r>
            <a:r>
              <a:rPr lang="zh-CN" altLang="en-US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可以使用外部类的私有数据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，因为它是外部类的成员，同一个类的成员之间可相互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访问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。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而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外部类要访问内部类中的</a:t>
            </a:r>
            <a:r>
              <a:rPr lang="zh-CN" altLang="en-US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成员需要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内部类.</a:t>
            </a:r>
            <a:r>
              <a:rPr lang="zh-CN" altLang="en-US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成员或者内部类对象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.成员</a:t>
            </a:r>
            <a:r>
              <a:rPr lang="zh-CN" altLang="en-US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sz="2400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1200"/>
              </a:spcBef>
              <a:buFont typeface="Wingdings" pitchFamily="2" charset="2"/>
              <a:buChar char="l"/>
            </a:pP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分类：成员内部类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（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static成员内部类和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非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static成员内部类）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	     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局部</a:t>
            </a:r>
            <a:r>
              <a:rPr lang="zh-CN" altLang="en-US" sz="2400" b="1" dirty="0">
                <a:ea typeface="宋体" pitchFamily="2" charset="-122"/>
                <a:cs typeface="Times New Roman" pitchFamily="18" charset="0"/>
              </a:rPr>
              <a:t>内</a:t>
            </a:r>
            <a:r>
              <a:rPr lang="zh-CN" altLang="en-US" sz="2400" b="1" dirty="0" smtClean="0">
                <a:ea typeface="宋体" pitchFamily="2" charset="-122"/>
                <a:cs typeface="Times New Roman" pitchFamily="18" charset="0"/>
              </a:rPr>
              <a:t>部类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（不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谈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修饰符）、匿名内部类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91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784" y="548680"/>
            <a:ext cx="5508104" cy="84015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内部类举例 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(1)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23528" y="1124744"/>
            <a:ext cx="8280920" cy="5122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2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class A {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private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s;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class B{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 public void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mb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 {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s = 100;     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在内部类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中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s=" + s);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 }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void ma() {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B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= new B();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i.mb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 }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public class Test {	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static void main(String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[]){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 A o = new A();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 o.ma();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   } 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46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620688"/>
            <a:ext cx="5925842" cy="81396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抽象类</a:t>
            </a:r>
            <a:r>
              <a:rPr lang="en-US" altLang="zh-CN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(abstract class)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84784"/>
            <a:ext cx="8208912" cy="2303116"/>
          </a:xfrm>
          <a:noFill/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随着继承层次中一个个新子类的定义，类变得越来越具体，而父类则更一般，更通用。类的设计应该保证父类和子类能够共享特征。有时将一个父类设计得非常抽象，以至于它没有具体的实例，这样的类叫做</a:t>
            </a:r>
            <a:r>
              <a:rPr lang="zh-CN" altLang="en-US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抽象类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</a:t>
            </a:r>
          </a:p>
        </p:txBody>
      </p:sp>
      <p:pic>
        <p:nvPicPr>
          <p:cNvPr id="4" name="图片 3" descr="捕获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54040" y="3571876"/>
            <a:ext cx="4324118" cy="252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595163"/>
            <a:ext cx="4716048" cy="84015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内部类举例 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(2)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251520" y="1124744"/>
            <a:ext cx="864096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A{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private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s = 111;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public class B 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private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s = 222;</a:t>
            </a:r>
          </a:p>
          <a:p>
            <a:pPr lvl="1"/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void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mb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s) 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      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             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局部变量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</a:t>
            </a: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       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this.s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     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内部类对象的属性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</a:t>
            </a:r>
          </a:p>
          <a:p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       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b="1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A.this.s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   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// </a:t>
            </a:r>
            <a:r>
              <a:rPr lang="zh-CN" altLang="en-US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外层类对象属性</a:t>
            </a:r>
            <a:r>
              <a:rPr lang="en-US" altLang="zh-CN" sz="2400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</a:t>
            </a:r>
          </a:p>
          <a:p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}</a:t>
            </a:r>
          </a:p>
          <a:p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      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static void main(String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[]){</a:t>
            </a:r>
          </a:p>
          <a:p>
            <a:r>
              <a:rPr lang="en-US" altLang="zh-CN" sz="2400" dirty="0">
                <a:solidFill>
                  <a:schemeClr val="accent2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b="1" dirty="0">
                <a:solidFill>
                  <a:srgbClr val="00B0F0"/>
                </a:solidFill>
                <a:ea typeface="宋体" pitchFamily="2" charset="-122"/>
                <a:cs typeface="Times New Roman" pitchFamily="18" charset="0"/>
              </a:rPr>
              <a:t>A </a:t>
            </a:r>
            <a:r>
              <a:rPr lang="en-US" altLang="zh-CN" sz="2400" b="1" dirty="0" err="1">
                <a:solidFill>
                  <a:srgbClr val="00B0F0"/>
                </a:solidFill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2400" b="1" dirty="0">
                <a:solidFill>
                  <a:srgbClr val="00B0F0"/>
                </a:solidFill>
                <a:ea typeface="宋体" pitchFamily="2" charset="-122"/>
                <a:cs typeface="Times New Roman" pitchFamily="18" charset="0"/>
              </a:rPr>
              <a:t> = new A();</a:t>
            </a:r>
          </a:p>
          <a:p>
            <a:r>
              <a:rPr lang="en-US" altLang="zh-CN" sz="2400" b="1" dirty="0">
                <a:solidFill>
                  <a:srgbClr val="00B0F0"/>
                </a:solidFill>
                <a:ea typeface="宋体" pitchFamily="2" charset="-122"/>
                <a:cs typeface="Times New Roman" pitchFamily="18" charset="0"/>
              </a:rPr>
              <a:t>	A.B b = </a:t>
            </a:r>
            <a:r>
              <a:rPr lang="en-US" altLang="zh-CN" sz="2400" b="1" dirty="0" err="1">
                <a:solidFill>
                  <a:srgbClr val="00B0F0"/>
                </a:solidFill>
                <a:ea typeface="宋体" pitchFamily="2" charset="-122"/>
                <a:cs typeface="Times New Roman" pitchFamily="18" charset="0"/>
              </a:rPr>
              <a:t>a.new</a:t>
            </a:r>
            <a:r>
              <a:rPr lang="en-US" altLang="zh-CN" sz="2400" b="1" dirty="0">
                <a:solidFill>
                  <a:srgbClr val="00B0F0"/>
                </a:solidFill>
                <a:ea typeface="宋体" pitchFamily="2" charset="-122"/>
                <a:cs typeface="Times New Roman" pitchFamily="18" charset="0"/>
              </a:rPr>
              <a:t> B();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b.mb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(333); 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}}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42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784" y="548680"/>
            <a:ext cx="4932072" cy="99783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内部类特性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35824" y="1785926"/>
            <a:ext cx="8429684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sz="24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Inner 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作为类的成员：</a:t>
            </a:r>
            <a:endParaRPr lang="en-US" altLang="zh-CN" sz="24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914400" lvl="1" indent="-457200" algn="just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可以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声明为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final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</a:t>
            </a:r>
            <a:endParaRPr lang="en-US" altLang="zh-CN" sz="2400" dirty="0">
              <a:ea typeface="宋体" pitchFamily="2" charset="-122"/>
              <a:cs typeface="Times New Roman" pitchFamily="18" charset="0"/>
            </a:endParaRPr>
          </a:p>
          <a:p>
            <a:pPr marL="914400" lvl="1" indent="-457200" algn="just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和外部类不同，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Inner class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可声明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private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或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protected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；</a:t>
            </a:r>
          </a:p>
          <a:p>
            <a:pPr marL="914400" lvl="1" indent="-457200" algn="just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Inner class 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可以声明为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static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的，但此时就不能再使用外层类的非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static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的成员变量；</a:t>
            </a:r>
          </a:p>
          <a:p>
            <a:pPr marL="0" lvl="1" indent="-457200" algn="just">
              <a:spcBef>
                <a:spcPct val="50000"/>
              </a:spcBef>
              <a:buFont typeface="Wingdings" pitchFamily="2" charset="2"/>
              <a:buChar char="l"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Inner class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作为类：</a:t>
            </a:r>
            <a:endParaRPr lang="en-US" altLang="zh-CN" sz="24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914400" lvl="3" indent="-457200" algn="just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可以声明为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abstract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类 ，因此可以被其它的内部类继承</a:t>
            </a:r>
          </a:p>
          <a:p>
            <a:pPr algn="just">
              <a:spcBef>
                <a:spcPct val="50000"/>
              </a:spcBef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【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注意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】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非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static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的内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部类中的成员不能声明为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static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的，只有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在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外部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或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static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的内部类中才可声明</a:t>
            </a:r>
            <a:r>
              <a:rPr lang="en-US" altLang="zh-CN" sz="2400" dirty="0">
                <a:ea typeface="宋体" pitchFamily="2" charset="-122"/>
                <a:cs typeface="Times New Roman" pitchFamily="18" charset="0"/>
              </a:rPr>
              <a:t>static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成员。</a:t>
            </a:r>
            <a:endParaRPr lang="zh-CN" altLang="en-US" sz="24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49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600200" y="1654175"/>
            <a:ext cx="60690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zh-CN">
              <a:latin typeface="+mn-lt"/>
              <a:ea typeface="宋体" pitchFamily="2" charset="-122"/>
            </a:endParaRP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546225" y="1844675"/>
            <a:ext cx="50466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zh-CN">
              <a:latin typeface="+mn-lt"/>
              <a:ea typeface="宋体" pitchFamily="2" charset="-122"/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315441" y="2019300"/>
            <a:ext cx="863853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 smtClean="0">
                <a:latin typeface="+mn-lt"/>
                <a:ea typeface="宋体" pitchFamily="2" charset="-122"/>
                <a:cs typeface="Times New Roman" pitchFamily="18" charset="0"/>
              </a:rPr>
              <a:t>匿名内部类不能定义任何静态成员、方法和类，只能创建匿名内部类的一个实例。一个匿名内部类一定是在</a:t>
            </a:r>
            <a:r>
              <a:rPr lang="en-US" altLang="zh-CN" sz="2800" dirty="0" smtClean="0">
                <a:latin typeface="+mn-lt"/>
                <a:ea typeface="宋体" pitchFamily="2" charset="-122"/>
                <a:cs typeface="Times New Roman" pitchFamily="18" charset="0"/>
              </a:rPr>
              <a:t>new</a:t>
            </a:r>
            <a:r>
              <a:rPr lang="zh-CN" altLang="en-US" sz="2800" dirty="0" smtClean="0">
                <a:latin typeface="+mn-lt"/>
                <a:ea typeface="宋体" pitchFamily="2" charset="-122"/>
                <a:cs typeface="Times New Roman" pitchFamily="18" charset="0"/>
              </a:rPr>
              <a:t>的后面，用其隐含实现一个接口或实现一个类。</a:t>
            </a:r>
            <a:endParaRPr lang="zh-CN" altLang="en-US" sz="2800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en-US" altLang="zh-CN" sz="2400" b="1" dirty="0" smtClean="0">
              <a:latin typeface="+mn-lt"/>
              <a:ea typeface="宋体" pitchFamily="2" charset="-122"/>
              <a:cs typeface="Times New Roman" pitchFamily="18" charset="0"/>
            </a:endParaRPr>
          </a:p>
          <a:p>
            <a:pPr eaLnBrk="1" hangingPunct="1"/>
            <a:r>
              <a:rPr lang="zh-CN" altLang="en-US" sz="24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new 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父类构造器（实参列表）|实现接口(){</a:t>
            </a:r>
          </a:p>
          <a:p>
            <a:pPr eaLnBrk="1" hangingPunct="1"/>
            <a:r>
              <a:rPr lang="zh-CN" altLang="en-US" sz="24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    </a:t>
            </a:r>
            <a:r>
              <a:rPr lang="zh-CN" altLang="en-US" sz="2100" b="1" dirty="0" smtClean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//</a:t>
            </a:r>
            <a:r>
              <a:rPr lang="zh-CN" altLang="en-US" sz="2100" b="1" dirty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匿名内部类的类体部分</a:t>
            </a:r>
          </a:p>
          <a:p>
            <a:pPr eaLnBrk="1" hangingPunct="1"/>
            <a:r>
              <a:rPr lang="zh-CN" altLang="en-US" sz="2400" b="1" dirty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}</a:t>
            </a:r>
          </a:p>
          <a:p>
            <a:pPr eaLnBrk="1" hangingPunct="1"/>
            <a:endParaRPr lang="zh-CN" altLang="en-US" sz="2800" b="1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sz="2800" b="1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zh-CN" altLang="en-US" sz="2800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5292080" y="5772524"/>
            <a:ext cx="3706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+mn-lt"/>
                <a:ea typeface="宋体" pitchFamily="2" charset="-122"/>
              </a:rPr>
              <a:t>AnonymousTest.java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35896" y="83671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ea typeface="宋体" pitchFamily="2" charset="-122"/>
                <a:cs typeface="Times New Roman" pitchFamily="18" charset="0"/>
              </a:rPr>
              <a:t>匿名内</a:t>
            </a:r>
            <a:r>
              <a:rPr lang="zh-CN" altLang="en-US" sz="3600" b="1" dirty="0" smtClean="0">
                <a:ea typeface="宋体" pitchFamily="2" charset="-122"/>
                <a:cs typeface="Times New Roman" pitchFamily="18" charset="0"/>
              </a:rPr>
              <a:t>部类</a:t>
            </a:r>
            <a:endParaRPr lang="en-US" altLang="zh-CN" sz="3600" b="1" dirty="0"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92080" y="5772524"/>
            <a:ext cx="3312368" cy="4572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21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3568" y="1124744"/>
            <a:ext cx="1296144" cy="46085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508087" y="1168961"/>
            <a:ext cx="6120680" cy="38164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447764" y="5252112"/>
            <a:ext cx="4104456" cy="15121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59832" y="2060848"/>
            <a:ext cx="1944216" cy="16561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771800" y="5373216"/>
            <a:ext cx="1800200" cy="12241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059832" y="573325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how()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012160" y="3140968"/>
            <a:ext cx="1800200" cy="14401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288632" y="5492080"/>
            <a:ext cx="914400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279250" y="5800618"/>
            <a:ext cx="896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Show(a)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6012160" y="4581128"/>
            <a:ext cx="720080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131857" y="3186926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局部内部类：</a:t>
            </a:r>
            <a:r>
              <a:rPr lang="en-US" altLang="zh-CN" dirty="0" err="1" smtClean="0"/>
              <a:t>InnerClass</a:t>
            </a:r>
            <a:r>
              <a:rPr lang="zh-CN" altLang="en-US" dirty="0" smtClean="0"/>
              <a:t>的实例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131857" y="4077072"/>
            <a:ext cx="1536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Final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temp =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38216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764704"/>
            <a:ext cx="903649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interface  A{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	public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</a:rPr>
              <a:t> abstract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void fun1();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}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public class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</a:rPr>
              <a:t>Outer{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	public static void main(String[]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</a:rPr>
              <a:t>args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) 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		new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</a:rPr>
              <a:t>Outer().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</a:rPr>
              <a:t>callInner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(new A(){</a:t>
            </a:r>
          </a:p>
          <a:p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</a:rPr>
              <a:t>               //</a:t>
            </a:r>
            <a:r>
              <a:rPr lang="zh-CN" altLang="en-US" dirty="0">
                <a:solidFill>
                  <a:srgbClr val="0000FF"/>
                </a:solidFill>
                <a:ea typeface="宋体" pitchFamily="2" charset="-122"/>
              </a:rPr>
              <a:t>接口是不能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new</a:t>
            </a:r>
            <a:r>
              <a:rPr lang="zh-CN" altLang="en-US" dirty="0">
                <a:solidFill>
                  <a:srgbClr val="0000FF"/>
                </a:solidFill>
                <a:ea typeface="宋体" pitchFamily="2" charset="-122"/>
              </a:rPr>
              <a:t>但此处比较特殊是子类对象实现接口，只不过没有为对象取名</a:t>
            </a:r>
          </a:p>
          <a:p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</a:rPr>
              <a:t>			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public void fun1() 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				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</a:rPr>
              <a:t>System.out.println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</a:rPr>
              <a:t>(“implement for fun1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");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			}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		});</a:t>
            </a:r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// </a:t>
            </a:r>
            <a:r>
              <a:rPr lang="zh-CN" altLang="en-US" sz="2000" dirty="0" smtClean="0">
                <a:solidFill>
                  <a:srgbClr val="0000FF"/>
                </a:solidFill>
                <a:ea typeface="宋体" pitchFamily="2" charset="-122"/>
              </a:rPr>
              <a:t>两步写</a:t>
            </a:r>
            <a:r>
              <a:rPr lang="zh-CN" altLang="en-US" sz="2000" dirty="0">
                <a:solidFill>
                  <a:srgbClr val="0000FF"/>
                </a:solidFill>
                <a:ea typeface="宋体" pitchFamily="2" charset="-122"/>
              </a:rPr>
              <a:t>成一步了</a:t>
            </a:r>
          </a:p>
          <a:p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</a:rPr>
              <a:t>	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}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	public void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</a:rPr>
              <a:t>callInner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(A a) {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		a.fun1();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	}</a:t>
            </a:r>
          </a:p>
          <a:p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</a:rPr>
              <a:t>}  </a:t>
            </a:r>
            <a:endParaRPr lang="zh-CN" altLang="en-US" sz="2400" dirty="0">
              <a:solidFill>
                <a:srgbClr val="C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125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40" y="2518156"/>
            <a:ext cx="46805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/>
              <a:t>public class Test {</a:t>
            </a:r>
          </a:p>
          <a:p>
            <a:r>
              <a:rPr lang="en-US" altLang="zh-CN" sz="2200" b="1" dirty="0" smtClean="0"/>
              <a:t>     public </a:t>
            </a:r>
            <a:r>
              <a:rPr lang="en-US" altLang="zh-CN" sz="2200" b="1" dirty="0"/>
              <a:t>Test() {</a:t>
            </a:r>
          </a:p>
          <a:p>
            <a:r>
              <a:rPr lang="en-US" altLang="zh-CN" sz="2200" dirty="0" smtClean="0"/>
              <a:t>          Inner </a:t>
            </a:r>
            <a:r>
              <a:rPr lang="en-US" altLang="zh-CN" sz="2200" dirty="0"/>
              <a:t>s1 = </a:t>
            </a:r>
            <a:r>
              <a:rPr lang="en-US" altLang="zh-CN" sz="2200" b="1" dirty="0"/>
              <a:t>new Inner();</a:t>
            </a:r>
          </a:p>
          <a:p>
            <a:r>
              <a:rPr lang="en-US" altLang="zh-CN" sz="2200" dirty="0" smtClean="0"/>
              <a:t>          s1.a </a:t>
            </a:r>
            <a:r>
              <a:rPr lang="en-US" altLang="zh-CN" sz="2200" dirty="0"/>
              <a:t>= 10;</a:t>
            </a:r>
          </a:p>
          <a:p>
            <a:r>
              <a:rPr lang="en-US" altLang="zh-CN" sz="2200" dirty="0" smtClean="0"/>
              <a:t>          Inner </a:t>
            </a:r>
            <a:r>
              <a:rPr lang="en-US" altLang="zh-CN" sz="2200" dirty="0"/>
              <a:t>s2 = </a:t>
            </a:r>
            <a:r>
              <a:rPr lang="en-US" altLang="zh-CN" sz="2200" b="1" dirty="0"/>
              <a:t>new Inner();</a:t>
            </a:r>
          </a:p>
          <a:p>
            <a:r>
              <a:rPr lang="en-US" altLang="zh-CN" sz="2200" dirty="0" smtClean="0"/>
              <a:t>          s2.a </a:t>
            </a:r>
            <a:r>
              <a:rPr lang="en-US" altLang="zh-CN" sz="2200" dirty="0"/>
              <a:t>= 20;</a:t>
            </a:r>
          </a:p>
          <a:p>
            <a:r>
              <a:rPr lang="en-US" altLang="zh-CN" sz="2200" dirty="0" smtClean="0"/>
              <a:t>          </a:t>
            </a:r>
            <a:r>
              <a:rPr lang="en-US" altLang="zh-CN" sz="2200" dirty="0" err="1" smtClean="0"/>
              <a:t>Test.Inner</a:t>
            </a:r>
            <a:r>
              <a:rPr lang="en-US" altLang="zh-CN" sz="2200" dirty="0" smtClean="0"/>
              <a:t> </a:t>
            </a:r>
            <a:r>
              <a:rPr lang="en-US" altLang="zh-CN" sz="2200" dirty="0"/>
              <a:t>s3 = </a:t>
            </a:r>
            <a:r>
              <a:rPr lang="en-US" altLang="zh-CN" sz="2200" b="1" dirty="0"/>
              <a:t>new </a:t>
            </a:r>
            <a:r>
              <a:rPr lang="en-US" altLang="zh-CN" sz="2200" b="1" dirty="0" err="1"/>
              <a:t>Test.Inner</a:t>
            </a:r>
            <a:r>
              <a:rPr lang="en-US" altLang="zh-CN" sz="2200" b="1" dirty="0"/>
              <a:t>();</a:t>
            </a:r>
          </a:p>
          <a:p>
            <a:r>
              <a:rPr lang="en-US" altLang="zh-CN" sz="2200" dirty="0" smtClean="0"/>
              <a:t>          </a:t>
            </a:r>
            <a:r>
              <a:rPr lang="en-US" altLang="zh-CN" sz="2200" dirty="0" err="1" smtClean="0"/>
              <a:t>System.</a:t>
            </a:r>
            <a:r>
              <a:rPr lang="en-US" altLang="zh-CN" sz="2200" i="1" dirty="0" err="1" smtClean="0"/>
              <a:t>out.println</a:t>
            </a:r>
            <a:r>
              <a:rPr lang="en-US" altLang="zh-CN" sz="2200" i="1" dirty="0" smtClean="0"/>
              <a:t>(s3.a</a:t>
            </a:r>
            <a:r>
              <a:rPr lang="en-US" altLang="zh-CN" sz="2200" i="1" dirty="0"/>
              <a:t>);</a:t>
            </a:r>
          </a:p>
          <a:p>
            <a:r>
              <a:rPr lang="en-US" altLang="zh-CN" sz="2200" dirty="0" smtClean="0"/>
              <a:t>     }</a:t>
            </a:r>
            <a:endParaRPr lang="en-US" altLang="zh-CN" sz="2200" dirty="0"/>
          </a:p>
          <a:p>
            <a:endParaRPr lang="zh-CN" alt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4067944" y="651792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宋体" pitchFamily="2" charset="-122"/>
                <a:ea typeface="宋体" pitchFamily="2" charset="-122"/>
              </a:rPr>
              <a:t>练  习</a:t>
            </a:r>
            <a:endParaRPr lang="zh-CN" altLang="en-US" sz="36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528" y="1366311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宋体" pitchFamily="2" charset="-122"/>
                <a:ea typeface="宋体" pitchFamily="2" charset="-122"/>
              </a:rPr>
              <a:t>判断输出结果为何？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67944" y="2348880"/>
            <a:ext cx="493204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b="1" dirty="0"/>
              <a:t> class Inner {</a:t>
            </a:r>
          </a:p>
          <a:p>
            <a:r>
              <a:rPr lang="en-US" altLang="zh-CN" sz="2200" b="1" dirty="0"/>
              <a:t>          public </a:t>
            </a:r>
            <a:r>
              <a:rPr lang="en-US" altLang="zh-CN" sz="2200" b="1" dirty="0" err="1"/>
              <a:t>int</a:t>
            </a:r>
            <a:r>
              <a:rPr lang="en-US" altLang="zh-CN" sz="2200" b="1" dirty="0"/>
              <a:t> a = 5;</a:t>
            </a:r>
          </a:p>
          <a:p>
            <a:r>
              <a:rPr lang="en-US" altLang="zh-CN" sz="2200" dirty="0"/>
              <a:t>     }</a:t>
            </a:r>
          </a:p>
          <a:p>
            <a:endParaRPr lang="zh-CN" altLang="en-US" sz="2200" dirty="0"/>
          </a:p>
          <a:p>
            <a:r>
              <a:rPr lang="en-US" altLang="zh-CN" sz="2200" b="1" dirty="0"/>
              <a:t>     public static void main(String[] </a:t>
            </a:r>
            <a:r>
              <a:rPr lang="en-US" altLang="zh-CN" sz="2200" b="1" dirty="0" err="1"/>
              <a:t>args</a:t>
            </a:r>
            <a:r>
              <a:rPr lang="en-US" altLang="zh-CN" sz="2200" b="1" dirty="0"/>
              <a:t>) {</a:t>
            </a:r>
          </a:p>
          <a:p>
            <a:r>
              <a:rPr lang="en-US" altLang="zh-CN" sz="2200" dirty="0"/>
              <a:t>          Test t = </a:t>
            </a:r>
            <a:r>
              <a:rPr lang="en-US" altLang="zh-CN" sz="2200" b="1" dirty="0"/>
              <a:t>new Test();</a:t>
            </a:r>
          </a:p>
          <a:p>
            <a:r>
              <a:rPr lang="en-US" altLang="zh-CN" sz="2200" dirty="0"/>
              <a:t>          Inner r = </a:t>
            </a:r>
            <a:r>
              <a:rPr lang="en-US" altLang="zh-CN" sz="2200" dirty="0" err="1"/>
              <a:t>t.</a:t>
            </a:r>
            <a:r>
              <a:rPr lang="en-US" altLang="zh-CN" sz="2200" b="1" dirty="0" err="1"/>
              <a:t>new</a:t>
            </a:r>
            <a:r>
              <a:rPr lang="en-US" altLang="zh-CN" sz="2200" b="1" dirty="0"/>
              <a:t> Inner();</a:t>
            </a:r>
          </a:p>
          <a:p>
            <a:r>
              <a:rPr lang="en-US" altLang="zh-CN" sz="2200" dirty="0"/>
              <a:t>          </a:t>
            </a:r>
            <a:r>
              <a:rPr lang="en-US" altLang="zh-CN" sz="2200" dirty="0" err="1"/>
              <a:t>System.</a:t>
            </a:r>
            <a:r>
              <a:rPr lang="en-US" altLang="zh-CN" sz="2200" i="1" dirty="0" err="1"/>
              <a:t>out.println</a:t>
            </a:r>
            <a:r>
              <a:rPr lang="en-US" altLang="zh-CN" sz="2200" i="1" dirty="0"/>
              <a:t>(</a:t>
            </a:r>
            <a:r>
              <a:rPr lang="en-US" altLang="zh-CN" sz="2200" i="1" dirty="0" err="1"/>
              <a:t>r.a</a:t>
            </a:r>
            <a:r>
              <a:rPr lang="en-US" altLang="zh-CN" sz="2200" i="1" dirty="0"/>
              <a:t>);</a:t>
            </a:r>
          </a:p>
          <a:p>
            <a:r>
              <a:rPr lang="en-US" altLang="zh-CN" sz="2200" dirty="0"/>
              <a:t>     </a:t>
            </a:r>
            <a:r>
              <a:rPr lang="en-US" altLang="zh-CN" sz="2200" dirty="0" smtClean="0"/>
              <a:t>    }</a:t>
            </a:r>
            <a:endParaRPr lang="en-US" altLang="zh-CN" sz="2200" dirty="0"/>
          </a:p>
          <a:p>
            <a:r>
              <a:rPr lang="en-US" altLang="zh-CN" sz="2200" dirty="0" smtClean="0"/>
              <a:t>      }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01678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642910" y="2445245"/>
            <a:ext cx="77867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第四节 枚  举</a:t>
            </a:r>
            <a:endParaRPr lang="en-US" altLang="zh-CN" sz="4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59832" y="836712"/>
            <a:ext cx="3340486" cy="8401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枚举类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b="1" dirty="0" smtClean="0">
                <a:ea typeface="宋体" pitchFamily="2" charset="-122"/>
                <a:cs typeface="Times New Roman" pitchFamily="18" charset="0"/>
              </a:rPr>
              <a:t>主要内容</a:t>
            </a:r>
            <a:r>
              <a:rPr lang="en-US" altLang="zh-CN" sz="3200" b="1" dirty="0" smtClean="0">
                <a:ea typeface="宋体" pitchFamily="2" charset="-122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endParaRPr lang="en-US" altLang="zh-CN" sz="1050" b="1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如何自定义枚举类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如何使用</a:t>
            </a:r>
            <a:r>
              <a:rPr lang="en-US" altLang="zh-CN" b="1" dirty="0" err="1" smtClean="0">
                <a:ea typeface="宋体" pitchFamily="2" charset="-122"/>
                <a:cs typeface="Times New Roman" pitchFamily="18" charset="0"/>
              </a:rPr>
              <a:t>enum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定义枚举类</a:t>
            </a:r>
            <a:endParaRPr lang="en-US" altLang="zh-CN" b="1" dirty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2800" b="1" dirty="0" smtClean="0">
                <a:ea typeface="宋体" pitchFamily="2" charset="-122"/>
                <a:cs typeface="Times New Roman" pitchFamily="18" charset="0"/>
              </a:rPr>
              <a:t>枚举类的主要方法</a:t>
            </a:r>
            <a:endParaRPr lang="en-US" altLang="zh-CN" sz="2800" b="1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实现接口的枚举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类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sz="32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36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692696"/>
            <a:ext cx="4868024" cy="781814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枚举类入门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916832"/>
            <a:ext cx="8535322" cy="293750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JDK1.5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之前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需要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自定义枚举类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JDK 1.5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新增的 </a:t>
            </a:r>
            <a:r>
              <a:rPr lang="en-US" altLang="zh-CN" b="1" dirty="0" err="1" smtClean="0">
                <a:ea typeface="宋体" pitchFamily="2" charset="-122"/>
                <a:cs typeface="Times New Roman" pitchFamily="18" charset="0"/>
              </a:rPr>
              <a:t>enum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关键字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用于定义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枚举类</a:t>
            </a:r>
          </a:p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若枚举只有一个成员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则可以作为一种单例模式的实现方式</a:t>
            </a:r>
          </a:p>
        </p:txBody>
      </p:sp>
    </p:spTree>
    <p:extLst>
      <p:ext uri="{BB962C8B-B14F-4D97-AF65-F5344CB8AC3E}">
        <p14:creationId xmlns:p14="http://schemas.microsoft.com/office/powerpoint/2010/main" val="397050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59832" y="692696"/>
            <a:ext cx="3816424" cy="792088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枚举类的属性</a:t>
            </a:r>
            <a:endParaRPr lang="en-US" altLang="zh-CN" b="1" dirty="0" smtClean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628800"/>
            <a:ext cx="8392446" cy="3063875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8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枚举类对象的属性不应允许被改动</a:t>
            </a:r>
            <a:r>
              <a:rPr lang="en-US" altLang="zh-CN" sz="28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8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所以应该使用 </a:t>
            </a:r>
            <a:r>
              <a:rPr lang="en-US" altLang="zh-CN" sz="28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private final </a:t>
            </a:r>
            <a:r>
              <a:rPr lang="zh-CN" altLang="en-US" sz="28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修饰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枚举类的使用 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private final 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修饰的属性应该在构造器中为其赋值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若枚举类显式的定义了带参数的构造器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则在列出枚举值时也必须对应的传入参数</a:t>
            </a:r>
          </a:p>
        </p:txBody>
      </p:sp>
    </p:spTree>
    <p:extLst>
      <p:ext uri="{BB962C8B-B14F-4D97-AF65-F5344CB8AC3E}">
        <p14:creationId xmlns:p14="http://schemas.microsoft.com/office/powerpoint/2010/main" val="327973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563888" y="620688"/>
            <a:ext cx="2304256" cy="792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抽象类</a:t>
            </a:r>
            <a:endParaRPr lang="en-US" altLang="zh-CN" b="1" dirty="0" smtClean="0">
              <a:solidFill>
                <a:srgbClr val="C00000"/>
              </a:solidFill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556792"/>
            <a:ext cx="8534400" cy="5096568"/>
          </a:xfrm>
          <a:noFill/>
        </p:spPr>
        <p:txBody>
          <a:bodyPr>
            <a:noAutofit/>
          </a:bodyPr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sz="2700" dirty="0" smtClean="0">
                <a:ea typeface="宋体" pitchFamily="2" charset="-122"/>
                <a:cs typeface="Times New Roman" pitchFamily="18" charset="0"/>
              </a:rPr>
              <a:t>用</a:t>
            </a:r>
            <a:r>
              <a:rPr lang="en-US" altLang="zh-CN" sz="2700" dirty="0" smtClean="0">
                <a:ea typeface="宋体" pitchFamily="2" charset="-122"/>
                <a:cs typeface="Times New Roman" pitchFamily="18" charset="0"/>
              </a:rPr>
              <a:t>abstract</a:t>
            </a:r>
            <a:r>
              <a:rPr lang="zh-CN" altLang="en-US" sz="2700" dirty="0" smtClean="0">
                <a:ea typeface="宋体" pitchFamily="2" charset="-122"/>
                <a:cs typeface="Times New Roman" pitchFamily="18" charset="0"/>
              </a:rPr>
              <a:t>关键字来修饰一个类时，这个类叫做</a:t>
            </a:r>
            <a:r>
              <a:rPr lang="zh-CN" altLang="en-US" sz="2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抽象类</a:t>
            </a:r>
            <a:r>
              <a:rPr lang="zh-CN" altLang="en-US" sz="2700" dirty="0" smtClean="0">
                <a:ea typeface="宋体" pitchFamily="2" charset="-122"/>
                <a:cs typeface="Times New Roman" pitchFamily="18" charset="0"/>
              </a:rPr>
              <a:t>；</a:t>
            </a:r>
            <a:endParaRPr lang="en-US" altLang="zh-CN" sz="2700" dirty="0" smtClean="0">
              <a:ea typeface="宋体" pitchFamily="2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en-US" altLang="zh-CN" sz="2700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700" dirty="0" smtClean="0">
                <a:ea typeface="宋体" pitchFamily="2" charset="-122"/>
                <a:cs typeface="Times New Roman" pitchFamily="18" charset="0"/>
              </a:rPr>
              <a:t>用</a:t>
            </a:r>
            <a:r>
              <a:rPr lang="en-US" altLang="zh-CN" sz="2700" dirty="0" smtClean="0">
                <a:ea typeface="宋体" pitchFamily="2" charset="-122"/>
                <a:cs typeface="Times New Roman" pitchFamily="18" charset="0"/>
              </a:rPr>
              <a:t>abstract</a:t>
            </a:r>
            <a:r>
              <a:rPr lang="zh-CN" altLang="en-US" sz="2700" dirty="0" smtClean="0">
                <a:ea typeface="宋体" pitchFamily="2" charset="-122"/>
                <a:cs typeface="Times New Roman" pitchFamily="18" charset="0"/>
              </a:rPr>
              <a:t>来修饰一个方法时，该方法叫做</a:t>
            </a:r>
            <a:r>
              <a:rPr lang="zh-CN" altLang="en-US" sz="2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抽象方法</a:t>
            </a:r>
            <a:r>
              <a:rPr lang="zh-CN" altLang="en-US" sz="2700" dirty="0" smtClean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抽象方法：只有方法的声明，没有方法的实现。以分号结束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sz="2700" dirty="0" smtClean="0">
                <a:solidFill>
                  <a:srgbClr val="800080"/>
                </a:solidFill>
                <a:ea typeface="宋体" pitchFamily="2" charset="-122"/>
                <a:cs typeface="Times New Roman" pitchFamily="18" charset="0"/>
              </a:rPr>
              <a:t>abstract</a:t>
            </a:r>
            <a:r>
              <a:rPr lang="en-US" altLang="zh-CN" sz="2700" dirty="0" smtClean="0">
                <a:solidFill>
                  <a:srgbClr val="666699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700" dirty="0" err="1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700" dirty="0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700" dirty="0" err="1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abstractMethod</a:t>
            </a:r>
            <a:r>
              <a:rPr lang="en-US" altLang="zh-CN" sz="2700" dirty="0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( </a:t>
            </a:r>
            <a:r>
              <a:rPr lang="en-US" altLang="zh-CN" sz="2700" dirty="0" err="1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en-US" altLang="zh-CN" sz="2700" dirty="0" smtClean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 a )</a:t>
            </a:r>
            <a:r>
              <a:rPr lang="en-US" altLang="zh-CN" sz="2700" b="1" dirty="0" smtClean="0">
                <a:solidFill>
                  <a:srgbClr val="FF0066"/>
                </a:solidFill>
                <a:ea typeface="宋体" pitchFamily="2" charset="-122"/>
                <a:cs typeface="Times New Roman" pitchFamily="18" charset="0"/>
              </a:rPr>
              <a:t>;</a:t>
            </a:r>
            <a:endParaRPr lang="en-US" altLang="zh-CN" sz="2700" dirty="0" smtClean="0">
              <a:ea typeface="宋体" pitchFamily="2" charset="-122"/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z="2700" dirty="0" smtClean="0">
                <a:ea typeface="宋体" pitchFamily="2" charset="-122"/>
                <a:cs typeface="Times New Roman" pitchFamily="18" charset="0"/>
              </a:rPr>
              <a:t>含有抽象方法的类必须被声明为抽象类。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z="2700" dirty="0" smtClean="0">
                <a:ea typeface="宋体" pitchFamily="2" charset="-122"/>
                <a:cs typeface="Times New Roman" pitchFamily="18" charset="0"/>
              </a:rPr>
              <a:t>抽象类不能被实例化。抽象类是用来被继承的，抽象类的子类必须重写父类的抽象方法，并提供方法体。若没有重写全部的抽象方法，仍为抽象类。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z="2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不能用</a:t>
            </a:r>
            <a:r>
              <a:rPr lang="en-US" altLang="zh-CN" sz="2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abstract</a:t>
            </a:r>
            <a:r>
              <a:rPr lang="zh-CN" altLang="en-US" sz="2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修饰属性</a:t>
            </a:r>
            <a:r>
              <a:rPr lang="zh-CN" altLang="en-US" sz="27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、</a:t>
            </a:r>
            <a:r>
              <a:rPr lang="zh-CN" altLang="en-US" sz="2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私有方法、构造器、静态方法、</a:t>
            </a:r>
            <a:r>
              <a:rPr lang="en-US" altLang="zh-CN" sz="2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final</a:t>
            </a:r>
            <a:r>
              <a:rPr lang="zh-CN" altLang="en-US" sz="27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的方法。</a:t>
            </a:r>
          </a:p>
        </p:txBody>
      </p:sp>
    </p:spTree>
    <p:extLst>
      <p:ext uri="{BB962C8B-B14F-4D97-AF65-F5344CB8AC3E}">
        <p14:creationId xmlns:p14="http://schemas.microsoft.com/office/powerpoint/2010/main" val="213294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411760" y="692696"/>
            <a:ext cx="4868024" cy="781814"/>
          </a:xfrm>
        </p:spPr>
        <p:txBody>
          <a:bodyPr/>
          <a:lstStyle/>
          <a:p>
            <a:r>
              <a:rPr lang="en-US" altLang="zh-CN" b="1" dirty="0" err="1" smtClean="0">
                <a:latin typeface="+mn-lt"/>
                <a:ea typeface="宋体" pitchFamily="2" charset="-122"/>
                <a:cs typeface="Times New Roman" pitchFamily="18" charset="0"/>
              </a:rPr>
              <a:t>Enum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枚举类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71612"/>
            <a:ext cx="8784976" cy="46657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必须在枚举类的第一行声明枚举类对象。</a:t>
            </a:r>
            <a:endParaRPr lang="en-US" altLang="zh-CN" b="1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1800"/>
              </a:spcBef>
              <a:buFont typeface="Wingdings" pitchFamily="2" charset="2"/>
              <a:buChar char="l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枚举类和普通类的区别：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使用 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enum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定义的枚举类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默认继承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了 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java.lang.Enum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类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枚举类的构造器只能使用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private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访问控制符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枚举类的所有实例必须在枚举类中显式列出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(, 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分隔    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; </a:t>
            </a:r>
            <a:r>
              <a:rPr lang="zh-CN" altLang="en-US" b="1" dirty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结尾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). </a:t>
            </a:r>
            <a:r>
              <a:rPr lang="zh-CN" altLang="en-US" b="1" dirty="0">
                <a:ea typeface="宋体" pitchFamily="2" charset="-122"/>
                <a:cs typeface="Times New Roman" pitchFamily="18" charset="0"/>
              </a:rPr>
              <a:t>列出的实例系统会自动添加 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public static final 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修饰</a:t>
            </a:r>
            <a:endParaRPr lang="en-US" altLang="zh-CN" sz="2600" dirty="0" smtClean="0">
              <a:ea typeface="宋体" pitchFamily="2" charset="-122"/>
              <a:cs typeface="Times New Roman" pitchFamily="18" charset="0"/>
            </a:endParaRPr>
          </a:p>
          <a:p>
            <a:pPr>
              <a:spcBef>
                <a:spcPts val="1800"/>
              </a:spcBef>
              <a:buFont typeface="Wingdings" pitchFamily="2" charset="2"/>
              <a:buChar char="l"/>
            </a:pP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JDK 1.5 </a:t>
            </a: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中可以在 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switch </a:t>
            </a: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表达式中使用</a:t>
            </a:r>
            <a:r>
              <a:rPr lang="en-US" altLang="zh-CN" b="1" dirty="0" err="1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Enum</a:t>
            </a:r>
            <a:r>
              <a:rPr lang="zh-CN" altLang="en-US" b="1" dirty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定义的枚举类的对象作为表达式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, case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子句可以直接使用枚举值的名字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无需添加枚举类作为限定</a:t>
            </a:r>
          </a:p>
          <a:p>
            <a:pPr marL="0" indent="0">
              <a:lnSpc>
                <a:spcPct val="80000"/>
              </a:lnSpc>
              <a:buNone/>
            </a:pPr>
            <a:endParaRPr lang="zh-CN" altLang="en-US" sz="2600" dirty="0" smtClean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14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76" y="620688"/>
            <a:ext cx="5644742" cy="794340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使用 </a:t>
            </a:r>
            <a:r>
              <a:rPr lang="en-US" altLang="zh-CN" b="1" dirty="0" err="1" smtClean="0">
                <a:latin typeface="+mn-lt"/>
                <a:ea typeface="宋体" pitchFamily="2" charset="-122"/>
                <a:cs typeface="Times New Roman" pitchFamily="18" charset="0"/>
              </a:rPr>
              <a:t>Enum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定义的 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Season</a:t>
            </a:r>
          </a:p>
        </p:txBody>
      </p:sp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1384" y="1310288"/>
            <a:ext cx="6521948" cy="5187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047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764704"/>
            <a:ext cx="4868024" cy="781814"/>
          </a:xfrm>
        </p:spPr>
        <p:txBody>
          <a:bodyPr/>
          <a:lstStyle/>
          <a:p>
            <a:r>
              <a:rPr lang="en-US" altLang="zh-CN" b="1" dirty="0" err="1" smtClean="0">
                <a:latin typeface="+mn-lt"/>
                <a:ea typeface="宋体" pitchFamily="2" charset="-122"/>
                <a:cs typeface="Times New Roman" pitchFamily="18" charset="0"/>
              </a:rPr>
              <a:t>Enum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枚举类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2060848"/>
            <a:ext cx="8496944" cy="295232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l"/>
            </a:pP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枚举类的主要方法：</a:t>
            </a:r>
            <a:endParaRPr lang="en-US" altLang="zh-CN" b="1" dirty="0" smtClean="0">
              <a:ea typeface="宋体" pitchFamily="2" charset="-122"/>
              <a:cs typeface="Times New Roman" pitchFamily="18" charset="0"/>
            </a:endParaRPr>
          </a:p>
          <a:p>
            <a:pPr marL="742950" lvl="2" indent="-342900"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values()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方法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：返回枚举类型的对象数组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。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该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方法可以很方便地遍历所有的枚举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值。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  <a:p>
            <a:pPr marL="742950" lvl="2" indent="-342900">
              <a:buFont typeface="Wingdings" pitchFamily="2" charset="2"/>
              <a:buChar char="Ø"/>
            </a:pP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valueOf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(String 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str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：可以把一个字符串转为对应的枚举类对象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。要求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字符串必须是</a:t>
            </a:r>
            <a:r>
              <a:rPr lang="zh-CN" altLang="en-US" sz="2400" dirty="0">
                <a:ea typeface="宋体" pitchFamily="2" charset="-122"/>
                <a:cs typeface="Times New Roman" pitchFamily="18" charset="0"/>
              </a:rPr>
              <a:t>枚举类对象的“名字”。如不是，会有运行时异常。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endParaRPr lang="zh-CN" altLang="en-US" sz="2600" dirty="0" smtClean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19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2699792" y="750110"/>
            <a:ext cx="4580562" cy="790622"/>
          </a:xfrm>
        </p:spPr>
        <p:txBody>
          <a:bodyPr/>
          <a:lstStyle/>
          <a:p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枚举的方法</a:t>
            </a:r>
          </a:p>
        </p:txBody>
      </p:sp>
      <p:pic>
        <p:nvPicPr>
          <p:cNvPr id="1095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584" y="1412775"/>
            <a:ext cx="7704856" cy="5093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868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692696"/>
            <a:ext cx="5572734" cy="781814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实现接口的枚举类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916832"/>
            <a:ext cx="8352928" cy="276401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和普通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类一样，枚举类可以实现一个或多个接口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endParaRPr lang="zh-CN" altLang="en-US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若需要每个枚举值在调用实现的接口方法呈现出不同的行为方式</a:t>
            </a:r>
            <a:r>
              <a:rPr lang="en-US" altLang="zh-CN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则可以让每个枚举值分别来实现该方法</a:t>
            </a:r>
          </a:p>
        </p:txBody>
      </p:sp>
    </p:spTree>
    <p:extLst>
      <p:ext uri="{BB962C8B-B14F-4D97-AF65-F5344CB8AC3E}">
        <p14:creationId xmlns:p14="http://schemas.microsoft.com/office/powerpoint/2010/main" val="403741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571480"/>
            <a:ext cx="8229600" cy="857256"/>
          </a:xfrm>
        </p:spPr>
        <p:txBody>
          <a:bodyPr/>
          <a:lstStyle/>
          <a:p>
            <a:r>
              <a:rPr lang="zh-CN" altLang="en-US" b="1" dirty="0" smtClean="0">
                <a:latin typeface="宋体" pitchFamily="2" charset="-122"/>
                <a:ea typeface="宋体" pitchFamily="2" charset="-122"/>
              </a:rPr>
              <a:t>练 习</a:t>
            </a:r>
            <a:endParaRPr lang="zh-CN" altLang="en-US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Times New Roman" pitchFamily="18" charset="0"/>
              <a:buAutoNum type="arabicPeriod"/>
            </a:pPr>
            <a:r>
              <a:rPr lang="zh-CN" altLang="en-US" dirty="0" smtClean="0">
                <a:ea typeface="宋体" charset="-122"/>
              </a:rPr>
              <a:t>声明</a:t>
            </a:r>
            <a:r>
              <a:rPr lang="en-US" altLang="zh-CN" dirty="0" smtClean="0">
                <a:ea typeface="宋体" charset="-122"/>
              </a:rPr>
              <a:t>Week</a:t>
            </a:r>
            <a:r>
              <a:rPr lang="zh-CN" altLang="en-US" dirty="0" smtClean="0">
                <a:ea typeface="宋体" charset="-122"/>
              </a:rPr>
              <a:t>枚举类，其中包含星期一至星期日的定义；</a:t>
            </a:r>
            <a:endParaRPr lang="en-US" altLang="zh-CN" dirty="0" smtClean="0">
              <a:ea typeface="宋体" charset="-122"/>
            </a:endParaRPr>
          </a:p>
          <a:p>
            <a:pPr marL="457200" indent="-457200">
              <a:buFont typeface="Times New Roman" pitchFamily="18" charset="0"/>
              <a:buAutoNum type="arabicPeriod"/>
            </a:pPr>
            <a:r>
              <a:rPr lang="zh-CN" altLang="en-US" dirty="0" smtClean="0">
                <a:ea typeface="宋体" charset="-122"/>
              </a:rPr>
              <a:t>在</a:t>
            </a:r>
            <a:r>
              <a:rPr lang="en-US" altLang="zh-CN" dirty="0" err="1" smtClean="0">
                <a:ea typeface="宋体" charset="-122"/>
              </a:rPr>
              <a:t>TestWeek</a:t>
            </a:r>
            <a:r>
              <a:rPr lang="zh-CN" altLang="en-US" dirty="0" smtClean="0">
                <a:ea typeface="宋体" charset="-122"/>
              </a:rPr>
              <a:t>类中声明方法中</a:t>
            </a:r>
            <a:r>
              <a:rPr lang="en-US" altLang="zh-CN" dirty="0" err="1" smtClean="0">
                <a:ea typeface="宋体" charset="-122"/>
              </a:rPr>
              <a:t>printWeek</a:t>
            </a:r>
            <a:r>
              <a:rPr lang="en-US" altLang="zh-CN" dirty="0" smtClean="0">
                <a:ea typeface="宋体" charset="-122"/>
              </a:rPr>
              <a:t>(Week </a:t>
            </a:r>
            <a:r>
              <a:rPr lang="en-US" altLang="zh-CN" dirty="0" err="1" smtClean="0">
                <a:ea typeface="宋体" charset="-122"/>
              </a:rPr>
              <a:t>week</a:t>
            </a:r>
            <a:r>
              <a:rPr lang="en-US" altLang="zh-CN" dirty="0" smtClean="0">
                <a:ea typeface="宋体" charset="-122"/>
              </a:rPr>
              <a:t>)</a:t>
            </a:r>
            <a:r>
              <a:rPr lang="zh-CN" altLang="en-US" dirty="0" smtClean="0">
                <a:ea typeface="宋体" charset="-122"/>
              </a:rPr>
              <a:t>，根据参数值打印相应的中文星期字符串。</a:t>
            </a:r>
            <a:endParaRPr lang="en-US" altLang="zh-CN" dirty="0" smtClean="0">
              <a:ea typeface="宋体" charset="-122"/>
            </a:endParaRPr>
          </a:p>
          <a:p>
            <a:pPr marL="800100" lvl="1" indent="-354013">
              <a:buNone/>
            </a:pPr>
            <a:r>
              <a:rPr lang="zh-CN" altLang="en-US" dirty="0" smtClean="0">
                <a:ea typeface="宋体" charset="-122"/>
              </a:rPr>
              <a:t>提示，使用</a:t>
            </a:r>
            <a:r>
              <a:rPr lang="en-US" altLang="zh-CN" dirty="0" smtClean="0">
                <a:ea typeface="宋体" charset="-122"/>
              </a:rPr>
              <a:t>switch</a:t>
            </a:r>
            <a:r>
              <a:rPr lang="zh-CN" altLang="en-US" dirty="0" smtClean="0">
                <a:ea typeface="宋体" charset="-122"/>
              </a:rPr>
              <a:t>语句实现。</a:t>
            </a:r>
            <a:endParaRPr lang="en-US" altLang="zh-CN" dirty="0" smtClean="0">
              <a:ea typeface="宋体" charset="-122"/>
            </a:endParaRPr>
          </a:p>
          <a:p>
            <a:pPr marL="457200" indent="-457200">
              <a:buFont typeface="Times New Roman" pitchFamily="18" charset="0"/>
              <a:buAutoNum type="arabicPeriod"/>
            </a:pPr>
            <a:r>
              <a:rPr lang="zh-CN" altLang="en-US" dirty="0" smtClean="0">
                <a:ea typeface="宋体" charset="-122"/>
              </a:rPr>
              <a:t>在</a:t>
            </a:r>
            <a:r>
              <a:rPr lang="en-US" altLang="zh-CN" dirty="0" smtClean="0">
                <a:ea typeface="宋体" charset="-122"/>
              </a:rPr>
              <a:t>main</a:t>
            </a:r>
            <a:r>
              <a:rPr lang="zh-CN" altLang="en-US" dirty="0" smtClean="0">
                <a:ea typeface="宋体" charset="-122"/>
              </a:rPr>
              <a:t>方法中从命令行接收一个</a:t>
            </a:r>
            <a:r>
              <a:rPr lang="en-US" altLang="zh-CN" dirty="0" smtClean="0">
                <a:ea typeface="宋体" charset="-122"/>
              </a:rPr>
              <a:t>1-7</a:t>
            </a:r>
            <a:r>
              <a:rPr lang="zh-CN" altLang="en-US" dirty="0" smtClean="0">
                <a:ea typeface="宋体" charset="-122"/>
              </a:rPr>
              <a:t>的整数</a:t>
            </a:r>
            <a:r>
              <a:rPr lang="en-US" altLang="zh-CN" dirty="0" smtClean="0">
                <a:ea typeface="宋体" charset="-122"/>
              </a:rPr>
              <a:t>(</a:t>
            </a:r>
            <a:r>
              <a:rPr lang="zh-CN" altLang="en-US" dirty="0" smtClean="0">
                <a:ea typeface="宋体" charset="-122"/>
              </a:rPr>
              <a:t>使用</a:t>
            </a:r>
            <a:r>
              <a:rPr lang="en-US" altLang="zh-CN" dirty="0" err="1" smtClean="0">
                <a:ea typeface="宋体" charset="-122"/>
              </a:rPr>
              <a:t>Integer.parseInt</a:t>
            </a:r>
            <a:r>
              <a:rPr lang="zh-CN" altLang="en-US" dirty="0" smtClean="0">
                <a:ea typeface="宋体" charset="-122"/>
              </a:rPr>
              <a:t>方法转换</a:t>
            </a:r>
            <a:r>
              <a:rPr lang="en-US" altLang="zh-CN" dirty="0" smtClean="0">
                <a:ea typeface="宋体" charset="-122"/>
              </a:rPr>
              <a:t>)</a:t>
            </a:r>
            <a:r>
              <a:rPr lang="zh-CN" altLang="en-US" dirty="0" smtClean="0">
                <a:ea typeface="宋体" charset="-122"/>
              </a:rPr>
              <a:t>，分别代表星期一至星期日，打印该值对应的枚举值，然后以此枚举值调用</a:t>
            </a:r>
            <a:r>
              <a:rPr lang="en-US" altLang="zh-CN" dirty="0" err="1" smtClean="0">
                <a:ea typeface="宋体" charset="-122"/>
              </a:rPr>
              <a:t>printWeek</a:t>
            </a:r>
            <a:r>
              <a:rPr lang="zh-CN" altLang="en-US" dirty="0" smtClean="0">
                <a:ea typeface="宋体" charset="-122"/>
              </a:rPr>
              <a:t>方法，输出中文星期。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bg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58" y="1857364"/>
            <a:ext cx="8429684" cy="1928826"/>
          </a:xfrm>
        </p:spPr>
      </p:pic>
      <p:sp>
        <p:nvSpPr>
          <p:cNvPr id="7" name="TextBox 6"/>
          <p:cNvSpPr txBox="1"/>
          <p:nvPr/>
        </p:nvSpPr>
        <p:spPr>
          <a:xfrm>
            <a:off x="678629" y="2564904"/>
            <a:ext cx="77867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</a:rPr>
              <a:t>第五节 注  </a:t>
            </a:r>
            <a:r>
              <a:rPr lang="zh-CN" altLang="en-US" sz="4400" dirty="0">
                <a:solidFill>
                  <a:schemeClr val="bg1"/>
                </a:solidFill>
              </a:rPr>
              <a:t>解</a:t>
            </a:r>
            <a:endParaRPr lang="en-US" altLang="zh-CN" sz="4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9752" y="692696"/>
            <a:ext cx="4636630" cy="8401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注解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Annotation</a:t>
            </a:r>
            <a:endParaRPr lang="zh-CN" altLang="en-US" b="1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600" b="1" dirty="0" smtClean="0">
                <a:ea typeface="宋体" pitchFamily="2" charset="-122"/>
                <a:cs typeface="Times New Roman" pitchFamily="18" charset="0"/>
              </a:rPr>
              <a:t>主要内容</a:t>
            </a:r>
            <a:endParaRPr lang="en-US" altLang="zh-CN" sz="3600" b="1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endParaRPr lang="en-US" altLang="zh-CN" sz="1200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JDK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内置的基本注解类型（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3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个）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自定义注解类型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对注解进行注解（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个）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24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548680"/>
            <a:ext cx="6237316" cy="925830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注解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 (</a:t>
            </a:r>
            <a:r>
              <a:rPr lang="en-US" altLang="zh-CN" b="1" dirty="0">
                <a:latin typeface="+mn-lt"/>
                <a:ea typeface="宋体" pitchFamily="2" charset="-122"/>
                <a:cs typeface="Times New Roman" pitchFamily="18" charset="0"/>
              </a:rPr>
              <a:t>Annotation)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概述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509729"/>
            <a:ext cx="8319868" cy="43481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从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JDK 5.0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开始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 Java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增加了对元数据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MetaData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)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的支持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也就是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Annotation(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注解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其实就是代码里的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特殊标记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这些标记可以在编译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类加载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运行时被读取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并执行相应的处理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.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通过使用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Annotation,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程序员可以在不改变原有逻辑的情况下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在源文件中嵌入一些补充信息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可以像修饰符一样被使用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可用于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修饰包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,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类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构造器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方法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成员变量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参数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局部变量的声明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这些信息被保存在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“name=value”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对中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能被用来为程序元素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成员变量等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)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设置元数据</a:t>
            </a:r>
          </a:p>
        </p:txBody>
      </p:sp>
    </p:spTree>
    <p:extLst>
      <p:ext uri="{BB962C8B-B14F-4D97-AF65-F5344CB8AC3E}">
        <p14:creationId xmlns:p14="http://schemas.microsoft.com/office/powerpoint/2010/main" val="408080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692696"/>
            <a:ext cx="5084048" cy="781814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基本的 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Annotation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714489"/>
            <a:ext cx="8429684" cy="3571900"/>
          </a:xfrm>
        </p:spPr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使用 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时要在其前面增加 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@ 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符号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并</a:t>
            </a:r>
            <a:r>
              <a:rPr lang="zh-CN" altLang="en-US" sz="28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把该 </a:t>
            </a:r>
            <a:r>
              <a:rPr lang="en-US" altLang="zh-CN" sz="28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8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当成一个修饰符使用。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用于修饰它支持的程序元素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三个基本的 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Annotation: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@Override: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限定重写父类方法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该注释只能用于方法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@Deprecated: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用于表示某个程序元素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方法等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已过时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@</a:t>
            </a:r>
            <a:r>
              <a:rPr lang="en-US" altLang="zh-CN" sz="2400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SuppressWarnings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: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抑制编译器警告</a:t>
            </a:r>
            <a:endParaRPr lang="en-US" altLang="zh-CN" sz="2400" dirty="0" smtClean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910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131840" y="620688"/>
            <a:ext cx="4053634" cy="84015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抽象类举例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80728"/>
            <a:ext cx="8424936" cy="5257800"/>
          </a:xfrm>
          <a:noFill/>
        </p:spPr>
        <p:txBody>
          <a:bodyPr>
            <a:noAutofit/>
          </a:bodyPr>
          <a:lstStyle/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abstract class A{   </a:t>
            </a: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abstract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m1( );</a:t>
            </a: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public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void m2( ){</a:t>
            </a: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("A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类中定义的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m2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方法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");</a:t>
            </a: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}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class B extends A{</a:t>
            </a: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void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m1( ){</a:t>
            </a: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System.out.println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("B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类中定义的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m1</a:t>
            </a:r>
            <a:r>
              <a:rPr lang="zh-CN" altLang="en-US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方法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");</a:t>
            </a: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}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Test{</a:t>
            </a: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 public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static void main( String </a:t>
            </a:r>
            <a:r>
              <a:rPr lang="en-US" altLang="zh-CN" sz="2400" dirty="0" err="1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args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[ ] ){</a:t>
            </a: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A </a:t>
            </a:r>
            <a:r>
              <a:rPr lang="en-US" altLang="zh-CN" sz="24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= new B( );</a:t>
            </a: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a.m1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 );</a:t>
            </a: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a.m2</a:t>
            </a: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);</a:t>
            </a: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     }</a:t>
            </a:r>
            <a:endParaRPr lang="en-US" altLang="zh-CN" sz="2400" dirty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marL="0" lvl="2" algn="just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marL="0" lvl="2" algn="just"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endParaRPr lang="en-US" altLang="zh-CN" sz="2400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31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692696"/>
            <a:ext cx="5371510" cy="853822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自定义 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Annotation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643050"/>
            <a:ext cx="8352928" cy="466627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定义新的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类型使用 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@interface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关键字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的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成员变量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在 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定义中以无参数方法的形式来声明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. 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其方法名和返回值定义了该成员的名字和类型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. 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可以在定义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的成员变量时为其指定初始值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指定成员变量的初始值可使用 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default 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关键字</a:t>
            </a:r>
            <a:endParaRPr lang="en-US" altLang="zh-CN" sz="2400" b="1" dirty="0" smtClean="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  <a:p>
            <a:pPr lvl="1" indent="-342900">
              <a:buFont typeface="Wingdings" pitchFamily="2" charset="2"/>
              <a:buChar char="Ø"/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public @interface </a:t>
            </a:r>
            <a:r>
              <a:rPr lang="en-US" altLang="zh-CN" sz="2000" b="1" dirty="0" err="1" smtClean="0">
                <a:solidFill>
                  <a:srgbClr val="C00000"/>
                </a:solidFill>
                <a:ea typeface="宋体" pitchFamily="2" charset="-122"/>
              </a:rPr>
              <a:t>MyAnnotation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{</a:t>
            </a:r>
          </a:p>
          <a:p>
            <a:pPr marL="400050" lvl="1" indent="0">
              <a:buNone/>
            </a:pP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	 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      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</a:rPr>
              <a:t>String name() </a:t>
            </a:r>
            <a:r>
              <a:rPr lang="en-US" altLang="zh-CN" sz="2000" b="1" dirty="0">
                <a:solidFill>
                  <a:srgbClr val="C00000"/>
                </a:solidFill>
                <a:ea typeface="宋体" pitchFamily="2" charset="-122"/>
              </a:rPr>
              <a:t>default 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“</a:t>
            </a:r>
            <a:r>
              <a:rPr lang="en-US" altLang="zh-CN" sz="2000" b="1" dirty="0" err="1" smtClean="0">
                <a:solidFill>
                  <a:srgbClr val="C00000"/>
                </a:solidFill>
                <a:ea typeface="宋体" pitchFamily="2" charset="-122"/>
              </a:rPr>
              <a:t>atguigu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itchFamily="2" charset="-122"/>
              </a:rPr>
              <a:t>";</a:t>
            </a:r>
            <a:endParaRPr lang="en-US" altLang="zh-CN" sz="2000" b="1" dirty="0">
              <a:solidFill>
                <a:srgbClr val="C00000"/>
              </a:solidFill>
              <a:ea typeface="宋体" pitchFamily="2" charset="-122"/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rgbClr val="C00000"/>
                </a:solidFill>
                <a:ea typeface="宋体" pitchFamily="2" charset="-122"/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  <a:ea typeface="宋体" pitchFamily="2" charset="-122"/>
              </a:rPr>
              <a:t>       }</a:t>
            </a:r>
            <a:endParaRPr lang="zh-CN" altLang="en-US" sz="20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没有成员定义的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称为标记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;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包含成员变量的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称为元数据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Annotation</a:t>
            </a:r>
          </a:p>
        </p:txBody>
      </p:sp>
    </p:spTree>
    <p:extLst>
      <p:ext uri="{BB962C8B-B14F-4D97-AF65-F5344CB8AC3E}">
        <p14:creationId xmlns:p14="http://schemas.microsoft.com/office/powerpoint/2010/main" val="30774964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5536" y="908720"/>
            <a:ext cx="1512168" cy="53285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39752" y="908720"/>
            <a:ext cx="6336704" cy="43204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339752" y="5373216"/>
            <a:ext cx="4464496" cy="13681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555776" y="5589240"/>
            <a:ext cx="1512168" cy="10081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show()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95536" y="6237312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栈</a:t>
            </a:r>
            <a:r>
              <a:rPr lang="en-US" altLang="zh-CN" dirty="0" smtClean="0"/>
              <a:t>:</a:t>
            </a:r>
            <a:r>
              <a:rPr lang="zh-CN" altLang="en-US" dirty="0" smtClean="0"/>
              <a:t>局部变量和对象的引用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596336" y="5373216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堆：对象（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出来的）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969302" y="623731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方法区</a:t>
            </a:r>
            <a:endParaRPr lang="zh-CN" altLang="en-US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395536" y="5445224"/>
            <a:ext cx="1512168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-900608" y="583488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show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31540" y="5589240"/>
            <a:ext cx="147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num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572000" y="1844824"/>
            <a:ext cx="3240360" cy="2520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148064" y="2132856"/>
            <a:ext cx="286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InnerClass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5796136" y="3307632"/>
            <a:ext cx="504056" cy="2281608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508104" y="5696381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num</a:t>
            </a:r>
            <a:endParaRPr lang="zh-CN" altLang="en-US" dirty="0"/>
          </a:p>
        </p:txBody>
      </p:sp>
      <p:cxnSp>
        <p:nvCxnSpPr>
          <p:cNvPr id="23" name="直接连接符 22"/>
          <p:cNvCxnSpPr/>
          <p:nvPr/>
        </p:nvCxnSpPr>
        <p:spPr>
          <a:xfrm>
            <a:off x="0" y="5373216"/>
            <a:ext cx="1907704" cy="1048762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-486308" y="5445224"/>
            <a:ext cx="2178242" cy="976754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148064" y="270892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final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smtClean="0"/>
              <a:t>num= </a:t>
            </a:r>
            <a:r>
              <a:rPr lang="en-US" altLang="zh-CN" dirty="0" err="1" smtClean="0"/>
              <a:t>num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83425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692696"/>
            <a:ext cx="5572734" cy="929548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提取 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信息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596664"/>
            <a:ext cx="8640960" cy="320675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JDK 5.0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在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java.lang.reflect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包下新增了 </a:t>
            </a:r>
            <a:r>
              <a:rPr lang="en-US" altLang="zh-CN" sz="2400" b="1" dirty="0" err="1" smtClean="0">
                <a:solidFill>
                  <a:srgbClr val="FF3300"/>
                </a:solidFill>
                <a:ea typeface="宋体" pitchFamily="2" charset="-122"/>
                <a:cs typeface="Times New Roman" pitchFamily="18" charset="0"/>
              </a:rPr>
              <a:t>AnnotatedElement</a:t>
            </a:r>
            <a:r>
              <a:rPr lang="en-US" altLang="zh-CN" sz="2400" b="1" dirty="0" smtClean="0">
                <a:solidFill>
                  <a:srgbClr val="FF33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接口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该接口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代表程序中可以接受注解的程序元素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当一个 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类型被定义为运行时 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400" b="1" dirty="0" smtClean="0">
                <a:solidFill>
                  <a:srgbClr val="0000FF"/>
                </a:solidFill>
                <a:ea typeface="宋体" pitchFamily="2" charset="-122"/>
                <a:cs typeface="Times New Roman" pitchFamily="18" charset="0"/>
              </a:rPr>
              <a:t>后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该注释才是运行时可见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当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class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文件被载入时保存在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class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文件中的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才会被虚拟机读取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程序可以调用 </a:t>
            </a:r>
            <a:r>
              <a:rPr lang="en-US" altLang="zh-CN" sz="2400" dirty="0" err="1" smtClean="0">
                <a:ea typeface="宋体" pitchFamily="2" charset="-122"/>
                <a:cs typeface="Times New Roman" pitchFamily="18" charset="0"/>
              </a:rPr>
              <a:t>AnnotationElement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对象的如下方法来访问 </a:t>
            </a:r>
            <a:r>
              <a:rPr lang="en-US" altLang="zh-CN" sz="2400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sz="2400" dirty="0" smtClean="0">
                <a:ea typeface="宋体" pitchFamily="2" charset="-122"/>
                <a:cs typeface="Times New Roman" pitchFamily="18" charset="0"/>
              </a:rPr>
              <a:t>信息</a:t>
            </a:r>
          </a:p>
        </p:txBody>
      </p: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536" y="4375360"/>
            <a:ext cx="8364390" cy="1800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8549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704" y="692696"/>
            <a:ext cx="5720740" cy="794340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JDK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的元 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Annotation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71613"/>
            <a:ext cx="8640960" cy="351357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JDK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的元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用于修饰其他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定义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zh-CN" altLang="en-US" dirty="0" smtClean="0"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JDK5.0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提供了专门在注解上的注解类型，分别是：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Retention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Target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2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Documented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Inherited</a:t>
            </a:r>
            <a:endParaRPr lang="zh-CN" altLang="en-US" sz="2800" b="1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67944" y="5373216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元数据</a:t>
            </a:r>
            <a:endParaRPr lang="en-US" altLang="zh-CN" dirty="0" smtClean="0"/>
          </a:p>
          <a:p>
            <a:r>
              <a:rPr lang="en-US" altLang="zh-CN" dirty="0" smtClean="0"/>
              <a:t>String name = “</a:t>
            </a:r>
            <a:r>
              <a:rPr lang="en-US" altLang="zh-CN" dirty="0" err="1" smtClean="0"/>
              <a:t>atguigu</a:t>
            </a:r>
            <a:r>
              <a:rPr lang="en-US" altLang="zh-CN" dirty="0" smtClean="0"/>
              <a:t>”;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98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736" y="692696"/>
            <a:ext cx="5720740" cy="794340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JDK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的元 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Annotation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71612"/>
            <a:ext cx="8856984" cy="466569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@Retention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: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只能用于修饰一个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定义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用于指定该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可以保留多长时间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, @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Rentention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包含一个 </a:t>
            </a: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RetentionPolicy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类型的成员变量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使用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@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Rentention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时必须为该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value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成员变量指定值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: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RetentionPolicy.SOURCE</a:t>
            </a:r>
            <a:r>
              <a:rPr lang="en-US" altLang="zh-CN" b="1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: 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编译器直接丢弃这种策略的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注释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RetentionPolicy.CLASS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: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编译器将把注释记录在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class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文件中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.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当运行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程序时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, JVM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不会保留注解。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这是默认值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b="1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RetentionPolicy.RUNTIME</a:t>
            </a:r>
            <a:r>
              <a:rPr lang="en-US" altLang="zh-CN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编译器将把注释记录在 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class 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文件中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. 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当运行 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Java 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程序时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, JVM 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会保留注释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. </a:t>
            </a:r>
            <a:r>
              <a:rPr lang="zh-CN" altLang="en-US" b="1" dirty="0" smtClean="0">
                <a:ea typeface="宋体" pitchFamily="2" charset="-122"/>
                <a:cs typeface="Times New Roman" pitchFamily="18" charset="0"/>
              </a:rPr>
              <a:t>程序可以通过反射获取该注释</a:t>
            </a:r>
          </a:p>
        </p:txBody>
      </p:sp>
    </p:spTree>
    <p:extLst>
      <p:ext uri="{BB962C8B-B14F-4D97-AF65-F5344CB8AC3E}">
        <p14:creationId xmlns:p14="http://schemas.microsoft.com/office/powerpoint/2010/main" val="28324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992192"/>
            <a:ext cx="69847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cs typeface="Times New Roman" pitchFamily="18" charset="0"/>
              </a:rPr>
              <a:t>public </a:t>
            </a:r>
            <a:r>
              <a:rPr lang="en-US" altLang="zh-CN" sz="2400" b="1" dirty="0" err="1" smtClean="0">
                <a:cs typeface="Times New Roman" pitchFamily="18" charset="0"/>
              </a:rPr>
              <a:t>enum</a:t>
            </a:r>
            <a:r>
              <a:rPr lang="en-US" altLang="zh-CN" sz="2400" b="1" dirty="0" smtClean="0">
                <a:cs typeface="Times New Roman" pitchFamily="18" charset="0"/>
              </a:rPr>
              <a:t> </a:t>
            </a:r>
            <a:r>
              <a:rPr lang="en-US" altLang="zh-CN" sz="2400" b="1" dirty="0" err="1" smtClean="0">
                <a:cs typeface="Times New Roman" pitchFamily="18" charset="0"/>
              </a:rPr>
              <a:t>RetentionPolicy</a:t>
            </a:r>
            <a:r>
              <a:rPr lang="en-US" altLang="zh-CN" sz="2400" b="1" dirty="0" smtClean="0">
                <a:cs typeface="Times New Roman" pitchFamily="18" charset="0"/>
              </a:rPr>
              <a:t>{</a:t>
            </a:r>
          </a:p>
          <a:p>
            <a:r>
              <a:rPr lang="en-US" altLang="zh-CN" sz="2400" b="1" dirty="0" smtClean="0">
                <a:cs typeface="Times New Roman" pitchFamily="18" charset="0"/>
              </a:rPr>
              <a:t>	SOURCE,</a:t>
            </a:r>
          </a:p>
          <a:p>
            <a:r>
              <a:rPr lang="en-US" altLang="zh-CN" sz="2400" b="1" dirty="0">
                <a:cs typeface="Times New Roman" pitchFamily="18" charset="0"/>
              </a:rPr>
              <a:t>	</a:t>
            </a:r>
            <a:r>
              <a:rPr lang="en-US" altLang="zh-CN" sz="2400" b="1" dirty="0" smtClean="0">
                <a:cs typeface="Times New Roman" pitchFamily="18" charset="0"/>
              </a:rPr>
              <a:t>CLASS,</a:t>
            </a:r>
          </a:p>
          <a:p>
            <a:r>
              <a:rPr lang="en-US" altLang="zh-CN" sz="2400" b="1" dirty="0">
                <a:cs typeface="Times New Roman" pitchFamily="18" charset="0"/>
              </a:rPr>
              <a:t>	</a:t>
            </a:r>
            <a:r>
              <a:rPr lang="en-US" altLang="zh-CN" sz="2400" b="1" dirty="0" smtClean="0">
                <a:cs typeface="Times New Roman" pitchFamily="18" charset="0"/>
              </a:rPr>
              <a:t>RUNTIME</a:t>
            </a:r>
          </a:p>
          <a:p>
            <a:r>
              <a:rPr lang="en-US" altLang="zh-CN" sz="2400" b="1" dirty="0" smtClean="0">
                <a:cs typeface="Times New Roman" pitchFamily="18" charset="0"/>
              </a:rPr>
              <a:t>}</a:t>
            </a:r>
            <a:endParaRPr lang="zh-CN" altLang="en-US" sz="2400" b="1" dirty="0"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9544" y="3140968"/>
            <a:ext cx="84249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C00000"/>
                </a:solidFill>
                <a:cs typeface="Times New Roman" pitchFamily="18" charset="0"/>
              </a:rPr>
              <a:t>@Retention(</a:t>
            </a:r>
            <a:r>
              <a:rPr lang="en-US" altLang="zh-CN" sz="2800" b="1" dirty="0" err="1" smtClean="0">
                <a:solidFill>
                  <a:srgbClr val="C00000"/>
                </a:solidFill>
                <a:cs typeface="Times New Roman" pitchFamily="18" charset="0"/>
              </a:rPr>
              <a:t>RetentionPolicy.SOURCE</a:t>
            </a:r>
            <a:r>
              <a:rPr lang="en-US" altLang="zh-CN" sz="2800" b="1" dirty="0" smtClean="0">
                <a:solidFill>
                  <a:srgbClr val="C00000"/>
                </a:solidFill>
                <a:cs typeface="Times New Roman" pitchFamily="18" charset="0"/>
              </a:rPr>
              <a:t>)</a:t>
            </a:r>
          </a:p>
          <a:p>
            <a:r>
              <a:rPr lang="en-US" altLang="zh-CN" sz="2800" b="1" dirty="0" smtClean="0">
                <a:cs typeface="Times New Roman" pitchFamily="18" charset="0"/>
              </a:rPr>
              <a:t>@interface MyAnnotation1{  }</a:t>
            </a:r>
          </a:p>
          <a:p>
            <a:r>
              <a:rPr lang="en-US" altLang="zh-CN" sz="2800" b="1" dirty="0" smtClean="0">
                <a:cs typeface="Times New Roman" pitchFamily="18" charset="0"/>
              </a:rPr>
              <a:t>@interface MyAnnotation2{  }</a:t>
            </a:r>
          </a:p>
          <a:p>
            <a:endParaRPr lang="en-US" altLang="zh-CN" sz="2800" b="1" dirty="0" smtClean="0">
              <a:cs typeface="Times New Roman" pitchFamily="18" charset="0"/>
            </a:endParaRPr>
          </a:p>
          <a:p>
            <a:r>
              <a:rPr lang="en-US" altLang="zh-CN" sz="2800" b="1" dirty="0" smtClean="0">
                <a:solidFill>
                  <a:srgbClr val="C00000"/>
                </a:solidFill>
                <a:cs typeface="Times New Roman" pitchFamily="18" charset="0"/>
              </a:rPr>
              <a:t>@Retention(</a:t>
            </a:r>
            <a:r>
              <a:rPr lang="en-US" altLang="zh-CN" sz="2800" b="1" dirty="0" err="1" smtClean="0">
                <a:solidFill>
                  <a:srgbClr val="C00000"/>
                </a:solidFill>
                <a:cs typeface="Times New Roman" pitchFamily="18" charset="0"/>
              </a:rPr>
              <a:t>RetentionPolicy.RUNTIME</a:t>
            </a:r>
            <a:r>
              <a:rPr lang="en-US" altLang="zh-CN" sz="2800" b="1" dirty="0" smtClean="0">
                <a:solidFill>
                  <a:srgbClr val="C00000"/>
                </a:solidFill>
                <a:cs typeface="Times New Roman" pitchFamily="18" charset="0"/>
              </a:rPr>
              <a:t>)</a:t>
            </a:r>
          </a:p>
          <a:p>
            <a:r>
              <a:rPr lang="en-US" altLang="zh-CN" sz="2800" b="1" dirty="0" smtClean="0">
                <a:cs typeface="Times New Roman" pitchFamily="18" charset="0"/>
              </a:rPr>
              <a:t>@interface MyAnnotation3{  }</a:t>
            </a:r>
            <a:endParaRPr lang="zh-CN" altLang="en-US" sz="2800" b="1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77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692696"/>
            <a:ext cx="5733260" cy="792088"/>
          </a:xfrm>
        </p:spPr>
        <p:txBody>
          <a:bodyPr/>
          <a:lstStyle/>
          <a:p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JDK </a:t>
            </a: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的元 </a:t>
            </a:r>
            <a:r>
              <a:rPr lang="en-US" altLang="zh-CN" b="1" dirty="0" smtClean="0">
                <a:latin typeface="+mn-lt"/>
                <a:ea typeface="宋体" pitchFamily="2" charset="-122"/>
                <a:cs typeface="Times New Roman" pitchFamily="18" charset="0"/>
              </a:rPr>
              <a:t>Annotation</a:t>
            </a:r>
            <a:endParaRPr lang="zh-CN" altLang="en-US" b="1" dirty="0" smtClean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84784"/>
            <a:ext cx="8464454" cy="495430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@Target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: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用于修饰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定义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用于指定被修饰的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能用于修饰哪些程序元素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. @Target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也包含一个名为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value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的成员变量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@Documented: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用于指定被该元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修饰的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类将被 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javadoc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工具提取成文档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定义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为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Documented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的注解必须设置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Retention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值为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RUNTIME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。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@Inherited: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被它修饰的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Annotation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将具有</a:t>
            </a:r>
            <a:r>
              <a:rPr lang="zh-CN" altLang="en-US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继承性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.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如果某个类使用了被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@Inherited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修饰的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Annotation, 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则其子类将自动具有该注解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实际应用中，使用较少</a:t>
            </a:r>
          </a:p>
        </p:txBody>
      </p:sp>
    </p:spTree>
    <p:extLst>
      <p:ext uri="{BB962C8B-B14F-4D97-AF65-F5344CB8AC3E}">
        <p14:creationId xmlns:p14="http://schemas.microsoft.com/office/powerpoint/2010/main" val="282827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55776" y="692696"/>
            <a:ext cx="4276590" cy="840156"/>
          </a:xfrm>
        </p:spPr>
        <p:txBody>
          <a:bodyPr/>
          <a:lstStyle/>
          <a:p>
            <a:r>
              <a:rPr lang="zh-CN" altLang="en-US" b="1" dirty="0" smtClean="0">
                <a:latin typeface="+mn-lt"/>
                <a:ea typeface="宋体" pitchFamily="2" charset="-122"/>
              </a:rPr>
              <a:t>练 习</a:t>
            </a:r>
            <a:endParaRPr lang="zh-CN" altLang="en-US" b="1" dirty="0">
              <a:latin typeface="+mn-lt"/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435280" cy="305293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1.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编写一个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类，使用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Override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注解它的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toString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方法</a:t>
            </a: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2.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自定义一个名为“</a:t>
            </a:r>
            <a:r>
              <a:rPr lang="en-US" altLang="zh-CN" dirty="0" err="1" smtClean="0">
                <a:ea typeface="宋体" pitchFamily="2" charset="-122"/>
                <a:cs typeface="Times New Roman" pitchFamily="18" charset="0"/>
              </a:rPr>
              <a:t>MyTiger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”的注解类型，它只可以使用在方法上，带一个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String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类型的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value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属性，然后在第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题中的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Person</a:t>
            </a:r>
            <a:r>
              <a:rPr lang="zh-CN" altLang="en-US" dirty="0" smtClean="0">
                <a:ea typeface="宋体" pitchFamily="2" charset="-122"/>
                <a:cs typeface="Times New Roman" pitchFamily="18" charset="0"/>
              </a:rPr>
              <a:t>类上正确使用。</a:t>
            </a:r>
            <a:endParaRPr lang="zh-CN" altLang="en-US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64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595" y="2239233"/>
            <a:ext cx="6559460" cy="3315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987824" y="690599"/>
            <a:ext cx="3920448" cy="685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+mn-lt"/>
                <a:ea typeface="宋体" pitchFamily="2" charset="-122"/>
                <a:cs typeface="Times New Roman" pitchFamily="18" charset="0"/>
              </a:rPr>
              <a:t>抽象类应用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6702055" y="2651518"/>
            <a:ext cx="2326493" cy="252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在航运公司系统中，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Vehicle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类需要定义两个方法分别计算运输工具的燃料效率和行驶距离。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132063" y="1317928"/>
            <a:ext cx="899159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抽象类是用来模型化那些父类无法确定全部实现，而是由其子类提供具体实现的对象的类。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42595" y="5589240"/>
            <a:ext cx="8991600" cy="76944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问题：卡车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(Truck)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和驳船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200" dirty="0" err="1">
                <a:ea typeface="宋体" pitchFamily="2" charset="-122"/>
                <a:cs typeface="Times New Roman" pitchFamily="18" charset="0"/>
              </a:rPr>
              <a:t>RiverBarge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的燃料效率和行驶距离的计算方法完全不同。</a:t>
            </a:r>
            <a:r>
              <a:rPr lang="en-US" altLang="zh-CN" sz="2200" dirty="0">
                <a:ea typeface="宋体" pitchFamily="2" charset="-122"/>
                <a:cs typeface="Times New Roman" pitchFamily="18" charset="0"/>
              </a:rPr>
              <a:t>Vehicle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类不能提供计算方法，</a:t>
            </a:r>
            <a:r>
              <a:rPr lang="zh-CN" altLang="en-US" sz="2200" dirty="0" smtClean="0">
                <a:ea typeface="宋体" pitchFamily="2" charset="-122"/>
                <a:cs typeface="Times New Roman" pitchFamily="18" charset="0"/>
              </a:rPr>
              <a:t>但子</a:t>
            </a:r>
            <a:r>
              <a:rPr lang="zh-CN" altLang="en-US" sz="2200" dirty="0">
                <a:ea typeface="宋体" pitchFamily="2" charset="-122"/>
                <a:cs typeface="Times New Roman" pitchFamily="18" charset="0"/>
              </a:rPr>
              <a:t>类可以。</a:t>
            </a:r>
          </a:p>
        </p:txBody>
      </p:sp>
    </p:spTree>
    <p:extLst>
      <p:ext uri="{BB962C8B-B14F-4D97-AF65-F5344CB8AC3E}">
        <p14:creationId xmlns:p14="http://schemas.microsoft.com/office/powerpoint/2010/main" val="359415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897496"/>
            <a:ext cx="8382000" cy="5486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000" b="1" dirty="0" smtClean="0">
                <a:ea typeface="宋体" pitchFamily="2" charset="-122"/>
                <a:cs typeface="Times New Roman" pitchFamily="18" charset="0"/>
              </a:rPr>
              <a:t>解决方案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dirty="0" smtClean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1800" b="1" dirty="0" smtClean="0">
                <a:ea typeface="宋体" pitchFamily="2" charset="-122"/>
                <a:cs typeface="Times New Roman" pitchFamily="18" charset="0"/>
              </a:rPr>
              <a:t>Java</a:t>
            </a:r>
            <a:r>
              <a:rPr lang="zh-CN" altLang="en-US" sz="1800" b="1" dirty="0" smtClean="0">
                <a:ea typeface="宋体" pitchFamily="2" charset="-122"/>
                <a:cs typeface="Times New Roman" pitchFamily="18" charset="0"/>
              </a:rPr>
              <a:t>允许类设计者指定：超类声明一个方法但不提供实现，该方法的实现由子类提供。这样的方法称为</a:t>
            </a:r>
            <a:r>
              <a:rPr lang="zh-CN" altLang="en-US" sz="18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抽象方法</a:t>
            </a:r>
            <a:r>
              <a:rPr lang="zh-CN" altLang="en-US" sz="1800" b="1" dirty="0" smtClean="0">
                <a:ea typeface="宋体" pitchFamily="2" charset="-122"/>
                <a:cs typeface="Times New Roman" pitchFamily="18" charset="0"/>
              </a:rPr>
              <a:t>。有一个或更多抽象方法的类称为</a:t>
            </a:r>
            <a:r>
              <a:rPr lang="zh-CN" altLang="en-US" sz="1800" b="1" dirty="0" smtClean="0">
                <a:solidFill>
                  <a:srgbClr val="FF0000"/>
                </a:solidFill>
                <a:ea typeface="宋体" pitchFamily="2" charset="-122"/>
                <a:cs typeface="Times New Roman" pitchFamily="18" charset="0"/>
              </a:rPr>
              <a:t>抽象类</a:t>
            </a:r>
            <a:r>
              <a:rPr lang="zh-CN" altLang="en-US" sz="1800" b="1" dirty="0" smtClean="0">
                <a:ea typeface="宋体" pitchFamily="2" charset="-122"/>
                <a:cs typeface="Times New Roman" pitchFamily="18" charset="0"/>
              </a:rPr>
              <a:t>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en-US" altLang="zh-CN" sz="1800" b="1" dirty="0" smtClean="0">
                <a:ea typeface="宋体" pitchFamily="2" charset="-122"/>
                <a:cs typeface="Times New Roman" pitchFamily="18" charset="0"/>
              </a:rPr>
              <a:t>Vehicle</a:t>
            </a:r>
            <a:r>
              <a:rPr lang="zh-CN" altLang="en-US" sz="1800" b="1" dirty="0" smtClean="0">
                <a:ea typeface="宋体" pitchFamily="2" charset="-122"/>
                <a:cs typeface="Times New Roman" pitchFamily="18" charset="0"/>
              </a:rPr>
              <a:t>是一个抽象类，有两个抽象方法。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1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abstract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class Vehicle{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</a:t>
            </a:r>
            <a:r>
              <a:rPr lang="en-US" altLang="zh-CN" sz="1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abstract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double </a:t>
            </a:r>
            <a:r>
              <a:rPr lang="en-US" altLang="zh-CN" sz="18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calcFuelEfficiency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	//</a:t>
            </a:r>
            <a:r>
              <a:rPr lang="zh-CN" altLang="en-US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计算燃料效率的抽象方法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</a:t>
            </a:r>
            <a:r>
              <a:rPr lang="en-US" altLang="zh-CN" sz="1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abstract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double </a:t>
            </a:r>
            <a:r>
              <a:rPr lang="en-US" altLang="zh-CN" sz="18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calcTripDistance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();	//</a:t>
            </a:r>
            <a:r>
              <a:rPr lang="zh-CN" altLang="en-US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计算行驶距离的抽象方法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Truck </a:t>
            </a:r>
            <a:r>
              <a:rPr lang="en-US" altLang="zh-CN" sz="1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extends Vehicle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double </a:t>
            </a:r>
            <a:r>
              <a:rPr lang="en-US" altLang="zh-CN" sz="18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calcFuelEfficiency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 )   { //</a:t>
            </a:r>
            <a:r>
              <a:rPr lang="zh-CN" altLang="en-US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写出计算卡车的燃料效率的具体方法   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public double </a:t>
            </a:r>
            <a:r>
              <a:rPr lang="en-US" altLang="zh-CN" sz="18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calcTripDistance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 )    {  //</a:t>
            </a:r>
            <a:r>
              <a:rPr lang="zh-CN" altLang="en-US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写出计算卡车行驶距离的具体方法   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1800" dirty="0" smtClean="0">
              <a:solidFill>
                <a:srgbClr val="C00000"/>
              </a:solidFill>
              <a:ea typeface="宋体" pitchFamily="2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public class </a:t>
            </a:r>
            <a:r>
              <a:rPr lang="en-US" altLang="zh-CN" sz="18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RiverBarge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extends Vehicle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public double </a:t>
            </a:r>
            <a:r>
              <a:rPr lang="en-US" altLang="zh-CN" sz="18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calcFuelEfficiency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 ) { //</a:t>
            </a:r>
            <a:r>
              <a:rPr lang="zh-CN" altLang="en-US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写出计算驳船的燃料效率的具体方法  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	 public double </a:t>
            </a:r>
            <a:r>
              <a:rPr lang="en-US" altLang="zh-CN" sz="1800" dirty="0" err="1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calcTripDistance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( )  {  //</a:t>
            </a:r>
            <a:r>
              <a:rPr lang="zh-CN" altLang="en-US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写出计算驳船行驶距离的具体方法</a:t>
            </a: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 smtClean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}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title"/>
          </p:nvPr>
        </p:nvSpPr>
        <p:spPr>
          <a:xfrm>
            <a:off x="3491880" y="0"/>
            <a:ext cx="2839758" cy="71435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solidFill>
                  <a:srgbClr val="FFFF00"/>
                </a:solidFill>
                <a:latin typeface="+mn-lt"/>
                <a:ea typeface="宋体" pitchFamily="2" charset="-122"/>
                <a:cs typeface="Times New Roman" pitchFamily="18" charset="0"/>
              </a:rPr>
              <a:t>抽象类应用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85720" y="6060064"/>
            <a:ext cx="7391400" cy="369332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宋体" pitchFamily="2" charset="-122"/>
                <a:cs typeface="Times New Roman" pitchFamily="18" charset="0"/>
              </a:rPr>
              <a:t>注意：抽象类不能实例化  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new </a:t>
            </a:r>
            <a:r>
              <a:rPr lang="en-US" altLang="zh-CN" dirty="0" err="1">
                <a:ea typeface="宋体" pitchFamily="2" charset="-122"/>
                <a:cs typeface="Times New Roman" pitchFamily="18" charset="0"/>
              </a:rPr>
              <a:t>Vihicle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()</a:t>
            </a:r>
            <a:r>
              <a:rPr lang="zh-CN" altLang="en-US" dirty="0">
                <a:ea typeface="宋体" pitchFamily="2" charset="-122"/>
                <a:cs typeface="Times New Roman" pitchFamily="18" charset="0"/>
              </a:rPr>
              <a:t>是非法的</a:t>
            </a:r>
          </a:p>
        </p:txBody>
      </p:sp>
    </p:spTree>
    <p:extLst>
      <p:ext uri="{BB962C8B-B14F-4D97-AF65-F5344CB8AC3E}">
        <p14:creationId xmlns:p14="http://schemas.microsoft.com/office/powerpoint/2010/main" val="372232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9912" y="83671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ea typeface="宋体" pitchFamily="2" charset="-122"/>
              </a:rPr>
              <a:t>思  考</a:t>
            </a:r>
            <a:endParaRPr lang="zh-CN" altLang="en-US" sz="3600" b="1" dirty="0"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5622" y="2492896"/>
            <a:ext cx="7992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问题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为什么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抽象类不可以使用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final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关键字声明？</a:t>
            </a:r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endParaRPr lang="en-US" altLang="zh-CN" sz="2800" dirty="0" smtClean="0">
              <a:ea typeface="宋体" pitchFamily="2" charset="-122"/>
              <a:cs typeface="Times New Roman" pitchFamily="18" charset="0"/>
            </a:endParaRPr>
          </a:p>
          <a:p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问题</a:t>
            </a:r>
            <a:r>
              <a:rPr lang="en-US" altLang="zh-CN" sz="2800" dirty="0" smtClean="0"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：一个抽象类中可以定义构造</a:t>
            </a:r>
            <a:r>
              <a:rPr lang="zh-CN" altLang="en-US" sz="2800" dirty="0">
                <a:ea typeface="宋体" pitchFamily="2" charset="-122"/>
                <a:cs typeface="Times New Roman" pitchFamily="18" charset="0"/>
              </a:rPr>
              <a:t>器</a:t>
            </a:r>
            <a:r>
              <a:rPr lang="zh-CN" altLang="en-US" sz="2800" dirty="0" smtClean="0">
                <a:ea typeface="宋体" pitchFamily="2" charset="-122"/>
                <a:cs typeface="Times New Roman" pitchFamily="18" charset="0"/>
              </a:rPr>
              <a:t>吗？</a:t>
            </a:r>
            <a:endParaRPr lang="zh-CN" altLang="en-US" sz="2800" dirty="0"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82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模板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3">
      <a:majorFont>
        <a:latin typeface="Calibri"/>
        <a:ea typeface="Arial Unicode MS"/>
        <a:cs typeface=""/>
      </a:majorFont>
      <a:minorFont>
        <a:latin typeface="Calibri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3175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</Template>
  <TotalTime>14684</TotalTime>
  <Words>3613</Words>
  <Application>Microsoft Office PowerPoint</Application>
  <PresentationFormat>全屏显示(4:3)</PresentationFormat>
  <Paragraphs>601</Paragraphs>
  <Slides>68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76" baseType="lpstr">
      <vt:lpstr>Arial Unicode MS</vt:lpstr>
      <vt:lpstr>楷体</vt:lpstr>
      <vt:lpstr>宋体</vt:lpstr>
      <vt:lpstr>Arial</vt:lpstr>
      <vt:lpstr>Calibri</vt:lpstr>
      <vt:lpstr>Times New Roman</vt:lpstr>
      <vt:lpstr>Wingdings</vt:lpstr>
      <vt:lpstr>PPT模板</vt:lpstr>
      <vt:lpstr>第8章 高级类特性</vt:lpstr>
      <vt:lpstr>本章内容</vt:lpstr>
      <vt:lpstr>PowerPoint 演示文稿</vt:lpstr>
      <vt:lpstr>  抽象类(abstract class)</vt:lpstr>
      <vt:lpstr>抽象类</vt:lpstr>
      <vt:lpstr>抽象类举例</vt:lpstr>
      <vt:lpstr>抽象类应用</vt:lpstr>
      <vt:lpstr>抽象类应用</vt:lpstr>
      <vt:lpstr>PowerPoint 演示文稿</vt:lpstr>
      <vt:lpstr>练 习</vt:lpstr>
      <vt:lpstr>作  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接 口(1)</vt:lpstr>
      <vt:lpstr>接 口(2)</vt:lpstr>
      <vt:lpstr>接 口(3)</vt:lpstr>
      <vt:lpstr>接 口(4)</vt:lpstr>
      <vt:lpstr>接口应用举例(1)</vt:lpstr>
      <vt:lpstr>接口应用举例(1)</vt:lpstr>
      <vt:lpstr>接口应用举例(2)</vt:lpstr>
      <vt:lpstr>接口的其他问题</vt:lpstr>
      <vt:lpstr>PowerPoint 演示文稿</vt:lpstr>
      <vt:lpstr>工厂方法举例</vt:lpstr>
      <vt:lpstr>PowerPoint 演示文稿</vt:lpstr>
      <vt:lpstr>PowerPoint 演示文稿</vt:lpstr>
      <vt:lpstr>代理模式(Proxy)</vt:lpstr>
      <vt:lpstr>PowerPoint 演示文稿</vt:lpstr>
      <vt:lpstr>接口用法总结</vt:lpstr>
      <vt:lpstr>PowerPoint 演示文稿</vt:lpstr>
      <vt:lpstr>练  习</vt:lpstr>
      <vt:lpstr>作  业</vt:lpstr>
      <vt:lpstr>PowerPoint 演示文稿</vt:lpstr>
      <vt:lpstr>PowerPoint 演示文稿</vt:lpstr>
      <vt:lpstr>  类的成员之五：内部类</vt:lpstr>
      <vt:lpstr>内部类举例 (1)</vt:lpstr>
      <vt:lpstr>内部类举例 (2)</vt:lpstr>
      <vt:lpstr>内部类特性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枚举类</vt:lpstr>
      <vt:lpstr>枚举类入门</vt:lpstr>
      <vt:lpstr>枚举类的属性</vt:lpstr>
      <vt:lpstr>Enum枚举类</vt:lpstr>
      <vt:lpstr>使用 Enum 定义的 Season</vt:lpstr>
      <vt:lpstr>Enum枚举类</vt:lpstr>
      <vt:lpstr>枚举的方法</vt:lpstr>
      <vt:lpstr>实现接口的枚举类</vt:lpstr>
      <vt:lpstr>练 习</vt:lpstr>
      <vt:lpstr>PowerPoint 演示文稿</vt:lpstr>
      <vt:lpstr>注解Annotation</vt:lpstr>
      <vt:lpstr>注解 (Annotation) 概述</vt:lpstr>
      <vt:lpstr>基本的 Annotation</vt:lpstr>
      <vt:lpstr>自定义 Annotation</vt:lpstr>
      <vt:lpstr>PowerPoint 演示文稿</vt:lpstr>
      <vt:lpstr>提取 Annotation 信息</vt:lpstr>
      <vt:lpstr>JDK 的元 Annotation</vt:lpstr>
      <vt:lpstr>JDK 的元 Annotation</vt:lpstr>
      <vt:lpstr>PowerPoint 演示文稿</vt:lpstr>
      <vt:lpstr>JDK 的元 Annotation</vt:lpstr>
      <vt:lpstr>练 习</vt:lpstr>
      <vt:lpstr>PowerPoint 演示文稿</vt:lpstr>
    </vt:vector>
  </TitlesOfParts>
  <Company>WwW.YlmF.CoM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LEE</dc:creator>
  <cp:lastModifiedBy>LEE</cp:lastModifiedBy>
  <cp:revision>871</cp:revision>
  <dcterms:created xsi:type="dcterms:W3CDTF">2012-08-05T14:09:30Z</dcterms:created>
  <dcterms:modified xsi:type="dcterms:W3CDTF">2016-11-29T01:32:27Z</dcterms:modified>
</cp:coreProperties>
</file>