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2" r:id="rId3"/>
    <p:sldId id="480" r:id="rId5"/>
    <p:sldId id="478" r:id="rId6"/>
    <p:sldId id="479" r:id="rId7"/>
    <p:sldId id="467" r:id="rId8"/>
    <p:sldId id="473" r:id="rId9"/>
    <p:sldId id="472" r:id="rId10"/>
    <p:sldId id="462" r:id="rId11"/>
    <p:sldId id="481" r:id="rId12"/>
    <p:sldId id="497" r:id="rId13"/>
    <p:sldId id="474" r:id="rId14"/>
    <p:sldId id="261" r:id="rId15"/>
    <p:sldId id="262" r:id="rId16"/>
    <p:sldId id="263" r:id="rId17"/>
    <p:sldId id="264" r:id="rId18"/>
    <p:sldId id="25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3E20-3189-400B-BE00-A8D64A6F29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FA4B-6ED2-4748-A0FB-0221BC0E89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Arial Unicode MS" pitchFamily="34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Arial Unicode MS" pitchFamily="34" charset="-122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Lesson Aim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19380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In this lesson, you learn about tables, the main database objects, and their relationships to each other. You also learn how to </a:t>
            </a:r>
            <a:r>
              <a:rPr lang="en-US" altLang="zh-CN">
                <a:solidFill>
                  <a:srgbClr val="FC0128"/>
                </a:solidFill>
                <a:latin typeface="Times New Roman" panose="02020603050405020304" pitchFamily="18" charset="0"/>
              </a:rPr>
              <a:t>create</a:t>
            </a:r>
            <a:r>
              <a:rPr lang="en-US" altLang="zh-CN">
                <a:latin typeface="Times New Roman" panose="02020603050405020304" pitchFamily="18" charset="0"/>
              </a:rPr>
              <a:t>, alter, and drop tables.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Arial Unicode MS" pitchFamily="34" charset="-122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Arial Unicode MS" pitchFamily="34" charset="-122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Lesson Aim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19380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In this lesson, you learn about tables, the main database objects, and their relationships to each other. You also learn how to </a:t>
            </a:r>
            <a:r>
              <a:rPr lang="en-US" altLang="zh-CN">
                <a:solidFill>
                  <a:srgbClr val="FC0128"/>
                </a:solidFill>
                <a:latin typeface="Times New Roman" panose="02020603050405020304" pitchFamily="18" charset="0"/>
              </a:rPr>
              <a:t>create</a:t>
            </a:r>
            <a:r>
              <a:rPr lang="en-US" altLang="zh-CN">
                <a:latin typeface="Times New Roman" panose="02020603050405020304" pitchFamily="18" charset="0"/>
              </a:rPr>
              <a:t>, alter, and drop tables.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Lesson Aim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9380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 this lesson, you learn about tables, the main database objects, and their relationships to each other. You also learn how to </a:t>
            </a:r>
            <a:r>
              <a:rPr lang="en-US" altLang="zh-CN">
                <a:solidFill>
                  <a:srgbClr val="FC012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create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alter, and drop tables.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+mn-lt"/>
              </a:rPr>
              <a:t>Data Manipulation Language (DML) statements are used for managing data within schema objects. Some examples:</a:t>
            </a:r>
            <a:endParaRPr lang="en-US" altLang="zh-CN">
              <a:latin typeface="+mn-lt"/>
            </a:endParaRPr>
          </a:p>
          <a:p>
            <a:pPr>
              <a:defRPr/>
            </a:pPr>
            <a:r>
              <a:rPr lang="en-US" altLang="zh-CN"/>
              <a:t>SELECT - retrieve data from the a database </a:t>
            </a:r>
            <a:br>
              <a:rPr lang="en-US" altLang="zh-CN"/>
            </a:br>
            <a:r>
              <a:rPr lang="en-US" altLang="zh-CN"/>
              <a:t>INSERT - insert data into a table </a:t>
            </a:r>
            <a:br>
              <a:rPr lang="en-US" altLang="zh-CN"/>
            </a:br>
            <a:r>
              <a:rPr lang="en-US" altLang="zh-CN"/>
              <a:t>UPDATE - updates existing data within a table </a:t>
            </a:r>
            <a:br>
              <a:rPr lang="en-US" altLang="zh-CN"/>
            </a:br>
            <a:r>
              <a:rPr lang="en-US" altLang="zh-CN"/>
              <a:t>DELETE - deletes all records from a table, the space for the records remain</a:t>
            </a:r>
            <a:endParaRPr lang="zh-CN" altLang="en-US">
              <a:latin typeface="+mn-lt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6A0999B-CAED-4562-B3CD-BF785D3D0095}" type="slidenum">
              <a:rPr lang="zh-CN" altLang="en-US" smtClean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</a:fld>
            <a:endParaRPr lang="zh-CN" altLang="en-US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Definition Language (DDL) statements are used to define the database structure or schema. Some examples: 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CREATE - to create objects in the database 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ALTER - alters the structure of the database 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DROP - delete objects from the database 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TRUNCATE - remove all records from a table, including all spaces allocated for the records are removed 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RENAME - rename an object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E5C4EA4-1715-45D8-96B1-FDE8813D251A}" type="slidenum">
              <a:rPr lang="zh-CN" altLang="en-US" smtClean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</a:fld>
            <a:endParaRPr lang="zh-CN" altLang="en-US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Control Language (DCL) statements. Some examples: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GRANT - gives user's access privileges to database 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REVOKE - withdraw access privileges given with the GRANT command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8ACE48B-5404-4B1E-AADD-D4303E4F5529}" type="slidenum">
              <a:rPr lang="zh-CN" altLang="en-US" smtClean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</a:fld>
            <a:endParaRPr lang="zh-CN" altLang="en-US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39752" y="2420888"/>
            <a:ext cx="6525317" cy="8415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SQL</a:t>
            </a:r>
            <a:r>
              <a:rPr lang="zh-CN" altLang="en-US" sz="4800" b="1" dirty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概述</a:t>
            </a:r>
            <a:endParaRPr lang="zh-CN" altLang="zh-CN" sz="48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433" y="5477530"/>
            <a:ext cx="733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AF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讲师：王飞龙   </a:t>
            </a:r>
            <a:endParaRPr lang="en-US" altLang="zh-CN" sz="2800" b="1" dirty="0">
              <a:solidFill>
                <a:srgbClr val="00AF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2" y="600194"/>
            <a:ext cx="8141191" cy="406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70" y="4311650"/>
            <a:ext cx="3505200" cy="23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357313"/>
            <a:ext cx="9144000" cy="452596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、将数据放到表中，表再放到库中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、一个数据库中可以有多个表，每个表都有一个的名字，用来标识自己。表名具有唯一性。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、表具有一些特性，这些特性定义了数据在表中如何存储，类似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 “类”的设计。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、表由列组成，我们也称为字段。所有表都是由一个或多个列组成的，每一列类似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、表中的数据是按行存储的，每一行类似于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中的“对象”。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5929313" y="142875"/>
            <a:ext cx="3000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数据库的特点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050" y="1628775"/>
            <a:ext cx="8428038" cy="295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SQL(</a:t>
            </a:r>
            <a:r>
              <a:rPr lang="en-US" altLang="zh-CN" sz="2000" dirty="0">
                <a:ea typeface="宋体" panose="02010600030101010101" pitchFamily="2" charset="-122"/>
              </a:rPr>
              <a:t>Structural query language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语句分为以下三种类型：</a:t>
            </a:r>
            <a:endParaRPr lang="en-US" altLang="zh-CN" sz="3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DML: </a:t>
            </a:r>
            <a:r>
              <a:rPr lang="en-US" altLang="zh-CN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Data Manipulation Language </a:t>
            </a:r>
            <a:r>
              <a:rPr lang="zh-CN" altLang="en-US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数据操纵语言</a:t>
            </a:r>
            <a:endParaRPr lang="en-US" altLang="zh-CN" sz="28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DDL:  </a:t>
            </a:r>
            <a:r>
              <a:rPr lang="en-US" altLang="zh-CN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Data Definition Language </a:t>
            </a:r>
            <a:r>
              <a:rPr lang="zh-CN" altLang="en-US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数据定义语言</a:t>
            </a:r>
            <a:endParaRPr lang="en-US" altLang="zh-CN" sz="28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DCL:  </a:t>
            </a:r>
            <a:r>
              <a:rPr lang="en-US" altLang="zh-CN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Data Control Language </a:t>
            </a:r>
            <a:r>
              <a:rPr lang="zh-CN" altLang="en-US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数据控制语言</a:t>
            </a:r>
            <a:endParaRPr lang="en-US" altLang="zh-CN" sz="28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4427538" y="763588"/>
            <a:ext cx="1441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dirty="0">
                <a:latin typeface="+mn-lt"/>
                <a:cs typeface="Times New Roman" panose="02020603050405020304" pitchFamily="18" charset="0"/>
              </a:rPr>
              <a:t>DML</a:t>
            </a:r>
            <a:endParaRPr lang="zh-CN" alt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500" y="1628775"/>
            <a:ext cx="8356600" cy="3465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DML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用于查询与修改数据记录，包括如下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SQL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语句：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INSERT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：添加数据到数据库中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UPDATE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：修改数据库中的数据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DELETE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：删除数据库中的数据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SELECT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：选择（查询）数据</a:t>
            </a:r>
            <a:endParaRPr lang="en-US" altLang="zh-CN" sz="2800" b="1" dirty="0">
              <a:solidFill>
                <a:srgbClr val="C00000"/>
              </a:solidFill>
              <a:latin typeface="+mn-lt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SELECT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语言的基础，最为重要。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4283075" y="835025"/>
            <a:ext cx="180181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dirty="0">
                <a:latin typeface="+mn-lt"/>
                <a:cs typeface="Times New Roman" panose="02020603050405020304" pitchFamily="18" charset="0"/>
              </a:rPr>
              <a:t>DDL</a:t>
            </a:r>
            <a:endParaRPr lang="zh-CN" alt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238" y="1654175"/>
            <a:ext cx="8716962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DDL</a:t>
            </a:r>
            <a:r>
              <a:rPr lang="zh-CN" altLang="en-US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用于定义数据库的结构，比如创建、修改或删除数据库对象，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包括如下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SQL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语句：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CREATE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TABLE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：创建数据库表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ALTER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TABLE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</a:t>
            </a:r>
            <a:r>
              <a:rPr lang="zh-CN" altLang="en-US" sz="2500" dirty="0">
                <a:latin typeface="+mn-lt"/>
                <a:ea typeface="宋体" panose="02010600030101010101" pitchFamily="2" charset="-122"/>
              </a:rPr>
              <a:t>更改表结构、添加、删除、修改列长度</a:t>
            </a:r>
            <a:endParaRPr lang="en-US" altLang="zh-CN" sz="25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DROP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TABLE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：删除表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CREATE INDEX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：在表上建立索引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DROP INDEX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：删除索引</a:t>
            </a:r>
            <a:endParaRPr lang="zh-CN" altLang="en-US" sz="28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4427538" y="835025"/>
            <a:ext cx="1657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>
                <a:latin typeface="+mn-lt"/>
                <a:cs typeface="Times New Roman" panose="02020603050405020304" pitchFamily="18" charset="0"/>
              </a:rPr>
              <a:t>DCL</a:t>
            </a:r>
            <a:endParaRPr lang="zh-CN" altLang="en-US" sz="3600" b="1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725" y="1628775"/>
            <a:ext cx="8355013" cy="405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DCL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用来控制数据库的访问，包括如下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SQL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语句：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GRANT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：授予访问权限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REVOKE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：撤销访问权限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COMMIT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：提交事务处理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ROLLBACK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：事务处理回退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SAVEPOINT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：设置保存点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LOCK</a:t>
            </a: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：对数据库的特定部分进行锁定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642938" y="1071563"/>
            <a:ext cx="3357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保存数据 的容器：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0188" y="1857375"/>
            <a:ext cx="40719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数组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集合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文件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000125"/>
            <a:ext cx="2428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" y="1012825"/>
            <a:ext cx="8501063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071563"/>
            <a:ext cx="7215187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" y="714375"/>
            <a:ext cx="76358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050" y="1285875"/>
            <a:ext cx="8428038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CN" sz="2800" dirty="0">
              <a:latin typeface="+mn-lt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defRPr/>
            </a:pPr>
            <a:endParaRPr lang="en-US" altLang="zh-CN" sz="28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571500" y="1785938"/>
            <a:ext cx="742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实现数据持久化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使用完整的管理系统统一管理，易于查询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5929313" y="142875"/>
            <a:ext cx="3000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数据库的概念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571500" y="1143000"/>
            <a:ext cx="3786188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DB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DBMS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000125" y="1428750"/>
            <a:ext cx="8143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数据库（</a:t>
            </a:r>
            <a:r>
              <a:rPr lang="en-US" altLang="zh-CN" sz="18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r>
              <a:rPr lang="zh-CN" altLang="en-US" sz="18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）：存储数据的“仓库”。它保存了一系列有组织的数据。</a:t>
            </a:r>
            <a:endParaRPr lang="en-US" altLang="zh-CN" sz="1800" i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1000125" y="2643188"/>
            <a:ext cx="8143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数据库管理系统（</a:t>
            </a:r>
            <a:r>
              <a:rPr lang="en-US" altLang="zh-CN" sz="18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 Management System</a:t>
            </a:r>
            <a:r>
              <a:rPr lang="zh-CN" altLang="en-US" sz="18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）。数据库是通过</a:t>
            </a:r>
            <a:r>
              <a:rPr lang="en-US" altLang="zh-CN" sz="18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</a:t>
            </a:r>
            <a:r>
              <a:rPr lang="zh-CN" altLang="en-US" sz="18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创建和操作的容器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1000125" y="4071938"/>
            <a:ext cx="7929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结构化查询语言（</a:t>
            </a:r>
            <a:r>
              <a:rPr lang="en-US" altLang="zh-CN" sz="18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Structure Query Language</a:t>
            </a:r>
            <a:r>
              <a:rPr lang="zh-CN" altLang="en-US" sz="18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）：专门用来与数据库通信的语言。</a:t>
            </a:r>
            <a:endParaRPr lang="en-US" altLang="zh-CN" sz="1800" i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73" grpId="0"/>
      <p:bldP spid="71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anchor="t"/>
          <a:lstStyle/>
          <a:p>
            <a:pPr algn="r"/>
            <a:r>
              <a:rPr lang="zh-CN" altLang="en-US"/>
              <a:t>数据库管理系统</a:t>
            </a:r>
            <a:endParaRPr lang="zh-CN" altLang="en-US"/>
          </a:p>
        </p:txBody>
      </p:sp>
      <p:pic>
        <p:nvPicPr>
          <p:cNvPr id="10243" name="Picture 5" descr="Q9UC[T6M([6X`BS{%QSY}F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28675"/>
            <a:ext cx="8539163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5813" y="5429250"/>
            <a:ext cx="8358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常见的数据库管理系统：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MySQL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Oracle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DB2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800" b="1" dirty="0" err="1">
                <a:latin typeface="Arial" panose="020B0604020202020204" pitchFamily="34" charset="0"/>
                <a:ea typeface="宋体" panose="02010600030101010101" pitchFamily="2" charset="-122"/>
              </a:rPr>
              <a:t>SqlServer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等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73050" y="1428750"/>
            <a:ext cx="84280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的优点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、不是某个特定数据库供应商专有的语言，几乎所有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DBMS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都支持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SQL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、简单易学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、虽然简单，但实际上是一种强有力的语言，灵活使用其语言元素，可以进行非常复杂和高级的数据库操作。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4500563" y="142875"/>
            <a:ext cx="4429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语言概述</a:t>
            </a:r>
            <a:endParaRPr lang="zh-CN" altLang="en-US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143000"/>
            <a:ext cx="37147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500188"/>
            <a:ext cx="2192338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5643563" y="785813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文件柜</a:t>
            </a:r>
            <a:endParaRPr lang="zh-CN" altLang="en-US" sz="1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1857375" y="785813"/>
            <a:ext cx="1500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管家</a:t>
            </a:r>
            <a:endParaRPr lang="zh-CN" altLang="en-US" sz="1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214688" y="2571750"/>
            <a:ext cx="2143125" cy="64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3714750" y="2000250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管理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REFSHAPE" val="936575148"/>
  <p:tag name="KSO_WM_UNIT_PLACING_PICTURE_USER_VIEWPORT" val="{&quot;height&quot;:6396.7763779527559,&quot;width&quot;:12820.773228346456}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WPS 演示</Application>
  <PresentationFormat>全屏显示(4:3)</PresentationFormat>
  <Paragraphs>113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Times New Roman</vt:lpstr>
      <vt:lpstr>华文楷体</vt:lpstr>
      <vt:lpstr>Arial Unicode MS</vt:lpstr>
      <vt:lpstr>1_Office 主题</vt:lpstr>
      <vt:lpstr>SQL概述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安雪莹Shelly</cp:lastModifiedBy>
  <cp:revision>22</cp:revision>
  <dcterms:created xsi:type="dcterms:W3CDTF">2013-03-04T07:19:00Z</dcterms:created>
  <dcterms:modified xsi:type="dcterms:W3CDTF">2020-05-29T06:41:52Z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