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482" r:id="rId2"/>
    <p:sldId id="261" r:id="rId3"/>
    <p:sldId id="262" r:id="rId4"/>
    <p:sldId id="263" r:id="rId5"/>
    <p:sldId id="264" r:id="rId6"/>
    <p:sldId id="265" r:id="rId7"/>
    <p:sldId id="266" r:id="rId8"/>
    <p:sldId id="267" r:id="rId9"/>
    <p:sldId id="268" r:id="rId10"/>
    <p:sldId id="269" r:id="rId11"/>
    <p:sldId id="270" r:id="rId12"/>
    <p:sldId id="272" r:id="rId13"/>
    <p:sldId id="271" r:id="rId14"/>
    <p:sldId id="273" r:id="rId15"/>
    <p:sldId id="274" r:id="rId16"/>
    <p:sldId id="275" r:id="rId17"/>
    <p:sldId id="276" r:id="rId18"/>
    <p:sldId id="277" r:id="rId19"/>
    <p:sldId id="259"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6" d="100"/>
          <a:sy n="116" d="100"/>
        </p:scale>
        <p:origin x="14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098D2-C0BE-4EED-AEEC-F7955D3AAE40}" type="datetimeFigureOut">
              <a:rPr lang="zh-CN" altLang="en-US" smtClean="0"/>
              <a:t>2020/1/6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BA5479-0ACB-4A96-ACBE-6EAFF5CA81AB}" type="slidenum">
              <a:rPr lang="zh-CN" altLang="en-US" smtClean="0"/>
              <a:t>‹#›</a:t>
            </a:fld>
            <a:endParaRPr lang="zh-CN" altLang="en-US"/>
          </a:p>
        </p:txBody>
      </p:sp>
    </p:spTree>
    <p:extLst>
      <p:ext uri="{BB962C8B-B14F-4D97-AF65-F5344CB8AC3E}">
        <p14:creationId xmlns:p14="http://schemas.microsoft.com/office/powerpoint/2010/main" val="3204917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image" Target="../media/image8.png"/></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Using Group Functions in a Subquery</a:t>
            </a:r>
          </a:p>
          <a:p>
            <a:pPr marL="120650" lvl="1" defTabSz="427038" eaLnBrk="1" hangingPunct="1">
              <a:spcBef>
                <a:spcPct val="0"/>
              </a:spcBef>
            </a:pPr>
            <a:r>
              <a:rPr lang="en-US" altLang="zh-CN"/>
              <a:t>You can display data from a main query by using a </a:t>
            </a:r>
            <a:r>
              <a:rPr lang="en-US" altLang="zh-CN">
                <a:solidFill>
                  <a:srgbClr val="FC0128"/>
                </a:solidFill>
              </a:rPr>
              <a:t>group function in a subquery</a:t>
            </a:r>
            <a:r>
              <a:rPr lang="en-US" altLang="zh-CN"/>
              <a:t> to return a single row. The subquery is in parentheses and is placed after the comparison condition.</a:t>
            </a:r>
          </a:p>
          <a:p>
            <a:pPr marL="120650" lvl="1" defTabSz="427038" eaLnBrk="1" hangingPunct="1">
              <a:spcBef>
                <a:spcPct val="0"/>
              </a:spcBef>
            </a:pPr>
            <a:r>
              <a:rPr lang="en-US" altLang="zh-CN"/>
              <a:t>The example on the slide displays the employee last name, job ID, and salary of all employees whose salary is equal to the minimum salary. The </a:t>
            </a:r>
            <a:r>
              <a:rPr lang="en-US" altLang="zh-CN">
                <a:latin typeface="Courier New" pitchFamily="49" charset="0"/>
              </a:rPr>
              <a:t>MIN</a:t>
            </a:r>
            <a:r>
              <a:rPr lang="en-US" altLang="zh-CN"/>
              <a:t> group function returns a single value (2500) to the outer query.</a:t>
            </a:r>
          </a:p>
          <a:p>
            <a:pPr marL="120650" lvl="1" defTabSz="427038" eaLnBrk="1" hangingPunct="1">
              <a:spcBef>
                <a:spcPct val="0"/>
              </a:spcBef>
            </a:pPr>
            <a:endParaRPr lang="en-US" altLang="zh-CN"/>
          </a:p>
          <a:p>
            <a:pPr defTabSz="427038" eaLnBrk="1" hangingPunct="1">
              <a:spcBef>
                <a:spcPct val="0"/>
              </a:spcBef>
            </a:pPr>
            <a:endParaRPr lang="en-US" altLang="zh-CN">
              <a:solidFill>
                <a:schemeClr val="accent2"/>
              </a:solidFill>
            </a:endParaRPr>
          </a:p>
          <a:p>
            <a:pPr defTabSz="427038" eaLnBrk="1" hangingPunct="1">
              <a:spcBef>
                <a:spcPct val="0"/>
              </a:spcBef>
            </a:pPr>
            <a:endParaRPr lang="en-US" altLang="zh-CN" sz="1300">
              <a:solidFill>
                <a:schemeClr val="accent2"/>
              </a:solidFill>
            </a:endParaRPr>
          </a:p>
          <a:p>
            <a:pPr defTabSz="427038" eaLnBrk="1" hangingPunct="1">
              <a:spcBef>
                <a:spcPct val="0"/>
              </a:spcBef>
            </a:pPr>
            <a:endParaRPr lang="en-US" altLang="zh-CN" sz="1300">
              <a:solidFill>
                <a:schemeClr val="accent2"/>
              </a:solidFill>
            </a:endParaRPr>
          </a:p>
          <a:p>
            <a:pPr defTabSz="427038" eaLnBrk="1" hangingPunct="1">
              <a:spcBef>
                <a:spcPct val="0"/>
              </a:spcBef>
            </a:pPr>
            <a:endParaRPr lang="en-US" altLang="zh-CN" sz="1300">
              <a:solidFill>
                <a:schemeClr val="accent2"/>
              </a:solidFill>
            </a:endParaRPr>
          </a:p>
          <a:p>
            <a:pPr defTabSz="427038" eaLnBrk="1" hangingPunct="1">
              <a:spcBef>
                <a:spcPct val="0"/>
              </a:spcBef>
            </a:pPr>
            <a:endParaRPr lang="en-US" altLang="zh-CN" sz="1300">
              <a:solidFill>
                <a:schemeClr val="accent2"/>
              </a:solidFill>
            </a:endParaRPr>
          </a:p>
          <a:p>
            <a:pPr defTabSz="427038" eaLnBrk="1" hangingPunct="1">
              <a:spcBef>
                <a:spcPct val="0"/>
              </a:spcBef>
            </a:pPr>
            <a:endParaRPr lang="en-US" altLang="zh-CN" sz="1300">
              <a:solidFill>
                <a:schemeClr val="accent2"/>
              </a:solidFill>
            </a:endParaRPr>
          </a:p>
        </p:txBody>
      </p:sp>
      <p:sp>
        <p:nvSpPr>
          <p:cNvPr id="29699" name="Rectangle 3"/>
          <p:cNvSpPr>
            <a:spLocks noGrp="1" noRot="1" noChangeAspect="1" noChangeArrowheads="1" noTextEdit="1"/>
          </p:cNvSpPr>
          <p:nvPr>
            <p:ph type="sldImg"/>
          </p:nvPr>
        </p:nvSpPr>
        <p:spPr bwMode="auto">
          <a:xfrm>
            <a:off x="492125" y="161925"/>
            <a:ext cx="5872163" cy="44037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824552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492125" y="161925"/>
            <a:ext cx="5872163" cy="44037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noChangeArrowheads="1"/>
          </p:cNvSpPr>
          <p:nvPr>
            <p:ph type="body" idx="1"/>
          </p:nvPr>
        </p:nvSpPr>
        <p:spPr bwMode="auto">
          <a:xfrm>
            <a:off x="412750" y="4773613"/>
            <a:ext cx="6029325" cy="3756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normAutofit lnSpcReduction="10000"/>
          </a:bodyPr>
          <a:lstStyle/>
          <a:p>
            <a:pPr eaLnBrk="1" hangingPunct="1">
              <a:spcBef>
                <a:spcPct val="0"/>
              </a:spcBef>
              <a:defRPr/>
            </a:pPr>
            <a:r>
              <a:rPr lang="en-US" altLang="zh-CN"/>
              <a:t>The </a:t>
            </a:r>
            <a:r>
              <a:rPr lang="en-US" altLang="zh-CN">
                <a:latin typeface="Courier New" panose="02070309020205020404" pitchFamily="49" charset="0"/>
              </a:rPr>
              <a:t>HAVING</a:t>
            </a:r>
            <a:r>
              <a:rPr lang="en-US" altLang="zh-CN"/>
              <a:t> Clause with Subqueries</a:t>
            </a:r>
          </a:p>
          <a:p>
            <a:pPr lvl="1" eaLnBrk="1" hangingPunct="1">
              <a:spcBef>
                <a:spcPct val="0"/>
              </a:spcBef>
              <a:defRPr/>
            </a:pPr>
            <a:r>
              <a:rPr lang="en-US" altLang="zh-CN"/>
              <a:t>You can use subqueries not only in the </a:t>
            </a:r>
            <a:r>
              <a:rPr lang="en-US" altLang="zh-CN">
                <a:solidFill>
                  <a:srgbClr val="FC0128"/>
                </a:solidFill>
                <a:latin typeface="Courier New" panose="02070309020205020404" pitchFamily="49" charset="0"/>
              </a:rPr>
              <a:t>WHERE</a:t>
            </a:r>
            <a:r>
              <a:rPr lang="en-US" altLang="zh-CN">
                <a:solidFill>
                  <a:srgbClr val="FC0128"/>
                </a:solidFill>
              </a:rPr>
              <a:t> clause</a:t>
            </a:r>
            <a:r>
              <a:rPr lang="en-US" altLang="zh-CN"/>
              <a:t>, but also in the </a:t>
            </a:r>
            <a:r>
              <a:rPr lang="en-US" altLang="zh-CN">
                <a:solidFill>
                  <a:srgbClr val="FC0128"/>
                </a:solidFill>
                <a:latin typeface="Courier New" panose="02070309020205020404" pitchFamily="49" charset="0"/>
              </a:rPr>
              <a:t>HAVING</a:t>
            </a:r>
            <a:r>
              <a:rPr lang="en-US" altLang="zh-CN">
                <a:solidFill>
                  <a:srgbClr val="FC0128"/>
                </a:solidFill>
              </a:rPr>
              <a:t> clause</a:t>
            </a:r>
            <a:r>
              <a:rPr lang="en-US" altLang="zh-CN"/>
              <a:t>. The Oracle server executes the subquery, and the results are returned into the </a:t>
            </a:r>
            <a:r>
              <a:rPr lang="en-US" altLang="zh-CN">
                <a:latin typeface="Courier New" panose="02070309020205020404" pitchFamily="49" charset="0"/>
              </a:rPr>
              <a:t>HAVING</a:t>
            </a:r>
            <a:r>
              <a:rPr lang="en-US" altLang="zh-CN"/>
              <a:t> clause of the main query.</a:t>
            </a:r>
          </a:p>
          <a:p>
            <a:pPr lvl="1" eaLnBrk="1" hangingPunct="1">
              <a:spcBef>
                <a:spcPct val="0"/>
              </a:spcBef>
              <a:defRPr/>
            </a:pPr>
            <a:r>
              <a:rPr lang="en-US" altLang="zh-CN"/>
              <a:t>The SQL statement on the slide displays all the departments that have a minimum salary greater than that of department 50.</a:t>
            </a:r>
          </a:p>
          <a:p>
            <a:pPr lvl="1" eaLnBrk="1" hangingPunct="1">
              <a:spcBef>
                <a:spcPct val="0"/>
              </a:spcBef>
              <a:defRPr/>
            </a:pPr>
            <a:r>
              <a:rPr lang="en-US" altLang="zh-CN">
                <a:latin typeface="Courier New" panose="02070309020205020404" pitchFamily="49" charset="0"/>
              </a:rPr>
              <a:t>   </a:t>
            </a:r>
          </a:p>
          <a:p>
            <a:pPr lvl="1" eaLnBrk="1" hangingPunct="1">
              <a:spcBef>
                <a:spcPct val="0"/>
              </a:spcBef>
              <a:defRPr/>
            </a:pPr>
            <a:endParaRPr lang="en-US" altLang="zh-CN" b="1"/>
          </a:p>
          <a:p>
            <a:pPr lvl="1" eaLnBrk="1" hangingPunct="1">
              <a:spcBef>
                <a:spcPct val="0"/>
              </a:spcBef>
              <a:defRPr/>
            </a:pPr>
            <a:endParaRPr lang="en-US" altLang="zh-CN" b="1"/>
          </a:p>
          <a:p>
            <a:pPr lvl="1" eaLnBrk="1" hangingPunct="1">
              <a:spcBef>
                <a:spcPct val="0"/>
              </a:spcBef>
              <a:defRPr/>
            </a:pPr>
            <a:endParaRPr lang="en-US" altLang="zh-CN" b="1"/>
          </a:p>
          <a:p>
            <a:pPr lvl="1" eaLnBrk="1" hangingPunct="1">
              <a:spcBef>
                <a:spcPct val="0"/>
              </a:spcBef>
              <a:defRPr/>
            </a:pPr>
            <a:endParaRPr lang="en-US" altLang="zh-CN" b="1"/>
          </a:p>
          <a:p>
            <a:pPr lvl="1" eaLnBrk="1" hangingPunct="1">
              <a:spcBef>
                <a:spcPct val="0"/>
              </a:spcBef>
              <a:defRPr/>
            </a:pPr>
            <a:endParaRPr lang="en-US" altLang="zh-CN" sz="500" b="1"/>
          </a:p>
          <a:p>
            <a:pPr lvl="1" eaLnBrk="1" hangingPunct="1">
              <a:spcBef>
                <a:spcPct val="100000"/>
              </a:spcBef>
              <a:defRPr/>
            </a:pPr>
            <a:r>
              <a:rPr lang="en-US" altLang="zh-CN" b="1"/>
              <a:t>Example</a:t>
            </a:r>
          </a:p>
          <a:p>
            <a:pPr lvl="1" eaLnBrk="1" hangingPunct="1">
              <a:spcBef>
                <a:spcPct val="0"/>
              </a:spcBef>
              <a:defRPr/>
            </a:pPr>
            <a:r>
              <a:rPr lang="en-US" altLang="zh-CN"/>
              <a:t>Find the job with the lowest average salary.</a:t>
            </a:r>
          </a:p>
          <a:p>
            <a:pPr lvl="1" eaLnBrk="1" hangingPunct="1">
              <a:spcBef>
                <a:spcPct val="0"/>
              </a:spcBef>
              <a:defRPr/>
            </a:pPr>
            <a:endParaRPr lang="en-US" altLang="zh-CN" sz="500"/>
          </a:p>
          <a:p>
            <a:pPr lvl="1" eaLnBrk="1" hangingPunct="1">
              <a:spcBef>
                <a:spcPct val="0"/>
              </a:spcBef>
              <a:defRPr/>
            </a:pPr>
            <a:r>
              <a:rPr lang="en-US" altLang="zh-CN">
                <a:latin typeface="Courier New" panose="02070309020205020404" pitchFamily="49" charset="0"/>
              </a:rPr>
              <a:t>   SELECT   job_id, AVG(salary)</a:t>
            </a:r>
          </a:p>
          <a:p>
            <a:pPr lvl="1" eaLnBrk="1" hangingPunct="1">
              <a:spcBef>
                <a:spcPct val="0"/>
              </a:spcBef>
              <a:defRPr/>
            </a:pPr>
            <a:r>
              <a:rPr lang="en-US" altLang="zh-CN">
                <a:latin typeface="Courier New" panose="02070309020205020404" pitchFamily="49" charset="0"/>
              </a:rPr>
              <a:t>   FROM     employees</a:t>
            </a:r>
          </a:p>
          <a:p>
            <a:pPr lvl="1" eaLnBrk="1" hangingPunct="1">
              <a:spcBef>
                <a:spcPct val="0"/>
              </a:spcBef>
              <a:defRPr/>
            </a:pPr>
            <a:r>
              <a:rPr lang="en-US" altLang="zh-CN">
                <a:latin typeface="Courier New" panose="02070309020205020404" pitchFamily="49" charset="0"/>
              </a:rPr>
              <a:t>   GROUP BY job_id</a:t>
            </a:r>
          </a:p>
          <a:p>
            <a:pPr lvl="1" eaLnBrk="1" hangingPunct="1">
              <a:spcBef>
                <a:spcPct val="0"/>
              </a:spcBef>
              <a:defRPr/>
            </a:pPr>
            <a:r>
              <a:rPr lang="en-US" altLang="zh-CN">
                <a:latin typeface="Courier New" panose="02070309020205020404" pitchFamily="49" charset="0"/>
              </a:rPr>
              <a:t>   HAVING   AVG(salary) = (SELECT   MIN(AVG(salary))</a:t>
            </a:r>
          </a:p>
          <a:p>
            <a:pPr lvl="1" eaLnBrk="1" hangingPunct="1">
              <a:spcBef>
                <a:spcPct val="0"/>
              </a:spcBef>
              <a:defRPr/>
            </a:pPr>
            <a:r>
              <a:rPr lang="en-US" altLang="zh-CN">
                <a:latin typeface="Courier New" panose="02070309020205020404" pitchFamily="49" charset="0"/>
              </a:rPr>
              <a:t>                           FROM     employees</a:t>
            </a:r>
          </a:p>
          <a:p>
            <a:pPr lvl="1" eaLnBrk="1" hangingPunct="1">
              <a:spcBef>
                <a:spcPct val="0"/>
              </a:spcBef>
              <a:defRPr/>
            </a:pPr>
            <a:r>
              <a:rPr lang="en-US" altLang="zh-CN">
                <a:latin typeface="Courier New" panose="02070309020205020404" pitchFamily="49" charset="0"/>
              </a:rPr>
              <a:t>                           GROUP BY job_id);</a:t>
            </a:r>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5754688"/>
            <a:ext cx="54229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07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25" y="6494463"/>
            <a:ext cx="56229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0726" name="Text Box 6"/>
          <p:cNvSpPr txBox="1">
            <a:spLocks noChangeArrowheads="1"/>
          </p:cNvSpPr>
          <p:nvPr/>
        </p:nvSpPr>
        <p:spPr bwMode="auto">
          <a:xfrm>
            <a:off x="647700" y="6183313"/>
            <a:ext cx="34766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55" tIns="12155" rIns="12155" bIns="12155">
            <a:spAutoFit/>
          </a:bodyPr>
          <a:lstStyle>
            <a:lvl1pPr defTabSz="787400">
              <a:defRPr>
                <a:solidFill>
                  <a:schemeClr val="tx1"/>
                </a:solidFill>
                <a:latin typeface="Arial" charset="0"/>
                <a:ea typeface="宋体" charset="-122"/>
              </a:defRPr>
            </a:lvl1pPr>
            <a:lvl2pPr marL="742950" indent="-285750" defTabSz="787400">
              <a:defRPr>
                <a:solidFill>
                  <a:schemeClr val="tx1"/>
                </a:solidFill>
                <a:latin typeface="Arial" charset="0"/>
                <a:ea typeface="宋体" charset="-122"/>
              </a:defRPr>
            </a:lvl2pPr>
            <a:lvl3pPr marL="1143000" indent="-228600" defTabSz="787400">
              <a:defRPr>
                <a:solidFill>
                  <a:schemeClr val="tx1"/>
                </a:solidFill>
                <a:latin typeface="Arial" charset="0"/>
                <a:ea typeface="宋体" charset="-122"/>
              </a:defRPr>
            </a:lvl3pPr>
            <a:lvl4pPr marL="1600200" indent="-228600" defTabSz="787400">
              <a:defRPr>
                <a:solidFill>
                  <a:schemeClr val="tx1"/>
                </a:solidFill>
                <a:latin typeface="Arial" charset="0"/>
                <a:ea typeface="宋体" charset="-122"/>
              </a:defRPr>
            </a:lvl4pPr>
            <a:lvl5pPr marL="2057400" indent="-228600" defTabSz="787400">
              <a:defRPr>
                <a:solidFill>
                  <a:schemeClr val="tx1"/>
                </a:solidFill>
                <a:latin typeface="Arial" charset="0"/>
                <a:ea typeface="宋体" charset="-122"/>
              </a:defRPr>
            </a:lvl5pPr>
            <a:lvl6pPr marL="2514600" indent="-228600" defTabSz="787400" eaLnBrk="0" fontAlgn="base" hangingPunct="0">
              <a:spcBef>
                <a:spcPct val="0"/>
              </a:spcBef>
              <a:spcAft>
                <a:spcPct val="0"/>
              </a:spcAft>
              <a:defRPr>
                <a:solidFill>
                  <a:schemeClr val="tx1"/>
                </a:solidFill>
                <a:latin typeface="Arial" charset="0"/>
                <a:ea typeface="宋体" charset="-122"/>
              </a:defRPr>
            </a:lvl6pPr>
            <a:lvl7pPr marL="2971800" indent="-228600" defTabSz="787400" eaLnBrk="0" fontAlgn="base" hangingPunct="0">
              <a:spcBef>
                <a:spcPct val="0"/>
              </a:spcBef>
              <a:spcAft>
                <a:spcPct val="0"/>
              </a:spcAft>
              <a:defRPr>
                <a:solidFill>
                  <a:schemeClr val="tx1"/>
                </a:solidFill>
                <a:latin typeface="Arial" charset="0"/>
                <a:ea typeface="宋体" charset="-122"/>
              </a:defRPr>
            </a:lvl7pPr>
            <a:lvl8pPr marL="3429000" indent="-228600" defTabSz="787400" eaLnBrk="0" fontAlgn="base" hangingPunct="0">
              <a:spcBef>
                <a:spcPct val="0"/>
              </a:spcBef>
              <a:spcAft>
                <a:spcPct val="0"/>
              </a:spcAft>
              <a:defRPr>
                <a:solidFill>
                  <a:schemeClr val="tx1"/>
                </a:solidFill>
                <a:latin typeface="Arial" charset="0"/>
                <a:ea typeface="宋体" charset="-122"/>
              </a:defRPr>
            </a:lvl8pPr>
            <a:lvl9pPr marL="3886200" indent="-228600" defTabSz="787400" eaLnBrk="0" fontAlgn="base" hangingPunct="0">
              <a:spcBef>
                <a:spcPct val="0"/>
              </a:spcBef>
              <a:spcAft>
                <a:spcPct val="0"/>
              </a:spcAft>
              <a:defRPr>
                <a:solidFill>
                  <a:schemeClr val="tx1"/>
                </a:solidFill>
                <a:latin typeface="Arial" charset="0"/>
                <a:ea typeface="宋体" charset="-122"/>
              </a:defRPr>
            </a:lvl9pPr>
          </a:lstStyle>
          <a:p>
            <a:pPr eaLnBrk="1" hangingPunct="1">
              <a:buClr>
                <a:srgbClr val="000000"/>
              </a:buClr>
            </a:pPr>
            <a:r>
              <a:rPr lang="zh-CN" altLang="en-US" sz="2300" b="1">
                <a:ea typeface="Arial Unicode MS" pitchFamily="34" charset="-122"/>
                <a:cs typeface="Arial Unicode MS" pitchFamily="34" charset="-122"/>
              </a:rPr>
              <a:t>…</a:t>
            </a:r>
          </a:p>
        </p:txBody>
      </p:sp>
    </p:spTree>
    <p:extLst>
      <p:ext uri="{BB962C8B-B14F-4D97-AF65-F5344CB8AC3E}">
        <p14:creationId xmlns:p14="http://schemas.microsoft.com/office/powerpoint/2010/main" val="4249223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455613" y="168275"/>
            <a:ext cx="5937250" cy="4452938"/>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xfrm>
            <a:off x="455613" y="4770438"/>
            <a:ext cx="5848350"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0688" eaLnBrk="1" hangingPunct="1">
              <a:spcBef>
                <a:spcPct val="0"/>
              </a:spcBef>
              <a:tabLst>
                <a:tab pos="468313" algn="l"/>
              </a:tabLst>
            </a:pPr>
            <a:r>
              <a:rPr lang="en-US" altLang="zh-CN"/>
              <a:t>Problems with Subqueries </a:t>
            </a:r>
          </a:p>
          <a:p>
            <a:pPr marL="120650" lvl="1" defTabSz="420688" eaLnBrk="1" hangingPunct="1">
              <a:spcBef>
                <a:spcPct val="0"/>
              </a:spcBef>
              <a:tabLst>
                <a:tab pos="468313" algn="l"/>
              </a:tabLst>
            </a:pPr>
            <a:r>
              <a:rPr lang="en-US" altLang="zh-CN"/>
              <a:t>A common problem with subqueries is </a:t>
            </a:r>
            <a:r>
              <a:rPr lang="en-US" altLang="zh-CN">
                <a:solidFill>
                  <a:srgbClr val="FC0128"/>
                </a:solidFill>
              </a:rPr>
              <a:t>no rows being returned by the inner query</a:t>
            </a:r>
            <a:r>
              <a:rPr lang="en-US" altLang="zh-CN"/>
              <a:t>. </a:t>
            </a:r>
          </a:p>
          <a:p>
            <a:pPr marL="120650" lvl="1" defTabSz="420688" eaLnBrk="1" hangingPunct="1">
              <a:spcBef>
                <a:spcPct val="0"/>
              </a:spcBef>
              <a:tabLst>
                <a:tab pos="468313" algn="l"/>
              </a:tabLst>
            </a:pPr>
            <a:r>
              <a:rPr lang="en-US" altLang="zh-CN"/>
              <a:t>In the SQL statement on the slide, the subquery contains a </a:t>
            </a:r>
            <a:r>
              <a:rPr lang="en-US" altLang="zh-CN">
                <a:latin typeface="Courier New" pitchFamily="49" charset="0"/>
              </a:rPr>
              <a:t>WHERE</a:t>
            </a:r>
            <a:r>
              <a:rPr lang="en-US" altLang="zh-CN"/>
              <a:t> clause. Presumably, the intention is to find the employee whose name is Haas. The statement is correct but selects no rows when executed. </a:t>
            </a:r>
          </a:p>
          <a:p>
            <a:pPr marL="120650" lvl="1" defTabSz="420688" eaLnBrk="1" hangingPunct="1">
              <a:spcBef>
                <a:spcPct val="0"/>
              </a:spcBef>
              <a:tabLst>
                <a:tab pos="468313" algn="l"/>
              </a:tabLst>
            </a:pPr>
            <a:r>
              <a:rPr lang="en-US" altLang="zh-CN"/>
              <a:t>There is no employee named Haas. So the subquery returns no rows. The outer query takes the results of the subquery (null) and uses these results in its </a:t>
            </a:r>
            <a:r>
              <a:rPr lang="en-US" altLang="zh-CN">
                <a:latin typeface="Courier New" pitchFamily="49" charset="0"/>
              </a:rPr>
              <a:t>WHERE</a:t>
            </a:r>
            <a:r>
              <a:rPr lang="en-US" altLang="zh-CN"/>
              <a:t> clause. The outer query finds no employee with a job ID equal to null, and so returns no rows. If a job existed with a value of null, the row is not returned because comparison of two null values yields a null, therefore the </a:t>
            </a:r>
            <a:r>
              <a:rPr lang="en-US" altLang="zh-CN">
                <a:latin typeface="Courier New" pitchFamily="49" charset="0"/>
              </a:rPr>
              <a:t>WHERE</a:t>
            </a:r>
            <a:r>
              <a:rPr lang="en-US" altLang="zh-CN"/>
              <a:t> condition is not true.</a:t>
            </a:r>
          </a:p>
          <a:p>
            <a:pPr marL="120650" lvl="1" defTabSz="420688" eaLnBrk="1" hangingPunct="1">
              <a:spcBef>
                <a:spcPct val="0"/>
              </a:spcBef>
              <a:tabLst>
                <a:tab pos="468313" algn="l"/>
              </a:tabLst>
            </a:pPr>
            <a:endParaRPr lang="en-US" altLang="zh-CN"/>
          </a:p>
          <a:p>
            <a:pPr marL="120650" lvl="1" defTabSz="420688" eaLnBrk="1" hangingPunct="1">
              <a:spcBef>
                <a:spcPct val="0"/>
              </a:spcBef>
              <a:tabLst>
                <a:tab pos="468313" algn="l"/>
              </a:tabLst>
            </a:pPr>
            <a:endParaRPr lang="en-US" altLang="zh-CN"/>
          </a:p>
          <a:p>
            <a:pPr marL="120650" lvl="1" defTabSz="420688" eaLnBrk="1" hangingPunct="1">
              <a:spcBef>
                <a:spcPct val="0"/>
              </a:spcBef>
              <a:tabLst>
                <a:tab pos="468313" algn="l"/>
              </a:tabLst>
            </a:pPr>
            <a:endParaRPr lang="en-US" altLang="zh-CN"/>
          </a:p>
          <a:p>
            <a:pPr defTabSz="420688" eaLnBrk="1" hangingPunct="1">
              <a:spcBef>
                <a:spcPct val="0"/>
              </a:spcBef>
              <a:tabLst>
                <a:tab pos="468313" algn="l"/>
              </a:tabLst>
            </a:pPr>
            <a:endParaRPr lang="en-US" altLang="zh-CN" b="1"/>
          </a:p>
        </p:txBody>
      </p:sp>
    </p:spTree>
    <p:extLst>
      <p:ext uri="{BB962C8B-B14F-4D97-AF65-F5344CB8AC3E}">
        <p14:creationId xmlns:p14="http://schemas.microsoft.com/office/powerpoint/2010/main" val="796675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455613" y="168275"/>
            <a:ext cx="5937250" cy="4452938"/>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xfrm>
            <a:off x="455613" y="4770438"/>
            <a:ext cx="5895975"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0688" eaLnBrk="1" hangingPunct="1">
              <a:spcBef>
                <a:spcPct val="0"/>
              </a:spcBef>
              <a:tabLst>
                <a:tab pos="468313" algn="l"/>
              </a:tabLst>
            </a:pPr>
            <a:r>
              <a:rPr lang="en-US" altLang="zh-CN"/>
              <a:t>Errors with Subqueries</a:t>
            </a:r>
          </a:p>
          <a:p>
            <a:pPr marL="120650" lvl="1" defTabSz="420688" eaLnBrk="1" hangingPunct="1">
              <a:spcBef>
                <a:spcPct val="0"/>
              </a:spcBef>
              <a:tabLst>
                <a:tab pos="468313" algn="l"/>
              </a:tabLst>
            </a:pPr>
            <a:r>
              <a:rPr lang="en-US" altLang="zh-CN"/>
              <a:t>One common error with subqueries is more than one row returned for a single-row subquery.</a:t>
            </a:r>
          </a:p>
          <a:p>
            <a:pPr marL="120650" lvl="1" defTabSz="420688" eaLnBrk="1" hangingPunct="1">
              <a:spcBef>
                <a:spcPct val="0"/>
              </a:spcBef>
              <a:tabLst>
                <a:tab pos="468313" algn="l"/>
              </a:tabLst>
            </a:pPr>
            <a:r>
              <a:rPr lang="en-US" altLang="zh-CN"/>
              <a:t>In the SQL statement on the slide, the subquery contains a </a:t>
            </a:r>
            <a:r>
              <a:rPr lang="en-US" altLang="zh-CN">
                <a:latin typeface="Courier New" pitchFamily="49" charset="0"/>
              </a:rPr>
              <a:t>GROUP BY</a:t>
            </a:r>
            <a:r>
              <a:rPr lang="en-US" altLang="zh-CN"/>
              <a:t> clause, which implies that the subquery will return multiple rows, one for each group it finds. In this case, the result of the subquery will be 4400, 6000, 2500, 4200, 7000, 17000, and 8300.</a:t>
            </a:r>
          </a:p>
          <a:p>
            <a:pPr marL="120650" lvl="1" defTabSz="420688" eaLnBrk="1" hangingPunct="1">
              <a:spcBef>
                <a:spcPct val="0"/>
              </a:spcBef>
              <a:tabLst>
                <a:tab pos="468313" algn="l"/>
              </a:tabLst>
            </a:pPr>
            <a:r>
              <a:rPr lang="en-US" altLang="zh-CN"/>
              <a:t>The outer query takes the results of the subquery (4400, 6000, 2500, 4200, 7000, 17000, 8300) and uses these results in its </a:t>
            </a:r>
            <a:r>
              <a:rPr lang="en-US" altLang="zh-CN">
                <a:latin typeface="Courier New" pitchFamily="49" charset="0"/>
              </a:rPr>
              <a:t>WHERE</a:t>
            </a:r>
            <a:r>
              <a:rPr lang="en-US" altLang="zh-CN"/>
              <a:t> clause. The </a:t>
            </a:r>
            <a:r>
              <a:rPr lang="en-US" altLang="zh-CN">
                <a:latin typeface="Courier New" pitchFamily="49" charset="0"/>
              </a:rPr>
              <a:t>WHERE</a:t>
            </a:r>
            <a:r>
              <a:rPr lang="en-US" altLang="zh-CN"/>
              <a:t> clause contains an equal (=) operator, a single-row comparison operator expecting only one value. The </a:t>
            </a:r>
            <a:r>
              <a:rPr lang="en-US" altLang="zh-CN">
                <a:latin typeface="Courier New" pitchFamily="49" charset="0"/>
              </a:rPr>
              <a:t>=</a:t>
            </a:r>
            <a:r>
              <a:rPr lang="en-US" altLang="zh-CN"/>
              <a:t> operator cannot accept more than one value from the subquery and therefore generates the error.</a:t>
            </a:r>
          </a:p>
          <a:p>
            <a:pPr marL="120650" lvl="1" defTabSz="420688" eaLnBrk="1" hangingPunct="1">
              <a:spcBef>
                <a:spcPct val="0"/>
              </a:spcBef>
              <a:tabLst>
                <a:tab pos="468313" algn="l"/>
              </a:tabLst>
            </a:pPr>
            <a:r>
              <a:rPr lang="en-US" altLang="zh-CN"/>
              <a:t>To correct this error, change the </a:t>
            </a:r>
            <a:r>
              <a:rPr lang="en-US" altLang="zh-CN">
                <a:latin typeface="Courier New" pitchFamily="49" charset="0"/>
              </a:rPr>
              <a:t>=</a:t>
            </a:r>
            <a:r>
              <a:rPr lang="en-US" altLang="zh-CN"/>
              <a:t> operator to </a:t>
            </a:r>
            <a:r>
              <a:rPr lang="en-US" altLang="zh-CN">
                <a:latin typeface="Courier New" pitchFamily="49" charset="0"/>
              </a:rPr>
              <a:t>IN</a:t>
            </a:r>
            <a:r>
              <a:rPr lang="en-US" altLang="zh-CN"/>
              <a:t>. </a:t>
            </a:r>
          </a:p>
        </p:txBody>
      </p:sp>
    </p:spTree>
    <p:extLst>
      <p:ext uri="{BB962C8B-B14F-4D97-AF65-F5344CB8AC3E}">
        <p14:creationId xmlns:p14="http://schemas.microsoft.com/office/powerpoint/2010/main" val="755169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492125" y="161925"/>
            <a:ext cx="5872163" cy="44037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xfrm>
            <a:off x="412750" y="4773613"/>
            <a:ext cx="622617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tabLst>
                <a:tab pos="301625" algn="l"/>
                <a:tab pos="1362075" algn="l"/>
              </a:tabLst>
            </a:pPr>
            <a:r>
              <a:rPr lang="en-US" altLang="zh-CN"/>
              <a:t>Multiple-Row Subqueries</a:t>
            </a:r>
          </a:p>
          <a:p>
            <a:pPr marL="120650" lvl="1" defTabSz="427038" eaLnBrk="1" hangingPunct="1">
              <a:spcBef>
                <a:spcPct val="0"/>
              </a:spcBef>
              <a:tabLst>
                <a:tab pos="301625" algn="l"/>
                <a:tab pos="1362075" algn="l"/>
              </a:tabLst>
            </a:pPr>
            <a:r>
              <a:rPr lang="en-US" altLang="zh-CN"/>
              <a:t>Subqueries that return more than one row are called </a:t>
            </a:r>
            <a:r>
              <a:rPr lang="en-US" altLang="zh-CN">
                <a:solidFill>
                  <a:srgbClr val="FC0128"/>
                </a:solidFill>
              </a:rPr>
              <a:t>multiple-row subqueries</a:t>
            </a:r>
            <a:r>
              <a:rPr lang="en-US" altLang="zh-CN"/>
              <a:t>. You use a multiple-row operator, instead of a single-row operator, with a multiple-row subquery. The multiple-row operator expects one or more values.</a:t>
            </a:r>
          </a:p>
          <a:p>
            <a:pPr marL="120650" lvl="1" defTabSz="427038" eaLnBrk="1" hangingPunct="1">
              <a:spcBef>
                <a:spcPct val="0"/>
              </a:spcBef>
              <a:tabLst>
                <a:tab pos="301625" algn="l"/>
                <a:tab pos="1362075" algn="l"/>
              </a:tabLst>
            </a:pPr>
            <a:r>
              <a:rPr lang="en-US" altLang="zh-CN" sz="500"/>
              <a:t> </a:t>
            </a:r>
          </a:p>
          <a:p>
            <a:pPr marL="120650" lvl="1" defTabSz="427038" eaLnBrk="1" hangingPunct="1">
              <a:spcBef>
                <a:spcPct val="0"/>
              </a:spcBef>
              <a:tabLst>
                <a:tab pos="301625" algn="l"/>
                <a:tab pos="1362075" algn="l"/>
              </a:tabLst>
            </a:pPr>
            <a:r>
              <a:rPr lang="en-US" altLang="zh-CN">
                <a:latin typeface="Courier New" pitchFamily="49" charset="0"/>
              </a:rPr>
              <a:t>   SELECT last_name, salary, department_id</a:t>
            </a:r>
          </a:p>
          <a:p>
            <a:pPr marL="120650" lvl="1" defTabSz="427038" eaLnBrk="1" hangingPunct="1">
              <a:spcBef>
                <a:spcPct val="0"/>
              </a:spcBef>
              <a:tabLst>
                <a:tab pos="301625" algn="l"/>
                <a:tab pos="1362075" algn="l"/>
              </a:tabLst>
            </a:pPr>
            <a:r>
              <a:rPr lang="en-US" altLang="zh-CN">
                <a:latin typeface="Courier New" pitchFamily="49" charset="0"/>
              </a:rPr>
              <a:t>   FROM   employees</a:t>
            </a:r>
          </a:p>
          <a:p>
            <a:pPr marL="120650" lvl="1" defTabSz="427038" eaLnBrk="1" hangingPunct="1">
              <a:spcBef>
                <a:spcPct val="0"/>
              </a:spcBef>
              <a:tabLst>
                <a:tab pos="301625" algn="l"/>
                <a:tab pos="1362075" algn="l"/>
              </a:tabLst>
            </a:pPr>
            <a:r>
              <a:rPr lang="en-US" altLang="zh-CN">
                <a:latin typeface="Courier New" pitchFamily="49" charset="0"/>
              </a:rPr>
              <a:t>   WHERE  salary IN (SELECT   MIN(salary)</a:t>
            </a:r>
          </a:p>
          <a:p>
            <a:pPr marL="120650" lvl="1" defTabSz="427038" eaLnBrk="1" hangingPunct="1">
              <a:spcBef>
                <a:spcPct val="0"/>
              </a:spcBef>
              <a:tabLst>
                <a:tab pos="301625" algn="l"/>
                <a:tab pos="1362075" algn="l"/>
              </a:tabLst>
            </a:pPr>
            <a:r>
              <a:rPr lang="en-US" altLang="zh-CN">
                <a:latin typeface="Courier New" pitchFamily="49" charset="0"/>
              </a:rPr>
              <a:t>                     FROM     employees</a:t>
            </a:r>
          </a:p>
          <a:p>
            <a:pPr marL="120650" lvl="1" defTabSz="427038" eaLnBrk="1" hangingPunct="1">
              <a:spcBef>
                <a:spcPct val="0"/>
              </a:spcBef>
              <a:tabLst>
                <a:tab pos="301625" algn="l"/>
                <a:tab pos="1362075" algn="l"/>
              </a:tabLst>
            </a:pPr>
            <a:r>
              <a:rPr lang="en-US" altLang="zh-CN">
                <a:latin typeface="Courier New" pitchFamily="49" charset="0"/>
              </a:rPr>
              <a:t>                     GROUP BY department_id);</a:t>
            </a:r>
          </a:p>
          <a:p>
            <a:pPr marL="120650" lvl="1" defTabSz="427038" eaLnBrk="1" hangingPunct="1">
              <a:spcBef>
                <a:spcPct val="0"/>
              </a:spcBef>
              <a:tabLst>
                <a:tab pos="301625" algn="l"/>
                <a:tab pos="1362075" algn="l"/>
              </a:tabLst>
            </a:pPr>
            <a:r>
              <a:rPr lang="en-US" altLang="zh-CN" b="1"/>
              <a:t>Example</a:t>
            </a:r>
            <a:endParaRPr lang="en-US" altLang="zh-CN"/>
          </a:p>
          <a:p>
            <a:pPr marL="120650" lvl="1" defTabSz="427038" eaLnBrk="1" hangingPunct="1">
              <a:spcBef>
                <a:spcPct val="0"/>
              </a:spcBef>
              <a:tabLst>
                <a:tab pos="301625" algn="l"/>
                <a:tab pos="1362075" algn="l"/>
              </a:tabLst>
            </a:pPr>
            <a:r>
              <a:rPr lang="en-US" altLang="zh-CN"/>
              <a:t>Find the employees who earn the same salary as the minimum salary for each department.</a:t>
            </a:r>
          </a:p>
          <a:p>
            <a:pPr marL="120650" lvl="1" defTabSz="427038" eaLnBrk="1" hangingPunct="1">
              <a:spcBef>
                <a:spcPct val="0"/>
              </a:spcBef>
              <a:tabLst>
                <a:tab pos="301625" algn="l"/>
                <a:tab pos="1362075" algn="l"/>
              </a:tabLst>
            </a:pPr>
            <a:r>
              <a:rPr lang="en-US" altLang="zh-CN"/>
              <a:t>The inner query is executed first, producing a query result. The main query block is then processed and uses the values returned by the inner query to complete its search condition. In fact, the main query would appear to the Oracle server as follows:</a:t>
            </a:r>
          </a:p>
          <a:p>
            <a:pPr marL="120650" lvl="1" defTabSz="427038" eaLnBrk="1" hangingPunct="1">
              <a:spcBef>
                <a:spcPct val="0"/>
              </a:spcBef>
              <a:tabLst>
                <a:tab pos="301625" algn="l"/>
                <a:tab pos="1362075" algn="l"/>
              </a:tabLst>
            </a:pPr>
            <a:endParaRPr lang="en-US" altLang="zh-CN" sz="500"/>
          </a:p>
          <a:p>
            <a:pPr marL="120650" lvl="1" defTabSz="427038" eaLnBrk="1" hangingPunct="1">
              <a:spcBef>
                <a:spcPct val="0"/>
              </a:spcBef>
              <a:tabLst>
                <a:tab pos="301625" algn="l"/>
                <a:tab pos="1362075" algn="l"/>
              </a:tabLst>
            </a:pPr>
            <a:r>
              <a:rPr lang="en-US" altLang="zh-CN">
                <a:latin typeface="Courier New" pitchFamily="49" charset="0"/>
              </a:rPr>
              <a:t>   SELECT last_name, salary, department_id</a:t>
            </a:r>
          </a:p>
          <a:p>
            <a:pPr marL="120650" lvl="1" defTabSz="427038" eaLnBrk="1" hangingPunct="1">
              <a:spcBef>
                <a:spcPct val="0"/>
              </a:spcBef>
              <a:tabLst>
                <a:tab pos="301625" algn="l"/>
                <a:tab pos="1362075" algn="l"/>
              </a:tabLst>
            </a:pPr>
            <a:r>
              <a:rPr lang="en-US" altLang="zh-CN">
                <a:latin typeface="Courier New" pitchFamily="49" charset="0"/>
              </a:rPr>
              <a:t>   FROM   employees</a:t>
            </a:r>
          </a:p>
          <a:p>
            <a:pPr marL="120650" lvl="1" defTabSz="427038" eaLnBrk="1" hangingPunct="1">
              <a:spcBef>
                <a:spcPct val="0"/>
              </a:spcBef>
              <a:tabLst>
                <a:tab pos="301625" algn="l"/>
                <a:tab pos="1362075" algn="l"/>
              </a:tabLst>
            </a:pPr>
            <a:r>
              <a:rPr lang="en-US" altLang="zh-CN">
                <a:latin typeface="Courier New" pitchFamily="49" charset="0"/>
              </a:rPr>
              <a:t>   WHERE  salary IN (2500, 4200, 4400, 6000, 7000, 8300, 8600, 17000);</a:t>
            </a:r>
          </a:p>
          <a:p>
            <a:pPr defTabSz="427038" eaLnBrk="1" hangingPunct="1">
              <a:spcBef>
                <a:spcPct val="0"/>
              </a:spcBef>
              <a:tabLst>
                <a:tab pos="301625" algn="l"/>
                <a:tab pos="1362075" algn="l"/>
              </a:tabLst>
            </a:pPr>
            <a:endParaRPr lang="en-US" altLang="zh-CN" b="1">
              <a:latin typeface="Courier New" pitchFamily="49" charset="0"/>
            </a:endParaRPr>
          </a:p>
        </p:txBody>
      </p:sp>
    </p:spTree>
    <p:extLst>
      <p:ext uri="{BB962C8B-B14F-4D97-AF65-F5344CB8AC3E}">
        <p14:creationId xmlns:p14="http://schemas.microsoft.com/office/powerpoint/2010/main" val="2166506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493713" y="160338"/>
            <a:ext cx="5872162" cy="44037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Multiple-Row Subqueries (continued)</a:t>
            </a:r>
          </a:p>
          <a:p>
            <a:pPr lvl="1" eaLnBrk="1" hangingPunct="1">
              <a:spcBef>
                <a:spcPct val="0"/>
              </a:spcBef>
            </a:pPr>
            <a:r>
              <a:rPr lang="en-US" altLang="zh-CN"/>
              <a:t>The </a:t>
            </a:r>
            <a:r>
              <a:rPr lang="en-US" altLang="zh-CN">
                <a:solidFill>
                  <a:srgbClr val="FC0128"/>
                </a:solidFill>
                <a:latin typeface="Courier New" pitchFamily="49" charset="0"/>
              </a:rPr>
              <a:t>ANY</a:t>
            </a:r>
            <a:r>
              <a:rPr lang="en-US" altLang="zh-CN">
                <a:solidFill>
                  <a:srgbClr val="FC0128"/>
                </a:solidFill>
              </a:rPr>
              <a:t> operator</a:t>
            </a:r>
            <a:r>
              <a:rPr lang="en-US" altLang="zh-CN"/>
              <a:t> (and its synonym, the </a:t>
            </a:r>
            <a:r>
              <a:rPr lang="en-US" altLang="zh-CN">
                <a:solidFill>
                  <a:srgbClr val="FC0128"/>
                </a:solidFill>
                <a:latin typeface="Courier New" pitchFamily="49" charset="0"/>
              </a:rPr>
              <a:t>SOME</a:t>
            </a:r>
            <a:r>
              <a:rPr lang="en-US" altLang="zh-CN">
                <a:solidFill>
                  <a:srgbClr val="FC0128"/>
                </a:solidFill>
              </a:rPr>
              <a:t> operator</a:t>
            </a:r>
            <a:r>
              <a:rPr lang="en-US" altLang="zh-CN"/>
              <a:t>) compares a value to </a:t>
            </a:r>
            <a:r>
              <a:rPr lang="en-US" altLang="zh-CN" i="1"/>
              <a:t>each</a:t>
            </a:r>
            <a:r>
              <a:rPr lang="en-US" altLang="zh-CN" b="1" i="1"/>
              <a:t> </a:t>
            </a:r>
            <a:r>
              <a:rPr lang="en-US" altLang="zh-CN"/>
              <a:t>value returned by a subquery. The slide example displays employees who are not IT programmers and whose salary is less than that of any IT programmer. The maximum salary that a programmer earns is $9,000. </a:t>
            </a:r>
          </a:p>
          <a:p>
            <a:pPr lvl="1" eaLnBrk="1" hangingPunct="1">
              <a:spcBef>
                <a:spcPct val="0"/>
              </a:spcBef>
            </a:pPr>
            <a:r>
              <a:rPr lang="en-US" altLang="zh-CN"/>
              <a:t>&lt;</a:t>
            </a:r>
            <a:r>
              <a:rPr lang="en-US" altLang="zh-CN">
                <a:latin typeface="Courier New" pitchFamily="49" charset="0"/>
              </a:rPr>
              <a:t>ANY</a:t>
            </a:r>
            <a:r>
              <a:rPr lang="en-US" altLang="zh-CN"/>
              <a:t> means less than the maximum. &gt;</a:t>
            </a:r>
            <a:r>
              <a:rPr lang="en-US" altLang="zh-CN">
                <a:latin typeface="Courier New" pitchFamily="49" charset="0"/>
              </a:rPr>
              <a:t>ANY</a:t>
            </a:r>
            <a:r>
              <a:rPr lang="en-US" altLang="zh-CN"/>
              <a:t> means more than the minimum. =</a:t>
            </a:r>
            <a:r>
              <a:rPr lang="en-US" altLang="zh-CN">
                <a:latin typeface="Courier New" pitchFamily="49" charset="0"/>
              </a:rPr>
              <a:t>ANY</a:t>
            </a:r>
            <a:r>
              <a:rPr lang="en-US" altLang="zh-CN"/>
              <a:t> is equivalent to </a:t>
            </a:r>
            <a:r>
              <a:rPr lang="en-US" altLang="zh-CN">
                <a:latin typeface="Courier New" pitchFamily="49" charset="0"/>
              </a:rPr>
              <a:t>IN</a:t>
            </a:r>
            <a:r>
              <a:rPr lang="en-US" altLang="zh-CN"/>
              <a:t>.</a:t>
            </a:r>
          </a:p>
          <a:p>
            <a:pPr lvl="1" eaLnBrk="1" hangingPunct="1">
              <a:spcBef>
                <a:spcPct val="0"/>
              </a:spcBef>
            </a:pPr>
            <a:r>
              <a:rPr lang="en-US" altLang="zh-CN"/>
              <a:t>&lt;</a:t>
            </a:r>
            <a:r>
              <a:rPr lang="en-US" altLang="zh-CN">
                <a:latin typeface="Courier New" pitchFamily="49" charset="0"/>
              </a:rPr>
              <a:t>ALL</a:t>
            </a:r>
            <a:r>
              <a:rPr lang="en-US" altLang="zh-CN"/>
              <a:t> means less than the maximum. &gt;</a:t>
            </a:r>
            <a:r>
              <a:rPr lang="en-US" altLang="zh-CN">
                <a:latin typeface="Courier New" pitchFamily="49" charset="0"/>
              </a:rPr>
              <a:t>ALL</a:t>
            </a:r>
            <a:r>
              <a:rPr lang="en-US" altLang="zh-CN"/>
              <a:t> means more than the minimum. </a:t>
            </a:r>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eaLnBrk="1" hangingPunct="1">
              <a:spcBef>
                <a:spcPct val="0"/>
              </a:spcBef>
            </a:pPr>
            <a:endParaRPr lang="en-US" altLang="zh-CN" sz="1300">
              <a:solidFill>
                <a:schemeClr val="accent2"/>
              </a:solidFill>
            </a:endParaRPr>
          </a:p>
          <a:p>
            <a:pPr eaLnBrk="1" hangingPunct="1">
              <a:spcBef>
                <a:spcPct val="0"/>
              </a:spcBef>
            </a:pPr>
            <a:r>
              <a:rPr lang="en-US" altLang="zh-CN">
                <a:solidFill>
                  <a:srgbClr val="0000FF"/>
                </a:solidFill>
              </a:rPr>
              <a:t>Instructor Note</a:t>
            </a:r>
          </a:p>
          <a:p>
            <a:pPr lvl="1" eaLnBrk="1" hangingPunct="1">
              <a:spcBef>
                <a:spcPct val="0"/>
              </a:spcBef>
            </a:pPr>
            <a:r>
              <a:rPr lang="en-US" altLang="zh-CN">
                <a:solidFill>
                  <a:srgbClr val="0000FF"/>
                </a:solidFill>
              </a:rPr>
              <a:t>When using </a:t>
            </a:r>
            <a:r>
              <a:rPr lang="en-US" altLang="zh-CN">
                <a:solidFill>
                  <a:srgbClr val="0000FF"/>
                </a:solidFill>
                <a:latin typeface="Courier New" pitchFamily="49" charset="0"/>
              </a:rPr>
              <a:t>SOME</a:t>
            </a:r>
            <a:r>
              <a:rPr lang="en-US" altLang="zh-CN">
                <a:solidFill>
                  <a:srgbClr val="0000FF"/>
                </a:solidFill>
              </a:rPr>
              <a:t> or </a:t>
            </a:r>
            <a:r>
              <a:rPr lang="en-US" altLang="zh-CN">
                <a:solidFill>
                  <a:srgbClr val="0000FF"/>
                </a:solidFill>
                <a:latin typeface="Courier New" pitchFamily="49" charset="0"/>
              </a:rPr>
              <a:t>ANY</a:t>
            </a:r>
            <a:r>
              <a:rPr lang="en-US" altLang="zh-CN">
                <a:solidFill>
                  <a:srgbClr val="0000FF"/>
                </a:solidFill>
              </a:rPr>
              <a:t>, you often use the </a:t>
            </a:r>
            <a:r>
              <a:rPr lang="en-US" altLang="zh-CN">
                <a:solidFill>
                  <a:srgbClr val="0000FF"/>
                </a:solidFill>
                <a:latin typeface="Courier New" pitchFamily="49" charset="0"/>
              </a:rPr>
              <a:t>DISTINCT</a:t>
            </a:r>
            <a:r>
              <a:rPr lang="en-US" altLang="zh-CN">
                <a:solidFill>
                  <a:srgbClr val="0000FF"/>
                </a:solidFill>
              </a:rPr>
              <a:t> keyword to prevent rows from being selected several times.</a:t>
            </a:r>
            <a:r>
              <a:rPr lang="en-US" altLang="zh-CN"/>
              <a:t> </a:t>
            </a:r>
          </a:p>
        </p:txBody>
      </p:sp>
    </p:spTree>
    <p:extLst>
      <p:ext uri="{BB962C8B-B14F-4D97-AF65-F5344CB8AC3E}">
        <p14:creationId xmlns:p14="http://schemas.microsoft.com/office/powerpoint/2010/main" val="247661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492125" y="161925"/>
            <a:ext cx="5872163" cy="44037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Multiple-Row Subqueries (continued)</a:t>
            </a:r>
          </a:p>
          <a:p>
            <a:pPr lvl="1" eaLnBrk="1" hangingPunct="1">
              <a:spcBef>
                <a:spcPct val="0"/>
              </a:spcBef>
            </a:pPr>
            <a:r>
              <a:rPr lang="en-US" altLang="zh-CN"/>
              <a:t>The </a:t>
            </a:r>
            <a:r>
              <a:rPr lang="en-US" altLang="zh-CN">
                <a:solidFill>
                  <a:srgbClr val="FC0128"/>
                </a:solidFill>
                <a:latin typeface="Courier New" pitchFamily="49" charset="0"/>
              </a:rPr>
              <a:t>ALL</a:t>
            </a:r>
            <a:r>
              <a:rPr lang="en-US" altLang="zh-CN">
                <a:solidFill>
                  <a:srgbClr val="FC0128"/>
                </a:solidFill>
              </a:rPr>
              <a:t> operator</a:t>
            </a:r>
            <a:r>
              <a:rPr lang="en-US" altLang="zh-CN"/>
              <a:t> compares a value to </a:t>
            </a:r>
            <a:r>
              <a:rPr lang="en-US" altLang="zh-CN" i="1"/>
              <a:t>every</a:t>
            </a:r>
            <a:r>
              <a:rPr lang="en-US" altLang="zh-CN"/>
              <a:t> value returned by a subquery. The slide example displays employees whose salary is less than the salary of all employees with a job ID of IT_PROG and whose job is not IT_PROG. </a:t>
            </a:r>
          </a:p>
          <a:p>
            <a:pPr lvl="1" eaLnBrk="1" hangingPunct="1">
              <a:spcBef>
                <a:spcPct val="0"/>
              </a:spcBef>
            </a:pPr>
            <a:r>
              <a:rPr lang="zh-CN" altLang="en-US">
                <a:latin typeface="Courier New" pitchFamily="49" charset="0"/>
              </a:rPr>
              <a:t>&gt;</a:t>
            </a:r>
            <a:r>
              <a:rPr lang="en-US" altLang="zh-CN">
                <a:latin typeface="Courier New" pitchFamily="49" charset="0"/>
              </a:rPr>
              <a:t>ALL</a:t>
            </a:r>
            <a:r>
              <a:rPr lang="en-US" altLang="zh-CN"/>
              <a:t> means more than the maximum, and </a:t>
            </a:r>
            <a:r>
              <a:rPr lang="en-US" altLang="zh-CN">
                <a:latin typeface="Courier New" pitchFamily="49" charset="0"/>
              </a:rPr>
              <a:t>&lt;ALL</a:t>
            </a:r>
            <a:r>
              <a:rPr lang="en-US" altLang="zh-CN"/>
              <a:t> means less than the minimum.</a:t>
            </a:r>
          </a:p>
          <a:p>
            <a:pPr lvl="1" eaLnBrk="1" hangingPunct="1">
              <a:spcBef>
                <a:spcPct val="0"/>
              </a:spcBef>
            </a:pPr>
            <a:r>
              <a:rPr lang="en-US" altLang="zh-CN"/>
              <a:t>The </a:t>
            </a:r>
            <a:r>
              <a:rPr lang="en-US" altLang="zh-CN">
                <a:latin typeface="Courier New" pitchFamily="49" charset="0"/>
              </a:rPr>
              <a:t>NOT</a:t>
            </a:r>
            <a:r>
              <a:rPr lang="en-US" altLang="zh-CN"/>
              <a:t> operator can be used with </a:t>
            </a:r>
            <a:r>
              <a:rPr lang="en-US" altLang="zh-CN">
                <a:latin typeface="Courier New" pitchFamily="49" charset="0"/>
              </a:rPr>
              <a:t>IN</a:t>
            </a:r>
            <a:r>
              <a:rPr lang="en-US" altLang="zh-CN"/>
              <a:t>, </a:t>
            </a:r>
            <a:r>
              <a:rPr lang="en-US" altLang="zh-CN">
                <a:latin typeface="Courier New" pitchFamily="49" charset="0"/>
              </a:rPr>
              <a:t>ANY</a:t>
            </a:r>
            <a:r>
              <a:rPr lang="en-US" altLang="zh-CN"/>
              <a:t>, and </a:t>
            </a:r>
            <a:r>
              <a:rPr lang="en-US" altLang="zh-CN">
                <a:latin typeface="Courier New" pitchFamily="49" charset="0"/>
              </a:rPr>
              <a:t>ALL</a:t>
            </a:r>
            <a:r>
              <a:rPr lang="en-US" altLang="zh-CN"/>
              <a:t> operators.</a:t>
            </a:r>
          </a:p>
        </p:txBody>
      </p:sp>
    </p:spTree>
    <p:extLst>
      <p:ext uri="{BB962C8B-B14F-4D97-AF65-F5344CB8AC3E}">
        <p14:creationId xmlns:p14="http://schemas.microsoft.com/office/powerpoint/2010/main" val="1145220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492125" y="161925"/>
            <a:ext cx="5872163" cy="44037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xfrm>
            <a:off x="412750" y="4725988"/>
            <a:ext cx="6029325" cy="3756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normAutofit fontScale="92500" lnSpcReduction="10000"/>
          </a:bodyPr>
          <a:lstStyle/>
          <a:p>
            <a:pPr eaLnBrk="1" hangingPunct="1">
              <a:spcBef>
                <a:spcPct val="0"/>
              </a:spcBef>
              <a:defRPr/>
            </a:pPr>
            <a:r>
              <a:rPr lang="en-US" altLang="zh-CN"/>
              <a:t>Returning Nulls in the Resulting Set of a Subquery</a:t>
            </a:r>
          </a:p>
          <a:p>
            <a:pPr eaLnBrk="1" hangingPunct="1">
              <a:spcBef>
                <a:spcPct val="15000"/>
              </a:spcBef>
              <a:defRPr/>
            </a:pPr>
            <a:r>
              <a:rPr lang="en-US" altLang="zh-CN" b="1"/>
              <a:t>The SQL statement on the slide attempts to display all the employees who do not have any subordinates. Logically, this SQL statement should have returned 12 rows. However, the SQL statement does not return any rows. One of the values returned by the inner query is a null value, and hence the entire query returns no rows. The reason is that all conditions that compare a null value result in a null. So whenever null values are likely to be part of the results set of a subquery, do not use the </a:t>
            </a:r>
            <a:r>
              <a:rPr lang="en-US" altLang="zh-CN" b="1">
                <a:latin typeface="Courier New" panose="02070309020205020404" pitchFamily="49" charset="0"/>
              </a:rPr>
              <a:t>NOT IN</a:t>
            </a:r>
            <a:r>
              <a:rPr lang="en-US" altLang="zh-CN" b="1"/>
              <a:t> operator. The </a:t>
            </a:r>
            <a:r>
              <a:rPr lang="en-US" altLang="zh-CN" b="1">
                <a:latin typeface="Courier New" panose="02070309020205020404" pitchFamily="49" charset="0"/>
              </a:rPr>
              <a:t>NOT IN</a:t>
            </a:r>
            <a:r>
              <a:rPr lang="en-US" altLang="zh-CN" b="1"/>
              <a:t> operator is equivalent to </a:t>
            </a:r>
            <a:r>
              <a:rPr lang="en-US" altLang="zh-CN" b="1">
                <a:latin typeface="Courier New" panose="02070309020205020404" pitchFamily="49" charset="0"/>
              </a:rPr>
              <a:t>&lt;&gt; ALL</a:t>
            </a:r>
            <a:r>
              <a:rPr lang="en-US" altLang="zh-CN" b="1"/>
              <a:t>.</a:t>
            </a:r>
          </a:p>
          <a:p>
            <a:pPr eaLnBrk="1" hangingPunct="1">
              <a:spcBef>
                <a:spcPct val="15000"/>
              </a:spcBef>
              <a:defRPr/>
            </a:pPr>
            <a:r>
              <a:rPr lang="en-US" altLang="zh-CN" b="1"/>
              <a:t>Notice that the null value as part of the results set of a subquery is not a problem if you use the </a:t>
            </a:r>
            <a:r>
              <a:rPr lang="en-US" altLang="zh-CN" b="1">
                <a:latin typeface="Courier New" panose="02070309020205020404" pitchFamily="49" charset="0"/>
              </a:rPr>
              <a:t>IN</a:t>
            </a:r>
            <a:r>
              <a:rPr lang="en-US" altLang="zh-CN" b="1"/>
              <a:t> operator. The </a:t>
            </a:r>
            <a:r>
              <a:rPr lang="en-US" altLang="zh-CN" b="1">
                <a:latin typeface="Courier New" panose="02070309020205020404" pitchFamily="49" charset="0"/>
              </a:rPr>
              <a:t>IN</a:t>
            </a:r>
            <a:r>
              <a:rPr lang="en-US" altLang="zh-CN" b="1"/>
              <a:t> operator is equivalent to </a:t>
            </a:r>
            <a:r>
              <a:rPr lang="en-US" altLang="zh-CN" b="1">
                <a:latin typeface="Courier New" panose="02070309020205020404" pitchFamily="49" charset="0"/>
              </a:rPr>
              <a:t>=ANY</a:t>
            </a:r>
            <a:r>
              <a:rPr lang="en-US" altLang="zh-CN" b="1"/>
              <a:t>. For example, to display the employees who have subordinates, use the following SQL statement:</a:t>
            </a:r>
          </a:p>
          <a:p>
            <a:pPr eaLnBrk="1" hangingPunct="1">
              <a:spcBef>
                <a:spcPct val="0"/>
              </a:spcBef>
              <a:defRPr/>
            </a:pPr>
            <a:r>
              <a:rPr lang="en-US" altLang="zh-CN">
                <a:latin typeface="Courier New" panose="02070309020205020404" pitchFamily="49" charset="0"/>
              </a:rPr>
              <a:t>    </a:t>
            </a:r>
            <a:r>
              <a:rPr lang="en-US" altLang="zh-CN" b="1">
                <a:latin typeface="Courier New" panose="02070309020205020404" pitchFamily="49" charset="0"/>
              </a:rPr>
              <a:t>SELECT emp.last_name</a:t>
            </a:r>
          </a:p>
          <a:p>
            <a:pPr eaLnBrk="1" hangingPunct="1">
              <a:spcBef>
                <a:spcPct val="0"/>
              </a:spcBef>
              <a:defRPr/>
            </a:pPr>
            <a:r>
              <a:rPr lang="en-US" altLang="zh-CN" b="1">
                <a:latin typeface="Courier New" panose="02070309020205020404" pitchFamily="49" charset="0"/>
              </a:rPr>
              <a:t>    FROM   employees emp</a:t>
            </a:r>
          </a:p>
          <a:p>
            <a:pPr eaLnBrk="1" hangingPunct="1">
              <a:spcBef>
                <a:spcPct val="0"/>
              </a:spcBef>
              <a:defRPr/>
            </a:pPr>
            <a:r>
              <a:rPr lang="en-US" altLang="zh-CN" b="1">
                <a:latin typeface="Courier New" panose="02070309020205020404" pitchFamily="49" charset="0"/>
              </a:rPr>
              <a:t>    WHERE  emp.employee_id  IN</a:t>
            </a:r>
          </a:p>
          <a:p>
            <a:pPr eaLnBrk="1" hangingPunct="1">
              <a:spcBef>
                <a:spcPct val="0"/>
              </a:spcBef>
              <a:defRPr/>
            </a:pPr>
            <a:r>
              <a:rPr lang="en-US" altLang="zh-CN" b="1">
                <a:latin typeface="Courier New" panose="02070309020205020404" pitchFamily="49" charset="0"/>
              </a:rPr>
              <a:t>                              (SELECT mgr.manager_id</a:t>
            </a:r>
          </a:p>
          <a:p>
            <a:pPr eaLnBrk="1" hangingPunct="1">
              <a:spcBef>
                <a:spcPct val="0"/>
              </a:spcBef>
              <a:defRPr/>
            </a:pPr>
            <a:r>
              <a:rPr lang="en-US" altLang="zh-CN" b="1">
                <a:latin typeface="Courier New" panose="02070309020205020404" pitchFamily="49" charset="0"/>
              </a:rPr>
              <a:t>                               FROM   employees mgr);</a:t>
            </a:r>
          </a:p>
          <a:p>
            <a:pPr eaLnBrk="1" hangingPunct="1">
              <a:spcBef>
                <a:spcPct val="0"/>
              </a:spcBef>
              <a:defRPr/>
            </a:pPr>
            <a:r>
              <a:rPr lang="en-US" altLang="zh-CN" b="1"/>
              <a:t>Alternatively, a </a:t>
            </a:r>
            <a:r>
              <a:rPr lang="en-US" altLang="zh-CN" b="1">
                <a:latin typeface="Courier New" panose="02070309020205020404" pitchFamily="49" charset="0"/>
              </a:rPr>
              <a:t>WHERE</a:t>
            </a:r>
            <a:r>
              <a:rPr lang="en-US" altLang="zh-CN" b="1"/>
              <a:t> clause can be included in the subquery to display all employees who do not have any subordinates:</a:t>
            </a:r>
          </a:p>
          <a:p>
            <a:pPr eaLnBrk="1" hangingPunct="1">
              <a:spcBef>
                <a:spcPct val="0"/>
              </a:spcBef>
              <a:defRPr/>
            </a:pPr>
            <a:r>
              <a:rPr lang="en-US" altLang="zh-CN" b="1">
                <a:latin typeface="Courier New" panose="02070309020205020404" pitchFamily="49" charset="0"/>
              </a:rPr>
              <a:t>    SELECT last_name FROM employees</a:t>
            </a:r>
            <a:endParaRPr lang="en-US" altLang="zh-CN">
              <a:latin typeface="Courier New" panose="02070309020205020404" pitchFamily="49" charset="0"/>
            </a:endParaRPr>
          </a:p>
          <a:p>
            <a:pPr eaLnBrk="1" hangingPunct="1">
              <a:spcBef>
                <a:spcPct val="0"/>
              </a:spcBef>
              <a:defRPr/>
            </a:pPr>
            <a:r>
              <a:rPr lang="en-US" altLang="zh-CN" b="1">
                <a:latin typeface="Courier New" panose="02070309020205020404" pitchFamily="49" charset="0"/>
              </a:rPr>
              <a:t>    WHERE  employee_id NOT IN</a:t>
            </a:r>
          </a:p>
          <a:p>
            <a:pPr eaLnBrk="1" hangingPunct="1">
              <a:spcBef>
                <a:spcPct val="0"/>
              </a:spcBef>
              <a:defRPr/>
            </a:pPr>
            <a:r>
              <a:rPr lang="en-US" altLang="zh-CN" b="1">
                <a:latin typeface="Courier New" panose="02070309020205020404" pitchFamily="49" charset="0"/>
              </a:rPr>
              <a:t>                            (SELECT manager_id </a:t>
            </a:r>
          </a:p>
          <a:p>
            <a:pPr eaLnBrk="1" hangingPunct="1">
              <a:spcBef>
                <a:spcPct val="0"/>
              </a:spcBef>
              <a:defRPr/>
            </a:pPr>
            <a:r>
              <a:rPr lang="en-US" altLang="zh-CN" b="1">
                <a:latin typeface="Courier New" panose="02070309020205020404" pitchFamily="49" charset="0"/>
              </a:rPr>
              <a:t>                             FROM   employees </a:t>
            </a:r>
          </a:p>
          <a:p>
            <a:pPr eaLnBrk="1" hangingPunct="1">
              <a:spcBef>
                <a:spcPct val="0"/>
              </a:spcBef>
              <a:defRPr/>
            </a:pPr>
            <a:r>
              <a:rPr lang="en-US" altLang="zh-CN" b="1">
                <a:latin typeface="Courier New" panose="02070309020205020404" pitchFamily="49" charset="0"/>
              </a:rPr>
              <a:t>                             WHERE  manager_id IS NOT NULL);</a:t>
            </a:r>
          </a:p>
        </p:txBody>
      </p:sp>
    </p:spTree>
    <p:extLst>
      <p:ext uri="{BB962C8B-B14F-4D97-AF65-F5344CB8AC3E}">
        <p14:creationId xmlns:p14="http://schemas.microsoft.com/office/powerpoint/2010/main" val="254273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3025" y="-1588"/>
            <a:ext cx="2976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37891" name="Rectangle 3"/>
          <p:cNvSpPr>
            <a:spLocks noChangeArrowheads="1"/>
          </p:cNvSpPr>
          <p:nvPr/>
        </p:nvSpPr>
        <p:spPr bwMode="auto">
          <a:xfrm>
            <a:off x="-3175" y="-1588"/>
            <a:ext cx="2973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37892"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Summary</a:t>
            </a:r>
          </a:p>
          <a:p>
            <a:pPr marL="120650" lvl="1" defTabSz="427038" eaLnBrk="1" hangingPunct="1">
              <a:spcBef>
                <a:spcPct val="0"/>
              </a:spcBef>
            </a:pPr>
            <a:r>
              <a:rPr lang="en-US" altLang="zh-CN"/>
              <a:t>In this lesson, you should have learned how to use subqueries. A subquery is a </a:t>
            </a:r>
            <a:r>
              <a:rPr lang="en-US" altLang="zh-CN">
                <a:latin typeface="Courier New" pitchFamily="49" charset="0"/>
              </a:rPr>
              <a:t>SELECT</a:t>
            </a:r>
            <a:r>
              <a:rPr lang="en-US" altLang="zh-CN"/>
              <a:t> statement that is embedded in a clause of another SQL statement. Subqueries are useful when a query is based on a search criteria with unknown intermediate values.</a:t>
            </a:r>
          </a:p>
          <a:p>
            <a:pPr marL="120650" lvl="1" defTabSz="427038" eaLnBrk="1" hangingPunct="1">
              <a:spcBef>
                <a:spcPct val="0"/>
              </a:spcBef>
            </a:pPr>
            <a:r>
              <a:rPr lang="en-US" altLang="zh-CN"/>
              <a:t>Subqueries have the following characteristics:</a:t>
            </a:r>
          </a:p>
          <a:p>
            <a:pPr marL="465138" lvl="2" indent="-223838" defTabSz="427038" eaLnBrk="1" hangingPunct="1">
              <a:spcBef>
                <a:spcPct val="0"/>
              </a:spcBef>
            </a:pPr>
            <a:r>
              <a:rPr lang="en-US" altLang="zh-CN"/>
              <a:t>Can pass one row of data to a main statement that contains a single-row operator, such as =, &lt;&gt;, &gt;, &gt;=, &lt;, or &lt;=</a:t>
            </a:r>
          </a:p>
          <a:p>
            <a:pPr marL="465138" lvl="2" indent="-223838" defTabSz="427038" eaLnBrk="1" hangingPunct="1">
              <a:spcBef>
                <a:spcPct val="0"/>
              </a:spcBef>
            </a:pPr>
            <a:r>
              <a:rPr lang="en-US" altLang="zh-CN"/>
              <a:t>Can pass multiple rows of data to a main statement that contains a multiple-row operator, such as </a:t>
            </a:r>
            <a:r>
              <a:rPr lang="en-US" altLang="zh-CN">
                <a:latin typeface="Courier New" pitchFamily="49" charset="0"/>
              </a:rPr>
              <a:t>IN</a:t>
            </a:r>
            <a:endParaRPr lang="en-US" altLang="zh-CN"/>
          </a:p>
          <a:p>
            <a:pPr marL="465138" lvl="2" indent="-223838" defTabSz="427038" eaLnBrk="1" hangingPunct="1">
              <a:spcBef>
                <a:spcPct val="0"/>
              </a:spcBef>
            </a:pPr>
            <a:r>
              <a:rPr lang="en-US" altLang="zh-CN"/>
              <a:t>Are processed first by the Oracle server, and the </a:t>
            </a:r>
            <a:r>
              <a:rPr lang="en-US" altLang="zh-CN">
                <a:latin typeface="Courier New" pitchFamily="49" charset="0"/>
              </a:rPr>
              <a:t>WHERE</a:t>
            </a:r>
            <a:r>
              <a:rPr lang="en-US" altLang="zh-CN"/>
              <a:t> or </a:t>
            </a:r>
            <a:r>
              <a:rPr lang="en-US" altLang="zh-CN">
                <a:latin typeface="Courier New" pitchFamily="49" charset="0"/>
              </a:rPr>
              <a:t>HAVING</a:t>
            </a:r>
            <a:r>
              <a:rPr lang="en-US" altLang="zh-CN"/>
              <a:t> clause uses the results</a:t>
            </a:r>
          </a:p>
          <a:p>
            <a:pPr marL="465138" lvl="2" indent="-223838" defTabSz="427038" eaLnBrk="1" hangingPunct="1">
              <a:spcBef>
                <a:spcPct val="0"/>
              </a:spcBef>
            </a:pPr>
            <a:r>
              <a:rPr lang="en-US" altLang="zh-CN"/>
              <a:t>Can contain group functions</a:t>
            </a:r>
          </a:p>
        </p:txBody>
      </p:sp>
      <p:sp>
        <p:nvSpPr>
          <p:cNvPr id="37893" name="Rectangle 5"/>
          <p:cNvSpPr>
            <a:spLocks noGrp="1" noRot="1" noChangeAspect="1" noChangeArrowheads="1" noTextEdit="1"/>
          </p:cNvSpPr>
          <p:nvPr>
            <p:ph type="sldImg"/>
          </p:nvPr>
        </p:nvSpPr>
        <p:spPr bwMode="auto">
          <a:xfrm>
            <a:off x="492125" y="161925"/>
            <a:ext cx="5872163" cy="44037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57717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3025" y="-1588"/>
            <a:ext cx="2976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21507" name="Rectangle 3"/>
          <p:cNvSpPr>
            <a:spLocks noChangeArrowheads="1"/>
          </p:cNvSpPr>
          <p:nvPr/>
        </p:nvSpPr>
        <p:spPr bwMode="auto">
          <a:xfrm>
            <a:off x="-3175" y="-1588"/>
            <a:ext cx="2973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21508" name="Rectangle 4"/>
          <p:cNvSpPr>
            <a:spLocks noGrp="1" noRot="1" noChangeAspect="1" noChangeArrowheads="1" noTextEdit="1"/>
          </p:cNvSpPr>
          <p:nvPr>
            <p:ph type="sldImg"/>
          </p:nvPr>
        </p:nvSpPr>
        <p:spPr bwMode="auto">
          <a:xfrm>
            <a:off x="492125" y="161925"/>
            <a:ext cx="5872163" cy="44037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9" name="Rectangle 5"/>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Lesson Aim</a:t>
            </a:r>
          </a:p>
          <a:p>
            <a:pPr lvl="1" eaLnBrk="1" hangingPunct="1">
              <a:spcBef>
                <a:spcPct val="0"/>
              </a:spcBef>
            </a:pPr>
            <a:r>
              <a:rPr lang="en-US" altLang="zh-CN">
                <a:solidFill>
                  <a:srgbClr val="000000"/>
                </a:solidFill>
              </a:rPr>
              <a:t>In this lesson, you learn about more </a:t>
            </a:r>
            <a:r>
              <a:rPr lang="en-US" altLang="zh-CN">
                <a:solidFill>
                  <a:srgbClr val="FC0128"/>
                </a:solidFill>
              </a:rPr>
              <a:t>advanced features of the </a:t>
            </a:r>
            <a:r>
              <a:rPr lang="en-US" altLang="zh-CN">
                <a:solidFill>
                  <a:srgbClr val="FC0128"/>
                </a:solidFill>
                <a:latin typeface="Courier New" pitchFamily="49" charset="0"/>
              </a:rPr>
              <a:t>SELECT</a:t>
            </a:r>
            <a:r>
              <a:rPr lang="en-US" altLang="zh-CN">
                <a:solidFill>
                  <a:srgbClr val="FC0128"/>
                </a:solidFill>
              </a:rPr>
              <a:t> statement</a:t>
            </a:r>
            <a:r>
              <a:rPr lang="en-US" altLang="zh-CN">
                <a:solidFill>
                  <a:srgbClr val="000000"/>
                </a:solidFill>
              </a:rPr>
              <a:t>. You can write subqueries in the </a:t>
            </a:r>
            <a:r>
              <a:rPr lang="en-US" altLang="zh-CN">
                <a:solidFill>
                  <a:srgbClr val="000000"/>
                </a:solidFill>
                <a:latin typeface="Courier New" pitchFamily="49" charset="0"/>
              </a:rPr>
              <a:t>WHERE</a:t>
            </a:r>
            <a:r>
              <a:rPr lang="en-US" altLang="zh-CN">
                <a:solidFill>
                  <a:srgbClr val="000000"/>
                </a:solidFill>
              </a:rPr>
              <a:t> clause of another SQL statement to obtain values based on an unknown conditional value. This lesson covers </a:t>
            </a:r>
            <a:r>
              <a:rPr lang="en-US" altLang="zh-CN">
                <a:solidFill>
                  <a:srgbClr val="FC0128"/>
                </a:solidFill>
              </a:rPr>
              <a:t>single-row subqueries</a:t>
            </a:r>
            <a:r>
              <a:rPr lang="en-US" altLang="zh-CN">
                <a:solidFill>
                  <a:srgbClr val="000000"/>
                </a:solidFill>
              </a:rPr>
              <a:t> and </a:t>
            </a:r>
            <a:r>
              <a:rPr lang="en-US" altLang="zh-CN">
                <a:solidFill>
                  <a:srgbClr val="FC0128"/>
                </a:solidFill>
              </a:rPr>
              <a:t>multiple-row subqueries</a:t>
            </a:r>
            <a:r>
              <a:rPr lang="en-US" altLang="zh-CN">
                <a:solidFill>
                  <a:srgbClr val="000000"/>
                </a:solidFill>
              </a:rPr>
              <a:t>.</a:t>
            </a:r>
          </a:p>
          <a:p>
            <a:pPr eaLnBrk="1" hangingPunct="1">
              <a:spcBef>
                <a:spcPct val="0"/>
              </a:spcBef>
            </a:pPr>
            <a:endParaRPr lang="en-US" altLang="zh-CN"/>
          </a:p>
        </p:txBody>
      </p:sp>
    </p:spTree>
    <p:extLst>
      <p:ext uri="{BB962C8B-B14F-4D97-AF65-F5344CB8AC3E}">
        <p14:creationId xmlns:p14="http://schemas.microsoft.com/office/powerpoint/2010/main" val="420444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84613" y="-3175"/>
            <a:ext cx="2973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22531" name="Rectangle 3"/>
          <p:cNvSpPr>
            <a:spLocks noChangeArrowheads="1"/>
          </p:cNvSpPr>
          <p:nvPr/>
        </p:nvSpPr>
        <p:spPr bwMode="auto">
          <a:xfrm>
            <a:off x="-1588" y="-3175"/>
            <a:ext cx="2970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22532" name="Rectangle 4"/>
          <p:cNvSpPr>
            <a:spLocks noGrp="1" noChangeArrowheads="1"/>
          </p:cNvSpPr>
          <p:nvPr>
            <p:ph type="body" idx="1"/>
          </p:nvPr>
        </p:nvSpPr>
        <p:spPr bwMode="auto">
          <a:xfrm>
            <a:off x="396875" y="4760913"/>
            <a:ext cx="6038850"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0688" eaLnBrk="1" hangingPunct="1">
              <a:spcBef>
                <a:spcPct val="0"/>
              </a:spcBef>
              <a:tabLst>
                <a:tab pos="468313" algn="l"/>
              </a:tabLst>
            </a:pPr>
            <a:r>
              <a:rPr lang="en-US" altLang="zh-CN"/>
              <a:t>Using a Subquery to Solve a Problem</a:t>
            </a:r>
          </a:p>
          <a:p>
            <a:pPr marL="120650" lvl="1" defTabSz="420688" eaLnBrk="1" hangingPunct="1">
              <a:spcBef>
                <a:spcPct val="0"/>
              </a:spcBef>
              <a:tabLst>
                <a:tab pos="468313" algn="l"/>
              </a:tabLst>
            </a:pPr>
            <a:r>
              <a:rPr lang="en-US" altLang="zh-CN"/>
              <a:t>Suppose you want to write a query to find out who earns a salary greater than Abel’s salary. </a:t>
            </a:r>
          </a:p>
          <a:p>
            <a:pPr marL="120650" lvl="1" defTabSz="420688" eaLnBrk="1" hangingPunct="1">
              <a:spcBef>
                <a:spcPct val="0"/>
              </a:spcBef>
              <a:tabLst>
                <a:tab pos="468313" algn="l"/>
              </a:tabLst>
            </a:pPr>
            <a:r>
              <a:rPr lang="en-US" altLang="zh-CN"/>
              <a:t>To solve this problem, you need </a:t>
            </a:r>
            <a:r>
              <a:rPr lang="en-US" altLang="zh-CN" i="1"/>
              <a:t>two</a:t>
            </a:r>
            <a:r>
              <a:rPr lang="en-US" altLang="zh-CN"/>
              <a:t> queries: one to find what Abel earns, and a second query to find who earns more than that amount. </a:t>
            </a:r>
          </a:p>
          <a:p>
            <a:pPr marL="120650" lvl="1" defTabSz="420688" eaLnBrk="1" hangingPunct="1">
              <a:spcBef>
                <a:spcPct val="0"/>
              </a:spcBef>
              <a:tabLst>
                <a:tab pos="468313" algn="l"/>
              </a:tabLst>
            </a:pPr>
            <a:r>
              <a:rPr lang="en-US" altLang="zh-CN"/>
              <a:t>You can solve this problem by combining the two queries, placing one query </a:t>
            </a:r>
            <a:r>
              <a:rPr lang="en-US" altLang="zh-CN" i="1"/>
              <a:t>inside</a:t>
            </a:r>
            <a:r>
              <a:rPr lang="en-US" altLang="zh-CN"/>
              <a:t> the other query. </a:t>
            </a:r>
          </a:p>
          <a:p>
            <a:pPr marL="120650" lvl="1" defTabSz="420688" eaLnBrk="1" hangingPunct="1">
              <a:spcBef>
                <a:spcPct val="0"/>
              </a:spcBef>
              <a:tabLst>
                <a:tab pos="468313" algn="l"/>
              </a:tabLst>
            </a:pPr>
            <a:r>
              <a:rPr lang="en-US" altLang="zh-CN"/>
              <a:t>The </a:t>
            </a:r>
            <a:r>
              <a:rPr lang="en-US" altLang="zh-CN">
                <a:solidFill>
                  <a:srgbClr val="FC0128"/>
                </a:solidFill>
              </a:rPr>
              <a:t>inner query</a:t>
            </a:r>
            <a:r>
              <a:rPr lang="en-US" altLang="zh-CN"/>
              <a:t> or the </a:t>
            </a:r>
            <a:r>
              <a:rPr lang="en-US" altLang="zh-CN" i="1">
                <a:solidFill>
                  <a:srgbClr val="FC0128"/>
                </a:solidFill>
              </a:rPr>
              <a:t>subquery</a:t>
            </a:r>
            <a:r>
              <a:rPr lang="en-US" altLang="zh-CN"/>
              <a:t> returns a value that is used by the outer query or the main query. Using a subquery is equivalent to performing two sequential queries and using the result of the first query as the search value in the second query.</a:t>
            </a:r>
          </a:p>
          <a:p>
            <a:pPr marL="120650" lvl="1" defTabSz="420688" eaLnBrk="1" hangingPunct="1">
              <a:spcBef>
                <a:spcPct val="0"/>
              </a:spcBef>
              <a:tabLst>
                <a:tab pos="468313" algn="l"/>
              </a:tabLst>
            </a:pPr>
            <a:endParaRPr lang="en-US" altLang="zh-CN"/>
          </a:p>
          <a:p>
            <a:pPr marL="120650" lvl="1" defTabSz="420688" eaLnBrk="1" hangingPunct="1">
              <a:spcBef>
                <a:spcPct val="0"/>
              </a:spcBef>
              <a:tabLst>
                <a:tab pos="468313" algn="l"/>
              </a:tabLst>
            </a:pPr>
            <a:endParaRPr lang="en-US" altLang="zh-CN"/>
          </a:p>
          <a:p>
            <a:pPr marL="120650" lvl="1" defTabSz="420688" eaLnBrk="1" hangingPunct="1">
              <a:spcBef>
                <a:spcPct val="0"/>
              </a:spcBef>
              <a:tabLst>
                <a:tab pos="468313" algn="l"/>
              </a:tabLst>
            </a:pPr>
            <a:endParaRPr lang="en-US" altLang="zh-CN"/>
          </a:p>
          <a:p>
            <a:pPr marL="120650" lvl="1" defTabSz="420688" eaLnBrk="1" hangingPunct="1">
              <a:spcBef>
                <a:spcPct val="0"/>
              </a:spcBef>
              <a:tabLst>
                <a:tab pos="468313" algn="l"/>
              </a:tabLst>
            </a:pPr>
            <a:endParaRPr lang="en-US" altLang="zh-CN"/>
          </a:p>
          <a:p>
            <a:pPr marL="120650" lvl="1" defTabSz="420688" eaLnBrk="1" hangingPunct="1">
              <a:spcBef>
                <a:spcPct val="0"/>
              </a:spcBef>
              <a:tabLst>
                <a:tab pos="468313" algn="l"/>
              </a:tabLst>
            </a:pPr>
            <a:endParaRPr lang="en-US" altLang="zh-CN"/>
          </a:p>
          <a:p>
            <a:pPr marL="120650" lvl="1" defTabSz="420688" eaLnBrk="1" hangingPunct="1">
              <a:spcBef>
                <a:spcPct val="0"/>
              </a:spcBef>
              <a:tabLst>
                <a:tab pos="468313" algn="l"/>
              </a:tabLst>
            </a:pPr>
            <a:endParaRPr lang="en-US" altLang="zh-CN"/>
          </a:p>
          <a:p>
            <a:pPr marL="120650" lvl="1" defTabSz="420688" eaLnBrk="1" hangingPunct="1">
              <a:spcBef>
                <a:spcPct val="0"/>
              </a:spcBef>
              <a:tabLst>
                <a:tab pos="468313" algn="l"/>
              </a:tabLst>
            </a:pPr>
            <a:endParaRPr lang="en-US" altLang="zh-CN"/>
          </a:p>
          <a:p>
            <a:pPr defTabSz="420688" eaLnBrk="1" hangingPunct="1">
              <a:spcBef>
                <a:spcPct val="0"/>
              </a:spcBef>
              <a:tabLst>
                <a:tab pos="468313" algn="l"/>
              </a:tabLst>
            </a:pPr>
            <a:r>
              <a:rPr lang="en-US" altLang="zh-CN">
                <a:solidFill>
                  <a:srgbClr val="0000FF"/>
                </a:solidFill>
              </a:rPr>
              <a:t>Instructor Note</a:t>
            </a:r>
          </a:p>
          <a:p>
            <a:pPr marL="120650" lvl="1" defTabSz="420688" eaLnBrk="1" hangingPunct="1">
              <a:spcBef>
                <a:spcPct val="0"/>
              </a:spcBef>
              <a:tabLst>
                <a:tab pos="468313" algn="l"/>
              </a:tabLst>
            </a:pPr>
            <a:r>
              <a:rPr lang="en-US" altLang="zh-CN">
                <a:solidFill>
                  <a:srgbClr val="0000FF"/>
                </a:solidFill>
              </a:rPr>
              <a:t>This lesson concentrates on noncorrelated subqueries. </a:t>
            </a:r>
          </a:p>
        </p:txBody>
      </p:sp>
      <p:sp>
        <p:nvSpPr>
          <p:cNvPr id="22533" name="Rectangle 5"/>
          <p:cNvSpPr>
            <a:spLocks noGrp="1" noRot="1" noChangeAspect="1" noChangeArrowheads="1" noTextEdit="1"/>
          </p:cNvSpPr>
          <p:nvPr>
            <p:ph type="sldImg"/>
          </p:nvPr>
        </p:nvSpPr>
        <p:spPr bwMode="auto">
          <a:xfrm>
            <a:off x="455613" y="168275"/>
            <a:ext cx="5937250" cy="4452938"/>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7820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bwMode="auto">
          <a:xfrm>
            <a:off x="412750" y="4773613"/>
            <a:ext cx="6029325" cy="3756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normAutofit lnSpcReduction="10000"/>
          </a:bodyPr>
          <a:lstStyle/>
          <a:p>
            <a:pPr eaLnBrk="1" hangingPunct="1">
              <a:spcBef>
                <a:spcPct val="0"/>
              </a:spcBef>
              <a:defRPr/>
            </a:pPr>
            <a:r>
              <a:rPr lang="en-US" altLang="zh-CN"/>
              <a:t>Subqueries</a:t>
            </a:r>
          </a:p>
          <a:p>
            <a:pPr lvl="1" eaLnBrk="1" hangingPunct="1">
              <a:spcBef>
                <a:spcPct val="0"/>
              </a:spcBef>
              <a:defRPr/>
            </a:pPr>
            <a:r>
              <a:rPr lang="en-US" altLang="zh-CN"/>
              <a:t>A subquery is a </a:t>
            </a:r>
            <a:r>
              <a:rPr lang="en-US" altLang="zh-CN">
                <a:latin typeface="Courier New" panose="02070309020205020404" pitchFamily="49" charset="0"/>
              </a:rPr>
              <a:t>SELECT</a:t>
            </a:r>
            <a:r>
              <a:rPr lang="en-US" altLang="zh-CN"/>
              <a:t> statement that is embedded in a clause of another </a:t>
            </a:r>
            <a:r>
              <a:rPr lang="en-US" altLang="zh-CN">
                <a:latin typeface="Courier New" panose="02070309020205020404" pitchFamily="49" charset="0"/>
              </a:rPr>
              <a:t>SELECT</a:t>
            </a:r>
            <a:r>
              <a:rPr lang="en-US" altLang="zh-CN"/>
              <a:t> statement. </a:t>
            </a:r>
            <a:r>
              <a:rPr lang="en-US" altLang="zh-CN">
                <a:latin typeface="Times" panose="02020603050405020304" pitchFamily="18" charset="0"/>
              </a:rPr>
              <a:t>You can build powerful statements out of simple ones by using subqueries. They can be very useful when you need to select rows from a table with a condition that depends on the data in the table itself.</a:t>
            </a:r>
          </a:p>
          <a:p>
            <a:pPr lvl="1" eaLnBrk="1" hangingPunct="1">
              <a:spcBef>
                <a:spcPct val="0"/>
              </a:spcBef>
              <a:defRPr/>
            </a:pPr>
            <a:r>
              <a:rPr lang="en-US" altLang="zh-CN"/>
              <a:t>You can </a:t>
            </a:r>
            <a:r>
              <a:rPr lang="en-US" altLang="zh-CN">
                <a:solidFill>
                  <a:srgbClr val="FC0128"/>
                </a:solidFill>
              </a:rPr>
              <a:t>place the subquery</a:t>
            </a:r>
            <a:r>
              <a:rPr lang="en-US" altLang="zh-CN"/>
              <a:t> in a number of SQL clauses, including: </a:t>
            </a:r>
          </a:p>
          <a:p>
            <a:pPr lvl="2" eaLnBrk="1" hangingPunct="1">
              <a:spcBef>
                <a:spcPct val="0"/>
              </a:spcBef>
              <a:defRPr/>
            </a:pPr>
            <a:r>
              <a:rPr lang="en-US" altLang="zh-CN"/>
              <a:t>The </a:t>
            </a:r>
            <a:r>
              <a:rPr lang="en-US" altLang="zh-CN">
                <a:latin typeface="Courier New" panose="02070309020205020404" pitchFamily="49" charset="0"/>
              </a:rPr>
              <a:t>WHERE</a:t>
            </a:r>
            <a:r>
              <a:rPr lang="en-US" altLang="zh-CN"/>
              <a:t> clause</a:t>
            </a:r>
          </a:p>
          <a:p>
            <a:pPr lvl="2" eaLnBrk="1" hangingPunct="1">
              <a:spcBef>
                <a:spcPct val="0"/>
              </a:spcBef>
              <a:defRPr/>
            </a:pPr>
            <a:r>
              <a:rPr lang="en-US" altLang="zh-CN"/>
              <a:t>The </a:t>
            </a:r>
            <a:r>
              <a:rPr lang="en-US" altLang="zh-CN">
                <a:latin typeface="Courier New" panose="02070309020205020404" pitchFamily="49" charset="0"/>
              </a:rPr>
              <a:t>HAVING</a:t>
            </a:r>
            <a:r>
              <a:rPr lang="en-US" altLang="zh-CN"/>
              <a:t> clause</a:t>
            </a:r>
          </a:p>
          <a:p>
            <a:pPr lvl="2" eaLnBrk="1" hangingPunct="1">
              <a:spcBef>
                <a:spcPct val="0"/>
              </a:spcBef>
              <a:defRPr/>
            </a:pPr>
            <a:r>
              <a:rPr lang="en-US" altLang="zh-CN"/>
              <a:t>The </a:t>
            </a:r>
            <a:r>
              <a:rPr lang="en-US" altLang="zh-CN">
                <a:latin typeface="Courier New" panose="02070309020205020404" pitchFamily="49" charset="0"/>
              </a:rPr>
              <a:t>FROM</a:t>
            </a:r>
            <a:r>
              <a:rPr lang="en-US" altLang="zh-CN"/>
              <a:t> clause</a:t>
            </a:r>
          </a:p>
          <a:p>
            <a:pPr lvl="1" eaLnBrk="1" hangingPunct="1">
              <a:spcBef>
                <a:spcPct val="0"/>
              </a:spcBef>
              <a:defRPr/>
            </a:pPr>
            <a:r>
              <a:rPr lang="en-US" altLang="zh-CN"/>
              <a:t>In the syntax:</a:t>
            </a:r>
          </a:p>
          <a:p>
            <a:pPr algn="just" eaLnBrk="1" hangingPunct="1">
              <a:lnSpc>
                <a:spcPct val="112000"/>
              </a:lnSpc>
              <a:spcBef>
                <a:spcPct val="0"/>
              </a:spcBef>
              <a:defRPr/>
            </a:pPr>
            <a:r>
              <a:rPr lang="en-US" altLang="zh-CN" b="1" i="1">
                <a:latin typeface="Times" panose="02020603050405020304" pitchFamily="18" charset="0"/>
              </a:rPr>
              <a:t>	</a:t>
            </a:r>
            <a:r>
              <a:rPr lang="en-US" altLang="zh-CN" b="1" i="1">
                <a:latin typeface="Courier New" panose="02070309020205020404" pitchFamily="49" charset="0"/>
              </a:rPr>
              <a:t>operator</a:t>
            </a:r>
            <a:r>
              <a:rPr lang="en-US" altLang="zh-CN" b="1">
                <a:latin typeface="Times" panose="02020603050405020304" pitchFamily="18" charset="0"/>
              </a:rPr>
              <a:t> 	includes a comparison condition such as &gt;, =, or </a:t>
            </a:r>
            <a:r>
              <a:rPr lang="en-US" altLang="zh-CN" b="1">
                <a:latin typeface="Courier New" panose="02070309020205020404" pitchFamily="49" charset="0"/>
              </a:rPr>
              <a:t>IN</a:t>
            </a:r>
            <a:endParaRPr lang="en-US" altLang="zh-CN" b="1">
              <a:latin typeface="Times" panose="02020603050405020304" pitchFamily="18" charset="0"/>
            </a:endParaRPr>
          </a:p>
          <a:p>
            <a:pPr lvl="1" eaLnBrk="1" hangingPunct="1">
              <a:spcBef>
                <a:spcPct val="0"/>
              </a:spcBef>
              <a:defRPr/>
            </a:pPr>
            <a:r>
              <a:rPr lang="en-US" altLang="zh-CN" b="1"/>
              <a:t>Note:</a:t>
            </a:r>
            <a:r>
              <a:rPr lang="en-US" altLang="zh-CN"/>
              <a:t> Comparison conditions fall into two classes: single-row operators (&gt;, =, &gt;=, &lt;, &lt;&gt;, &lt;=) and multiple-row operators (</a:t>
            </a:r>
            <a:r>
              <a:rPr lang="en-US" altLang="zh-CN">
                <a:latin typeface="Courier New" panose="02070309020205020404" pitchFamily="49" charset="0"/>
              </a:rPr>
              <a:t>IN</a:t>
            </a:r>
            <a:r>
              <a:rPr lang="en-US" altLang="zh-CN"/>
              <a:t>, </a:t>
            </a:r>
            <a:r>
              <a:rPr lang="en-US" altLang="zh-CN">
                <a:latin typeface="Courier New" panose="02070309020205020404" pitchFamily="49" charset="0"/>
              </a:rPr>
              <a:t>ANY</a:t>
            </a:r>
            <a:r>
              <a:rPr lang="en-US" altLang="zh-CN"/>
              <a:t>, </a:t>
            </a:r>
            <a:r>
              <a:rPr lang="en-US" altLang="zh-CN">
                <a:latin typeface="Courier New" panose="02070309020205020404" pitchFamily="49" charset="0"/>
              </a:rPr>
              <a:t>ALL</a:t>
            </a:r>
            <a:r>
              <a:rPr lang="en-US" altLang="zh-CN"/>
              <a:t>).</a:t>
            </a:r>
          </a:p>
          <a:p>
            <a:pPr lvl="1" eaLnBrk="1" hangingPunct="1">
              <a:spcBef>
                <a:spcPct val="0"/>
              </a:spcBef>
              <a:defRPr/>
            </a:pPr>
            <a:r>
              <a:rPr lang="en-US" altLang="zh-CN"/>
              <a:t>The subquery is often referred to as a </a:t>
            </a:r>
            <a:r>
              <a:rPr lang="en-US" altLang="zh-CN">
                <a:solidFill>
                  <a:srgbClr val="FC0128"/>
                </a:solidFill>
              </a:rPr>
              <a:t>nested </a:t>
            </a:r>
            <a:r>
              <a:rPr lang="en-US" altLang="zh-CN">
                <a:solidFill>
                  <a:srgbClr val="FC0128"/>
                </a:solidFill>
                <a:latin typeface="Courier New" panose="02070309020205020404" pitchFamily="49" charset="0"/>
              </a:rPr>
              <a:t>SELECT</a:t>
            </a:r>
            <a:r>
              <a:rPr lang="en-US" altLang="zh-CN"/>
              <a:t>, </a:t>
            </a:r>
            <a:r>
              <a:rPr lang="en-US" altLang="zh-CN">
                <a:solidFill>
                  <a:srgbClr val="FC0128"/>
                </a:solidFill>
              </a:rPr>
              <a:t>sub-</a:t>
            </a:r>
            <a:r>
              <a:rPr lang="en-US" altLang="zh-CN">
                <a:solidFill>
                  <a:srgbClr val="FC0128"/>
                </a:solidFill>
                <a:latin typeface="Courier New" panose="02070309020205020404" pitchFamily="49" charset="0"/>
              </a:rPr>
              <a:t>SELECT</a:t>
            </a:r>
            <a:r>
              <a:rPr lang="en-US" altLang="zh-CN"/>
              <a:t>, or </a:t>
            </a:r>
            <a:r>
              <a:rPr lang="en-US" altLang="zh-CN">
                <a:solidFill>
                  <a:srgbClr val="FC0128"/>
                </a:solidFill>
              </a:rPr>
              <a:t>inner </a:t>
            </a:r>
            <a:r>
              <a:rPr lang="en-US" altLang="zh-CN">
                <a:solidFill>
                  <a:srgbClr val="FC0128"/>
                </a:solidFill>
                <a:latin typeface="Courier New" panose="02070309020205020404" pitchFamily="49" charset="0"/>
              </a:rPr>
              <a:t>SELECT</a:t>
            </a:r>
            <a:r>
              <a:rPr lang="en-US" altLang="zh-CN"/>
              <a:t> statement. The subquery generally executes first, and its output is used to complete the query condition for the main or outer query.</a:t>
            </a:r>
          </a:p>
          <a:p>
            <a:pPr eaLnBrk="1" hangingPunct="1">
              <a:spcBef>
                <a:spcPct val="0"/>
              </a:spcBef>
              <a:defRPr/>
            </a:pPr>
            <a:r>
              <a:rPr lang="en-US" altLang="zh-CN">
                <a:solidFill>
                  <a:srgbClr val="0000FF"/>
                </a:solidFill>
              </a:rPr>
              <a:t>Instructor Note</a:t>
            </a:r>
          </a:p>
          <a:p>
            <a:pPr lvl="1" eaLnBrk="1" hangingPunct="1">
              <a:spcBef>
                <a:spcPct val="0"/>
              </a:spcBef>
              <a:defRPr/>
            </a:pPr>
            <a:r>
              <a:rPr lang="en-US" altLang="zh-CN">
                <a:solidFill>
                  <a:srgbClr val="0000FF"/>
                </a:solidFill>
              </a:rPr>
              <a:t>Additionally, subqueries can be placed in the </a:t>
            </a:r>
            <a:r>
              <a:rPr lang="en-US" altLang="zh-CN">
                <a:solidFill>
                  <a:srgbClr val="0000FF"/>
                </a:solidFill>
                <a:latin typeface="Courier New" panose="02070309020205020404" pitchFamily="49" charset="0"/>
              </a:rPr>
              <a:t>CREATE VIEW</a:t>
            </a:r>
            <a:r>
              <a:rPr lang="en-US" altLang="zh-CN">
                <a:solidFill>
                  <a:srgbClr val="0000FF"/>
                </a:solidFill>
              </a:rPr>
              <a:t> statement, </a:t>
            </a:r>
            <a:r>
              <a:rPr lang="en-US" altLang="zh-CN">
                <a:solidFill>
                  <a:srgbClr val="0000FF"/>
                </a:solidFill>
                <a:latin typeface="Courier New" panose="02070309020205020404" pitchFamily="49" charset="0"/>
              </a:rPr>
              <a:t>CREATE TABLE</a:t>
            </a:r>
            <a:r>
              <a:rPr lang="en-US" altLang="zh-CN">
                <a:solidFill>
                  <a:srgbClr val="0000FF"/>
                </a:solidFill>
              </a:rPr>
              <a:t> statement, </a:t>
            </a:r>
            <a:r>
              <a:rPr lang="en-US" altLang="zh-CN">
                <a:solidFill>
                  <a:srgbClr val="0000FF"/>
                </a:solidFill>
                <a:latin typeface="Courier New" panose="02070309020205020404" pitchFamily="49" charset="0"/>
              </a:rPr>
              <a:t>UPDATE</a:t>
            </a:r>
            <a:r>
              <a:rPr lang="en-US" altLang="zh-CN">
                <a:solidFill>
                  <a:srgbClr val="0000FF"/>
                </a:solidFill>
              </a:rPr>
              <a:t> statement, </a:t>
            </a:r>
            <a:r>
              <a:rPr lang="en-US" altLang="zh-CN">
                <a:solidFill>
                  <a:srgbClr val="0000FF"/>
                </a:solidFill>
                <a:latin typeface="Courier New" panose="02070309020205020404" pitchFamily="49" charset="0"/>
              </a:rPr>
              <a:t>INTO</a:t>
            </a:r>
            <a:r>
              <a:rPr lang="en-US" altLang="zh-CN">
                <a:solidFill>
                  <a:srgbClr val="0000FF"/>
                </a:solidFill>
              </a:rPr>
              <a:t> clause of an </a:t>
            </a:r>
            <a:r>
              <a:rPr lang="en-US" altLang="zh-CN">
                <a:solidFill>
                  <a:srgbClr val="0000FF"/>
                </a:solidFill>
                <a:latin typeface="Courier New" panose="02070309020205020404" pitchFamily="49" charset="0"/>
              </a:rPr>
              <a:t>INSERT</a:t>
            </a:r>
            <a:r>
              <a:rPr lang="en-US" altLang="zh-CN">
                <a:solidFill>
                  <a:srgbClr val="0000FF"/>
                </a:solidFill>
              </a:rPr>
              <a:t> statement, and </a:t>
            </a:r>
            <a:r>
              <a:rPr lang="en-US" altLang="zh-CN">
                <a:solidFill>
                  <a:srgbClr val="0000FF"/>
                </a:solidFill>
                <a:latin typeface="Courier New" panose="02070309020205020404" pitchFamily="49" charset="0"/>
              </a:rPr>
              <a:t>SET</a:t>
            </a:r>
            <a:r>
              <a:rPr lang="en-US" altLang="zh-CN">
                <a:solidFill>
                  <a:srgbClr val="0000FF"/>
                </a:solidFill>
              </a:rPr>
              <a:t> clause of an </a:t>
            </a:r>
            <a:r>
              <a:rPr lang="en-US" altLang="zh-CN">
                <a:solidFill>
                  <a:srgbClr val="0000FF"/>
                </a:solidFill>
                <a:latin typeface="Courier New" panose="02070309020205020404" pitchFamily="49" charset="0"/>
              </a:rPr>
              <a:t>UPDATE</a:t>
            </a:r>
            <a:r>
              <a:rPr lang="en-US" altLang="zh-CN">
                <a:solidFill>
                  <a:srgbClr val="0000FF"/>
                </a:solidFill>
              </a:rPr>
              <a:t> statement.</a:t>
            </a:r>
            <a:r>
              <a:rPr lang="en-US" altLang="zh-CN" sz="1300"/>
              <a:t> </a:t>
            </a:r>
          </a:p>
        </p:txBody>
      </p:sp>
      <p:sp>
        <p:nvSpPr>
          <p:cNvPr id="23555" name="Rectangle 3"/>
          <p:cNvSpPr>
            <a:spLocks noGrp="1" noRot="1" noChangeAspect="1" noChangeArrowheads="1" noTextEdit="1"/>
          </p:cNvSpPr>
          <p:nvPr>
            <p:ph type="sldImg"/>
          </p:nvPr>
        </p:nvSpPr>
        <p:spPr bwMode="auto">
          <a:xfrm>
            <a:off x="492125" y="161925"/>
            <a:ext cx="5872163" cy="44037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411743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xfrm>
            <a:off x="455613" y="168275"/>
            <a:ext cx="5937250" cy="4452938"/>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noChangeArrowheads="1"/>
          </p:cNvSpPr>
          <p:nvPr>
            <p:ph type="body" idx="1"/>
          </p:nvPr>
        </p:nvSpPr>
        <p:spPr bwMode="auto">
          <a:xfrm>
            <a:off x="455613" y="4770438"/>
            <a:ext cx="5811837"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0688" eaLnBrk="1" hangingPunct="1">
              <a:spcBef>
                <a:spcPct val="0"/>
              </a:spcBef>
              <a:tabLst>
                <a:tab pos="468313" algn="l"/>
              </a:tabLst>
            </a:pPr>
            <a:r>
              <a:rPr lang="en-US" altLang="zh-CN"/>
              <a:t>Using a Subquery</a:t>
            </a:r>
          </a:p>
          <a:p>
            <a:pPr marL="120650" lvl="1" defTabSz="420688" eaLnBrk="1" hangingPunct="1">
              <a:spcBef>
                <a:spcPct val="0"/>
              </a:spcBef>
              <a:tabLst>
                <a:tab pos="468313" algn="l"/>
              </a:tabLst>
            </a:pPr>
            <a:r>
              <a:rPr lang="en-US" altLang="zh-CN"/>
              <a:t>In the slide, the inner query determines the salary of employee Abel. The </a:t>
            </a:r>
            <a:r>
              <a:rPr lang="en-US" altLang="zh-CN">
                <a:solidFill>
                  <a:srgbClr val="FC0128"/>
                </a:solidFill>
              </a:rPr>
              <a:t>outer query</a:t>
            </a:r>
            <a:r>
              <a:rPr lang="en-US" altLang="zh-CN"/>
              <a:t> takes the result of the </a:t>
            </a:r>
            <a:r>
              <a:rPr lang="en-US" altLang="zh-CN">
                <a:solidFill>
                  <a:srgbClr val="FC0128"/>
                </a:solidFill>
              </a:rPr>
              <a:t>inner query</a:t>
            </a:r>
            <a:r>
              <a:rPr lang="en-US" altLang="zh-CN"/>
              <a:t> and uses this result to display all the employees who earn more than this amount.</a:t>
            </a:r>
          </a:p>
          <a:p>
            <a:pPr marL="120650" lvl="1" defTabSz="420688" eaLnBrk="1" hangingPunct="1">
              <a:spcBef>
                <a:spcPct val="0"/>
              </a:spcBef>
              <a:tabLst>
                <a:tab pos="468313" algn="l"/>
              </a:tabLst>
            </a:pPr>
            <a:endParaRPr lang="en-US" altLang="zh-CN"/>
          </a:p>
          <a:p>
            <a:pPr marL="120650" lvl="1" defTabSz="420688" eaLnBrk="1" hangingPunct="1">
              <a:spcBef>
                <a:spcPct val="0"/>
              </a:spcBef>
              <a:tabLst>
                <a:tab pos="468313" algn="l"/>
              </a:tabLst>
            </a:pPr>
            <a:endParaRPr lang="en-US" altLang="zh-CN"/>
          </a:p>
          <a:p>
            <a:pPr marL="120650" lvl="1" defTabSz="420688" eaLnBrk="1" hangingPunct="1">
              <a:spcBef>
                <a:spcPct val="0"/>
              </a:spcBef>
              <a:tabLst>
                <a:tab pos="468313" algn="l"/>
              </a:tabLst>
            </a:pPr>
            <a:endParaRPr lang="en-US" altLang="zh-CN"/>
          </a:p>
          <a:p>
            <a:pPr marL="120650" lvl="1" defTabSz="420688" eaLnBrk="1" hangingPunct="1">
              <a:spcBef>
                <a:spcPct val="0"/>
              </a:spcBef>
              <a:tabLst>
                <a:tab pos="468313" algn="l"/>
              </a:tabLst>
            </a:pPr>
            <a:endParaRPr lang="en-US" altLang="zh-CN"/>
          </a:p>
          <a:p>
            <a:pPr marL="120650" lvl="1" defTabSz="420688" eaLnBrk="1" hangingPunct="1">
              <a:spcBef>
                <a:spcPct val="0"/>
              </a:spcBef>
              <a:tabLst>
                <a:tab pos="468313" algn="l"/>
              </a:tabLst>
            </a:pPr>
            <a:endParaRPr lang="en-US" altLang="zh-CN"/>
          </a:p>
          <a:p>
            <a:pPr marL="120650" lvl="1" defTabSz="420688" eaLnBrk="1" hangingPunct="1">
              <a:spcBef>
                <a:spcPct val="0"/>
              </a:spcBef>
              <a:tabLst>
                <a:tab pos="468313" algn="l"/>
              </a:tabLst>
            </a:pPr>
            <a:endParaRPr lang="en-US" altLang="zh-CN"/>
          </a:p>
          <a:p>
            <a:pPr marL="120650" lvl="1" defTabSz="420688" eaLnBrk="1" hangingPunct="1">
              <a:spcBef>
                <a:spcPct val="0"/>
              </a:spcBef>
              <a:tabLst>
                <a:tab pos="468313" algn="l"/>
              </a:tabLst>
            </a:pPr>
            <a:endParaRPr lang="en-US" altLang="zh-CN"/>
          </a:p>
          <a:p>
            <a:pPr defTabSz="420688" eaLnBrk="1" hangingPunct="1">
              <a:spcBef>
                <a:spcPct val="0"/>
              </a:spcBef>
              <a:tabLst>
                <a:tab pos="468313" algn="l"/>
              </a:tabLst>
            </a:pPr>
            <a:endParaRPr lang="en-US" altLang="zh-CN">
              <a:solidFill>
                <a:schemeClr val="accent1"/>
              </a:solidFill>
            </a:endParaRPr>
          </a:p>
          <a:p>
            <a:pPr defTabSz="420688" eaLnBrk="1" hangingPunct="1">
              <a:spcBef>
                <a:spcPct val="0"/>
              </a:spcBef>
              <a:tabLst>
                <a:tab pos="468313" algn="l"/>
              </a:tabLst>
            </a:pPr>
            <a:endParaRPr lang="en-US" altLang="zh-CN">
              <a:solidFill>
                <a:schemeClr val="accent1"/>
              </a:solidFill>
            </a:endParaRPr>
          </a:p>
          <a:p>
            <a:pPr defTabSz="420688" eaLnBrk="1" hangingPunct="1">
              <a:spcBef>
                <a:spcPct val="0"/>
              </a:spcBef>
              <a:tabLst>
                <a:tab pos="468313" algn="l"/>
              </a:tabLst>
            </a:pPr>
            <a:endParaRPr lang="en-US" altLang="zh-CN">
              <a:solidFill>
                <a:schemeClr val="accent2"/>
              </a:solidFill>
            </a:endParaRPr>
          </a:p>
          <a:p>
            <a:pPr defTabSz="420688" eaLnBrk="1" hangingPunct="1">
              <a:spcBef>
                <a:spcPct val="0"/>
              </a:spcBef>
              <a:tabLst>
                <a:tab pos="468313" algn="l"/>
              </a:tabLst>
            </a:pPr>
            <a:r>
              <a:rPr lang="en-US" altLang="zh-CN">
                <a:solidFill>
                  <a:srgbClr val="0000FF"/>
                </a:solidFill>
              </a:rPr>
              <a:t>Instructor Note</a:t>
            </a:r>
          </a:p>
          <a:p>
            <a:pPr marL="120650" lvl="1" defTabSz="420688" eaLnBrk="1" hangingPunct="1">
              <a:spcBef>
                <a:spcPct val="0"/>
              </a:spcBef>
              <a:tabLst>
                <a:tab pos="468313" algn="l"/>
              </a:tabLst>
            </a:pPr>
            <a:r>
              <a:rPr lang="en-US" altLang="zh-CN">
                <a:solidFill>
                  <a:srgbClr val="0000FF"/>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en-US" altLang="zh-CN" sz="1300">
                <a:solidFill>
                  <a:schemeClr val="accent1"/>
                </a:solidFill>
              </a:rPr>
              <a:t> </a:t>
            </a:r>
          </a:p>
        </p:txBody>
      </p:sp>
    </p:spTree>
    <p:extLst>
      <p:ext uri="{BB962C8B-B14F-4D97-AF65-F5344CB8AC3E}">
        <p14:creationId xmlns:p14="http://schemas.microsoft.com/office/powerpoint/2010/main" val="153065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84613" y="-3175"/>
            <a:ext cx="2973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25603" name="Rectangle 3"/>
          <p:cNvSpPr>
            <a:spLocks noChangeArrowheads="1"/>
          </p:cNvSpPr>
          <p:nvPr/>
        </p:nvSpPr>
        <p:spPr bwMode="auto">
          <a:xfrm>
            <a:off x="-1588" y="-3175"/>
            <a:ext cx="2970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25604" name="Rectangle 4"/>
          <p:cNvSpPr>
            <a:spLocks noGrp="1" noChangeArrowheads="1"/>
          </p:cNvSpPr>
          <p:nvPr>
            <p:ph type="body" idx="1"/>
          </p:nvPr>
        </p:nvSpPr>
        <p:spPr bwMode="auto">
          <a:xfrm>
            <a:off x="455613" y="4770438"/>
            <a:ext cx="5822950"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0688" eaLnBrk="1" hangingPunct="1">
              <a:spcBef>
                <a:spcPct val="0"/>
              </a:spcBef>
              <a:tabLst>
                <a:tab pos="468313" algn="l"/>
              </a:tabLst>
            </a:pPr>
            <a:r>
              <a:rPr lang="en-US" altLang="zh-CN"/>
              <a:t>Types of Subqueries</a:t>
            </a:r>
          </a:p>
          <a:p>
            <a:pPr marL="460375" lvl="2" indent="-219075" defTabSz="420688" eaLnBrk="1" hangingPunct="1">
              <a:spcBef>
                <a:spcPct val="0"/>
              </a:spcBef>
              <a:tabLst>
                <a:tab pos="468313" algn="l"/>
              </a:tabLst>
            </a:pPr>
            <a:r>
              <a:rPr lang="en-US" altLang="zh-CN">
                <a:solidFill>
                  <a:srgbClr val="FC0128"/>
                </a:solidFill>
              </a:rPr>
              <a:t>Single-row subqueries</a:t>
            </a:r>
            <a:r>
              <a:rPr lang="en-US" altLang="zh-CN"/>
              <a:t>: Queries that return only one row from the inner </a:t>
            </a:r>
            <a:r>
              <a:rPr lang="en-US" altLang="zh-CN">
                <a:latin typeface="Courier New" pitchFamily="49" charset="0"/>
              </a:rPr>
              <a:t>SELECT</a:t>
            </a:r>
            <a:r>
              <a:rPr lang="en-US" altLang="zh-CN"/>
              <a:t> statement</a:t>
            </a:r>
          </a:p>
          <a:p>
            <a:pPr marL="460375" lvl="2" indent="-219075" defTabSz="420688" eaLnBrk="1" hangingPunct="1">
              <a:spcBef>
                <a:spcPct val="0"/>
              </a:spcBef>
              <a:tabLst>
                <a:tab pos="468313" algn="l"/>
              </a:tabLst>
            </a:pPr>
            <a:r>
              <a:rPr lang="en-US" altLang="zh-CN">
                <a:solidFill>
                  <a:srgbClr val="FC0128"/>
                </a:solidFill>
              </a:rPr>
              <a:t>Multiple-row subqueries</a:t>
            </a:r>
            <a:r>
              <a:rPr lang="en-US" altLang="zh-CN"/>
              <a:t>: Queries that return more than one row from the inner </a:t>
            </a:r>
            <a:r>
              <a:rPr lang="en-US" altLang="zh-CN">
                <a:latin typeface="Courier New" pitchFamily="49" charset="0"/>
              </a:rPr>
              <a:t>SELECT</a:t>
            </a:r>
            <a:r>
              <a:rPr lang="en-US" altLang="zh-CN"/>
              <a:t> statement</a:t>
            </a:r>
          </a:p>
          <a:p>
            <a:pPr marL="120650" lvl="1" defTabSz="420688" eaLnBrk="1" hangingPunct="1">
              <a:spcBef>
                <a:spcPct val="0"/>
              </a:spcBef>
              <a:tabLst>
                <a:tab pos="468313" algn="l"/>
              </a:tabLst>
            </a:pPr>
            <a:r>
              <a:rPr lang="en-US" altLang="zh-CN" b="1"/>
              <a:t>Note:</a:t>
            </a:r>
            <a:r>
              <a:rPr lang="en-US" altLang="zh-CN"/>
              <a:t> There are also </a:t>
            </a:r>
            <a:r>
              <a:rPr lang="en-US" altLang="zh-CN">
                <a:solidFill>
                  <a:srgbClr val="FC0128"/>
                </a:solidFill>
              </a:rPr>
              <a:t>multiple-column subqueries</a:t>
            </a:r>
            <a:r>
              <a:rPr lang="en-US" altLang="zh-CN"/>
              <a:t>: Queries that return more than one column from the inner </a:t>
            </a:r>
            <a:r>
              <a:rPr lang="en-US" altLang="zh-CN">
                <a:latin typeface="Courier New" pitchFamily="49" charset="0"/>
              </a:rPr>
              <a:t>SELECT</a:t>
            </a:r>
            <a:r>
              <a:rPr lang="en-US" altLang="zh-CN"/>
              <a:t> statement. </a:t>
            </a:r>
          </a:p>
          <a:p>
            <a:pPr marL="460375" lvl="2" indent="-219075" defTabSz="420688" eaLnBrk="1" hangingPunct="1">
              <a:spcBef>
                <a:spcPct val="0"/>
              </a:spcBef>
              <a:tabLst>
                <a:tab pos="468313" algn="l"/>
              </a:tabLst>
            </a:pPr>
            <a:endParaRPr lang="en-US" altLang="zh-CN"/>
          </a:p>
          <a:p>
            <a:pPr marL="460375" lvl="2" indent="-219075" defTabSz="420688" eaLnBrk="1" hangingPunct="1">
              <a:spcBef>
                <a:spcPct val="0"/>
              </a:spcBef>
              <a:tabLst>
                <a:tab pos="468313" algn="l"/>
              </a:tabLst>
            </a:pPr>
            <a:endParaRPr lang="en-US" altLang="zh-CN"/>
          </a:p>
          <a:p>
            <a:pPr marL="460375" lvl="2" indent="-219075" defTabSz="420688" eaLnBrk="1" hangingPunct="1">
              <a:spcBef>
                <a:spcPct val="0"/>
              </a:spcBef>
              <a:tabLst>
                <a:tab pos="468313" algn="l"/>
              </a:tabLst>
            </a:pPr>
            <a:endParaRPr lang="en-US" altLang="zh-CN"/>
          </a:p>
          <a:p>
            <a:pPr marL="460375" lvl="2" indent="-219075" defTabSz="420688" eaLnBrk="1" hangingPunct="1">
              <a:spcBef>
                <a:spcPct val="0"/>
              </a:spcBef>
              <a:tabLst>
                <a:tab pos="468313" algn="l"/>
              </a:tabLst>
            </a:pPr>
            <a:endParaRPr lang="en-US" altLang="zh-CN"/>
          </a:p>
          <a:p>
            <a:pPr marL="460375" lvl="2" indent="-219075" defTabSz="420688" eaLnBrk="1" hangingPunct="1">
              <a:spcBef>
                <a:spcPct val="0"/>
              </a:spcBef>
              <a:tabLst>
                <a:tab pos="468313" algn="l"/>
              </a:tabLst>
            </a:pPr>
            <a:endParaRPr lang="en-US" altLang="zh-CN"/>
          </a:p>
          <a:p>
            <a:pPr marL="460375" lvl="2" indent="-219075" defTabSz="420688" eaLnBrk="1" hangingPunct="1">
              <a:spcBef>
                <a:spcPct val="0"/>
              </a:spcBef>
              <a:tabLst>
                <a:tab pos="468313" algn="l"/>
              </a:tabLst>
            </a:pPr>
            <a:endParaRPr lang="en-US" altLang="zh-CN"/>
          </a:p>
          <a:p>
            <a:pPr marL="460375" lvl="2" indent="-219075" defTabSz="420688" eaLnBrk="1" hangingPunct="1">
              <a:spcBef>
                <a:spcPct val="0"/>
              </a:spcBef>
              <a:tabLst>
                <a:tab pos="468313" algn="l"/>
              </a:tabLst>
            </a:pPr>
            <a:endParaRPr lang="en-US" altLang="zh-CN"/>
          </a:p>
          <a:p>
            <a:pPr marL="460375" lvl="2" indent="-219075" defTabSz="420688" eaLnBrk="1" hangingPunct="1">
              <a:spcBef>
                <a:spcPct val="0"/>
              </a:spcBef>
              <a:tabLst>
                <a:tab pos="468313" algn="l"/>
              </a:tabLst>
            </a:pPr>
            <a:endParaRPr lang="en-US" altLang="zh-CN"/>
          </a:p>
          <a:p>
            <a:pPr marL="460375" lvl="2" indent="-219075" defTabSz="420688" eaLnBrk="1" hangingPunct="1">
              <a:spcBef>
                <a:spcPct val="0"/>
              </a:spcBef>
              <a:tabLst>
                <a:tab pos="468313" algn="l"/>
              </a:tabLst>
            </a:pPr>
            <a:endParaRPr lang="en-US" altLang="zh-CN"/>
          </a:p>
          <a:p>
            <a:pPr defTabSz="420688" eaLnBrk="1" hangingPunct="1">
              <a:spcBef>
                <a:spcPct val="0"/>
              </a:spcBef>
              <a:tabLst>
                <a:tab pos="468313" algn="l"/>
              </a:tabLst>
            </a:pPr>
            <a:r>
              <a:rPr lang="en-US" altLang="zh-CN">
                <a:solidFill>
                  <a:srgbClr val="0000FF"/>
                </a:solidFill>
              </a:rPr>
              <a:t>Instructor Note </a:t>
            </a:r>
          </a:p>
          <a:p>
            <a:pPr marL="460375" lvl="2" indent="-219075" defTabSz="420688" eaLnBrk="1" hangingPunct="1">
              <a:spcBef>
                <a:spcPct val="0"/>
              </a:spcBef>
              <a:tabLst>
                <a:tab pos="468313" algn="l"/>
              </a:tabLst>
            </a:pPr>
            <a:r>
              <a:rPr lang="en-US" altLang="zh-CN">
                <a:solidFill>
                  <a:srgbClr val="0000FF"/>
                </a:solidFill>
              </a:rPr>
              <a:t>Multiple column subqueries are also available. </a:t>
            </a:r>
          </a:p>
        </p:txBody>
      </p:sp>
      <p:sp>
        <p:nvSpPr>
          <p:cNvPr id="25605" name="Rectangle 5"/>
          <p:cNvSpPr>
            <a:spLocks noGrp="1" noRot="1" noChangeAspect="1" noChangeArrowheads="1" noTextEdit="1"/>
          </p:cNvSpPr>
          <p:nvPr>
            <p:ph type="sldImg"/>
          </p:nvPr>
        </p:nvSpPr>
        <p:spPr bwMode="auto">
          <a:xfrm>
            <a:off x="455613" y="168275"/>
            <a:ext cx="5937250" cy="4452938"/>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600887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83025" y="-1588"/>
            <a:ext cx="2976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26627" name="Rectangle 3"/>
          <p:cNvSpPr>
            <a:spLocks noChangeArrowheads="1"/>
          </p:cNvSpPr>
          <p:nvPr/>
        </p:nvSpPr>
        <p:spPr bwMode="auto">
          <a:xfrm>
            <a:off x="-3175" y="-1588"/>
            <a:ext cx="2973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26628"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Guidelines for Using Subqueries</a:t>
            </a:r>
          </a:p>
          <a:p>
            <a:pPr lvl="2" eaLnBrk="1" hangingPunct="1">
              <a:spcBef>
                <a:spcPct val="0"/>
              </a:spcBef>
            </a:pPr>
            <a:r>
              <a:rPr lang="en-US" altLang="zh-CN"/>
              <a:t>A subquery must be</a:t>
            </a:r>
            <a:r>
              <a:rPr lang="en-US" altLang="zh-CN">
                <a:latin typeface="Times" pitchFamily="18" charset="0"/>
              </a:rPr>
              <a:t> enclosed in parentheses.</a:t>
            </a:r>
          </a:p>
          <a:p>
            <a:pPr lvl="2" eaLnBrk="1" hangingPunct="1">
              <a:spcBef>
                <a:spcPct val="0"/>
              </a:spcBef>
            </a:pPr>
            <a:r>
              <a:rPr lang="en-US" altLang="zh-CN"/>
              <a:t>Place the subquery on the right side of the comparison condition for readability.</a:t>
            </a:r>
          </a:p>
          <a:p>
            <a:pPr lvl="2" eaLnBrk="1" hangingPunct="1">
              <a:spcBef>
                <a:spcPct val="0"/>
              </a:spcBef>
            </a:pPr>
            <a:r>
              <a:rPr lang="en-US" altLang="zh-CN"/>
              <a:t>Prior to release Oracle8</a:t>
            </a:r>
            <a:r>
              <a:rPr lang="en-US" altLang="zh-CN" i="1"/>
              <a:t>i</a:t>
            </a:r>
            <a:r>
              <a:rPr lang="en-US" altLang="zh-CN"/>
              <a:t>, subqueries could not contain an </a:t>
            </a:r>
            <a:r>
              <a:rPr lang="en-US" altLang="zh-CN">
                <a:latin typeface="Courier New" pitchFamily="49" charset="0"/>
              </a:rPr>
              <a:t>ORDER BY</a:t>
            </a:r>
            <a:r>
              <a:rPr lang="en-US" altLang="zh-CN"/>
              <a:t> clause. Only one </a:t>
            </a:r>
            <a:r>
              <a:rPr lang="en-US" altLang="zh-CN">
                <a:latin typeface="Courier New" pitchFamily="49" charset="0"/>
              </a:rPr>
              <a:t>ORDER BY</a:t>
            </a:r>
            <a:r>
              <a:rPr lang="en-US" altLang="zh-CN"/>
              <a:t> clause can be used for a </a:t>
            </a:r>
            <a:r>
              <a:rPr lang="en-US" altLang="zh-CN">
                <a:latin typeface="Courier New" pitchFamily="49" charset="0"/>
              </a:rPr>
              <a:t>SELECT</a:t>
            </a:r>
            <a:r>
              <a:rPr lang="en-US" altLang="zh-CN"/>
              <a:t> statement, and if specified it must be the last clause in the main </a:t>
            </a:r>
            <a:r>
              <a:rPr lang="en-US" altLang="zh-CN">
                <a:latin typeface="Courier New" pitchFamily="49" charset="0"/>
              </a:rPr>
              <a:t>SELECT</a:t>
            </a:r>
            <a:r>
              <a:rPr lang="en-US" altLang="zh-CN"/>
              <a:t> statement. Starting with release Oracle8</a:t>
            </a:r>
            <a:r>
              <a:rPr lang="en-US" altLang="zh-CN" i="1"/>
              <a:t>i</a:t>
            </a:r>
            <a:r>
              <a:rPr lang="en-US" altLang="zh-CN"/>
              <a:t>, an </a:t>
            </a:r>
            <a:r>
              <a:rPr lang="en-US" altLang="zh-CN">
                <a:latin typeface="Courier New" pitchFamily="49" charset="0"/>
              </a:rPr>
              <a:t>ORDER BY</a:t>
            </a:r>
            <a:r>
              <a:rPr lang="en-US" altLang="zh-CN"/>
              <a:t> clause can be used and is required in the subquery to perform Top-N analysis. </a:t>
            </a:r>
          </a:p>
          <a:p>
            <a:pPr lvl="2" eaLnBrk="1" hangingPunct="1">
              <a:spcBef>
                <a:spcPct val="0"/>
              </a:spcBef>
            </a:pPr>
            <a:r>
              <a:rPr lang="en-US" altLang="zh-CN"/>
              <a:t>Two classes of comparison conditions are used in subqueries: single-row operators and </a:t>
            </a:r>
            <a:br>
              <a:rPr lang="en-US" altLang="zh-CN"/>
            </a:br>
            <a:r>
              <a:rPr lang="en-US" altLang="zh-CN"/>
              <a:t>multiple-row operators.</a:t>
            </a:r>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solidFill>
                <a:schemeClr val="accent2"/>
              </a:solidFill>
            </a:endParaRPr>
          </a:p>
          <a:p>
            <a:pPr lvl="1" eaLnBrk="1" hangingPunct="1">
              <a:spcBef>
                <a:spcPct val="0"/>
              </a:spcBef>
            </a:pPr>
            <a:endParaRPr lang="en-US" altLang="zh-CN">
              <a:solidFill>
                <a:schemeClr val="accent2"/>
              </a:solidFill>
            </a:endParaRPr>
          </a:p>
          <a:p>
            <a:pPr eaLnBrk="1" hangingPunct="1">
              <a:spcBef>
                <a:spcPct val="0"/>
              </a:spcBef>
            </a:pPr>
            <a:r>
              <a:rPr lang="en-US" altLang="zh-CN">
                <a:solidFill>
                  <a:srgbClr val="0000FF"/>
                </a:solidFill>
              </a:rPr>
              <a:t>Instructor Note</a:t>
            </a:r>
          </a:p>
          <a:p>
            <a:pPr lvl="1" eaLnBrk="1" hangingPunct="1">
              <a:spcBef>
                <a:spcPct val="0"/>
              </a:spcBef>
            </a:pPr>
            <a:r>
              <a:rPr lang="en-US" altLang="zh-CN">
                <a:solidFill>
                  <a:srgbClr val="0000FF"/>
                </a:solidFill>
              </a:rPr>
              <a:t>A subquery can execute multiple times in correlated subqueries. Students may ask how many subqueries can be written. The Oracle server imposes no limit on the number of subqueries; the limit is related to the buffer size that the query uses.</a:t>
            </a:r>
          </a:p>
        </p:txBody>
      </p:sp>
      <p:sp>
        <p:nvSpPr>
          <p:cNvPr id="26629" name="Rectangle 5"/>
          <p:cNvSpPr>
            <a:spLocks noGrp="1" noRot="1" noChangeAspect="1" noChangeArrowheads="1" noTextEdit="1"/>
          </p:cNvSpPr>
          <p:nvPr>
            <p:ph type="sldImg"/>
          </p:nvPr>
        </p:nvSpPr>
        <p:spPr bwMode="auto">
          <a:xfrm>
            <a:off x="493713" y="160338"/>
            <a:ext cx="5872162" cy="44037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962081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455613" y="168275"/>
            <a:ext cx="5937250" cy="4452938"/>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ChangeArrowheads="1"/>
          </p:cNvSpPr>
          <p:nvPr/>
        </p:nvSpPr>
        <p:spPr bwMode="auto">
          <a:xfrm>
            <a:off x="3884613" y="-3175"/>
            <a:ext cx="2973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27652" name="Rectangle 4"/>
          <p:cNvSpPr>
            <a:spLocks noChangeArrowheads="1"/>
          </p:cNvSpPr>
          <p:nvPr/>
        </p:nvSpPr>
        <p:spPr bwMode="auto">
          <a:xfrm>
            <a:off x="-1588" y="-3175"/>
            <a:ext cx="2970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27653" name="Rectangle 5"/>
          <p:cNvSpPr>
            <a:spLocks noGrp="1" noChangeArrowheads="1"/>
          </p:cNvSpPr>
          <p:nvPr>
            <p:ph type="body" idx="1"/>
          </p:nvPr>
        </p:nvSpPr>
        <p:spPr bwMode="auto">
          <a:xfrm>
            <a:off x="455613" y="4770438"/>
            <a:ext cx="5835650"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0688" eaLnBrk="1" hangingPunct="1">
              <a:spcBef>
                <a:spcPct val="0"/>
              </a:spcBef>
              <a:tabLst>
                <a:tab pos="468313" algn="l"/>
              </a:tabLst>
            </a:pPr>
            <a:r>
              <a:rPr lang="en-US" altLang="zh-CN"/>
              <a:t>Single-Row Subqueries</a:t>
            </a:r>
          </a:p>
          <a:p>
            <a:pPr marL="120650" lvl="1" defTabSz="420688" eaLnBrk="1" hangingPunct="1">
              <a:spcBef>
                <a:spcPct val="0"/>
              </a:spcBef>
              <a:tabLst>
                <a:tab pos="468313" algn="l"/>
              </a:tabLst>
            </a:pPr>
            <a:r>
              <a:rPr lang="en-US" altLang="zh-CN"/>
              <a:t>A single-row subquery is one that returns one row from the inner </a:t>
            </a:r>
            <a:r>
              <a:rPr lang="en-US" altLang="zh-CN">
                <a:latin typeface="Courier New" pitchFamily="49" charset="0"/>
              </a:rPr>
              <a:t>SELECT</a:t>
            </a:r>
            <a:r>
              <a:rPr lang="en-US" altLang="zh-CN"/>
              <a:t> statement. This type of subquery uses a </a:t>
            </a:r>
            <a:r>
              <a:rPr lang="en-US" altLang="zh-CN">
                <a:solidFill>
                  <a:srgbClr val="FC0128"/>
                </a:solidFill>
              </a:rPr>
              <a:t>single-row operator</a:t>
            </a:r>
            <a:r>
              <a:rPr lang="en-US" altLang="zh-CN"/>
              <a:t>. The slide gives a list of single-row operators. </a:t>
            </a:r>
          </a:p>
          <a:p>
            <a:pPr marL="120650" lvl="1" defTabSz="420688" eaLnBrk="1" hangingPunct="1">
              <a:spcBef>
                <a:spcPct val="0"/>
              </a:spcBef>
              <a:tabLst>
                <a:tab pos="468313" algn="l"/>
              </a:tabLst>
            </a:pPr>
            <a:r>
              <a:rPr lang="en-US" altLang="zh-CN" b="1"/>
              <a:t>Example</a:t>
            </a:r>
          </a:p>
          <a:p>
            <a:pPr marL="120650" lvl="1" defTabSz="420688" eaLnBrk="1" hangingPunct="1">
              <a:spcBef>
                <a:spcPct val="0"/>
              </a:spcBef>
              <a:tabLst>
                <a:tab pos="468313" algn="l"/>
              </a:tabLst>
            </a:pPr>
            <a:r>
              <a:rPr lang="en-US" altLang="zh-CN"/>
              <a:t>Display the employees whose job ID is the same as that of employee 141. </a:t>
            </a:r>
          </a:p>
          <a:p>
            <a:pPr defTabSz="420688" eaLnBrk="1" hangingPunct="1">
              <a:spcBef>
                <a:spcPct val="0"/>
              </a:spcBef>
              <a:tabLst>
                <a:tab pos="468313" algn="l"/>
              </a:tabLst>
            </a:pPr>
            <a:endParaRPr lang="en-US" altLang="zh-CN">
              <a:solidFill>
                <a:srgbClr val="000000"/>
              </a:solidFill>
              <a:latin typeface="Courier New" pitchFamily="49" charset="0"/>
            </a:endParaRPr>
          </a:p>
          <a:p>
            <a:pPr defTabSz="420688" eaLnBrk="1" hangingPunct="1">
              <a:spcBef>
                <a:spcPct val="0"/>
              </a:spcBef>
              <a:tabLst>
                <a:tab pos="468313" algn="l"/>
              </a:tabLst>
            </a:pPr>
            <a:r>
              <a:rPr lang="en-US" altLang="zh-CN">
                <a:solidFill>
                  <a:srgbClr val="000000"/>
                </a:solidFill>
                <a:latin typeface="Courier New" pitchFamily="49" charset="0"/>
              </a:rPr>
              <a:t>   </a:t>
            </a:r>
            <a:r>
              <a:rPr lang="en-US" altLang="zh-CN" b="1">
                <a:solidFill>
                  <a:srgbClr val="000000"/>
                </a:solidFill>
                <a:latin typeface="Courier New" pitchFamily="49" charset="0"/>
              </a:rPr>
              <a:t>SELECT last_name, job_id</a:t>
            </a:r>
          </a:p>
          <a:p>
            <a:pPr defTabSz="420688" eaLnBrk="1" hangingPunct="1">
              <a:spcBef>
                <a:spcPct val="0"/>
              </a:spcBef>
              <a:tabLst>
                <a:tab pos="468313" algn="l"/>
              </a:tabLst>
            </a:pPr>
            <a:r>
              <a:rPr lang="en-US" altLang="zh-CN" b="1">
                <a:solidFill>
                  <a:srgbClr val="000000"/>
                </a:solidFill>
                <a:latin typeface="Courier New" pitchFamily="49" charset="0"/>
              </a:rPr>
              <a:t>   FROM   employees</a:t>
            </a:r>
          </a:p>
          <a:p>
            <a:pPr defTabSz="420688" eaLnBrk="1" hangingPunct="1">
              <a:spcBef>
                <a:spcPct val="0"/>
              </a:spcBef>
              <a:tabLst>
                <a:tab pos="468313" algn="l"/>
              </a:tabLst>
            </a:pPr>
            <a:r>
              <a:rPr lang="en-US" altLang="zh-CN" b="1">
                <a:solidFill>
                  <a:srgbClr val="000000"/>
                </a:solidFill>
                <a:latin typeface="Courier New" pitchFamily="49" charset="0"/>
              </a:rPr>
              <a:t>   WHERE  job_id =</a:t>
            </a:r>
          </a:p>
          <a:p>
            <a:pPr defTabSz="420688" eaLnBrk="1" hangingPunct="1">
              <a:spcBef>
                <a:spcPct val="0"/>
              </a:spcBef>
              <a:tabLst>
                <a:tab pos="468313" algn="l"/>
              </a:tabLst>
            </a:pPr>
            <a:r>
              <a:rPr lang="en-US" altLang="zh-CN" b="1">
                <a:solidFill>
                  <a:srgbClr val="000000"/>
                </a:solidFill>
                <a:latin typeface="Courier New" pitchFamily="49" charset="0"/>
              </a:rPr>
              <a:t>                   (SELECT job_id</a:t>
            </a:r>
          </a:p>
          <a:p>
            <a:pPr defTabSz="420688" eaLnBrk="1" hangingPunct="1">
              <a:spcBef>
                <a:spcPct val="0"/>
              </a:spcBef>
              <a:tabLst>
                <a:tab pos="468313" algn="l"/>
              </a:tabLst>
            </a:pPr>
            <a:r>
              <a:rPr lang="en-US" altLang="zh-CN" b="1">
                <a:solidFill>
                  <a:srgbClr val="000000"/>
                </a:solidFill>
                <a:latin typeface="Courier New" pitchFamily="49" charset="0"/>
              </a:rPr>
              <a:t>                    FROM   employees</a:t>
            </a:r>
          </a:p>
          <a:p>
            <a:pPr defTabSz="420688" eaLnBrk="1" hangingPunct="1">
              <a:spcBef>
                <a:spcPct val="0"/>
              </a:spcBef>
              <a:tabLst>
                <a:tab pos="468313" algn="l"/>
              </a:tabLst>
            </a:pPr>
            <a:r>
              <a:rPr lang="en-US" altLang="zh-CN" b="1">
                <a:solidFill>
                  <a:srgbClr val="000000"/>
                </a:solidFill>
                <a:latin typeface="Courier New" pitchFamily="49" charset="0"/>
              </a:rPr>
              <a:t>                    WHERE  employee_id = 141);</a:t>
            </a:r>
          </a:p>
          <a:p>
            <a:pPr defTabSz="420688" eaLnBrk="1" hangingPunct="1">
              <a:spcBef>
                <a:spcPct val="0"/>
              </a:spcBef>
              <a:tabLst>
                <a:tab pos="468313" algn="l"/>
              </a:tabLst>
            </a:pPr>
            <a:endParaRPr lang="en-US" altLang="zh-CN">
              <a:solidFill>
                <a:srgbClr val="000000"/>
              </a:solidFill>
              <a:latin typeface="Courier New" pitchFamily="49" charset="0"/>
            </a:endParaRPr>
          </a:p>
          <a:p>
            <a:pPr defTabSz="420688" eaLnBrk="1" hangingPunct="1">
              <a:spcBef>
                <a:spcPct val="0"/>
              </a:spcBef>
              <a:tabLst>
                <a:tab pos="468313" algn="l"/>
              </a:tabLst>
            </a:pPr>
            <a:r>
              <a:rPr lang="en-US" altLang="zh-CN" sz="1300" b="1">
                <a:solidFill>
                  <a:srgbClr val="000000"/>
                </a:solidFill>
                <a:latin typeface="Courier New" pitchFamily="49" charset="0"/>
              </a:rPr>
              <a:t>   </a:t>
            </a:r>
          </a:p>
        </p:txBody>
      </p:sp>
      <p:sp>
        <p:nvSpPr>
          <p:cNvPr id="27654" name="Rectangle 6"/>
          <p:cNvSpPr>
            <a:spLocks noChangeArrowheads="1"/>
          </p:cNvSpPr>
          <p:nvPr/>
        </p:nvSpPr>
        <p:spPr bwMode="auto">
          <a:xfrm>
            <a:off x="652463" y="5846763"/>
            <a:ext cx="56642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27655" name="Rectangle 7"/>
          <p:cNvSpPr>
            <a:spLocks noChangeArrowheads="1"/>
          </p:cNvSpPr>
          <p:nvPr/>
        </p:nvSpPr>
        <p:spPr bwMode="auto">
          <a:xfrm>
            <a:off x="649288" y="7218363"/>
            <a:ext cx="5676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pic>
        <p:nvPicPr>
          <p:cNvPr id="276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38" y="6994525"/>
            <a:ext cx="541496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304654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492125" y="161925"/>
            <a:ext cx="5872163" cy="44037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Executing Single-Row Subqueries</a:t>
            </a:r>
          </a:p>
          <a:p>
            <a:pPr lvl="1" eaLnBrk="1" hangingPunct="1">
              <a:spcBef>
                <a:spcPct val="0"/>
              </a:spcBef>
            </a:pPr>
            <a:r>
              <a:rPr lang="en-US" altLang="zh-CN"/>
              <a:t>A </a:t>
            </a:r>
            <a:r>
              <a:rPr lang="en-US" altLang="zh-CN">
                <a:latin typeface="Courier New" pitchFamily="49" charset="0"/>
              </a:rPr>
              <a:t>SELECT</a:t>
            </a:r>
            <a:r>
              <a:rPr lang="en-US" altLang="zh-CN"/>
              <a:t> statement can be considered as a query block. The example on the slide displays employees whose job ID is the same as that of employee 141 and whose salary is greater than that of employee 143. </a:t>
            </a:r>
          </a:p>
          <a:p>
            <a:pPr lvl="1" eaLnBrk="1" hangingPunct="1">
              <a:spcBef>
                <a:spcPct val="0"/>
              </a:spcBef>
            </a:pPr>
            <a:r>
              <a:rPr lang="en-US" altLang="zh-CN"/>
              <a:t>The example consists of three query blocks: the outer query and two inner queries. The inner query blocks are executed first, producing the query results ST_CLERK and 2600, respectively. The outer query block is then processed and uses the values returned by the inner queries to complete its search conditions. </a:t>
            </a:r>
          </a:p>
          <a:p>
            <a:pPr lvl="1" eaLnBrk="1" hangingPunct="1">
              <a:spcBef>
                <a:spcPct val="0"/>
              </a:spcBef>
            </a:pPr>
            <a:r>
              <a:rPr lang="en-US" altLang="zh-CN"/>
              <a:t>Both inner queries return single values (ST_CLERK and 2600, respectively), so this SQL statement is called a single-row subquery.</a:t>
            </a:r>
          </a:p>
          <a:p>
            <a:pPr lvl="1" eaLnBrk="1" hangingPunct="1">
              <a:spcBef>
                <a:spcPct val="0"/>
              </a:spcBef>
            </a:pPr>
            <a:r>
              <a:rPr lang="en-US" altLang="zh-CN" b="1"/>
              <a:t>Note:</a:t>
            </a:r>
            <a:r>
              <a:rPr lang="en-US" altLang="zh-CN"/>
              <a:t> The outer and inner queries can get data from different tables.</a:t>
            </a:r>
          </a:p>
        </p:txBody>
      </p:sp>
    </p:spTree>
    <p:extLst>
      <p:ext uri="{BB962C8B-B14F-4D97-AF65-F5344CB8AC3E}">
        <p14:creationId xmlns:p14="http://schemas.microsoft.com/office/powerpoint/2010/main" val="3520698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525"/>
            <a:ext cx="6858000" cy="1656052"/>
          </a:xfrm>
        </p:spPr>
        <p:txBody>
          <a:bodyPr anchor="b">
            <a:normAutofit/>
          </a:bodyPr>
          <a:lstStyle>
            <a:lvl1pPr algn="ctr">
              <a:defRPr sz="5400" b="0"/>
            </a:lvl1pPr>
          </a:lstStyle>
          <a:p>
            <a:r>
              <a:rPr lang="zh-CN" altLang="en-US" dirty="0"/>
              <a:t>单击此处编辑标题</a:t>
            </a:r>
          </a:p>
        </p:txBody>
      </p:sp>
      <p:sp>
        <p:nvSpPr>
          <p:cNvPr id="3" name="副标题 2"/>
          <p:cNvSpPr>
            <a:spLocks noGrp="1"/>
          </p:cNvSpPr>
          <p:nvPr>
            <p:ph type="subTitle" idx="1"/>
          </p:nvPr>
        </p:nvSpPr>
        <p:spPr>
          <a:xfrm>
            <a:off x="1143000" y="3602669"/>
            <a:ext cx="6858000" cy="1656052"/>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a:xfrm>
            <a:off x="628650" y="6357462"/>
            <a:ext cx="2057400" cy="365189"/>
          </a:xfrm>
        </p:spPr>
        <p:txBody>
          <a:bodyPr/>
          <a:lstStyle/>
          <a:p>
            <a:fld id="{D997B5FA-0921-464F-AAE1-844C04324D75}" type="datetimeFigureOut">
              <a:rPr lang="zh-CN" altLang="en-US" smtClean="0"/>
              <a:t>2020/1/6</a:t>
            </a:fld>
            <a:endParaRPr lang="zh-CN" altLang="en-US" dirty="0"/>
          </a:p>
        </p:txBody>
      </p:sp>
      <p:sp>
        <p:nvSpPr>
          <p:cNvPr id="5" name="页脚占位符 4"/>
          <p:cNvSpPr>
            <a:spLocks noGrp="1"/>
          </p:cNvSpPr>
          <p:nvPr>
            <p:ph type="ftr" sz="quarter" idx="11"/>
          </p:nvPr>
        </p:nvSpPr>
        <p:spPr>
          <a:xfrm>
            <a:off x="3028950" y="6357462"/>
            <a:ext cx="3086100" cy="365189"/>
          </a:xfrm>
        </p:spPr>
        <p:txBody>
          <a:bodyPr/>
          <a:lstStyle/>
          <a:p>
            <a:endParaRPr lang="zh-CN" altLang="en-US"/>
          </a:p>
        </p:txBody>
      </p:sp>
      <p:sp>
        <p:nvSpPr>
          <p:cNvPr id="6" name="灯片编号占位符 5"/>
          <p:cNvSpPr>
            <a:spLocks noGrp="1"/>
          </p:cNvSpPr>
          <p:nvPr>
            <p:ph type="sldNum" sz="quarter" idx="12"/>
          </p:nvPr>
        </p:nvSpPr>
        <p:spPr>
          <a:xfrm>
            <a:off x="6467475" y="6382862"/>
            <a:ext cx="2057400" cy="365189"/>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85665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2020/1/6</a:t>
            </a:fld>
            <a:endParaRPr lang="zh-CN" altLang="en-US"/>
          </a:p>
        </p:txBody>
      </p:sp>
      <p:sp>
        <p:nvSpPr>
          <p:cNvPr id="4" name="页脚占位符 3"/>
          <p:cNvSpPr>
            <a:spLocks noGrp="1"/>
          </p:cNvSpPr>
          <p:nvPr>
            <p:ph type="ftr" sz="quarter" idx="11"/>
          </p:nvPr>
        </p:nvSpPr>
        <p:spPr>
          <a:xfrm>
            <a:off x="3028950" y="6357462"/>
            <a:ext cx="3086100" cy="365189"/>
          </a:xfrm>
        </p:spPr>
        <p:txBody>
          <a:bodyPr/>
          <a:lstStyle/>
          <a:p>
            <a:endParaRPr lang="zh-CN" altLang="en-US"/>
          </a:p>
        </p:txBody>
      </p:sp>
      <p:sp>
        <p:nvSpPr>
          <p:cNvPr id="5" name="灯片编号占位符 4"/>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640"/>
            <a:ext cx="7886700" cy="555994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56210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628650" y="1838644"/>
            <a:ext cx="7886700" cy="4352099"/>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2020/1/6</a:t>
            </a:fld>
            <a:endParaRPr lang="zh-CN" altLang="en-US" dirty="0"/>
          </a:p>
        </p:txBody>
      </p:sp>
      <p:sp>
        <p:nvSpPr>
          <p:cNvPr id="5" name="页脚占位符 4"/>
          <p:cNvSpPr>
            <a:spLocks noGrp="1"/>
          </p:cNvSpPr>
          <p:nvPr>
            <p:ph type="ftr" sz="quarter" idx="11"/>
          </p:nvPr>
        </p:nvSpPr>
        <p:spPr>
          <a:xfrm>
            <a:off x="3028950" y="6357462"/>
            <a:ext cx="3086100" cy="365189"/>
          </a:xfrm>
        </p:spPr>
        <p:txBody>
          <a:bodyPr/>
          <a:lstStyle/>
          <a:p>
            <a:endParaRPr lang="zh-CN" altLang="en-US" dirty="0"/>
          </a:p>
        </p:txBody>
      </p:sp>
      <p:sp>
        <p:nvSpPr>
          <p:cNvPr id="6" name="灯片编号占位符 5"/>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89979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7462"/>
            <a:ext cx="2057400" cy="365189"/>
          </a:xfrm>
        </p:spPr>
        <p:txBody>
          <a:bodyPr/>
          <a:lstStyle/>
          <a:p>
            <a:fld id="{20DD7636-5BE1-44BC-BB5F-15739D9E18E1}" type="datetimeFigureOut">
              <a:rPr lang="zh-CN" altLang="en-US" smtClean="0"/>
              <a:t>2020/1/6</a:t>
            </a:fld>
            <a:endParaRPr lang="zh-CN" altLang="en-US"/>
          </a:p>
        </p:txBody>
      </p:sp>
      <p:sp>
        <p:nvSpPr>
          <p:cNvPr id="3" name="页脚占位符 2"/>
          <p:cNvSpPr>
            <a:spLocks noGrp="1"/>
          </p:cNvSpPr>
          <p:nvPr>
            <p:ph type="ftr" sz="quarter" idx="11"/>
          </p:nvPr>
        </p:nvSpPr>
        <p:spPr>
          <a:xfrm>
            <a:off x="3028950" y="6357462"/>
            <a:ext cx="3086100" cy="365189"/>
          </a:xfrm>
        </p:spPr>
        <p:txBody>
          <a:bodyPr/>
          <a:lstStyle/>
          <a:p>
            <a:endParaRPr lang="zh-CN" altLang="en-US"/>
          </a:p>
        </p:txBody>
      </p:sp>
      <p:sp>
        <p:nvSpPr>
          <p:cNvPr id="4" name="灯片编号占位符 3"/>
          <p:cNvSpPr>
            <a:spLocks noGrp="1"/>
          </p:cNvSpPr>
          <p:nvPr>
            <p:ph type="sldNum" sz="quarter" idx="12"/>
          </p:nvPr>
        </p:nvSpPr>
        <p:spPr>
          <a:xfrm>
            <a:off x="6467475" y="6382862"/>
            <a:ext cx="2057400" cy="365189"/>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628650" y="2187826"/>
            <a:ext cx="7886700" cy="2483549"/>
          </a:xfrm>
        </p:spPr>
        <p:txBody>
          <a:bodyPr>
            <a:normAutofit/>
          </a:bodyPr>
          <a:lstStyle>
            <a:lvl1pPr algn="ctr">
              <a:defRPr sz="4500" b="0"/>
            </a:lvl1pPr>
          </a:lstStyle>
          <a:p>
            <a:r>
              <a:rPr lang="zh-CN" altLang="en-US" dirty="0"/>
              <a:t>单击此处编辑标题</a:t>
            </a:r>
          </a:p>
        </p:txBody>
      </p:sp>
    </p:spTree>
    <p:extLst>
      <p:ext uri="{BB962C8B-B14F-4D97-AF65-F5344CB8AC3E}">
        <p14:creationId xmlns:p14="http://schemas.microsoft.com/office/powerpoint/2010/main" val="398179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825944"/>
            <a:ext cx="3886200" cy="435209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944"/>
            <a:ext cx="3886200" cy="435209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2020/1/6</a:t>
            </a:fld>
            <a:endParaRPr lang="zh-CN" altLang="en-US"/>
          </a:p>
        </p:txBody>
      </p:sp>
      <p:sp>
        <p:nvSpPr>
          <p:cNvPr id="6" name="页脚占位符 5"/>
          <p:cNvSpPr>
            <a:spLocks noGrp="1"/>
          </p:cNvSpPr>
          <p:nvPr>
            <p:ph type="ftr" sz="quarter" idx="11"/>
          </p:nvPr>
        </p:nvSpPr>
        <p:spPr>
          <a:xfrm>
            <a:off x="3028950" y="6357462"/>
            <a:ext cx="3086100" cy="365189"/>
          </a:xfrm>
        </p:spPr>
        <p:txBody>
          <a:bodyPr/>
          <a:lstStyle/>
          <a:p>
            <a:endParaRPr lang="zh-CN" altLang="en-US"/>
          </a:p>
        </p:txBody>
      </p:sp>
      <p:sp>
        <p:nvSpPr>
          <p:cNvPr id="7" name="灯片编号占位符 6"/>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25054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89"/>
            <a:ext cx="7886700" cy="1325795"/>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745267"/>
            <a:ext cx="3868340"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1" y="2616067"/>
            <a:ext cx="3868340" cy="357467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1" y="1745267"/>
            <a:ext cx="3887391"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1" y="2616067"/>
            <a:ext cx="3887391" cy="357467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2020/1/6</a:t>
            </a:fld>
            <a:endParaRPr lang="zh-CN" altLang="en-US"/>
          </a:p>
        </p:txBody>
      </p:sp>
      <p:sp>
        <p:nvSpPr>
          <p:cNvPr id="8" name="页脚占位符 7"/>
          <p:cNvSpPr>
            <a:spLocks noGrp="1"/>
          </p:cNvSpPr>
          <p:nvPr>
            <p:ph type="ftr" sz="quarter" idx="11"/>
          </p:nvPr>
        </p:nvSpPr>
        <p:spPr>
          <a:xfrm>
            <a:off x="3028950" y="6357462"/>
            <a:ext cx="3086100" cy="365189"/>
          </a:xfrm>
        </p:spPr>
        <p:txBody>
          <a:bodyPr/>
          <a:lstStyle/>
          <a:p>
            <a:endParaRPr lang="zh-CN" altLang="en-US"/>
          </a:p>
        </p:txBody>
      </p:sp>
      <p:sp>
        <p:nvSpPr>
          <p:cNvPr id="9" name="灯片编号占位符 8"/>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10902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2159378"/>
            <a:ext cx="4286250" cy="1382692"/>
          </a:xfrm>
        </p:spPr>
        <p:txBody>
          <a:bodyPr anchor="b" anchorCtr="0">
            <a:normAutofit/>
          </a:bodyPr>
          <a:lstStyle>
            <a:lvl1pPr algn="ctr">
              <a:defRPr sz="6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628650" y="6357462"/>
            <a:ext cx="2057400" cy="365189"/>
          </a:xfrm>
        </p:spPr>
        <p:txBody>
          <a:bodyPr/>
          <a:lstStyle/>
          <a:p>
            <a:fld id="{20DD7636-5BE1-44BC-BB5F-15739D9E18E1}" type="datetimeFigureOut">
              <a:rPr lang="zh-CN" altLang="en-US" smtClean="0"/>
              <a:t>2020/1/6</a:t>
            </a:fld>
            <a:endParaRPr lang="zh-CN" altLang="en-US"/>
          </a:p>
        </p:txBody>
      </p:sp>
      <p:sp>
        <p:nvSpPr>
          <p:cNvPr id="4" name="页脚占位符 3"/>
          <p:cNvSpPr>
            <a:spLocks noGrp="1"/>
          </p:cNvSpPr>
          <p:nvPr>
            <p:ph type="ftr" sz="quarter" idx="11"/>
          </p:nvPr>
        </p:nvSpPr>
        <p:spPr>
          <a:xfrm>
            <a:off x="3028950" y="6357462"/>
            <a:ext cx="3086100" cy="365189"/>
          </a:xfrm>
        </p:spPr>
        <p:txBody>
          <a:bodyPr/>
          <a:lstStyle/>
          <a:p>
            <a:endParaRPr lang="zh-CN" altLang="en-US"/>
          </a:p>
        </p:txBody>
      </p:sp>
      <p:sp>
        <p:nvSpPr>
          <p:cNvPr id="5" name="灯片编号占位符 4"/>
          <p:cNvSpPr>
            <a:spLocks noGrp="1"/>
          </p:cNvSpPr>
          <p:nvPr>
            <p:ph type="sldNum" sz="quarter" idx="12"/>
          </p:nvPr>
        </p:nvSpPr>
        <p:spPr>
          <a:xfrm>
            <a:off x="6467475" y="6382862"/>
            <a:ext cx="2057400" cy="365189"/>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2428875" y="3733855"/>
            <a:ext cx="4286250" cy="1186144"/>
          </a:xfrm>
        </p:spPr>
        <p:txBody>
          <a:bodyPr>
            <a:normAutofit/>
          </a:bodyPr>
          <a:lstStyle>
            <a:lvl1pPr marL="0" indent="0" algn="ctr">
              <a:buNone/>
              <a:defRPr sz="2400">
                <a:solidFill>
                  <a:schemeClr val="tx1"/>
                </a:solidFill>
              </a:defRPr>
            </a:lvl1pPr>
          </a:lstStyle>
          <a:p>
            <a:pPr lvl="0"/>
            <a:r>
              <a:rPr lang="zh-CN" altLang="en-US" dirty="0"/>
              <a:t>编辑文本</a:t>
            </a:r>
          </a:p>
        </p:txBody>
      </p:sp>
    </p:spTree>
    <p:extLst>
      <p:ext uri="{BB962C8B-B14F-4D97-AF65-F5344CB8AC3E}">
        <p14:creationId xmlns:p14="http://schemas.microsoft.com/office/powerpoint/2010/main" val="321987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2020/1/6</a:t>
            </a:fld>
            <a:endParaRPr lang="zh-CN" altLang="en-US"/>
          </a:p>
        </p:txBody>
      </p:sp>
      <p:sp>
        <p:nvSpPr>
          <p:cNvPr id="3" name="页脚占位符 2"/>
          <p:cNvSpPr>
            <a:spLocks noGrp="1"/>
          </p:cNvSpPr>
          <p:nvPr>
            <p:ph type="ftr" sz="quarter" idx="11"/>
          </p:nvPr>
        </p:nvSpPr>
        <p:spPr>
          <a:xfrm>
            <a:off x="3028950" y="6357462"/>
            <a:ext cx="3086100" cy="365189"/>
          </a:xfrm>
        </p:spPr>
        <p:txBody>
          <a:bodyPr/>
          <a:lstStyle/>
          <a:p>
            <a:endParaRPr lang="zh-CN" altLang="en-US"/>
          </a:p>
        </p:txBody>
      </p:sp>
      <p:sp>
        <p:nvSpPr>
          <p:cNvPr id="4" name="灯片编号占位符 3"/>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72259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1" y="713797"/>
            <a:ext cx="3511241" cy="1428411"/>
          </a:xfrm>
        </p:spPr>
        <p:txBody>
          <a:bodyPr anchor="t" anchorCtr="0">
            <a:normAutofit/>
          </a:bodyPr>
          <a:lstStyle>
            <a:lvl1pPr>
              <a:defRPr sz="2700"/>
            </a:lvl1pPr>
          </a:lstStyle>
          <a:p>
            <a:r>
              <a:rPr lang="zh-CN" altLang="en-US" dirty="0"/>
              <a:t>单击此处编辑标题</a:t>
            </a:r>
          </a:p>
        </p:txBody>
      </p:sp>
      <p:sp>
        <p:nvSpPr>
          <p:cNvPr id="3" name="图片占位符 2"/>
          <p:cNvSpPr>
            <a:spLocks noGrp="1" noChangeAspect="1"/>
          </p:cNvSpPr>
          <p:nvPr>
            <p:ph type="pic" idx="1"/>
          </p:nvPr>
        </p:nvSpPr>
        <p:spPr>
          <a:xfrm>
            <a:off x="4231888" y="713798"/>
            <a:ext cx="4283912" cy="540454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dirty="0"/>
          </a:p>
        </p:txBody>
      </p:sp>
      <p:sp>
        <p:nvSpPr>
          <p:cNvPr id="4" name="文本占位符 3"/>
          <p:cNvSpPr>
            <a:spLocks noGrp="1"/>
          </p:cNvSpPr>
          <p:nvPr>
            <p:ph type="body" sz="half" idx="2"/>
          </p:nvPr>
        </p:nvSpPr>
        <p:spPr>
          <a:xfrm>
            <a:off x="628651" y="2314278"/>
            <a:ext cx="3511241" cy="3812255"/>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a:xfrm>
            <a:off x="628650" y="6357462"/>
            <a:ext cx="2057400" cy="365189"/>
          </a:xfrm>
        </p:spPr>
        <p:txBody>
          <a:bodyPr/>
          <a:lstStyle/>
          <a:p>
            <a:fld id="{9EFD9D74-47D9-4702-A33C-335B63B48DBF}" type="datetimeFigureOut">
              <a:rPr lang="zh-CN" altLang="en-US" smtClean="0"/>
              <a:t>2020/1/6</a:t>
            </a:fld>
            <a:endParaRPr lang="zh-CN" altLang="en-US" dirty="0"/>
          </a:p>
        </p:txBody>
      </p:sp>
      <p:sp>
        <p:nvSpPr>
          <p:cNvPr id="6" name="页脚占位符 5"/>
          <p:cNvSpPr>
            <a:spLocks noGrp="1"/>
          </p:cNvSpPr>
          <p:nvPr>
            <p:ph type="ftr" sz="quarter" idx="11"/>
          </p:nvPr>
        </p:nvSpPr>
        <p:spPr>
          <a:xfrm>
            <a:off x="3028950" y="6357462"/>
            <a:ext cx="3086100" cy="365189"/>
          </a:xfrm>
        </p:spPr>
        <p:txBody>
          <a:bodyPr/>
          <a:lstStyle/>
          <a:p>
            <a:endParaRPr lang="zh-CN" altLang="en-US" dirty="0"/>
          </a:p>
        </p:txBody>
      </p:sp>
      <p:sp>
        <p:nvSpPr>
          <p:cNvPr id="7" name="灯片编号占位符 6"/>
          <p:cNvSpPr>
            <a:spLocks noGrp="1"/>
          </p:cNvSpPr>
          <p:nvPr>
            <p:ph type="sldNum" sz="quarter" idx="12"/>
          </p:nvPr>
        </p:nvSpPr>
        <p:spPr>
          <a:xfrm>
            <a:off x="6467475" y="6382862"/>
            <a:ext cx="2057400" cy="365189"/>
          </a:xfrm>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3074089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365190"/>
            <a:ext cx="681676" cy="5812855"/>
          </a:xfrm>
        </p:spPr>
        <p:txBody>
          <a:bodyPr vert="eaVert">
            <a:normAutofit/>
          </a:bodyPr>
          <a:lstStyle>
            <a:lvl1pPr>
              <a:defRPr sz="3300"/>
            </a:lvl1pPr>
          </a:lstStyle>
          <a:p>
            <a:r>
              <a:rPr lang="zh-CN" altLang="en-US" dirty="0"/>
              <a:t>单击此处编辑标题</a:t>
            </a:r>
          </a:p>
        </p:txBody>
      </p:sp>
      <p:sp>
        <p:nvSpPr>
          <p:cNvPr id="3" name="竖排文字占位符 2"/>
          <p:cNvSpPr>
            <a:spLocks noGrp="1"/>
          </p:cNvSpPr>
          <p:nvPr>
            <p:ph type="body" orient="vert" idx="1"/>
          </p:nvPr>
        </p:nvSpPr>
        <p:spPr>
          <a:xfrm>
            <a:off x="628649" y="365190"/>
            <a:ext cx="7084832" cy="581285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2020/1/6</a:t>
            </a:fld>
            <a:endParaRPr lang="zh-CN" altLang="en-US"/>
          </a:p>
        </p:txBody>
      </p:sp>
      <p:sp>
        <p:nvSpPr>
          <p:cNvPr id="5" name="页脚占位符 4"/>
          <p:cNvSpPr>
            <a:spLocks noGrp="1"/>
          </p:cNvSpPr>
          <p:nvPr>
            <p:ph type="ftr" sz="quarter" idx="11"/>
          </p:nvPr>
        </p:nvSpPr>
        <p:spPr>
          <a:xfrm>
            <a:off x="3028950" y="6357462"/>
            <a:ext cx="3086100" cy="365189"/>
          </a:xfrm>
        </p:spPr>
        <p:txBody>
          <a:bodyPr/>
          <a:lstStyle/>
          <a:p>
            <a:endParaRPr lang="zh-CN" altLang="en-US"/>
          </a:p>
        </p:txBody>
      </p:sp>
      <p:sp>
        <p:nvSpPr>
          <p:cNvPr id="6" name="灯片编号占位符 5"/>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29297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461507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2.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Grp="1" noChangeArrowheads="1"/>
          </p:cNvSpPr>
          <p:nvPr>
            <p:ph type="ctrTitle" idx="4294967295"/>
          </p:nvPr>
        </p:nvSpPr>
        <p:spPr>
          <a:xfrm>
            <a:off x="2339752" y="2060483"/>
            <a:ext cx="6525317" cy="1368152"/>
          </a:xfrm>
          <a:prstGeom prst="rect">
            <a:avLst/>
          </a:prstGeom>
        </p:spPr>
        <p:txBody>
          <a:bodyPr>
            <a:normAutofit fontScale="90000"/>
          </a:bodyPr>
          <a:lstStyle/>
          <a:p>
            <a:pPr algn="ctr"/>
            <a: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t>第</a:t>
            </a:r>
            <a:r>
              <a:rPr lang="en-US" altLang="zh-CN" sz="4800" b="1" dirty="0">
                <a:solidFill>
                  <a:srgbClr val="FEA006"/>
                </a:solidFill>
                <a:effectLst>
                  <a:outerShdw blurRad="38100" dist="38100" dir="2700000" algn="tl">
                    <a:srgbClr val="000000">
                      <a:alpha val="43137"/>
                    </a:srgbClr>
                  </a:outerShdw>
                </a:effectLst>
                <a:latin typeface="+mn-lt"/>
                <a:ea typeface="楷体" pitchFamily="49" charset="-122"/>
              </a:rPr>
              <a:t>2</a:t>
            </a:r>
            <a: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t>节</a:t>
            </a:r>
            <a:b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br>
            <a: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t>子查询</a:t>
            </a:r>
            <a:b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br>
            <a:endParaRPr lang="zh-CN" altLang="zh-CN" sz="4800" b="1" dirty="0">
              <a:solidFill>
                <a:srgbClr val="FEA006"/>
              </a:solidFill>
              <a:effectLst>
                <a:outerShdw blurRad="38100" dist="38100" dir="2700000" algn="tl">
                  <a:srgbClr val="000000">
                    <a:alpha val="43137"/>
                  </a:srgbClr>
                </a:outerShdw>
              </a:effectLst>
              <a:latin typeface="+mn-lt"/>
              <a:ea typeface="楷体" pitchFamily="49" charset="-122"/>
            </a:endParaRPr>
          </a:p>
        </p:txBody>
      </p:sp>
      <p:sp>
        <p:nvSpPr>
          <p:cNvPr id="5" name="TextBox 4"/>
          <p:cNvSpPr txBox="1"/>
          <p:nvPr/>
        </p:nvSpPr>
        <p:spPr>
          <a:xfrm>
            <a:off x="734433" y="5477530"/>
            <a:ext cx="7339524"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AF92"/>
                </a:solidFill>
                <a:effectLst>
                  <a:outerShdw blurRad="38100" dist="38100" dir="2700000" algn="tl">
                    <a:srgbClr val="000000">
                      <a:alpha val="43137"/>
                    </a:srgbClr>
                  </a:outerShdw>
                </a:effectLst>
                <a:uLnTx/>
                <a:uFillTx/>
                <a:latin typeface="楷体" pitchFamily="49" charset="-122"/>
                <a:ea typeface="楷体" pitchFamily="49" charset="-122"/>
                <a:cs typeface="+mn-cs"/>
              </a:rPr>
              <a:t>讲师：王飞龙   </a:t>
            </a:r>
            <a:endParaRPr kumimoji="0" lang="en-US" altLang="zh-CN" sz="2800" b="1" i="0" u="none" strike="noStrike" kern="1200" cap="none" spc="0" normalizeH="0" baseline="0" noProof="0" dirty="0">
              <a:ln>
                <a:noFill/>
              </a:ln>
              <a:solidFill>
                <a:srgbClr val="00AF92"/>
              </a:solidFill>
              <a:effectLst>
                <a:outerShdw blurRad="38100" dist="38100" dir="2700000" algn="tl">
                  <a:srgbClr val="000000">
                    <a:alpha val="43137"/>
                  </a:srgbClr>
                </a:outerShdw>
              </a:effectLst>
              <a:uLnTx/>
              <a:uFillTx/>
              <a:latin typeface="楷体" pitchFamily="49" charset="-122"/>
              <a:ea typeface="楷体" pitchFamily="49" charset="-122"/>
              <a:cs typeface="+mn-cs"/>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819150" y="2997200"/>
            <a:ext cx="7210425" cy="19351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endParaRPr>
          </a:p>
          <a:p>
            <a:pPr>
              <a:spcBef>
                <a:spcPct val="0"/>
              </a:spcBef>
              <a:buFontTx/>
              <a:buNone/>
            </a:pPr>
            <a:endParaRPr lang="zh-CN" altLang="en-US" sz="1800" b="1">
              <a:solidFill>
                <a:srgbClr val="000000"/>
              </a:solidFill>
              <a:latin typeface="Courier New" pitchFamily="49" charset="0"/>
              <a:ea typeface="宋体" charset="-122"/>
            </a:endParaRPr>
          </a:p>
        </p:txBody>
      </p:sp>
      <p:sp>
        <p:nvSpPr>
          <p:cNvPr id="11267" name="Rectangle 3"/>
          <p:cNvSpPr>
            <a:spLocks noChangeArrowheads="1"/>
          </p:cNvSpPr>
          <p:nvPr/>
        </p:nvSpPr>
        <p:spPr bwMode="blackWhite">
          <a:xfrm>
            <a:off x="1633538" y="3140075"/>
            <a:ext cx="531653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SELECT last_name, job_id, salary</a:t>
            </a:r>
          </a:p>
          <a:p>
            <a:pPr>
              <a:spcBef>
                <a:spcPct val="0"/>
              </a:spcBef>
              <a:buFontTx/>
              <a:buNone/>
            </a:pPr>
            <a:r>
              <a:rPr lang="en-US" altLang="zh-CN" sz="1800" b="1">
                <a:solidFill>
                  <a:srgbClr val="000000"/>
                </a:solidFill>
                <a:latin typeface="Courier New" pitchFamily="49" charset="0"/>
                <a:ea typeface="宋体" charset="-122"/>
              </a:rPr>
              <a:t>FROM   employees</a:t>
            </a:r>
          </a:p>
          <a:p>
            <a:pPr>
              <a:spcBef>
                <a:spcPct val="0"/>
              </a:spcBef>
              <a:buFontTx/>
              <a:buNone/>
            </a:pPr>
            <a:r>
              <a:rPr lang="en-US" altLang="zh-CN" sz="1800" b="1">
                <a:solidFill>
                  <a:srgbClr val="000000"/>
                </a:solidFill>
                <a:latin typeface="Courier New" pitchFamily="49" charset="0"/>
                <a:ea typeface="宋体" charset="-122"/>
              </a:rPr>
              <a:t>WHERE  salary = </a:t>
            </a:r>
          </a:p>
          <a:p>
            <a:pPr>
              <a:spcBef>
                <a:spcPct val="0"/>
              </a:spcBef>
              <a:buFontTx/>
              <a:buNone/>
            </a:pPr>
            <a:r>
              <a:rPr lang="en-US" altLang="zh-CN" sz="1800" b="1">
                <a:solidFill>
                  <a:srgbClr val="000000"/>
                </a:solidFill>
                <a:latin typeface="Courier New" pitchFamily="49" charset="0"/>
                <a:ea typeface="宋体" charset="-122"/>
              </a:rPr>
              <a:t>                (SELECT MIN(salary)</a:t>
            </a:r>
          </a:p>
          <a:p>
            <a:pPr>
              <a:spcBef>
                <a:spcPct val="0"/>
              </a:spcBef>
              <a:buFontTx/>
              <a:buNone/>
            </a:pPr>
            <a:r>
              <a:rPr lang="en-US" altLang="zh-CN" sz="1800" b="1">
                <a:solidFill>
                  <a:srgbClr val="000000"/>
                </a:solidFill>
                <a:latin typeface="Courier New" pitchFamily="49" charset="0"/>
                <a:ea typeface="宋体" charset="-122"/>
              </a:rPr>
              <a:t>                 FROM   employees);</a:t>
            </a:r>
          </a:p>
        </p:txBody>
      </p:sp>
      <p:sp>
        <p:nvSpPr>
          <p:cNvPr id="11268" name="Rectangle 4"/>
          <p:cNvSpPr>
            <a:spLocks noGrp="1" noChangeArrowheads="1"/>
          </p:cNvSpPr>
          <p:nvPr>
            <p:ph type="title" idx="4294967295"/>
          </p:nvPr>
        </p:nvSpPr>
        <p:spPr>
          <a:xfrm>
            <a:off x="1005559" y="950845"/>
            <a:ext cx="5954713" cy="687387"/>
          </a:xfrm>
          <a:prstGeom prst="rect">
            <a:avLst/>
          </a:prstGeom>
          <a:noFill/>
        </p:spPr>
        <p:txBody>
          <a:bodyPr lIns="92075" tIns="46038" rIns="92075" bIns="46038" anchor="t">
            <a:normAutofit/>
          </a:bodyPr>
          <a:lstStyle/>
          <a:p>
            <a:r>
              <a:rPr lang="zh-CN" altLang="en-US" b="1" dirty="0">
                <a:latin typeface="宋体" charset="-122"/>
                <a:ea typeface="宋体" charset="-122"/>
              </a:rPr>
              <a:t>在子查询中使用组函数</a:t>
            </a:r>
          </a:p>
        </p:txBody>
      </p:sp>
      <p:sp>
        <p:nvSpPr>
          <p:cNvPr id="11269" name="Rectangle 5"/>
          <p:cNvSpPr>
            <a:spLocks noChangeArrowheads="1"/>
          </p:cNvSpPr>
          <p:nvPr/>
        </p:nvSpPr>
        <p:spPr bwMode="auto">
          <a:xfrm>
            <a:off x="5292725" y="3486150"/>
            <a:ext cx="63658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600" b="1">
                <a:solidFill>
                  <a:srgbClr val="FF5050"/>
                </a:solidFill>
                <a:latin typeface="Arial" charset="0"/>
                <a:ea typeface="宋体" charset="-122"/>
              </a:rPr>
              <a:t>2500</a:t>
            </a:r>
          </a:p>
        </p:txBody>
      </p:sp>
      <p:sp>
        <p:nvSpPr>
          <p:cNvPr id="11270" name="Rectangle 6"/>
          <p:cNvSpPr>
            <a:spLocks noChangeArrowheads="1"/>
          </p:cNvSpPr>
          <p:nvPr/>
        </p:nvSpPr>
        <p:spPr bwMode="ltGray">
          <a:xfrm>
            <a:off x="3844925" y="4054475"/>
            <a:ext cx="2673350" cy="64611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112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641975"/>
            <a:ext cx="7296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1272" name="Arc 8"/>
          <p:cNvSpPr>
            <a:spLocks/>
          </p:cNvSpPr>
          <p:nvPr/>
        </p:nvSpPr>
        <p:spPr bwMode="auto">
          <a:xfrm rot="10380000">
            <a:off x="4008438" y="3695700"/>
            <a:ext cx="2028825" cy="542925"/>
          </a:xfrm>
          <a:custGeom>
            <a:avLst/>
            <a:gdLst>
              <a:gd name="T0" fmla="*/ 2147483647 w 26987"/>
              <a:gd name="T1" fmla="*/ 2147483647 h 21600"/>
              <a:gd name="T2" fmla="*/ 0 w 26987"/>
              <a:gd name="T3" fmla="*/ 0 h 21600"/>
              <a:gd name="T4" fmla="*/ 2147483647 w 26987"/>
              <a:gd name="T5" fmla="*/ 0 h 21600"/>
              <a:gd name="T6" fmla="*/ 0 60000 65536"/>
              <a:gd name="T7" fmla="*/ 0 60000 65536"/>
              <a:gd name="T8" fmla="*/ 0 60000 65536"/>
            </a:gdLst>
            <a:ahLst/>
            <a:cxnLst>
              <a:cxn ang="T6">
                <a:pos x="T0" y="T1"/>
              </a:cxn>
              <a:cxn ang="T7">
                <a:pos x="T2" y="T3"/>
              </a:cxn>
              <a:cxn ang="T8">
                <a:pos x="T4" y="T5"/>
              </a:cxn>
            </a:cxnLst>
            <a:rect l="0" t="0" r="r" b="b"/>
            <a:pathLst>
              <a:path w="26987" h="21600" fill="none" extrusionOk="0">
                <a:moveTo>
                  <a:pt x="26987" y="20917"/>
                </a:moveTo>
                <a:cubicBezTo>
                  <a:pt x="25227" y="21370"/>
                  <a:pt x="23417" y="21599"/>
                  <a:pt x="21600" y="21600"/>
                </a:cubicBezTo>
                <a:cubicBezTo>
                  <a:pt x="9670" y="21600"/>
                  <a:pt x="0" y="11929"/>
                  <a:pt x="0" y="0"/>
                </a:cubicBezTo>
              </a:path>
              <a:path w="26987" h="21600" stroke="0" extrusionOk="0">
                <a:moveTo>
                  <a:pt x="26987" y="20917"/>
                </a:moveTo>
                <a:cubicBezTo>
                  <a:pt x="25227" y="21370"/>
                  <a:pt x="23417" y="21599"/>
                  <a:pt x="21600" y="21600"/>
                </a:cubicBezTo>
                <a:cubicBezTo>
                  <a:pt x="9670" y="21600"/>
                  <a:pt x="0" y="11929"/>
                  <a:pt x="0" y="0"/>
                </a:cubicBezTo>
                <a:lnTo>
                  <a:pt x="21600" y="0"/>
                </a:lnTo>
                <a:lnTo>
                  <a:pt x="26987" y="2091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3" name="TextBox 2"/>
          <p:cNvSpPr txBox="1">
            <a:spLocks noChangeArrowheads="1"/>
          </p:cNvSpPr>
          <p:nvPr/>
        </p:nvSpPr>
        <p:spPr bwMode="auto">
          <a:xfrm>
            <a:off x="871538" y="2181225"/>
            <a:ext cx="7215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2000" b="1">
                <a:latin typeface="Arial" charset="0"/>
                <a:ea typeface="宋体" charset="-122"/>
              </a:rPr>
              <a:t>题目：返回公司工资最少的员工的</a:t>
            </a:r>
            <a:r>
              <a:rPr lang="en-US" altLang="zh-CN" sz="2000" b="1">
                <a:latin typeface="Arial" charset="0"/>
                <a:ea typeface="宋体" charset="-122"/>
              </a:rPr>
              <a:t>last_name,job_id</a:t>
            </a:r>
            <a:r>
              <a:rPr lang="zh-CN" altLang="en-US" sz="2000" b="1">
                <a:latin typeface="Arial" charset="0"/>
                <a:ea typeface="宋体" charset="-122"/>
              </a:rPr>
              <a:t>和</a:t>
            </a:r>
            <a:r>
              <a:rPr lang="en-US" altLang="zh-CN" sz="2000" b="1">
                <a:latin typeface="Arial" charset="0"/>
                <a:ea typeface="宋体" charset="-122"/>
              </a:rPr>
              <a:t>salary</a:t>
            </a:r>
            <a:endParaRPr lang="zh-CN" altLang="en-US" sz="2000" b="1">
              <a:latin typeface="Arial" charset="0"/>
              <a:ea typeface="宋体" charset="-122"/>
            </a:endParaRPr>
          </a:p>
        </p:txBody>
      </p:sp>
    </p:spTree>
    <p:extLst>
      <p:ext uri="{BB962C8B-B14F-4D97-AF65-F5344CB8AC3E}">
        <p14:creationId xmlns:p14="http://schemas.microsoft.com/office/powerpoint/2010/main" val="2795241944"/>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blackWhite">
          <a:xfrm>
            <a:off x="684213" y="4005263"/>
            <a:ext cx="7480300" cy="2130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2400300" algn="l"/>
                <a:tab pos="3600450" algn="l"/>
                <a:tab pos="502920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2400300" algn="l"/>
                <a:tab pos="3600450" algn="l"/>
                <a:tab pos="502920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2400300" algn="l"/>
                <a:tab pos="3600450" algn="l"/>
                <a:tab pos="502920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2400300" algn="l"/>
                <a:tab pos="3600450" algn="l"/>
                <a:tab pos="50292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2400300" algn="l"/>
                <a:tab pos="3600450" algn="l"/>
                <a:tab pos="50292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2400300" algn="l"/>
                <a:tab pos="3600450" algn="l"/>
                <a:tab pos="50292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2400300" algn="l"/>
                <a:tab pos="3600450" algn="l"/>
                <a:tab pos="50292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2400300" algn="l"/>
                <a:tab pos="3600450" algn="l"/>
                <a:tab pos="50292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2400300" algn="l"/>
                <a:tab pos="3600450" algn="l"/>
                <a:tab pos="50292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宋体" charset="-122"/>
              <a:ea typeface="宋体" charset="-122"/>
            </a:endParaRPr>
          </a:p>
          <a:p>
            <a:pPr>
              <a:spcBef>
                <a:spcPct val="0"/>
              </a:spcBef>
              <a:buFontTx/>
              <a:buNone/>
            </a:pPr>
            <a:endParaRPr lang="zh-CN" altLang="en-US" sz="1800" b="1">
              <a:solidFill>
                <a:srgbClr val="000000"/>
              </a:solidFill>
              <a:latin typeface="宋体" charset="-122"/>
              <a:ea typeface="宋体" charset="-122"/>
            </a:endParaRPr>
          </a:p>
        </p:txBody>
      </p:sp>
      <p:sp>
        <p:nvSpPr>
          <p:cNvPr id="12291" name="Rectangle 3"/>
          <p:cNvSpPr>
            <a:spLocks noGrp="1" noChangeArrowheads="1"/>
          </p:cNvSpPr>
          <p:nvPr>
            <p:ph type="title" idx="4294967295"/>
          </p:nvPr>
        </p:nvSpPr>
        <p:spPr>
          <a:xfrm>
            <a:off x="890056" y="838147"/>
            <a:ext cx="6564312" cy="792162"/>
          </a:xfrm>
          <a:prstGeom prst="rect">
            <a:avLst/>
          </a:prstGeom>
        </p:spPr>
        <p:txBody>
          <a:bodyPr lIns="92075" tIns="46038" rIns="92075" bIns="46038" anchor="t"/>
          <a:lstStyle/>
          <a:p>
            <a:pPr>
              <a:defRPr/>
            </a:pPr>
            <a:r>
              <a:rPr lang="zh-CN" altLang="en-US" b="1" dirty="0">
                <a:latin typeface="+mn-lt"/>
                <a:ea typeface="宋体" pitchFamily="2" charset="-122"/>
              </a:rPr>
              <a:t>子查询中的 </a:t>
            </a:r>
            <a:r>
              <a:rPr lang="en-US" altLang="zh-CN" b="1" dirty="0">
                <a:latin typeface="+mn-lt"/>
                <a:ea typeface="宋体" pitchFamily="2" charset="-122"/>
              </a:rPr>
              <a:t>HAVING </a:t>
            </a:r>
            <a:r>
              <a:rPr lang="zh-CN" altLang="en-US" b="1" dirty="0">
                <a:latin typeface="+mn-lt"/>
                <a:ea typeface="宋体" pitchFamily="2" charset="-122"/>
              </a:rPr>
              <a:t>子句</a:t>
            </a:r>
          </a:p>
        </p:txBody>
      </p:sp>
      <p:sp>
        <p:nvSpPr>
          <p:cNvPr id="12292" name="Rectangle 4"/>
          <p:cNvSpPr>
            <a:spLocks noGrp="1" noChangeArrowheads="1"/>
          </p:cNvSpPr>
          <p:nvPr>
            <p:ph type="body" idx="4294967295"/>
          </p:nvPr>
        </p:nvSpPr>
        <p:spPr>
          <a:xfrm>
            <a:off x="827033" y="1858620"/>
            <a:ext cx="7696200" cy="1006475"/>
          </a:xfrm>
          <a:prstGeom prst="rect">
            <a:avLst/>
          </a:prstGeom>
          <a:noFill/>
        </p:spPr>
        <p:txBody>
          <a:bodyPr lIns="92075" tIns="46038" rIns="92075" bIns="46038">
            <a:spAutoFit/>
          </a:bodyPr>
          <a:lstStyle/>
          <a:p>
            <a:r>
              <a:rPr lang="zh-CN" altLang="en-US" sz="2700" dirty="0">
                <a:latin typeface="宋体" charset="-122"/>
                <a:ea typeface="宋体" charset="-122"/>
              </a:rPr>
              <a:t>首先</a:t>
            </a:r>
            <a:r>
              <a:rPr lang="zh-CN" altLang="en-US" sz="2700" dirty="0">
                <a:ea typeface="宋体" charset="-122"/>
              </a:rPr>
              <a:t>执行子查询。</a:t>
            </a:r>
          </a:p>
          <a:p>
            <a:r>
              <a:rPr lang="zh-CN" altLang="en-US" sz="2700" dirty="0">
                <a:ea typeface="宋体" charset="-122"/>
              </a:rPr>
              <a:t>向主查询中的</a:t>
            </a:r>
            <a:r>
              <a:rPr lang="en-US" altLang="zh-CN" sz="2700" dirty="0">
                <a:ea typeface="宋体" charset="-122"/>
              </a:rPr>
              <a:t>HAVING </a:t>
            </a:r>
            <a:r>
              <a:rPr lang="zh-CN" altLang="en-US" sz="2700" dirty="0">
                <a:ea typeface="宋体" charset="-122"/>
              </a:rPr>
              <a:t>子句返回结果。</a:t>
            </a:r>
          </a:p>
        </p:txBody>
      </p:sp>
      <p:sp>
        <p:nvSpPr>
          <p:cNvPr id="12293" name="Rectangle 5"/>
          <p:cNvSpPr>
            <a:spLocks noChangeArrowheads="1"/>
          </p:cNvSpPr>
          <p:nvPr/>
        </p:nvSpPr>
        <p:spPr bwMode="blackWhite">
          <a:xfrm>
            <a:off x="782638" y="4030663"/>
            <a:ext cx="71691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2400300" algn="l"/>
                <a:tab pos="3600450" algn="l"/>
                <a:tab pos="502920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2400300" algn="l"/>
                <a:tab pos="3600450" algn="l"/>
                <a:tab pos="502920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2400300" algn="l"/>
                <a:tab pos="3600450" algn="l"/>
                <a:tab pos="502920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2400300" algn="l"/>
                <a:tab pos="3600450" algn="l"/>
                <a:tab pos="50292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2400300" algn="l"/>
                <a:tab pos="3600450" algn="l"/>
                <a:tab pos="50292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2400300" algn="l"/>
                <a:tab pos="3600450" algn="l"/>
                <a:tab pos="50292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2400300" algn="l"/>
                <a:tab pos="3600450" algn="l"/>
                <a:tab pos="50292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2400300" algn="l"/>
                <a:tab pos="3600450" algn="l"/>
                <a:tab pos="50292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2400300" algn="l"/>
                <a:tab pos="3600450" algn="l"/>
                <a:tab pos="50292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cs typeface="Courier New" pitchFamily="49" charset="0"/>
              </a:rPr>
              <a:t>SELECT   department_id, MIN(salary)</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FROM     employees</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GROUP BY department_id</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HAVING   MIN(salary) &gt;</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                       (SELECT MIN(salary)</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                        FROM   employees</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                        WHERE  department_id = 50);</a:t>
            </a:r>
          </a:p>
        </p:txBody>
      </p:sp>
      <p:sp>
        <p:nvSpPr>
          <p:cNvPr id="12294" name="Rectangle 6"/>
          <p:cNvSpPr>
            <a:spLocks noChangeArrowheads="1"/>
          </p:cNvSpPr>
          <p:nvPr/>
        </p:nvSpPr>
        <p:spPr bwMode="ltGray">
          <a:xfrm>
            <a:off x="3490913" y="5243513"/>
            <a:ext cx="3684587" cy="82391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宋体" charset="-122"/>
              <a:ea typeface="宋体" charset="-122"/>
            </a:endParaRPr>
          </a:p>
        </p:txBody>
      </p:sp>
      <p:sp>
        <p:nvSpPr>
          <p:cNvPr id="12295" name="Rectangle 7"/>
          <p:cNvSpPr>
            <a:spLocks noChangeArrowheads="1"/>
          </p:cNvSpPr>
          <p:nvPr/>
        </p:nvSpPr>
        <p:spPr bwMode="ltGray">
          <a:xfrm>
            <a:off x="836613" y="4995863"/>
            <a:ext cx="2757487" cy="2667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宋体" charset="-122"/>
              <a:ea typeface="宋体" charset="-122"/>
            </a:endParaRPr>
          </a:p>
        </p:txBody>
      </p:sp>
      <p:sp>
        <p:nvSpPr>
          <p:cNvPr id="12296" name="Arc 8"/>
          <p:cNvSpPr>
            <a:spLocks/>
          </p:cNvSpPr>
          <p:nvPr/>
        </p:nvSpPr>
        <p:spPr bwMode="auto">
          <a:xfrm rot="-10740000">
            <a:off x="4259263" y="5056188"/>
            <a:ext cx="2830512" cy="542925"/>
          </a:xfrm>
          <a:custGeom>
            <a:avLst/>
            <a:gdLst>
              <a:gd name="T0" fmla="*/ 2147483647 w 26958"/>
              <a:gd name="T1" fmla="*/ 2147483647 h 21600"/>
              <a:gd name="T2" fmla="*/ 0 w 26958"/>
              <a:gd name="T3" fmla="*/ 0 h 21600"/>
              <a:gd name="T4" fmla="*/ 2147483647 w 26958"/>
              <a:gd name="T5" fmla="*/ 0 h 21600"/>
              <a:gd name="T6" fmla="*/ 0 60000 65536"/>
              <a:gd name="T7" fmla="*/ 0 60000 65536"/>
              <a:gd name="T8" fmla="*/ 0 60000 65536"/>
            </a:gdLst>
            <a:ahLst/>
            <a:cxnLst>
              <a:cxn ang="T6">
                <a:pos x="T0" y="T1"/>
              </a:cxn>
              <a:cxn ang="T7">
                <a:pos x="T2" y="T3"/>
              </a:cxn>
              <a:cxn ang="T8">
                <a:pos x="T4" y="T5"/>
              </a:cxn>
            </a:cxnLst>
            <a:rect l="0" t="0" r="r" b="b"/>
            <a:pathLst>
              <a:path w="26958" h="21600" fill="none" extrusionOk="0">
                <a:moveTo>
                  <a:pt x="26957" y="20924"/>
                </a:moveTo>
                <a:cubicBezTo>
                  <a:pt x="25207" y="21373"/>
                  <a:pt x="23407" y="21599"/>
                  <a:pt x="21600" y="21600"/>
                </a:cubicBezTo>
                <a:cubicBezTo>
                  <a:pt x="9670" y="21600"/>
                  <a:pt x="0" y="11929"/>
                  <a:pt x="0" y="0"/>
                </a:cubicBezTo>
              </a:path>
              <a:path w="26958" h="21600" stroke="0" extrusionOk="0">
                <a:moveTo>
                  <a:pt x="26957" y="20924"/>
                </a:moveTo>
                <a:cubicBezTo>
                  <a:pt x="25207" y="21373"/>
                  <a:pt x="23407" y="21599"/>
                  <a:pt x="21600" y="21600"/>
                </a:cubicBezTo>
                <a:cubicBezTo>
                  <a:pt x="9670" y="21600"/>
                  <a:pt x="0" y="11929"/>
                  <a:pt x="0" y="0"/>
                </a:cubicBezTo>
                <a:lnTo>
                  <a:pt x="21600" y="0"/>
                </a:lnTo>
                <a:lnTo>
                  <a:pt x="26957" y="20924"/>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7" name="Rectangle 9"/>
          <p:cNvSpPr>
            <a:spLocks noChangeArrowheads="1"/>
          </p:cNvSpPr>
          <p:nvPr/>
        </p:nvSpPr>
        <p:spPr bwMode="auto">
          <a:xfrm>
            <a:off x="5213350" y="4756150"/>
            <a:ext cx="6032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600" b="1">
                <a:solidFill>
                  <a:srgbClr val="FF5050"/>
                </a:solidFill>
                <a:latin typeface="宋体" charset="-122"/>
                <a:ea typeface="宋体" charset="-122"/>
              </a:rPr>
              <a:t>2500</a:t>
            </a:r>
          </a:p>
        </p:txBody>
      </p:sp>
      <p:sp>
        <p:nvSpPr>
          <p:cNvPr id="12298" name="TextBox 1"/>
          <p:cNvSpPr txBox="1">
            <a:spLocks noChangeArrowheads="1"/>
          </p:cNvSpPr>
          <p:nvPr/>
        </p:nvSpPr>
        <p:spPr bwMode="auto">
          <a:xfrm>
            <a:off x="684213" y="3068638"/>
            <a:ext cx="7921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2000" b="1">
                <a:latin typeface="Arial" charset="0"/>
                <a:ea typeface="宋体" charset="-122"/>
              </a:rPr>
              <a:t>题目：查询最低工资大于</a:t>
            </a:r>
            <a:r>
              <a:rPr lang="en-US" altLang="zh-CN" sz="2000" b="1">
                <a:latin typeface="Arial" charset="0"/>
                <a:ea typeface="宋体" charset="-122"/>
              </a:rPr>
              <a:t>50</a:t>
            </a:r>
            <a:r>
              <a:rPr lang="zh-CN" altLang="en-US" sz="2000" b="1">
                <a:latin typeface="Arial" charset="0"/>
                <a:ea typeface="宋体" charset="-122"/>
              </a:rPr>
              <a:t>号部门最低工资的部门</a:t>
            </a:r>
            <a:r>
              <a:rPr lang="en-US" altLang="zh-CN" sz="2000" b="1">
                <a:latin typeface="Arial" charset="0"/>
                <a:ea typeface="宋体" charset="-122"/>
              </a:rPr>
              <a:t>id</a:t>
            </a:r>
            <a:r>
              <a:rPr lang="zh-CN" altLang="en-US" sz="2000" b="1">
                <a:latin typeface="Arial" charset="0"/>
                <a:ea typeface="宋体" charset="-122"/>
              </a:rPr>
              <a:t>和其最低工资</a:t>
            </a:r>
          </a:p>
        </p:txBody>
      </p:sp>
    </p:spTree>
    <p:extLst>
      <p:ext uri="{BB962C8B-B14F-4D97-AF65-F5344CB8AC3E}">
        <p14:creationId xmlns:p14="http://schemas.microsoft.com/office/powerpoint/2010/main" val="3530802894"/>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blackWhite">
          <a:xfrm>
            <a:off x="768350" y="1928813"/>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 pos="25717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25717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257175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endParaRPr>
          </a:p>
          <a:p>
            <a:pPr>
              <a:spcBef>
                <a:spcPct val="0"/>
              </a:spcBef>
              <a:buFontTx/>
              <a:buNone/>
            </a:pPr>
            <a:endParaRPr lang="zh-CN" altLang="en-US" sz="1800" b="1">
              <a:solidFill>
                <a:srgbClr val="000000"/>
              </a:solidFill>
              <a:latin typeface="Courier New" pitchFamily="49" charset="0"/>
              <a:ea typeface="宋体" charset="-122"/>
            </a:endParaRPr>
          </a:p>
        </p:txBody>
      </p:sp>
      <p:sp>
        <p:nvSpPr>
          <p:cNvPr id="14339" name="Rectangle 3"/>
          <p:cNvSpPr>
            <a:spLocks noGrp="1" noChangeArrowheads="1"/>
          </p:cNvSpPr>
          <p:nvPr>
            <p:ph type="title" idx="4294967295"/>
          </p:nvPr>
        </p:nvSpPr>
        <p:spPr>
          <a:xfrm>
            <a:off x="754025" y="1029169"/>
            <a:ext cx="5473700" cy="636587"/>
          </a:xfrm>
          <a:prstGeom prst="rect">
            <a:avLst/>
          </a:prstGeom>
          <a:noFill/>
        </p:spPr>
        <p:txBody>
          <a:bodyPr lIns="92075" tIns="46038" rIns="92075" bIns="46038" anchor="t">
            <a:normAutofit/>
          </a:bodyPr>
          <a:lstStyle/>
          <a:p>
            <a:r>
              <a:rPr lang="zh-CN" altLang="en-US" b="1" dirty="0">
                <a:latin typeface="宋体" charset="-122"/>
                <a:ea typeface="宋体" charset="-122"/>
              </a:rPr>
              <a:t>子查询中的空值问题</a:t>
            </a:r>
          </a:p>
        </p:txBody>
      </p:sp>
      <p:sp>
        <p:nvSpPr>
          <p:cNvPr id="14340" name="Rectangle 4"/>
          <p:cNvSpPr>
            <a:spLocks noChangeArrowheads="1"/>
          </p:cNvSpPr>
          <p:nvPr/>
        </p:nvSpPr>
        <p:spPr bwMode="blackWhite">
          <a:xfrm>
            <a:off x="768350" y="4135438"/>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 pos="3087688"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3087688"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3087688"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no rows selected</a:t>
            </a:r>
          </a:p>
        </p:txBody>
      </p:sp>
      <p:sp>
        <p:nvSpPr>
          <p:cNvPr id="14341" name="Rectangle 5"/>
          <p:cNvSpPr>
            <a:spLocks noChangeArrowheads="1"/>
          </p:cNvSpPr>
          <p:nvPr/>
        </p:nvSpPr>
        <p:spPr bwMode="blackWhite">
          <a:xfrm>
            <a:off x="755650" y="1916113"/>
            <a:ext cx="6246813"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 pos="25717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25717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257175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SELECT last_name, job_id</a:t>
            </a:r>
          </a:p>
          <a:p>
            <a:pPr>
              <a:spcBef>
                <a:spcPct val="0"/>
              </a:spcBef>
              <a:buFontTx/>
              <a:buNone/>
            </a:pPr>
            <a:r>
              <a:rPr lang="en-US" altLang="zh-CN" sz="1800" b="1">
                <a:solidFill>
                  <a:srgbClr val="000000"/>
                </a:solidFill>
                <a:latin typeface="Courier New" pitchFamily="49" charset="0"/>
                <a:ea typeface="宋体" charset="-122"/>
              </a:rPr>
              <a:t>FROM   employees</a:t>
            </a:r>
          </a:p>
          <a:p>
            <a:pPr>
              <a:spcBef>
                <a:spcPct val="0"/>
              </a:spcBef>
              <a:buFontTx/>
              <a:buNone/>
            </a:pPr>
            <a:r>
              <a:rPr lang="en-US" altLang="zh-CN" sz="1800" b="1">
                <a:solidFill>
                  <a:srgbClr val="000000"/>
                </a:solidFill>
                <a:latin typeface="Courier New" pitchFamily="49" charset="0"/>
                <a:ea typeface="宋体" charset="-122"/>
              </a:rPr>
              <a:t>WHERE  job_id =</a:t>
            </a:r>
          </a:p>
          <a:p>
            <a:pPr>
              <a:spcBef>
                <a:spcPct val="0"/>
              </a:spcBef>
              <a:buFontTx/>
              <a:buNone/>
            </a:pPr>
            <a:r>
              <a:rPr lang="en-US" altLang="zh-CN" sz="1800" b="1">
                <a:solidFill>
                  <a:srgbClr val="000000"/>
                </a:solidFill>
                <a:latin typeface="Courier New" pitchFamily="49" charset="0"/>
                <a:ea typeface="宋体" charset="-122"/>
              </a:rPr>
              <a:t>                (SELECT job_id</a:t>
            </a:r>
          </a:p>
          <a:p>
            <a:pPr>
              <a:spcBef>
                <a:spcPct val="0"/>
              </a:spcBef>
              <a:buFontTx/>
              <a:buNone/>
            </a:pPr>
            <a:r>
              <a:rPr lang="en-US" altLang="zh-CN" sz="1800" b="1">
                <a:solidFill>
                  <a:srgbClr val="000000"/>
                </a:solidFill>
                <a:latin typeface="Courier New" pitchFamily="49" charset="0"/>
                <a:ea typeface="宋体" charset="-122"/>
              </a:rPr>
              <a:t>                 FROM   employees</a:t>
            </a:r>
          </a:p>
          <a:p>
            <a:pPr>
              <a:spcBef>
                <a:spcPct val="0"/>
              </a:spcBef>
              <a:buFontTx/>
              <a:buNone/>
            </a:pPr>
            <a:r>
              <a:rPr lang="en-US" altLang="zh-CN" sz="1800" b="1">
                <a:solidFill>
                  <a:srgbClr val="000000"/>
                </a:solidFill>
                <a:latin typeface="Courier New" pitchFamily="49" charset="0"/>
                <a:ea typeface="宋体" charset="-122"/>
              </a:rPr>
              <a:t>                 WHERE  last_name = 'Haas');</a:t>
            </a:r>
          </a:p>
        </p:txBody>
      </p:sp>
      <p:sp>
        <p:nvSpPr>
          <p:cNvPr id="14342" name="Rectangle 6"/>
          <p:cNvSpPr>
            <a:spLocks noChangeArrowheads="1"/>
          </p:cNvSpPr>
          <p:nvPr/>
        </p:nvSpPr>
        <p:spPr bwMode="auto">
          <a:xfrm rot="-25014">
            <a:off x="755650" y="4724400"/>
            <a:ext cx="2927350"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2400" b="1">
                <a:solidFill>
                  <a:srgbClr val="FF3300"/>
                </a:solidFill>
                <a:latin typeface="Arial" charset="0"/>
                <a:ea typeface="宋体" charset="-122"/>
              </a:rPr>
              <a:t>子查询不返回任何行</a:t>
            </a:r>
          </a:p>
        </p:txBody>
      </p:sp>
      <p:sp>
        <p:nvSpPr>
          <p:cNvPr id="14343" name="Rectangle 7"/>
          <p:cNvSpPr>
            <a:spLocks noChangeArrowheads="1"/>
          </p:cNvSpPr>
          <p:nvPr/>
        </p:nvSpPr>
        <p:spPr bwMode="ltGray">
          <a:xfrm>
            <a:off x="2986088" y="2814638"/>
            <a:ext cx="3730625" cy="83661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872105917"/>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755650" y="19907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 pos="3087688"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3087688"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3087688"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endParaRPr>
          </a:p>
          <a:p>
            <a:pPr>
              <a:spcBef>
                <a:spcPct val="0"/>
              </a:spcBef>
              <a:buFontTx/>
              <a:buNone/>
            </a:pPr>
            <a:endParaRPr lang="zh-CN" altLang="en-US" sz="1800" b="1">
              <a:solidFill>
                <a:srgbClr val="000000"/>
              </a:solidFill>
              <a:latin typeface="Courier New" pitchFamily="49" charset="0"/>
              <a:ea typeface="宋体" charset="-122"/>
            </a:endParaRPr>
          </a:p>
        </p:txBody>
      </p:sp>
      <p:sp>
        <p:nvSpPr>
          <p:cNvPr id="13315" name="Rectangle 3"/>
          <p:cNvSpPr>
            <a:spLocks noChangeArrowheads="1"/>
          </p:cNvSpPr>
          <p:nvPr/>
        </p:nvSpPr>
        <p:spPr bwMode="blackWhite">
          <a:xfrm>
            <a:off x="755650" y="1978025"/>
            <a:ext cx="7315200"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 pos="3087688"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3087688"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3087688"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308768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SELECT employee_id, last_name</a:t>
            </a:r>
          </a:p>
          <a:p>
            <a:pPr>
              <a:spcBef>
                <a:spcPct val="0"/>
              </a:spcBef>
              <a:buFontTx/>
              <a:buNone/>
            </a:pPr>
            <a:r>
              <a:rPr lang="en-US" altLang="zh-CN" sz="1800" b="1">
                <a:solidFill>
                  <a:srgbClr val="000000"/>
                </a:solidFill>
                <a:latin typeface="Courier New" pitchFamily="49" charset="0"/>
                <a:ea typeface="宋体" charset="-122"/>
              </a:rPr>
              <a:t>FROM   employees</a:t>
            </a:r>
          </a:p>
          <a:p>
            <a:pPr>
              <a:spcBef>
                <a:spcPct val="0"/>
              </a:spcBef>
              <a:buFontTx/>
              <a:buNone/>
            </a:pPr>
            <a:r>
              <a:rPr lang="en-US" altLang="zh-CN" sz="1800" b="1">
                <a:solidFill>
                  <a:srgbClr val="000000"/>
                </a:solidFill>
                <a:latin typeface="Courier New" pitchFamily="49" charset="0"/>
                <a:ea typeface="宋体" charset="-122"/>
              </a:rPr>
              <a:t>WHERE  salary =</a:t>
            </a:r>
          </a:p>
          <a:p>
            <a:pPr>
              <a:spcBef>
                <a:spcPct val="0"/>
              </a:spcBef>
              <a:buFontTx/>
              <a:buNone/>
            </a:pPr>
            <a:r>
              <a:rPr lang="en-US" altLang="zh-CN" sz="1800" b="1">
                <a:solidFill>
                  <a:srgbClr val="000000"/>
                </a:solidFill>
                <a:latin typeface="Courier New" pitchFamily="49" charset="0"/>
                <a:ea typeface="宋体" charset="-122"/>
              </a:rPr>
              <a:t>                (SELECT   MIN(salary)</a:t>
            </a:r>
          </a:p>
          <a:p>
            <a:pPr>
              <a:spcBef>
                <a:spcPct val="0"/>
              </a:spcBef>
              <a:buFontTx/>
              <a:buNone/>
            </a:pPr>
            <a:r>
              <a:rPr lang="en-US" altLang="zh-CN" sz="1800" b="1">
                <a:solidFill>
                  <a:srgbClr val="000000"/>
                </a:solidFill>
                <a:latin typeface="Courier New" pitchFamily="49" charset="0"/>
                <a:ea typeface="宋体" charset="-122"/>
              </a:rPr>
              <a:t>                 FROM     employees</a:t>
            </a:r>
          </a:p>
          <a:p>
            <a:pPr>
              <a:spcBef>
                <a:spcPct val="0"/>
              </a:spcBef>
              <a:buFontTx/>
              <a:buNone/>
            </a:pPr>
            <a:r>
              <a:rPr lang="en-US" altLang="zh-CN" sz="1800" b="1">
                <a:solidFill>
                  <a:srgbClr val="000000"/>
                </a:solidFill>
                <a:latin typeface="Courier New" pitchFamily="49" charset="0"/>
                <a:ea typeface="宋体" charset="-122"/>
              </a:rPr>
              <a:t>                 GROUP BY department_id);</a:t>
            </a:r>
          </a:p>
        </p:txBody>
      </p:sp>
      <p:sp>
        <p:nvSpPr>
          <p:cNvPr id="13316" name="Rectangle 4"/>
          <p:cNvSpPr>
            <a:spLocks noGrp="1" noChangeArrowheads="1"/>
          </p:cNvSpPr>
          <p:nvPr>
            <p:ph type="title" idx="4294967295"/>
          </p:nvPr>
        </p:nvSpPr>
        <p:spPr>
          <a:xfrm>
            <a:off x="728512" y="890588"/>
            <a:ext cx="5329237" cy="793750"/>
          </a:xfrm>
          <a:prstGeom prst="rect">
            <a:avLst/>
          </a:prstGeom>
          <a:noFill/>
        </p:spPr>
        <p:txBody>
          <a:bodyPr lIns="92075" tIns="46038" rIns="92075" bIns="46038" anchor="t"/>
          <a:lstStyle/>
          <a:p>
            <a:r>
              <a:rPr lang="zh-CN" altLang="en-US" b="1" dirty="0">
                <a:latin typeface="宋体" charset="-122"/>
                <a:ea typeface="宋体" charset="-122"/>
              </a:rPr>
              <a:t>非法使用子查询</a:t>
            </a:r>
          </a:p>
        </p:txBody>
      </p:sp>
      <p:sp>
        <p:nvSpPr>
          <p:cNvPr id="13317" name="Rectangle 5"/>
          <p:cNvSpPr>
            <a:spLocks noChangeArrowheads="1"/>
          </p:cNvSpPr>
          <p:nvPr/>
        </p:nvSpPr>
        <p:spPr bwMode="blackWhite">
          <a:xfrm>
            <a:off x="768350" y="3951288"/>
            <a:ext cx="7473950" cy="13239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b="1">
                <a:solidFill>
                  <a:srgbClr val="000000"/>
                </a:solidFill>
                <a:latin typeface="Courier New" pitchFamily="49" charset="0"/>
                <a:ea typeface="宋体" charset="-122"/>
              </a:rPr>
              <a:t>错误代码： </a:t>
            </a:r>
            <a:r>
              <a:rPr lang="en-US" altLang="zh-CN" sz="1800" b="1">
                <a:solidFill>
                  <a:srgbClr val="000000"/>
                </a:solidFill>
                <a:latin typeface="Courier New" pitchFamily="49" charset="0"/>
                <a:ea typeface="宋体" charset="-122"/>
              </a:rPr>
              <a:t>1242</a:t>
            </a:r>
          </a:p>
          <a:p>
            <a:pPr>
              <a:spcBef>
                <a:spcPct val="0"/>
              </a:spcBef>
              <a:buFontTx/>
              <a:buNone/>
            </a:pPr>
            <a:r>
              <a:rPr lang="en-US" altLang="zh-CN" sz="1800" b="1">
                <a:solidFill>
                  <a:srgbClr val="000000"/>
                </a:solidFill>
                <a:latin typeface="Courier New" pitchFamily="49" charset="0"/>
                <a:ea typeface="宋体" charset="-122"/>
              </a:rPr>
              <a:t>Subquery returns more than 1 row</a:t>
            </a:r>
          </a:p>
        </p:txBody>
      </p:sp>
      <p:sp>
        <p:nvSpPr>
          <p:cNvPr id="13318" name="Rectangle 6"/>
          <p:cNvSpPr>
            <a:spLocks noChangeArrowheads="1"/>
          </p:cNvSpPr>
          <p:nvPr/>
        </p:nvSpPr>
        <p:spPr bwMode="ltGray">
          <a:xfrm>
            <a:off x="2998788" y="2828925"/>
            <a:ext cx="3457575" cy="88423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13319" name="Rectangle 7"/>
          <p:cNvSpPr>
            <a:spLocks noChangeArrowheads="1"/>
          </p:cNvSpPr>
          <p:nvPr/>
        </p:nvSpPr>
        <p:spPr bwMode="ltGray">
          <a:xfrm>
            <a:off x="1706563" y="2603500"/>
            <a:ext cx="987425" cy="2667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13320" name="Rectangle 8"/>
          <p:cNvSpPr>
            <a:spLocks noChangeArrowheads="1"/>
          </p:cNvSpPr>
          <p:nvPr/>
        </p:nvSpPr>
        <p:spPr bwMode="ltGray">
          <a:xfrm>
            <a:off x="3127375" y="3395663"/>
            <a:ext cx="3125788" cy="2667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13321" name="Rectangle 9"/>
          <p:cNvSpPr>
            <a:spLocks noChangeArrowheads="1"/>
          </p:cNvSpPr>
          <p:nvPr/>
        </p:nvSpPr>
        <p:spPr bwMode="auto">
          <a:xfrm rot="8097">
            <a:off x="896938" y="5348288"/>
            <a:ext cx="7253287"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2400" b="1">
                <a:solidFill>
                  <a:srgbClr val="FF3300"/>
                </a:solidFill>
                <a:latin typeface="Arial" charset="0"/>
                <a:ea typeface="宋体" charset="-122"/>
              </a:rPr>
              <a:t>多行子查询使用单行比较符</a:t>
            </a:r>
          </a:p>
        </p:txBody>
      </p:sp>
    </p:spTree>
    <p:extLst>
      <p:ext uri="{BB962C8B-B14F-4D97-AF65-F5344CB8AC3E}">
        <p14:creationId xmlns:p14="http://schemas.microsoft.com/office/powerpoint/2010/main" val="237257259"/>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824491" y="1251745"/>
            <a:ext cx="7696200" cy="1439862"/>
          </a:xfrm>
          <a:prstGeom prst="rect">
            <a:avLst/>
          </a:prstGeom>
          <a:noFill/>
        </p:spPr>
        <p:txBody>
          <a:bodyPr lIns="92075" tIns="46038" rIns="92075" bIns="46038" anchor="t"/>
          <a:lstStyle/>
          <a:p>
            <a:r>
              <a:rPr lang="zh-CN" altLang="en-US" b="1" dirty="0">
                <a:latin typeface="宋体" charset="-122"/>
                <a:ea typeface="宋体" charset="-122"/>
              </a:rPr>
              <a:t>多行子查询</a:t>
            </a:r>
          </a:p>
        </p:txBody>
      </p:sp>
      <p:sp>
        <p:nvSpPr>
          <p:cNvPr id="15363" name="Rectangle 3"/>
          <p:cNvSpPr>
            <a:spLocks noGrp="1" noChangeArrowheads="1"/>
          </p:cNvSpPr>
          <p:nvPr>
            <p:ph type="body" idx="4294967295"/>
          </p:nvPr>
        </p:nvSpPr>
        <p:spPr>
          <a:xfrm>
            <a:off x="831850" y="1858470"/>
            <a:ext cx="7696200" cy="863600"/>
          </a:xfrm>
          <a:prstGeom prst="rect">
            <a:avLst/>
          </a:prstGeom>
          <a:noFill/>
        </p:spPr>
        <p:txBody>
          <a:bodyPr lIns="92075" tIns="46038" rIns="92075" bIns="46038">
            <a:spAutoFit/>
          </a:bodyPr>
          <a:lstStyle/>
          <a:p>
            <a:r>
              <a:rPr lang="zh-CN" altLang="en-US" sz="2300" dirty="0">
                <a:latin typeface="宋体" charset="-122"/>
                <a:ea typeface="宋体" charset="-122"/>
              </a:rPr>
              <a:t>返回多行。</a:t>
            </a:r>
          </a:p>
          <a:p>
            <a:r>
              <a:rPr lang="zh-CN" altLang="en-US" sz="2300" dirty="0">
                <a:latin typeface="宋体" charset="-122"/>
                <a:ea typeface="宋体" charset="-122"/>
              </a:rPr>
              <a:t>使用多行比较操作符。</a:t>
            </a:r>
          </a:p>
        </p:txBody>
      </p:sp>
      <p:sp>
        <p:nvSpPr>
          <p:cNvPr id="15364" name="Rectangle 4"/>
          <p:cNvSpPr>
            <a:spLocks noChangeArrowheads="1"/>
          </p:cNvSpPr>
          <p:nvPr/>
        </p:nvSpPr>
        <p:spPr bwMode="blackWhite">
          <a:xfrm>
            <a:off x="827088" y="2900363"/>
            <a:ext cx="1944687" cy="2185987"/>
          </a:xfrm>
          <a:prstGeom prst="rect">
            <a:avLst/>
          </a:prstGeom>
          <a:solidFill>
            <a:srgbClr val="FFCC99"/>
          </a:solidFill>
          <a:ln w="25400">
            <a:solidFill>
              <a:srgbClr val="000000"/>
            </a:solidFill>
            <a:miter lim="800000"/>
            <a:headEnd/>
            <a:tailEnd/>
          </a:ln>
        </p:spPr>
        <p:txBody>
          <a:bodyPr lIns="92075" tIns="46038" rIns="92075" bIns="46038"/>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2000" b="1">
                <a:solidFill>
                  <a:srgbClr val="000000"/>
                </a:solidFill>
                <a:latin typeface="宋体" charset="-122"/>
                <a:ea typeface="宋体" charset="-122"/>
              </a:rPr>
              <a:t>操作符</a:t>
            </a:r>
          </a:p>
          <a:p>
            <a:pPr>
              <a:lnSpc>
                <a:spcPct val="120000"/>
              </a:lnSpc>
              <a:spcBef>
                <a:spcPct val="60000"/>
              </a:spcBef>
              <a:buFontTx/>
              <a:buNone/>
            </a:pPr>
            <a:r>
              <a:rPr lang="en-US" altLang="zh-CN" sz="2000" b="1">
                <a:solidFill>
                  <a:srgbClr val="000000"/>
                </a:solidFill>
                <a:latin typeface="宋体" charset="-122"/>
                <a:ea typeface="宋体" charset="-122"/>
              </a:rPr>
              <a:t>   </a:t>
            </a:r>
            <a:r>
              <a:rPr lang="en-US" altLang="zh-CN" sz="2000" b="1">
                <a:solidFill>
                  <a:srgbClr val="FF0000"/>
                </a:solidFill>
                <a:latin typeface="宋体" charset="-122"/>
                <a:ea typeface="宋体" charset="-122"/>
              </a:rPr>
              <a:t>IN</a:t>
            </a:r>
          </a:p>
          <a:p>
            <a:pPr>
              <a:lnSpc>
                <a:spcPct val="120000"/>
              </a:lnSpc>
              <a:spcBef>
                <a:spcPct val="60000"/>
              </a:spcBef>
              <a:buFontTx/>
              <a:buNone/>
            </a:pPr>
            <a:r>
              <a:rPr lang="en-US" altLang="zh-CN" sz="2000" b="1">
                <a:solidFill>
                  <a:srgbClr val="000000"/>
                </a:solidFill>
                <a:latin typeface="宋体" charset="-122"/>
                <a:ea typeface="宋体" charset="-122"/>
              </a:rPr>
              <a:t>   ANY</a:t>
            </a:r>
          </a:p>
          <a:p>
            <a:pPr>
              <a:lnSpc>
                <a:spcPct val="120000"/>
              </a:lnSpc>
              <a:spcBef>
                <a:spcPct val="60000"/>
              </a:spcBef>
              <a:buFontTx/>
              <a:buNone/>
            </a:pPr>
            <a:r>
              <a:rPr lang="en-US" altLang="zh-CN" sz="2000" b="1">
                <a:solidFill>
                  <a:srgbClr val="000000"/>
                </a:solidFill>
                <a:latin typeface="宋体" charset="-122"/>
                <a:ea typeface="宋体" charset="-122"/>
              </a:rPr>
              <a:t>   ALL</a:t>
            </a:r>
          </a:p>
        </p:txBody>
      </p:sp>
      <p:sp>
        <p:nvSpPr>
          <p:cNvPr id="15365" name="Rectangle 5"/>
          <p:cNvSpPr>
            <a:spLocks noChangeArrowheads="1"/>
          </p:cNvSpPr>
          <p:nvPr/>
        </p:nvSpPr>
        <p:spPr bwMode="blackWhite">
          <a:xfrm>
            <a:off x="2743200" y="2890838"/>
            <a:ext cx="4710113" cy="2195512"/>
          </a:xfrm>
          <a:prstGeom prst="rect">
            <a:avLst/>
          </a:prstGeom>
          <a:solidFill>
            <a:srgbClr val="FFCC99"/>
          </a:solidFill>
          <a:ln w="25400">
            <a:solidFill>
              <a:srgbClr val="000000"/>
            </a:solidFill>
            <a:miter lim="800000"/>
            <a:headEnd/>
            <a:tailEnd/>
          </a:ln>
        </p:spPr>
        <p:txBody>
          <a:bodyPr lIns="92075" tIns="46038" rIns="92075" bIns="46038"/>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2000" b="1">
                <a:solidFill>
                  <a:srgbClr val="000000"/>
                </a:solidFill>
                <a:latin typeface="宋体" charset="-122"/>
                <a:ea typeface="宋体" charset="-122"/>
              </a:rPr>
              <a:t>含义</a:t>
            </a:r>
          </a:p>
          <a:p>
            <a:pPr>
              <a:lnSpc>
                <a:spcPct val="120000"/>
              </a:lnSpc>
              <a:spcBef>
                <a:spcPct val="60000"/>
              </a:spcBef>
              <a:buFontTx/>
              <a:buNone/>
            </a:pPr>
            <a:r>
              <a:rPr lang="zh-CN" altLang="en-US" sz="2000" b="1">
                <a:solidFill>
                  <a:srgbClr val="000000"/>
                </a:solidFill>
                <a:latin typeface="宋体" charset="-122"/>
                <a:ea typeface="宋体" charset="-122"/>
              </a:rPr>
              <a:t>等于列表中的</a:t>
            </a:r>
            <a:r>
              <a:rPr lang="zh-CN" altLang="en-US" sz="2000" b="1">
                <a:solidFill>
                  <a:srgbClr val="FF0000"/>
                </a:solidFill>
                <a:latin typeface="宋体" charset="-122"/>
                <a:ea typeface="宋体" charset="-122"/>
              </a:rPr>
              <a:t>任意一个</a:t>
            </a:r>
          </a:p>
          <a:p>
            <a:pPr>
              <a:lnSpc>
                <a:spcPct val="120000"/>
              </a:lnSpc>
              <a:spcBef>
                <a:spcPct val="60000"/>
              </a:spcBef>
              <a:buFontTx/>
              <a:buNone/>
            </a:pPr>
            <a:r>
              <a:rPr lang="zh-CN" altLang="en-US" sz="2000" b="1">
                <a:solidFill>
                  <a:srgbClr val="000000"/>
                </a:solidFill>
                <a:latin typeface="宋体" charset="-122"/>
                <a:ea typeface="宋体" charset="-122"/>
              </a:rPr>
              <a:t>和子查询返回的</a:t>
            </a:r>
            <a:r>
              <a:rPr lang="zh-CN" altLang="en-US" sz="2000" b="1">
                <a:solidFill>
                  <a:srgbClr val="FF0000"/>
                </a:solidFill>
                <a:latin typeface="宋体" charset="-122"/>
                <a:ea typeface="宋体" charset="-122"/>
              </a:rPr>
              <a:t>某一个</a:t>
            </a:r>
            <a:r>
              <a:rPr lang="zh-CN" altLang="en-US" sz="2000" b="1">
                <a:solidFill>
                  <a:srgbClr val="000000"/>
                </a:solidFill>
                <a:latin typeface="宋体" charset="-122"/>
                <a:ea typeface="宋体" charset="-122"/>
              </a:rPr>
              <a:t>值比较</a:t>
            </a:r>
          </a:p>
          <a:p>
            <a:pPr>
              <a:lnSpc>
                <a:spcPct val="120000"/>
              </a:lnSpc>
              <a:spcBef>
                <a:spcPct val="60000"/>
              </a:spcBef>
              <a:buFontTx/>
              <a:buNone/>
            </a:pPr>
            <a:r>
              <a:rPr lang="zh-CN" altLang="en-US" sz="2000" b="1">
                <a:solidFill>
                  <a:srgbClr val="000000"/>
                </a:solidFill>
                <a:latin typeface="宋体" charset="-122"/>
                <a:ea typeface="宋体" charset="-122"/>
              </a:rPr>
              <a:t>和子查询返回的</a:t>
            </a:r>
            <a:r>
              <a:rPr lang="zh-CN" altLang="en-US" sz="2000" b="1">
                <a:solidFill>
                  <a:srgbClr val="FF0000"/>
                </a:solidFill>
                <a:latin typeface="宋体" charset="-122"/>
                <a:ea typeface="宋体" charset="-122"/>
              </a:rPr>
              <a:t>所有</a:t>
            </a:r>
            <a:r>
              <a:rPr lang="zh-CN" altLang="en-US" sz="2000" b="1">
                <a:solidFill>
                  <a:srgbClr val="000000"/>
                </a:solidFill>
                <a:latin typeface="宋体" charset="-122"/>
                <a:ea typeface="宋体" charset="-122"/>
              </a:rPr>
              <a:t>值比较</a:t>
            </a:r>
            <a:endParaRPr lang="en-US" altLang="zh-CN" sz="2000" b="1">
              <a:solidFill>
                <a:srgbClr val="000000"/>
              </a:solidFill>
              <a:latin typeface="宋体" charset="-122"/>
              <a:ea typeface="宋体" charset="-122"/>
            </a:endParaRPr>
          </a:p>
        </p:txBody>
      </p:sp>
      <p:sp>
        <p:nvSpPr>
          <p:cNvPr id="15366" name="Line 6"/>
          <p:cNvSpPr>
            <a:spLocks noChangeShapeType="1"/>
          </p:cNvSpPr>
          <p:nvPr/>
        </p:nvSpPr>
        <p:spPr bwMode="auto">
          <a:xfrm flipV="1">
            <a:off x="831850" y="3308350"/>
            <a:ext cx="6648450" cy="1588"/>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7" name="Line 7"/>
          <p:cNvSpPr>
            <a:spLocks noChangeShapeType="1"/>
          </p:cNvSpPr>
          <p:nvPr/>
        </p:nvSpPr>
        <p:spPr bwMode="auto">
          <a:xfrm>
            <a:off x="831850" y="3810000"/>
            <a:ext cx="66421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8" name="Line 8"/>
          <p:cNvSpPr>
            <a:spLocks noChangeShapeType="1"/>
          </p:cNvSpPr>
          <p:nvPr/>
        </p:nvSpPr>
        <p:spPr bwMode="auto">
          <a:xfrm>
            <a:off x="831850" y="4510088"/>
            <a:ext cx="6642100" cy="2381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9" name="TextBox 9"/>
          <p:cNvSpPr txBox="1">
            <a:spLocks noChangeArrowheads="1"/>
          </p:cNvSpPr>
          <p:nvPr/>
        </p:nvSpPr>
        <p:spPr bwMode="auto">
          <a:xfrm>
            <a:off x="744538" y="5589588"/>
            <a:ext cx="669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Wingdings" pitchFamily="2" charset="2"/>
              <a:buChar char="Ø"/>
            </a:pPr>
            <a:r>
              <a:rPr lang="zh-CN" altLang="en-US" sz="2400">
                <a:latin typeface="Arial" charset="0"/>
                <a:ea typeface="宋体" charset="-122"/>
              </a:rPr>
              <a:t>体会</a:t>
            </a:r>
            <a:r>
              <a:rPr lang="en-US" altLang="zh-CN" sz="2400">
                <a:latin typeface="Arial" charset="0"/>
                <a:ea typeface="宋体" charset="-122"/>
              </a:rPr>
              <a:t>any</a:t>
            </a:r>
            <a:r>
              <a:rPr lang="zh-CN" altLang="en-US" sz="2400">
                <a:latin typeface="Arial" charset="0"/>
                <a:ea typeface="宋体" charset="-122"/>
              </a:rPr>
              <a:t>和</a:t>
            </a:r>
            <a:r>
              <a:rPr lang="en-US" altLang="zh-CN" sz="2400">
                <a:latin typeface="Arial" charset="0"/>
                <a:ea typeface="宋体" charset="-122"/>
              </a:rPr>
              <a:t>all</a:t>
            </a:r>
            <a:r>
              <a:rPr lang="zh-CN" altLang="en-US" sz="2400">
                <a:latin typeface="Arial" charset="0"/>
                <a:ea typeface="宋体" charset="-122"/>
              </a:rPr>
              <a:t>的区别</a:t>
            </a:r>
            <a:endParaRPr lang="en-US" altLang="zh-CN" sz="2400">
              <a:latin typeface="Arial" charset="0"/>
              <a:ea typeface="宋体" charset="-122"/>
            </a:endParaRPr>
          </a:p>
        </p:txBody>
      </p:sp>
    </p:spTree>
    <p:extLst>
      <p:ext uri="{BB962C8B-B14F-4D97-AF65-F5344CB8AC3E}">
        <p14:creationId xmlns:p14="http://schemas.microsoft.com/office/powerpoint/2010/main" val="339724620"/>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blackWhite">
          <a:xfrm>
            <a:off x="733425" y="2506663"/>
            <a:ext cx="7216775" cy="209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 pos="2571750" algn="l"/>
                <a:tab pos="320040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2571750" algn="l"/>
                <a:tab pos="320040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2571750" algn="l"/>
                <a:tab pos="320040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2571750" algn="l"/>
                <a:tab pos="32004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2571750" algn="l"/>
                <a:tab pos="32004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571750" algn="l"/>
                <a:tab pos="32004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571750" algn="l"/>
                <a:tab pos="32004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571750" algn="l"/>
                <a:tab pos="32004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571750" algn="l"/>
                <a:tab pos="32004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endParaRPr>
          </a:p>
          <a:p>
            <a:pPr>
              <a:spcBef>
                <a:spcPct val="0"/>
              </a:spcBef>
              <a:buFontTx/>
              <a:buNone/>
            </a:pPr>
            <a:endParaRPr lang="zh-CN" altLang="en-US" sz="1800" b="1">
              <a:solidFill>
                <a:srgbClr val="000000"/>
              </a:solidFill>
              <a:latin typeface="Courier New" pitchFamily="49" charset="0"/>
              <a:ea typeface="宋体" charset="-122"/>
            </a:endParaRPr>
          </a:p>
        </p:txBody>
      </p:sp>
      <p:sp>
        <p:nvSpPr>
          <p:cNvPr id="16387" name="Rectangle 3"/>
          <p:cNvSpPr>
            <a:spLocks noChangeArrowheads="1"/>
          </p:cNvSpPr>
          <p:nvPr/>
        </p:nvSpPr>
        <p:spPr bwMode="blackWhite">
          <a:xfrm>
            <a:off x="739775" y="2493963"/>
            <a:ext cx="7432675"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 pos="2571750" algn="l"/>
                <a:tab pos="320040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2571750" algn="l"/>
                <a:tab pos="320040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2571750" algn="l"/>
                <a:tab pos="320040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2571750" algn="l"/>
                <a:tab pos="32004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2571750" algn="l"/>
                <a:tab pos="32004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571750" algn="l"/>
                <a:tab pos="32004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571750" algn="l"/>
                <a:tab pos="32004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571750" algn="l"/>
                <a:tab pos="32004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571750" algn="l"/>
                <a:tab pos="32004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endParaRPr>
          </a:p>
        </p:txBody>
      </p:sp>
      <p:sp>
        <p:nvSpPr>
          <p:cNvPr id="16388" name="Rectangle 4"/>
          <p:cNvSpPr>
            <a:spLocks noGrp="1" noChangeArrowheads="1"/>
          </p:cNvSpPr>
          <p:nvPr>
            <p:ph type="title" idx="4294967295"/>
          </p:nvPr>
        </p:nvSpPr>
        <p:spPr>
          <a:xfrm>
            <a:off x="1441450" y="868363"/>
            <a:ext cx="7702550" cy="658812"/>
          </a:xfrm>
          <a:prstGeom prst="rect">
            <a:avLst/>
          </a:prstGeom>
          <a:noFill/>
        </p:spPr>
        <p:txBody>
          <a:bodyPr lIns="92075" tIns="46038" rIns="92075" bIns="46038" anchor="t">
            <a:normAutofit/>
          </a:bodyPr>
          <a:lstStyle/>
          <a:p>
            <a:r>
              <a:rPr lang="zh-CN" altLang="en-US" b="1">
                <a:latin typeface="宋体" charset="-122"/>
                <a:ea typeface="宋体" charset="-122"/>
              </a:rPr>
              <a:t>在多行子查询中使用 </a:t>
            </a:r>
            <a:r>
              <a:rPr lang="en-US" altLang="zh-CN" b="1">
                <a:latin typeface="宋体" charset="-122"/>
                <a:ea typeface="宋体" charset="-122"/>
              </a:rPr>
              <a:t>ANY </a:t>
            </a:r>
            <a:r>
              <a:rPr lang="zh-CN" altLang="en-US" b="1">
                <a:latin typeface="宋体" charset="-122"/>
                <a:ea typeface="宋体" charset="-122"/>
              </a:rPr>
              <a:t>操作符</a:t>
            </a:r>
          </a:p>
        </p:txBody>
      </p:sp>
      <p:sp>
        <p:nvSpPr>
          <p:cNvPr id="16389" name="Rectangle 5"/>
          <p:cNvSpPr>
            <a:spLocks noChangeArrowheads="1"/>
          </p:cNvSpPr>
          <p:nvPr/>
        </p:nvSpPr>
        <p:spPr bwMode="auto">
          <a:xfrm>
            <a:off x="3403600" y="2857500"/>
            <a:ext cx="17621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200" b="1">
                <a:solidFill>
                  <a:srgbClr val="FF5050"/>
                </a:solidFill>
                <a:latin typeface="Arial" charset="0"/>
                <a:ea typeface="宋体" charset="-122"/>
              </a:rPr>
              <a:t>9000, 6000,</a:t>
            </a:r>
            <a:r>
              <a:rPr lang="en-US" altLang="zh-CN" sz="1200" b="1">
                <a:solidFill>
                  <a:srgbClr val="FF5050"/>
                </a:solidFill>
                <a:latin typeface="Arial" charset="0"/>
                <a:ea typeface="宋体" charset="-122"/>
              </a:rPr>
              <a:t>4800,</a:t>
            </a:r>
            <a:r>
              <a:rPr lang="zh-CN" altLang="en-US" sz="1200" b="1">
                <a:solidFill>
                  <a:srgbClr val="FF5050"/>
                </a:solidFill>
                <a:latin typeface="Arial" charset="0"/>
                <a:ea typeface="宋体" charset="-122"/>
              </a:rPr>
              <a:t> 4200</a:t>
            </a:r>
          </a:p>
        </p:txBody>
      </p:sp>
      <p:sp>
        <p:nvSpPr>
          <p:cNvPr id="16390" name="Rectangle 6"/>
          <p:cNvSpPr>
            <a:spLocks noChangeArrowheads="1"/>
          </p:cNvSpPr>
          <p:nvPr/>
        </p:nvSpPr>
        <p:spPr bwMode="ltGray">
          <a:xfrm>
            <a:off x="3543300" y="3427413"/>
            <a:ext cx="3717925" cy="83661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16391" name="Rectangle 7"/>
          <p:cNvSpPr>
            <a:spLocks noChangeArrowheads="1"/>
          </p:cNvSpPr>
          <p:nvPr/>
        </p:nvSpPr>
        <p:spPr bwMode="ltGray">
          <a:xfrm>
            <a:off x="2913063" y="3155950"/>
            <a:ext cx="523875" cy="2667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1639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4800600"/>
            <a:ext cx="72961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6393" name="Rectangle 9"/>
          <p:cNvSpPr>
            <a:spLocks noChangeArrowheads="1"/>
          </p:cNvSpPr>
          <p:nvPr/>
        </p:nvSpPr>
        <p:spPr bwMode="blackWhite">
          <a:xfrm>
            <a:off x="701675" y="2643188"/>
            <a:ext cx="6246813"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 pos="25717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25717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257175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SELECT employee_id, last_name, job_id, salary</a:t>
            </a:r>
          </a:p>
          <a:p>
            <a:pPr>
              <a:spcBef>
                <a:spcPct val="0"/>
              </a:spcBef>
              <a:buFontTx/>
              <a:buNone/>
            </a:pPr>
            <a:r>
              <a:rPr lang="en-US" altLang="zh-CN" sz="1800" b="1">
                <a:solidFill>
                  <a:srgbClr val="000000"/>
                </a:solidFill>
                <a:latin typeface="Courier New" pitchFamily="49" charset="0"/>
                <a:ea typeface="宋体" charset="-122"/>
              </a:rPr>
              <a:t>FROM   employees</a:t>
            </a:r>
          </a:p>
          <a:p>
            <a:pPr>
              <a:spcBef>
                <a:spcPct val="0"/>
              </a:spcBef>
              <a:buFontTx/>
              <a:buNone/>
            </a:pPr>
            <a:r>
              <a:rPr lang="en-US" altLang="zh-CN" sz="1800" b="1">
                <a:solidFill>
                  <a:srgbClr val="000000"/>
                </a:solidFill>
                <a:latin typeface="Courier New" pitchFamily="49" charset="0"/>
                <a:ea typeface="宋体" charset="-122"/>
              </a:rPr>
              <a:t>WHERE  salary &lt; ANY</a:t>
            </a:r>
          </a:p>
          <a:p>
            <a:pPr>
              <a:spcBef>
                <a:spcPct val="0"/>
              </a:spcBef>
              <a:buFontTx/>
              <a:buNone/>
            </a:pPr>
            <a:r>
              <a:rPr lang="en-US" altLang="zh-CN" sz="1800" b="1">
                <a:solidFill>
                  <a:srgbClr val="000000"/>
                </a:solidFill>
                <a:latin typeface="Courier New" pitchFamily="49" charset="0"/>
                <a:ea typeface="宋体" charset="-122"/>
              </a:rPr>
              <a:t>                    (SELECT salary</a:t>
            </a:r>
          </a:p>
          <a:p>
            <a:pPr>
              <a:spcBef>
                <a:spcPct val="0"/>
              </a:spcBef>
              <a:buFontTx/>
              <a:buNone/>
            </a:pPr>
            <a:r>
              <a:rPr lang="en-US" altLang="zh-CN" sz="1800" b="1">
                <a:solidFill>
                  <a:srgbClr val="000000"/>
                </a:solidFill>
                <a:latin typeface="Courier New" pitchFamily="49" charset="0"/>
                <a:ea typeface="宋体" charset="-122"/>
              </a:rPr>
              <a:t>                     FROM   employees</a:t>
            </a:r>
          </a:p>
          <a:p>
            <a:pPr>
              <a:spcBef>
                <a:spcPct val="0"/>
              </a:spcBef>
              <a:buFontTx/>
              <a:buNone/>
            </a:pPr>
            <a:r>
              <a:rPr lang="en-US" altLang="zh-CN" sz="1800" b="1">
                <a:solidFill>
                  <a:srgbClr val="000000"/>
                </a:solidFill>
                <a:latin typeface="Courier New" pitchFamily="49" charset="0"/>
                <a:ea typeface="宋体" charset="-122"/>
              </a:rPr>
              <a:t>                     WHERE  job_id = 'IT_PROG')</a:t>
            </a:r>
          </a:p>
          <a:p>
            <a:pPr>
              <a:spcBef>
                <a:spcPct val="0"/>
              </a:spcBef>
              <a:buFontTx/>
              <a:buNone/>
            </a:pPr>
            <a:r>
              <a:rPr lang="en-US" altLang="zh-CN" sz="1800" b="1">
                <a:solidFill>
                  <a:srgbClr val="000000"/>
                </a:solidFill>
                <a:latin typeface="Courier New" pitchFamily="49" charset="0"/>
                <a:ea typeface="宋体" charset="-122"/>
              </a:rPr>
              <a:t>AND    job_id &lt;&gt; 'IT_PROG';</a:t>
            </a:r>
          </a:p>
        </p:txBody>
      </p:sp>
      <p:pic>
        <p:nvPicPr>
          <p:cNvPr id="1639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25" y="6253163"/>
            <a:ext cx="72866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6395" name="Text Box 11"/>
          <p:cNvSpPr txBox="1">
            <a:spLocks noChangeArrowheads="1"/>
          </p:cNvSpPr>
          <p:nvPr/>
        </p:nvSpPr>
        <p:spPr bwMode="auto">
          <a:xfrm>
            <a:off x="698500" y="5915025"/>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zh-CN" altLang="en-US" sz="2400" b="1">
                <a:latin typeface="Arial" charset="0"/>
                <a:ea typeface="宋体" charset="-122"/>
              </a:rPr>
              <a:t>…</a:t>
            </a:r>
          </a:p>
        </p:txBody>
      </p:sp>
      <p:sp>
        <p:nvSpPr>
          <p:cNvPr id="16396" name="Arc 12"/>
          <p:cNvSpPr>
            <a:spLocks/>
          </p:cNvSpPr>
          <p:nvPr/>
        </p:nvSpPr>
        <p:spPr bwMode="auto">
          <a:xfrm rot="10800000">
            <a:off x="3709988" y="3184525"/>
            <a:ext cx="2008187" cy="617538"/>
          </a:xfrm>
          <a:custGeom>
            <a:avLst/>
            <a:gdLst>
              <a:gd name="T0" fmla="*/ 2147483647 w 26830"/>
              <a:gd name="T1" fmla="*/ 2147483647 h 24565"/>
              <a:gd name="T2" fmla="*/ 2147483647 w 26830"/>
              <a:gd name="T3" fmla="*/ 0 h 24565"/>
              <a:gd name="T4" fmla="*/ 2147483647 w 26830"/>
              <a:gd name="T5" fmla="*/ 2147483647 h 24565"/>
              <a:gd name="T6" fmla="*/ 0 60000 65536"/>
              <a:gd name="T7" fmla="*/ 0 60000 65536"/>
              <a:gd name="T8" fmla="*/ 0 60000 65536"/>
              <a:gd name="T9" fmla="*/ 0 w 26830"/>
              <a:gd name="T10" fmla="*/ 0 h 24565"/>
              <a:gd name="T11" fmla="*/ 26830 w 26830"/>
              <a:gd name="T12" fmla="*/ 24565 h 24565"/>
            </a:gdLst>
            <a:ahLst/>
            <a:cxnLst>
              <a:cxn ang="T6">
                <a:pos x="T0" y="T1"/>
              </a:cxn>
              <a:cxn ang="T7">
                <a:pos x="T2" y="T3"/>
              </a:cxn>
              <a:cxn ang="T8">
                <a:pos x="T4" y="T5"/>
              </a:cxn>
            </a:cxnLst>
            <a:rect l="T9" t="T10" r="T11" b="T12"/>
            <a:pathLst>
              <a:path w="26830" h="24565" fill="none" extrusionOk="0">
                <a:moveTo>
                  <a:pt x="26830" y="23922"/>
                </a:moveTo>
                <a:cubicBezTo>
                  <a:pt x="25119" y="24349"/>
                  <a:pt x="23363" y="24564"/>
                  <a:pt x="21600" y="24565"/>
                </a:cubicBezTo>
                <a:cubicBezTo>
                  <a:pt x="9670" y="24565"/>
                  <a:pt x="0" y="14894"/>
                  <a:pt x="0" y="2965"/>
                </a:cubicBezTo>
                <a:cubicBezTo>
                  <a:pt x="-1" y="1973"/>
                  <a:pt x="68" y="982"/>
                  <a:pt x="204" y="0"/>
                </a:cubicBezTo>
              </a:path>
              <a:path w="26830" h="24565" stroke="0" extrusionOk="0">
                <a:moveTo>
                  <a:pt x="26830" y="23922"/>
                </a:moveTo>
                <a:cubicBezTo>
                  <a:pt x="25119" y="24349"/>
                  <a:pt x="23363" y="24564"/>
                  <a:pt x="21600" y="24565"/>
                </a:cubicBezTo>
                <a:cubicBezTo>
                  <a:pt x="9670" y="24565"/>
                  <a:pt x="0" y="14894"/>
                  <a:pt x="0" y="2965"/>
                </a:cubicBezTo>
                <a:cubicBezTo>
                  <a:pt x="-1" y="1973"/>
                  <a:pt x="68" y="982"/>
                  <a:pt x="204" y="0"/>
                </a:cubicBezTo>
                <a:lnTo>
                  <a:pt x="21600" y="2965"/>
                </a:lnTo>
                <a:lnTo>
                  <a:pt x="26830" y="23922"/>
                </a:lnTo>
                <a:close/>
              </a:path>
            </a:pathLst>
          </a:custGeom>
          <a:noFill/>
          <a:ln w="25400" cap="rnd">
            <a:solidFill>
              <a:srgbClr val="FF0000"/>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TextBox 1"/>
          <p:cNvSpPr txBox="1"/>
          <p:nvPr/>
        </p:nvSpPr>
        <p:spPr>
          <a:xfrm>
            <a:off x="615950" y="1555750"/>
            <a:ext cx="8196263" cy="708025"/>
          </a:xfrm>
          <a:prstGeom prst="rect">
            <a:avLst/>
          </a:prstGeom>
          <a:noFill/>
        </p:spPr>
        <p:txBody>
          <a:bodyPr>
            <a:spAutoFit/>
          </a:bodyPr>
          <a:lstStyle/>
          <a:p>
            <a:pPr eaLnBrk="1" hangingPunct="1">
              <a:defRPr/>
            </a:pPr>
            <a:r>
              <a:rPr lang="zh-CN" altLang="en-US" sz="2000" b="1" dirty="0">
                <a:latin typeface="+mn-lt"/>
                <a:ea typeface="宋体" pitchFamily="2" charset="-122"/>
              </a:rPr>
              <a:t>题目：返回</a:t>
            </a:r>
            <a:r>
              <a:rPr lang="zh-CN" altLang="en-US" sz="2000" b="1" dirty="0">
                <a:solidFill>
                  <a:srgbClr val="FF0000"/>
                </a:solidFill>
                <a:latin typeface="+mn-lt"/>
                <a:ea typeface="宋体" pitchFamily="2" charset="-122"/>
              </a:rPr>
              <a:t>其它</a:t>
            </a:r>
            <a:r>
              <a:rPr lang="zh-CN" altLang="en-US" sz="2000" b="1" dirty="0">
                <a:latin typeface="+mn-lt"/>
                <a:ea typeface="宋体" pitchFamily="2" charset="-122"/>
              </a:rPr>
              <a:t>部门中比</a:t>
            </a:r>
            <a:r>
              <a:rPr lang="en-US" altLang="zh-CN" sz="2000" b="1" dirty="0" err="1">
                <a:solidFill>
                  <a:srgbClr val="000000"/>
                </a:solidFill>
                <a:latin typeface="+mn-lt"/>
                <a:ea typeface="宋体" pitchFamily="2" charset="-122"/>
              </a:rPr>
              <a:t>job_id</a:t>
            </a:r>
            <a:r>
              <a:rPr lang="zh-CN" altLang="en-US" sz="2000" b="1" dirty="0">
                <a:solidFill>
                  <a:srgbClr val="000000"/>
                </a:solidFill>
                <a:latin typeface="+mn-lt"/>
                <a:ea typeface="宋体" pitchFamily="2" charset="-122"/>
              </a:rPr>
              <a:t>为</a:t>
            </a:r>
            <a:r>
              <a:rPr lang="en-US" altLang="zh-CN" sz="2000" b="1" dirty="0">
                <a:solidFill>
                  <a:srgbClr val="000000"/>
                </a:solidFill>
                <a:latin typeface="+mn-lt"/>
                <a:ea typeface="宋体" pitchFamily="2" charset="-122"/>
              </a:rPr>
              <a:t>‘IT_PROG’</a:t>
            </a:r>
            <a:r>
              <a:rPr lang="zh-CN" altLang="en-US" sz="2000" b="1" dirty="0">
                <a:solidFill>
                  <a:srgbClr val="000000"/>
                </a:solidFill>
                <a:latin typeface="+mn-lt"/>
                <a:ea typeface="宋体" pitchFamily="2" charset="-122"/>
              </a:rPr>
              <a:t>部门</a:t>
            </a:r>
            <a:r>
              <a:rPr lang="zh-CN" altLang="en-US" sz="2000" b="1" dirty="0">
                <a:solidFill>
                  <a:srgbClr val="FF0000"/>
                </a:solidFill>
                <a:latin typeface="+mn-lt"/>
                <a:ea typeface="宋体" pitchFamily="2" charset="-122"/>
              </a:rPr>
              <a:t>任一</a:t>
            </a:r>
            <a:r>
              <a:rPr lang="zh-CN" altLang="en-US" sz="2000" b="1" dirty="0">
                <a:solidFill>
                  <a:srgbClr val="000000"/>
                </a:solidFill>
                <a:latin typeface="+mn-lt"/>
                <a:ea typeface="宋体" pitchFamily="2" charset="-122"/>
              </a:rPr>
              <a:t>工资低的员工的员</a:t>
            </a:r>
            <a:endParaRPr lang="en-US" altLang="zh-CN" sz="2000" b="1" dirty="0">
              <a:solidFill>
                <a:srgbClr val="000000"/>
              </a:solidFill>
              <a:latin typeface="+mn-lt"/>
              <a:ea typeface="宋体" pitchFamily="2" charset="-122"/>
            </a:endParaRPr>
          </a:p>
          <a:p>
            <a:pPr eaLnBrk="1" hangingPunct="1">
              <a:defRPr/>
            </a:pPr>
            <a:r>
              <a:rPr lang="en-US" altLang="zh-CN" sz="2000" b="1" dirty="0">
                <a:solidFill>
                  <a:srgbClr val="000000"/>
                </a:solidFill>
                <a:latin typeface="+mn-lt"/>
                <a:ea typeface="宋体" pitchFamily="2" charset="-122"/>
              </a:rPr>
              <a:t>              </a:t>
            </a:r>
            <a:r>
              <a:rPr lang="zh-CN" altLang="en-US" sz="2000" b="1" dirty="0">
                <a:solidFill>
                  <a:srgbClr val="000000"/>
                </a:solidFill>
                <a:latin typeface="+mn-lt"/>
                <a:ea typeface="宋体" pitchFamily="2" charset="-122"/>
              </a:rPr>
              <a:t>工号、姓名、</a:t>
            </a:r>
            <a:r>
              <a:rPr lang="en-US" altLang="zh-CN" sz="2000" b="1" dirty="0" err="1">
                <a:solidFill>
                  <a:srgbClr val="000000"/>
                </a:solidFill>
                <a:latin typeface="+mn-lt"/>
                <a:ea typeface="宋体" pitchFamily="2" charset="-122"/>
              </a:rPr>
              <a:t>job_id</a:t>
            </a:r>
            <a:r>
              <a:rPr lang="en-US" altLang="zh-CN" sz="2000" b="1" dirty="0">
                <a:solidFill>
                  <a:srgbClr val="000000"/>
                </a:solidFill>
                <a:latin typeface="+mn-lt"/>
                <a:ea typeface="宋体" pitchFamily="2" charset="-122"/>
              </a:rPr>
              <a:t> </a:t>
            </a:r>
            <a:r>
              <a:rPr lang="zh-CN" altLang="en-US" sz="2000" b="1" dirty="0">
                <a:solidFill>
                  <a:srgbClr val="000000"/>
                </a:solidFill>
                <a:latin typeface="+mn-lt"/>
                <a:ea typeface="宋体" pitchFamily="2" charset="-122"/>
              </a:rPr>
              <a:t>以及</a:t>
            </a:r>
            <a:r>
              <a:rPr lang="en-US" altLang="zh-CN" sz="2000" b="1" dirty="0">
                <a:solidFill>
                  <a:srgbClr val="000000"/>
                </a:solidFill>
                <a:latin typeface="+mn-lt"/>
                <a:ea typeface="宋体" pitchFamily="2" charset="-122"/>
              </a:rPr>
              <a:t>salary</a:t>
            </a:r>
            <a:endParaRPr lang="zh-CN" altLang="en-US" sz="2000" b="1" dirty="0">
              <a:latin typeface="+mn-lt"/>
              <a:ea typeface="宋体" pitchFamily="2" charset="-122"/>
            </a:endParaRPr>
          </a:p>
        </p:txBody>
      </p:sp>
    </p:spTree>
    <p:extLst>
      <p:ext uri="{BB962C8B-B14F-4D97-AF65-F5344CB8AC3E}">
        <p14:creationId xmlns:p14="http://schemas.microsoft.com/office/powerpoint/2010/main" val="733151938"/>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762000" y="3009900"/>
            <a:ext cx="7259638" cy="19700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 pos="25717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25717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257175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endParaRPr>
          </a:p>
          <a:p>
            <a:pPr>
              <a:spcBef>
                <a:spcPct val="0"/>
              </a:spcBef>
              <a:buFontTx/>
              <a:buNone/>
            </a:pPr>
            <a:endParaRPr lang="zh-CN" altLang="en-US" sz="1800" b="1">
              <a:solidFill>
                <a:srgbClr val="000000"/>
              </a:solidFill>
              <a:latin typeface="Courier New" pitchFamily="49" charset="0"/>
              <a:ea typeface="宋体" charset="-122"/>
            </a:endParaRPr>
          </a:p>
        </p:txBody>
      </p:sp>
      <p:sp>
        <p:nvSpPr>
          <p:cNvPr id="17411" name="Rectangle 3"/>
          <p:cNvSpPr>
            <a:spLocks noChangeArrowheads="1"/>
          </p:cNvSpPr>
          <p:nvPr/>
        </p:nvSpPr>
        <p:spPr bwMode="blackWhite">
          <a:xfrm>
            <a:off x="754063" y="3022600"/>
            <a:ext cx="6734175"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 pos="25717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25717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257175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SELECT employee_id, last_name, job_id, salary</a:t>
            </a:r>
          </a:p>
          <a:p>
            <a:pPr>
              <a:spcBef>
                <a:spcPct val="0"/>
              </a:spcBef>
              <a:buFontTx/>
              <a:buNone/>
            </a:pPr>
            <a:r>
              <a:rPr lang="en-US" altLang="zh-CN" sz="1800" b="1">
                <a:solidFill>
                  <a:srgbClr val="000000"/>
                </a:solidFill>
                <a:latin typeface="Courier New" pitchFamily="49" charset="0"/>
                <a:ea typeface="宋体" charset="-122"/>
              </a:rPr>
              <a:t>FROM   employees</a:t>
            </a:r>
          </a:p>
          <a:p>
            <a:pPr>
              <a:spcBef>
                <a:spcPct val="0"/>
              </a:spcBef>
              <a:buFontTx/>
              <a:buNone/>
            </a:pPr>
            <a:r>
              <a:rPr lang="en-US" altLang="zh-CN" sz="1800" b="1">
                <a:solidFill>
                  <a:srgbClr val="000000"/>
                </a:solidFill>
                <a:latin typeface="Courier New" pitchFamily="49" charset="0"/>
                <a:ea typeface="宋体" charset="-122"/>
              </a:rPr>
              <a:t>WHERE  salary &lt; ALL</a:t>
            </a:r>
          </a:p>
          <a:p>
            <a:pPr>
              <a:spcBef>
                <a:spcPct val="0"/>
              </a:spcBef>
              <a:buFontTx/>
              <a:buNone/>
            </a:pPr>
            <a:r>
              <a:rPr lang="en-US" altLang="zh-CN" sz="1800" b="1">
                <a:solidFill>
                  <a:srgbClr val="000000"/>
                </a:solidFill>
                <a:latin typeface="Courier New" pitchFamily="49" charset="0"/>
                <a:ea typeface="宋体" charset="-122"/>
              </a:rPr>
              <a:t>                    (SELECT salary</a:t>
            </a:r>
          </a:p>
          <a:p>
            <a:pPr>
              <a:spcBef>
                <a:spcPct val="0"/>
              </a:spcBef>
              <a:buFontTx/>
              <a:buNone/>
            </a:pPr>
            <a:r>
              <a:rPr lang="en-US" altLang="zh-CN" sz="1800" b="1">
                <a:solidFill>
                  <a:srgbClr val="000000"/>
                </a:solidFill>
                <a:latin typeface="Courier New" pitchFamily="49" charset="0"/>
                <a:ea typeface="宋体" charset="-122"/>
              </a:rPr>
              <a:t>                     FROM   employees</a:t>
            </a:r>
          </a:p>
          <a:p>
            <a:pPr>
              <a:spcBef>
                <a:spcPct val="0"/>
              </a:spcBef>
              <a:buFontTx/>
              <a:buNone/>
            </a:pPr>
            <a:r>
              <a:rPr lang="en-US" altLang="zh-CN" sz="1800" b="1">
                <a:solidFill>
                  <a:srgbClr val="000000"/>
                </a:solidFill>
                <a:latin typeface="Courier New" pitchFamily="49" charset="0"/>
                <a:ea typeface="宋体" charset="-122"/>
              </a:rPr>
              <a:t>                     WHERE  job_id = 'IT_PROG')</a:t>
            </a:r>
          </a:p>
          <a:p>
            <a:pPr>
              <a:spcBef>
                <a:spcPct val="0"/>
              </a:spcBef>
              <a:buFontTx/>
              <a:buNone/>
            </a:pPr>
            <a:r>
              <a:rPr lang="en-US" altLang="zh-CN" sz="1800" b="1">
                <a:solidFill>
                  <a:srgbClr val="000000"/>
                </a:solidFill>
                <a:latin typeface="Courier New" pitchFamily="49" charset="0"/>
                <a:ea typeface="宋体" charset="-122"/>
              </a:rPr>
              <a:t>AND    job_id &lt;&gt; 'IT_PROG';</a:t>
            </a:r>
          </a:p>
        </p:txBody>
      </p:sp>
      <p:sp>
        <p:nvSpPr>
          <p:cNvPr id="17412" name="Rectangle 4"/>
          <p:cNvSpPr>
            <a:spLocks noGrp="1" noChangeArrowheads="1"/>
          </p:cNvSpPr>
          <p:nvPr>
            <p:ph type="title" idx="4294967295"/>
          </p:nvPr>
        </p:nvSpPr>
        <p:spPr>
          <a:xfrm>
            <a:off x="1401763" y="981075"/>
            <a:ext cx="7742237" cy="685800"/>
          </a:xfrm>
          <a:prstGeom prst="rect">
            <a:avLst/>
          </a:prstGeom>
          <a:noFill/>
        </p:spPr>
        <p:txBody>
          <a:bodyPr lIns="92075" tIns="46038" rIns="92075" bIns="46038" anchor="t">
            <a:normAutofit/>
          </a:bodyPr>
          <a:lstStyle/>
          <a:p>
            <a:r>
              <a:rPr lang="zh-CN" altLang="en-US" b="1">
                <a:latin typeface="宋体" charset="-122"/>
                <a:ea typeface="宋体" charset="-122"/>
              </a:rPr>
              <a:t>在多行子查询中使用 </a:t>
            </a:r>
            <a:r>
              <a:rPr lang="en-US" altLang="zh-CN" b="1">
                <a:latin typeface="宋体" charset="-122"/>
                <a:ea typeface="宋体" charset="-122"/>
              </a:rPr>
              <a:t>ALL </a:t>
            </a:r>
            <a:r>
              <a:rPr lang="zh-CN" altLang="en-US" b="1">
                <a:latin typeface="宋体" charset="-122"/>
                <a:ea typeface="宋体" charset="-122"/>
              </a:rPr>
              <a:t>操作符</a:t>
            </a:r>
            <a:endParaRPr lang="en-US" altLang="zh-CN" b="1">
              <a:latin typeface="宋体" charset="-122"/>
              <a:ea typeface="宋体" charset="-122"/>
            </a:endParaRPr>
          </a:p>
        </p:txBody>
      </p:sp>
      <p:sp>
        <p:nvSpPr>
          <p:cNvPr id="17413" name="Rectangle 5"/>
          <p:cNvSpPr>
            <a:spLocks noChangeArrowheads="1"/>
          </p:cNvSpPr>
          <p:nvPr/>
        </p:nvSpPr>
        <p:spPr bwMode="ltGray">
          <a:xfrm>
            <a:off x="2951163" y="3540125"/>
            <a:ext cx="536575" cy="2667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17414" name="Rectangle 6"/>
          <p:cNvSpPr>
            <a:spLocks noChangeArrowheads="1"/>
          </p:cNvSpPr>
          <p:nvPr/>
        </p:nvSpPr>
        <p:spPr bwMode="ltGray">
          <a:xfrm>
            <a:off x="3494088" y="3860800"/>
            <a:ext cx="3789362" cy="8128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086350"/>
            <a:ext cx="73056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7416" name="Arc 8"/>
          <p:cNvSpPr>
            <a:spLocks/>
          </p:cNvSpPr>
          <p:nvPr/>
        </p:nvSpPr>
        <p:spPr bwMode="auto">
          <a:xfrm rot="10800000">
            <a:off x="3494088" y="3673475"/>
            <a:ext cx="2808287" cy="298450"/>
          </a:xfrm>
          <a:custGeom>
            <a:avLst/>
            <a:gdLst>
              <a:gd name="T0" fmla="*/ 2147483647 w 26992"/>
              <a:gd name="T1" fmla="*/ 2147483647 h 25105"/>
              <a:gd name="T2" fmla="*/ 2147483647 w 26992"/>
              <a:gd name="T3" fmla="*/ 0 h 25105"/>
              <a:gd name="T4" fmla="*/ 2147483647 w 26992"/>
              <a:gd name="T5" fmla="*/ 2147483647 h 25105"/>
              <a:gd name="T6" fmla="*/ 0 60000 65536"/>
              <a:gd name="T7" fmla="*/ 0 60000 65536"/>
              <a:gd name="T8" fmla="*/ 0 60000 65536"/>
            </a:gdLst>
            <a:ahLst/>
            <a:cxnLst>
              <a:cxn ang="T6">
                <a:pos x="T0" y="T1"/>
              </a:cxn>
              <a:cxn ang="T7">
                <a:pos x="T2" y="T3"/>
              </a:cxn>
              <a:cxn ang="T8">
                <a:pos x="T4" y="T5"/>
              </a:cxn>
            </a:cxnLst>
            <a:rect l="0" t="0" r="r" b="b"/>
            <a:pathLst>
              <a:path w="26992" h="25105" fill="none" extrusionOk="0">
                <a:moveTo>
                  <a:pt x="26992" y="24421"/>
                </a:moveTo>
                <a:cubicBezTo>
                  <a:pt x="25230" y="24875"/>
                  <a:pt x="23418" y="25104"/>
                  <a:pt x="21600" y="25105"/>
                </a:cubicBezTo>
                <a:cubicBezTo>
                  <a:pt x="9670" y="25105"/>
                  <a:pt x="0" y="15434"/>
                  <a:pt x="0" y="3505"/>
                </a:cubicBezTo>
                <a:cubicBezTo>
                  <a:pt x="-1" y="2330"/>
                  <a:pt x="95" y="1158"/>
                  <a:pt x="286" y="0"/>
                </a:cubicBezTo>
              </a:path>
              <a:path w="26992" h="25105" stroke="0" extrusionOk="0">
                <a:moveTo>
                  <a:pt x="26992" y="24421"/>
                </a:moveTo>
                <a:cubicBezTo>
                  <a:pt x="25230" y="24875"/>
                  <a:pt x="23418" y="25104"/>
                  <a:pt x="21600" y="25105"/>
                </a:cubicBezTo>
                <a:cubicBezTo>
                  <a:pt x="9670" y="25105"/>
                  <a:pt x="0" y="15434"/>
                  <a:pt x="0" y="3505"/>
                </a:cubicBezTo>
                <a:cubicBezTo>
                  <a:pt x="-1" y="2330"/>
                  <a:pt x="95" y="1158"/>
                  <a:pt x="286" y="0"/>
                </a:cubicBezTo>
                <a:lnTo>
                  <a:pt x="21600" y="3505"/>
                </a:lnTo>
                <a:lnTo>
                  <a:pt x="26992" y="24421"/>
                </a:lnTo>
                <a:close/>
              </a:path>
            </a:pathLst>
          </a:custGeom>
          <a:noFill/>
          <a:ln w="25400" cap="rnd">
            <a:solidFill>
              <a:srgbClr val="FF0000"/>
            </a:solidFill>
            <a:round/>
            <a:headEnd type="stealth" w="med" len="lg"/>
            <a:tailEnd type="none" w="sm" len="sm"/>
          </a:ln>
          <a:effectLst>
            <a:outerShdw dist="3592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7" name="Rectangle 9"/>
          <p:cNvSpPr>
            <a:spLocks noChangeArrowheads="1"/>
          </p:cNvSpPr>
          <p:nvPr/>
        </p:nvSpPr>
        <p:spPr bwMode="auto">
          <a:xfrm>
            <a:off x="4584700" y="3422650"/>
            <a:ext cx="15255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000" b="1">
                <a:solidFill>
                  <a:srgbClr val="FF5050"/>
                </a:solidFill>
                <a:latin typeface="Arial" charset="0"/>
                <a:ea typeface="宋体" charset="-122"/>
              </a:rPr>
              <a:t>9000, 6000, </a:t>
            </a:r>
            <a:r>
              <a:rPr lang="en-US" altLang="zh-CN" sz="1000" b="1">
                <a:solidFill>
                  <a:srgbClr val="FF5050"/>
                </a:solidFill>
                <a:latin typeface="Arial" charset="0"/>
                <a:ea typeface="宋体" charset="-122"/>
              </a:rPr>
              <a:t>4800,</a:t>
            </a:r>
            <a:r>
              <a:rPr lang="zh-CN" altLang="en-US" sz="1000" b="1">
                <a:solidFill>
                  <a:srgbClr val="FF5050"/>
                </a:solidFill>
                <a:latin typeface="Arial" charset="0"/>
                <a:ea typeface="宋体" charset="-122"/>
              </a:rPr>
              <a:t>4200 </a:t>
            </a:r>
          </a:p>
        </p:txBody>
      </p:sp>
      <p:sp>
        <p:nvSpPr>
          <p:cNvPr id="17418" name="TextBox 1"/>
          <p:cNvSpPr txBox="1">
            <a:spLocks noChangeArrowheads="1"/>
          </p:cNvSpPr>
          <p:nvPr/>
        </p:nvSpPr>
        <p:spPr bwMode="auto">
          <a:xfrm>
            <a:off x="466725" y="1987550"/>
            <a:ext cx="8210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2000" b="1">
                <a:latin typeface="Arial" charset="0"/>
                <a:ea typeface="宋体" charset="-122"/>
              </a:rPr>
              <a:t>题目：返回</a:t>
            </a:r>
            <a:r>
              <a:rPr lang="zh-CN" altLang="en-US" sz="2000" b="1">
                <a:solidFill>
                  <a:srgbClr val="FF0000"/>
                </a:solidFill>
                <a:latin typeface="Arial" charset="0"/>
                <a:ea typeface="宋体" charset="-122"/>
              </a:rPr>
              <a:t>其它</a:t>
            </a:r>
            <a:r>
              <a:rPr lang="zh-CN" altLang="en-US" sz="2000" b="1">
                <a:latin typeface="Arial" charset="0"/>
                <a:ea typeface="宋体" charset="-122"/>
              </a:rPr>
              <a:t>部门中比</a:t>
            </a:r>
            <a:r>
              <a:rPr lang="en-US" altLang="zh-CN" sz="2000" b="1">
                <a:solidFill>
                  <a:srgbClr val="000000"/>
                </a:solidFill>
                <a:latin typeface="Arial" charset="0"/>
                <a:ea typeface="宋体" charset="-122"/>
              </a:rPr>
              <a:t>job_id</a:t>
            </a:r>
            <a:r>
              <a:rPr lang="zh-CN" altLang="en-US" sz="2000" b="1">
                <a:solidFill>
                  <a:srgbClr val="000000"/>
                </a:solidFill>
                <a:latin typeface="Arial" charset="0"/>
                <a:ea typeface="宋体" charset="-122"/>
              </a:rPr>
              <a:t>为</a:t>
            </a:r>
            <a:r>
              <a:rPr lang="en-US" altLang="zh-CN" sz="2000" b="1">
                <a:solidFill>
                  <a:srgbClr val="000000"/>
                </a:solidFill>
                <a:latin typeface="Arial" charset="0"/>
                <a:ea typeface="宋体" charset="-122"/>
              </a:rPr>
              <a:t>‘IT_PROG’</a:t>
            </a:r>
            <a:r>
              <a:rPr lang="zh-CN" altLang="en-US" sz="2000" b="1">
                <a:solidFill>
                  <a:srgbClr val="000000"/>
                </a:solidFill>
                <a:latin typeface="Arial" charset="0"/>
                <a:ea typeface="宋体" charset="-122"/>
              </a:rPr>
              <a:t>部门</a:t>
            </a:r>
            <a:r>
              <a:rPr lang="zh-CN" altLang="en-US" sz="2000" b="1">
                <a:solidFill>
                  <a:srgbClr val="FF0000"/>
                </a:solidFill>
                <a:latin typeface="Arial" charset="0"/>
                <a:ea typeface="宋体" charset="-122"/>
              </a:rPr>
              <a:t>所有</a:t>
            </a:r>
            <a:r>
              <a:rPr lang="zh-CN" altLang="en-US" sz="2000" b="1">
                <a:solidFill>
                  <a:srgbClr val="000000"/>
                </a:solidFill>
                <a:latin typeface="Arial" charset="0"/>
                <a:ea typeface="宋体" charset="-122"/>
              </a:rPr>
              <a:t>工资都低的员工</a:t>
            </a:r>
            <a:endParaRPr lang="en-US" altLang="zh-CN" sz="2000" b="1">
              <a:solidFill>
                <a:srgbClr val="000000"/>
              </a:solidFill>
              <a:latin typeface="Arial" charset="0"/>
              <a:ea typeface="宋体" charset="-122"/>
            </a:endParaRPr>
          </a:p>
          <a:p>
            <a:pPr eaLnBrk="1" hangingPunct="1">
              <a:spcBef>
                <a:spcPct val="0"/>
              </a:spcBef>
              <a:buFontTx/>
              <a:buNone/>
            </a:pPr>
            <a:r>
              <a:rPr lang="en-US" altLang="zh-CN" sz="2000" b="1">
                <a:solidFill>
                  <a:srgbClr val="000000"/>
                </a:solidFill>
                <a:latin typeface="Arial" charset="0"/>
                <a:ea typeface="宋体" charset="-122"/>
              </a:rPr>
              <a:t>            </a:t>
            </a:r>
            <a:r>
              <a:rPr lang="zh-CN" altLang="en-US" sz="2000" b="1">
                <a:solidFill>
                  <a:srgbClr val="000000"/>
                </a:solidFill>
                <a:latin typeface="Arial" charset="0"/>
                <a:ea typeface="宋体" charset="-122"/>
              </a:rPr>
              <a:t>的员工号、姓名、</a:t>
            </a:r>
            <a:r>
              <a:rPr lang="en-US" altLang="zh-CN" sz="2000" b="1">
                <a:solidFill>
                  <a:srgbClr val="000000"/>
                </a:solidFill>
                <a:latin typeface="Arial" charset="0"/>
                <a:ea typeface="宋体" charset="-122"/>
              </a:rPr>
              <a:t>job_id </a:t>
            </a:r>
            <a:r>
              <a:rPr lang="zh-CN" altLang="en-US" sz="2000" b="1">
                <a:solidFill>
                  <a:srgbClr val="000000"/>
                </a:solidFill>
                <a:latin typeface="Arial" charset="0"/>
                <a:ea typeface="宋体" charset="-122"/>
              </a:rPr>
              <a:t>以及</a:t>
            </a:r>
            <a:r>
              <a:rPr lang="en-US" altLang="zh-CN" sz="2000" b="1">
                <a:solidFill>
                  <a:srgbClr val="000000"/>
                </a:solidFill>
                <a:latin typeface="Arial" charset="0"/>
                <a:ea typeface="宋体" charset="-122"/>
              </a:rPr>
              <a:t>salary</a:t>
            </a:r>
            <a:endParaRPr lang="zh-CN" altLang="en-US" sz="2000" b="1">
              <a:latin typeface="Arial" charset="0"/>
              <a:ea typeface="宋体" charset="-122"/>
            </a:endParaRPr>
          </a:p>
        </p:txBody>
      </p:sp>
    </p:spTree>
    <p:extLst>
      <p:ext uri="{BB962C8B-B14F-4D97-AF65-F5344CB8AC3E}">
        <p14:creationId xmlns:p14="http://schemas.microsoft.com/office/powerpoint/2010/main" val="3267997755"/>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769213" y="1124744"/>
            <a:ext cx="7696200" cy="1439862"/>
          </a:xfrm>
          <a:prstGeom prst="rect">
            <a:avLst/>
          </a:prstGeom>
          <a:noFill/>
        </p:spPr>
        <p:txBody>
          <a:bodyPr lIns="92075" tIns="46038" rIns="92075" bIns="46038" anchor="t"/>
          <a:lstStyle/>
          <a:p>
            <a:r>
              <a:rPr lang="zh-CN" altLang="en-US" b="1" dirty="0">
                <a:latin typeface="宋体" charset="-122"/>
                <a:ea typeface="宋体" charset="-122"/>
              </a:rPr>
              <a:t>子查询中的空值问题</a:t>
            </a:r>
            <a:endParaRPr lang="en-US" altLang="zh-CN" b="1" dirty="0">
              <a:latin typeface="宋体" charset="-122"/>
              <a:ea typeface="宋体" charset="-122"/>
            </a:endParaRPr>
          </a:p>
        </p:txBody>
      </p:sp>
      <p:pic>
        <p:nvPicPr>
          <p:cNvPr id="1843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288" y="2311400"/>
            <a:ext cx="765810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04" name="Rectangle 4"/>
          <p:cNvSpPr>
            <a:spLocks noChangeArrowheads="1"/>
          </p:cNvSpPr>
          <p:nvPr/>
        </p:nvSpPr>
        <p:spPr bwMode="blackWhite">
          <a:xfrm>
            <a:off x="776288" y="2492375"/>
            <a:ext cx="7432675" cy="1782763"/>
          </a:xfrm>
          <a:prstGeom prst="rect">
            <a:avLst/>
          </a:prstGeom>
          <a:noFill/>
          <a:ln w="9525">
            <a:noFill/>
            <a:miter lim="800000"/>
            <a:headEnd/>
            <a:tailEnd/>
          </a:ln>
          <a:effectLst/>
        </p:spPr>
        <p:txBody>
          <a:bodyPr wrap="none" lIns="92075" tIns="46038" rIns="92075" bIns="46038" anchor="ctr"/>
          <a:lstStyle/>
          <a:p>
            <a:pPr>
              <a:tabLst>
                <a:tab pos="1200150" algn="l"/>
                <a:tab pos="2571750" algn="l"/>
              </a:tabLst>
              <a:defRPr/>
            </a:pPr>
            <a:r>
              <a:rPr lang="en-US" altLang="zh-CN" b="1" dirty="0">
                <a:solidFill>
                  <a:srgbClr val="000000"/>
                </a:solidFill>
                <a:latin typeface="Courier New" pitchFamily="49" charset="0"/>
                <a:ea typeface="宋体" pitchFamily="2" charset="-122"/>
              </a:rPr>
              <a:t>SELECT </a:t>
            </a:r>
            <a:r>
              <a:rPr lang="en-US" altLang="zh-CN" b="1" dirty="0" err="1">
                <a:solidFill>
                  <a:srgbClr val="000000"/>
                </a:solidFill>
                <a:latin typeface="Courier New" pitchFamily="49" charset="0"/>
                <a:ea typeface="宋体" pitchFamily="2" charset="-122"/>
              </a:rPr>
              <a:t>emp.last_name</a:t>
            </a:r>
            <a:endParaRPr lang="en-US" altLang="zh-CN" b="1" dirty="0">
              <a:solidFill>
                <a:srgbClr val="000000"/>
              </a:solidFill>
              <a:latin typeface="Courier New" pitchFamily="49" charset="0"/>
              <a:ea typeface="宋体" pitchFamily="2" charset="-122"/>
            </a:endParaRPr>
          </a:p>
          <a:p>
            <a:pPr>
              <a:tabLst>
                <a:tab pos="1200150" algn="l"/>
                <a:tab pos="2571750" algn="l"/>
              </a:tabLst>
              <a:defRPr/>
            </a:pPr>
            <a:r>
              <a:rPr lang="en-US" altLang="zh-CN" b="1" dirty="0">
                <a:solidFill>
                  <a:srgbClr val="000000"/>
                </a:solidFill>
                <a:latin typeface="Courier New" pitchFamily="49" charset="0"/>
                <a:ea typeface="宋体" pitchFamily="2" charset="-122"/>
              </a:rPr>
              <a:t>FROM   employees </a:t>
            </a:r>
            <a:r>
              <a:rPr lang="en-US" altLang="zh-CN" b="1" dirty="0" err="1">
                <a:solidFill>
                  <a:srgbClr val="000000"/>
                </a:solidFill>
                <a:latin typeface="Courier New" pitchFamily="49" charset="0"/>
                <a:ea typeface="宋体" pitchFamily="2" charset="-122"/>
              </a:rPr>
              <a:t>emp</a:t>
            </a:r>
            <a:endParaRPr lang="en-US" altLang="zh-CN" b="1" dirty="0">
              <a:solidFill>
                <a:srgbClr val="000000"/>
              </a:solidFill>
              <a:latin typeface="Courier New" pitchFamily="49" charset="0"/>
              <a:ea typeface="宋体" pitchFamily="2" charset="-122"/>
            </a:endParaRPr>
          </a:p>
          <a:p>
            <a:pPr>
              <a:tabLst>
                <a:tab pos="1200150" algn="l"/>
                <a:tab pos="2571750" algn="l"/>
              </a:tabLst>
              <a:defRPr/>
            </a:pPr>
            <a:r>
              <a:rPr lang="en-US" altLang="zh-CN" b="1" dirty="0">
                <a:solidFill>
                  <a:srgbClr val="000000"/>
                </a:solidFill>
                <a:latin typeface="Courier New" pitchFamily="49" charset="0"/>
                <a:ea typeface="宋体" pitchFamily="2" charset="-122"/>
              </a:rPr>
              <a:t>WHERE  </a:t>
            </a:r>
            <a:r>
              <a:rPr lang="en-US" altLang="zh-CN" b="1" dirty="0" err="1">
                <a:solidFill>
                  <a:srgbClr val="000000"/>
                </a:solidFill>
                <a:latin typeface="Courier New" pitchFamily="49" charset="0"/>
                <a:ea typeface="宋体" pitchFamily="2" charset="-122"/>
              </a:rPr>
              <a:t>emp.employee_id</a:t>
            </a:r>
            <a:r>
              <a:rPr lang="en-US" altLang="zh-CN" b="1" dirty="0">
                <a:solidFill>
                  <a:srgbClr val="000000"/>
                </a:solidFill>
                <a:latin typeface="Courier New" pitchFamily="49" charset="0"/>
                <a:ea typeface="宋体" pitchFamily="2" charset="-122"/>
              </a:rPr>
              <a:t> NOT IN</a:t>
            </a:r>
          </a:p>
          <a:p>
            <a:pPr>
              <a:tabLst>
                <a:tab pos="1200150" algn="l"/>
                <a:tab pos="2571750" algn="l"/>
              </a:tabLst>
              <a:defRPr/>
            </a:pPr>
            <a:r>
              <a:rPr lang="en-US" altLang="zh-CN" b="1" dirty="0">
                <a:solidFill>
                  <a:srgbClr val="000000"/>
                </a:solidFill>
                <a:latin typeface="Courier New" pitchFamily="49" charset="0"/>
                <a:ea typeface="宋体" pitchFamily="2" charset="-122"/>
              </a:rPr>
              <a:t>                             (SELECT </a:t>
            </a:r>
            <a:r>
              <a:rPr lang="en-US" altLang="zh-CN" b="1" dirty="0" err="1">
                <a:solidFill>
                  <a:srgbClr val="000000"/>
                </a:solidFill>
                <a:latin typeface="Courier New" pitchFamily="49" charset="0"/>
                <a:ea typeface="宋体" pitchFamily="2" charset="-122"/>
              </a:rPr>
              <a:t>mgr.manager_id</a:t>
            </a:r>
            <a:endParaRPr lang="en-US" altLang="zh-CN" b="1" dirty="0">
              <a:solidFill>
                <a:srgbClr val="000000"/>
              </a:solidFill>
              <a:latin typeface="Courier New" pitchFamily="49" charset="0"/>
              <a:ea typeface="宋体" pitchFamily="2" charset="-122"/>
            </a:endParaRPr>
          </a:p>
          <a:p>
            <a:pPr>
              <a:tabLst>
                <a:tab pos="1200150" algn="l"/>
                <a:tab pos="2571750" algn="l"/>
              </a:tabLst>
              <a:defRPr/>
            </a:pPr>
            <a:r>
              <a:rPr lang="en-US" altLang="zh-CN" b="1" dirty="0">
                <a:solidFill>
                  <a:srgbClr val="000000"/>
                </a:solidFill>
                <a:latin typeface="Courier New" pitchFamily="49" charset="0"/>
                <a:ea typeface="宋体" pitchFamily="2" charset="-122"/>
              </a:rPr>
              <a:t>                              FROM   employees </a:t>
            </a:r>
            <a:r>
              <a:rPr lang="en-US" altLang="zh-CN" b="1" dirty="0" err="1">
                <a:solidFill>
                  <a:srgbClr val="000000"/>
                </a:solidFill>
                <a:latin typeface="Courier New" pitchFamily="49" charset="0"/>
                <a:ea typeface="宋体" pitchFamily="2" charset="-122"/>
              </a:rPr>
              <a:t>mgr</a:t>
            </a:r>
            <a:r>
              <a:rPr lang="en-US" altLang="zh-CN" b="1" dirty="0">
                <a:solidFill>
                  <a:srgbClr val="000000"/>
                </a:solidFill>
                <a:latin typeface="Courier New" pitchFamily="49" charset="0"/>
                <a:ea typeface="宋体" pitchFamily="2" charset="-122"/>
              </a:rPr>
              <a:t>);</a:t>
            </a:r>
          </a:p>
          <a:p>
            <a:pPr>
              <a:tabLst>
                <a:tab pos="1200150" algn="l"/>
                <a:tab pos="2571750" algn="l"/>
              </a:tabLst>
              <a:defRPr/>
            </a:pPr>
            <a:endParaRPr lang="en-US" altLang="zh-CN" b="1" dirty="0">
              <a:solidFill>
                <a:srgbClr val="000000"/>
              </a:solidFill>
              <a:latin typeface="Courier New" pitchFamily="49" charset="0"/>
              <a:ea typeface="宋体" pitchFamily="2" charset="-122"/>
            </a:endParaRPr>
          </a:p>
          <a:p>
            <a:pPr>
              <a:tabLst>
                <a:tab pos="1200150" algn="l"/>
                <a:tab pos="2571750" algn="l"/>
              </a:tabLst>
              <a:defRPr/>
            </a:pPr>
            <a:r>
              <a:rPr lang="en-US" altLang="zh-CN" b="1" dirty="0">
                <a:solidFill>
                  <a:schemeClr val="hlink"/>
                </a:solidFill>
                <a:effectLst>
                  <a:outerShdw blurRad="38100" dist="38100" dir="2700000" algn="tl">
                    <a:srgbClr val="C0C0C0"/>
                  </a:outerShdw>
                </a:effectLst>
                <a:latin typeface="Courier New" pitchFamily="49" charset="0"/>
                <a:ea typeface="宋体" pitchFamily="2" charset="-122"/>
              </a:rPr>
              <a:t>no rows selected</a:t>
            </a:r>
          </a:p>
        </p:txBody>
      </p:sp>
    </p:spTree>
    <p:extLst>
      <p:ext uri="{BB962C8B-B14F-4D97-AF65-F5344CB8AC3E}">
        <p14:creationId xmlns:p14="http://schemas.microsoft.com/office/powerpoint/2010/main" val="1589991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684213" y="3225800"/>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 pos="25717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25717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257175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endParaRPr>
          </a:p>
          <a:p>
            <a:pPr>
              <a:spcBef>
                <a:spcPct val="0"/>
              </a:spcBef>
              <a:buFontTx/>
              <a:buNone/>
            </a:pPr>
            <a:endParaRPr lang="zh-CN" altLang="en-US" sz="1800" b="1">
              <a:solidFill>
                <a:srgbClr val="000000"/>
              </a:solidFill>
              <a:latin typeface="Courier New" pitchFamily="49" charset="0"/>
              <a:ea typeface="宋体" charset="-122"/>
            </a:endParaRPr>
          </a:p>
        </p:txBody>
      </p:sp>
      <p:sp>
        <p:nvSpPr>
          <p:cNvPr id="19459" name="Rectangle 3"/>
          <p:cNvSpPr>
            <a:spLocks noGrp="1" noChangeArrowheads="1"/>
          </p:cNvSpPr>
          <p:nvPr>
            <p:ph type="title" idx="4294967295"/>
          </p:nvPr>
        </p:nvSpPr>
        <p:spPr>
          <a:xfrm>
            <a:off x="652637" y="1091043"/>
            <a:ext cx="7696200" cy="1439862"/>
          </a:xfrm>
          <a:prstGeom prst="rect">
            <a:avLst/>
          </a:prstGeom>
          <a:noFill/>
        </p:spPr>
        <p:txBody>
          <a:bodyPr lIns="92075" tIns="46038" rIns="92075" bIns="46038" anchor="t"/>
          <a:lstStyle/>
          <a:p>
            <a:r>
              <a:rPr lang="zh-CN" altLang="en-US" b="1" dirty="0">
                <a:latin typeface="宋体" charset="-122"/>
                <a:ea typeface="宋体" charset="-122"/>
              </a:rPr>
              <a:t>总  结</a:t>
            </a:r>
          </a:p>
        </p:txBody>
      </p:sp>
      <p:sp>
        <p:nvSpPr>
          <p:cNvPr id="19460" name="Rectangle 4"/>
          <p:cNvSpPr>
            <a:spLocks noGrp="1" noChangeArrowheads="1"/>
          </p:cNvSpPr>
          <p:nvPr>
            <p:ph type="body" idx="4294967295"/>
          </p:nvPr>
        </p:nvSpPr>
        <p:spPr>
          <a:xfrm>
            <a:off x="684213" y="1926892"/>
            <a:ext cx="7696200" cy="1144587"/>
          </a:xfrm>
          <a:prstGeom prst="rect">
            <a:avLst/>
          </a:prstGeom>
          <a:noFill/>
        </p:spPr>
        <p:txBody>
          <a:bodyPr lIns="92075" tIns="46038" rIns="92075" bIns="46038">
            <a:spAutoFit/>
          </a:bodyPr>
          <a:lstStyle/>
          <a:p>
            <a:pPr>
              <a:buFont typeface="Wingdings" pitchFamily="2" charset="2"/>
              <a:buNone/>
            </a:pPr>
            <a:r>
              <a:rPr lang="zh-CN" altLang="en-US" sz="2300">
                <a:latin typeface="宋体" charset="-122"/>
                <a:ea typeface="宋体" charset="-122"/>
              </a:rPr>
              <a:t>通过本章学习，您已经学会: </a:t>
            </a:r>
            <a:endParaRPr lang="en-US" altLang="zh-CN" sz="2300">
              <a:latin typeface="宋体" charset="-122"/>
              <a:ea typeface="宋体" charset="-122"/>
            </a:endParaRPr>
          </a:p>
          <a:p>
            <a:pPr>
              <a:spcBef>
                <a:spcPct val="0"/>
              </a:spcBef>
            </a:pPr>
            <a:r>
              <a:rPr lang="zh-CN" altLang="en-US" sz="2300">
                <a:latin typeface="宋体" charset="-122"/>
                <a:ea typeface="宋体" charset="-122"/>
              </a:rPr>
              <a:t>如何使用子查询。</a:t>
            </a:r>
          </a:p>
          <a:p>
            <a:pPr>
              <a:spcBef>
                <a:spcPct val="0"/>
              </a:spcBef>
            </a:pPr>
            <a:r>
              <a:rPr lang="zh-CN" altLang="en-US" sz="2300">
                <a:latin typeface="宋体" charset="-122"/>
                <a:ea typeface="宋体" charset="-122"/>
              </a:rPr>
              <a:t>在查询时基于未知的值时，应使用子查询。</a:t>
            </a:r>
          </a:p>
        </p:txBody>
      </p:sp>
      <p:sp>
        <p:nvSpPr>
          <p:cNvPr id="19461" name="Rectangle 5"/>
          <p:cNvSpPr>
            <a:spLocks noChangeArrowheads="1"/>
          </p:cNvSpPr>
          <p:nvPr/>
        </p:nvSpPr>
        <p:spPr bwMode="blackWhite">
          <a:xfrm>
            <a:off x="690563" y="3213100"/>
            <a:ext cx="692785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 pos="25717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25717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257175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571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SELECT	</a:t>
            </a:r>
            <a:r>
              <a:rPr lang="en-US" altLang="zh-CN" sz="1800" b="1" i="1">
                <a:solidFill>
                  <a:srgbClr val="000000"/>
                </a:solidFill>
                <a:latin typeface="Courier New" pitchFamily="49" charset="0"/>
                <a:ea typeface="宋体" charset="-122"/>
              </a:rPr>
              <a:t>select_list</a:t>
            </a:r>
            <a:endParaRPr lang="en-US" altLang="zh-CN" sz="1800" b="1">
              <a:solidFill>
                <a:srgbClr val="000000"/>
              </a:solidFill>
              <a:latin typeface="Courier New" pitchFamily="49" charset="0"/>
              <a:ea typeface="宋体" charset="-122"/>
            </a:endParaRPr>
          </a:p>
          <a:p>
            <a:pPr>
              <a:spcBef>
                <a:spcPct val="0"/>
              </a:spcBef>
              <a:buFontTx/>
              <a:buNone/>
            </a:pPr>
            <a:r>
              <a:rPr lang="en-US" altLang="zh-CN" sz="1800" b="1">
                <a:solidFill>
                  <a:srgbClr val="000000"/>
                </a:solidFill>
                <a:latin typeface="Courier New" pitchFamily="49" charset="0"/>
                <a:ea typeface="宋体" charset="-122"/>
              </a:rPr>
              <a:t>FROM	</a:t>
            </a:r>
            <a:r>
              <a:rPr lang="en-US" altLang="zh-CN" sz="1800" b="1" i="1">
                <a:solidFill>
                  <a:srgbClr val="000000"/>
                </a:solidFill>
                <a:latin typeface="Courier New" pitchFamily="49" charset="0"/>
                <a:ea typeface="宋体" charset="-122"/>
              </a:rPr>
              <a:t>table</a:t>
            </a:r>
            <a:endParaRPr lang="en-US" altLang="zh-CN" sz="1800" b="1">
              <a:solidFill>
                <a:srgbClr val="000000"/>
              </a:solidFill>
              <a:latin typeface="Courier New" pitchFamily="49" charset="0"/>
              <a:ea typeface="宋体" charset="-122"/>
            </a:endParaRPr>
          </a:p>
          <a:p>
            <a:pPr>
              <a:spcBef>
                <a:spcPct val="0"/>
              </a:spcBef>
              <a:buFontTx/>
              <a:buNone/>
            </a:pPr>
            <a:r>
              <a:rPr lang="en-US" altLang="zh-CN" sz="1800" b="1">
                <a:solidFill>
                  <a:srgbClr val="000000"/>
                </a:solidFill>
                <a:latin typeface="Courier New" pitchFamily="49" charset="0"/>
                <a:ea typeface="宋体" charset="-122"/>
              </a:rPr>
              <a:t>WHERE	</a:t>
            </a:r>
            <a:r>
              <a:rPr lang="en-US" altLang="zh-CN" sz="1800" b="1" i="1">
                <a:solidFill>
                  <a:srgbClr val="000000"/>
                </a:solidFill>
                <a:latin typeface="Courier New" pitchFamily="49" charset="0"/>
                <a:ea typeface="宋体" charset="-122"/>
              </a:rPr>
              <a:t>expr operator</a:t>
            </a:r>
          </a:p>
          <a:p>
            <a:pPr>
              <a:spcBef>
                <a:spcPct val="0"/>
              </a:spcBef>
              <a:buFontTx/>
              <a:buNone/>
            </a:pPr>
            <a:r>
              <a:rPr lang="en-US" altLang="zh-CN" sz="1800" b="1">
                <a:solidFill>
                  <a:srgbClr val="000000"/>
                </a:solidFill>
                <a:latin typeface="Courier New" pitchFamily="49" charset="0"/>
                <a:ea typeface="宋体" charset="-122"/>
              </a:rPr>
              <a:t>		 (SELECT </a:t>
            </a:r>
            <a:r>
              <a:rPr lang="en-US" altLang="zh-CN" sz="1800" b="1" i="1">
                <a:solidFill>
                  <a:srgbClr val="000000"/>
                </a:solidFill>
                <a:latin typeface="Courier New" pitchFamily="49" charset="0"/>
                <a:ea typeface="宋体" charset="-122"/>
              </a:rPr>
              <a:t>select_list</a:t>
            </a:r>
          </a:p>
          <a:p>
            <a:pPr>
              <a:spcBef>
                <a:spcPct val="0"/>
              </a:spcBef>
              <a:buFontTx/>
              <a:buNone/>
            </a:pPr>
            <a:r>
              <a:rPr lang="en-US" altLang="zh-CN" sz="1800" b="1">
                <a:solidFill>
                  <a:srgbClr val="000000"/>
                </a:solidFill>
                <a:latin typeface="Courier New" pitchFamily="49" charset="0"/>
                <a:ea typeface="宋体" charset="-122"/>
              </a:rPr>
              <a:t>	 		FROM	 </a:t>
            </a:r>
            <a:r>
              <a:rPr lang="en-US" altLang="zh-CN" sz="1800" b="1" i="1">
                <a:solidFill>
                  <a:srgbClr val="000000"/>
                </a:solidFill>
                <a:latin typeface="Courier New" pitchFamily="49" charset="0"/>
                <a:ea typeface="宋体" charset="-122"/>
              </a:rPr>
              <a:t>table</a:t>
            </a:r>
            <a:r>
              <a:rPr lang="en-US" altLang="zh-CN" sz="1800" b="1">
                <a:solidFill>
                  <a:srgbClr val="000000"/>
                </a:solidFill>
                <a:latin typeface="Courier New" pitchFamily="49" charset="0"/>
                <a:ea typeface="宋体" charset="-122"/>
              </a:rPr>
              <a:t>);</a:t>
            </a:r>
          </a:p>
        </p:txBody>
      </p:sp>
      <p:sp>
        <p:nvSpPr>
          <p:cNvPr id="19462" name="Rectangle 6"/>
          <p:cNvSpPr>
            <a:spLocks noChangeArrowheads="1"/>
          </p:cNvSpPr>
          <p:nvPr/>
        </p:nvSpPr>
        <p:spPr bwMode="ltGray">
          <a:xfrm>
            <a:off x="3409950" y="4081463"/>
            <a:ext cx="2805113" cy="56356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1520088975"/>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778277" y="1196752"/>
            <a:ext cx="1944216" cy="647278"/>
          </a:xfrm>
          <a:prstGeom prst="rect">
            <a:avLst/>
          </a:prstGeom>
          <a:noFill/>
        </p:spPr>
        <p:txBody>
          <a:bodyPr lIns="92075" tIns="46038" rIns="92075" bIns="46038" anchor="t"/>
          <a:lstStyle/>
          <a:p>
            <a:r>
              <a:rPr lang="zh-CN" altLang="en-US" b="1" dirty="0">
                <a:latin typeface="宋体" charset="-122"/>
                <a:ea typeface="宋体" charset="-122"/>
              </a:rPr>
              <a:t>目   标</a:t>
            </a:r>
          </a:p>
        </p:txBody>
      </p:sp>
      <p:sp>
        <p:nvSpPr>
          <p:cNvPr id="3075" name="Rectangle 3"/>
          <p:cNvSpPr>
            <a:spLocks noGrp="1" noChangeArrowheads="1"/>
          </p:cNvSpPr>
          <p:nvPr>
            <p:ph type="body" idx="4294967295"/>
          </p:nvPr>
        </p:nvSpPr>
        <p:spPr>
          <a:xfrm>
            <a:off x="755576" y="2132856"/>
            <a:ext cx="7385050" cy="2503488"/>
          </a:xfrm>
          <a:prstGeom prst="rect">
            <a:avLst/>
          </a:prstGeom>
          <a:noFill/>
        </p:spPr>
        <p:txBody>
          <a:bodyPr lIns="92075" tIns="46038" rIns="92075" bIns="46038">
            <a:spAutoFit/>
          </a:bodyPr>
          <a:lstStyle/>
          <a:p>
            <a:pPr>
              <a:spcBef>
                <a:spcPct val="0"/>
              </a:spcBef>
              <a:buFont typeface="Wingdings" pitchFamily="2" charset="2"/>
              <a:buNone/>
            </a:pPr>
            <a:r>
              <a:rPr lang="zh-CN" altLang="en-US" sz="2700" dirty="0">
                <a:latin typeface="宋体" charset="-122"/>
                <a:ea typeface="宋体" charset="-122"/>
              </a:rPr>
              <a:t>通过本章学习，您将可以:</a:t>
            </a:r>
            <a:r>
              <a:rPr lang="en-US" altLang="zh-CN" sz="2700" dirty="0">
                <a:latin typeface="宋体" charset="-122"/>
                <a:ea typeface="宋体" charset="-122"/>
              </a:rPr>
              <a:t> </a:t>
            </a:r>
          </a:p>
          <a:p>
            <a:r>
              <a:rPr lang="zh-CN" altLang="en-US" sz="2700" dirty="0">
                <a:latin typeface="宋体" charset="-122"/>
                <a:ea typeface="宋体" charset="-122"/>
              </a:rPr>
              <a:t>描述子查询可以解决的问题。</a:t>
            </a:r>
          </a:p>
          <a:p>
            <a:r>
              <a:rPr lang="zh-CN" altLang="en-US" sz="2700" dirty="0">
                <a:latin typeface="宋体" charset="-122"/>
                <a:ea typeface="宋体" charset="-122"/>
              </a:rPr>
              <a:t>定义子查询。</a:t>
            </a:r>
          </a:p>
          <a:p>
            <a:r>
              <a:rPr lang="zh-CN" altLang="en-US" sz="2700" dirty="0">
                <a:latin typeface="宋体" charset="-122"/>
                <a:ea typeface="宋体" charset="-122"/>
              </a:rPr>
              <a:t>列出子查询的类型。</a:t>
            </a:r>
          </a:p>
          <a:p>
            <a:r>
              <a:rPr lang="zh-CN" altLang="en-US" sz="2700" dirty="0">
                <a:latin typeface="宋体" charset="-122"/>
                <a:ea typeface="宋体" charset="-122"/>
              </a:rPr>
              <a:t>书写单行子查询和多行子查询。</a:t>
            </a:r>
          </a:p>
        </p:txBody>
      </p:sp>
    </p:spTree>
    <p:extLst>
      <p:ext uri="{BB962C8B-B14F-4D97-AF65-F5344CB8AC3E}">
        <p14:creationId xmlns:p14="http://schemas.microsoft.com/office/powerpoint/2010/main" val="298003956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447800" y="979488"/>
            <a:ext cx="7696200" cy="1439862"/>
          </a:xfrm>
          <a:prstGeom prst="rect">
            <a:avLst/>
          </a:prstGeom>
          <a:noFill/>
        </p:spPr>
        <p:txBody>
          <a:bodyPr lIns="92075" tIns="46038" rIns="92075" bIns="46038" anchor="t"/>
          <a:lstStyle/>
          <a:p>
            <a:r>
              <a:rPr lang="zh-CN" altLang="en-US" b="1">
                <a:latin typeface="Courier New" pitchFamily="49" charset="0"/>
                <a:ea typeface="宋体" charset="-122"/>
                <a:cs typeface="Courier New" pitchFamily="49" charset="0"/>
              </a:rPr>
              <a:t>使用子查询解决问题</a:t>
            </a:r>
          </a:p>
        </p:txBody>
      </p:sp>
      <p:sp>
        <p:nvSpPr>
          <p:cNvPr id="4099" name="Rectangle 3"/>
          <p:cNvSpPr>
            <a:spLocks noGrp="1" noChangeArrowheads="1"/>
          </p:cNvSpPr>
          <p:nvPr>
            <p:ph type="body" idx="4294967295"/>
          </p:nvPr>
        </p:nvSpPr>
        <p:spPr>
          <a:xfrm>
            <a:off x="720725" y="1901826"/>
            <a:ext cx="7385050" cy="519112"/>
          </a:xfrm>
          <a:prstGeom prst="rect">
            <a:avLst/>
          </a:prstGeom>
          <a:noFill/>
        </p:spPr>
        <p:txBody>
          <a:bodyPr lIns="92075" tIns="46038" rIns="92075" bIns="46038">
            <a:spAutoFit/>
          </a:bodyPr>
          <a:lstStyle/>
          <a:p>
            <a:pPr marL="0" indent="0">
              <a:spcBef>
                <a:spcPct val="0"/>
              </a:spcBef>
              <a:buFont typeface="Wingdings" pitchFamily="2" charset="2"/>
              <a:buNone/>
            </a:pPr>
            <a:r>
              <a:rPr lang="zh-CN" altLang="en-US" dirty="0">
                <a:latin typeface="Courier New" pitchFamily="49" charset="0"/>
                <a:ea typeface="宋体" charset="-122"/>
                <a:cs typeface="Courier New" pitchFamily="49" charset="0"/>
              </a:rPr>
              <a:t>谁的工资比 </a:t>
            </a:r>
            <a:r>
              <a:rPr lang="en-US" altLang="zh-CN" dirty="0">
                <a:latin typeface="Courier New" pitchFamily="49" charset="0"/>
                <a:ea typeface="宋体" charset="-122"/>
                <a:cs typeface="Courier New" pitchFamily="49" charset="0"/>
              </a:rPr>
              <a:t>Abel </a:t>
            </a:r>
            <a:r>
              <a:rPr lang="zh-CN" altLang="en-US" dirty="0">
                <a:latin typeface="Courier New" pitchFamily="49" charset="0"/>
                <a:ea typeface="宋体" charset="-122"/>
                <a:cs typeface="Courier New" pitchFamily="49" charset="0"/>
              </a:rPr>
              <a:t>高?</a:t>
            </a:r>
          </a:p>
        </p:txBody>
      </p:sp>
      <p:grpSp>
        <p:nvGrpSpPr>
          <p:cNvPr id="4100" name="Group 4"/>
          <p:cNvGrpSpPr>
            <a:grpSpLocks/>
          </p:cNvGrpSpPr>
          <p:nvPr/>
        </p:nvGrpSpPr>
        <p:grpSpPr bwMode="auto">
          <a:xfrm>
            <a:off x="1084263" y="4316413"/>
            <a:ext cx="847725" cy="736600"/>
            <a:chOff x="805" y="2627"/>
            <a:chExt cx="534" cy="464"/>
          </a:xfrm>
        </p:grpSpPr>
        <p:sp>
          <p:nvSpPr>
            <p:cNvPr id="4154"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5"/>
                <a:gd name="T64" fmla="*/ 0 h 458"/>
                <a:gd name="T65" fmla="*/ 525 w 525"/>
                <a:gd name="T66" fmla="*/ 458 h 4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55"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6"/>
                <a:gd name="T64" fmla="*/ 0 h 459"/>
                <a:gd name="T65" fmla="*/ 526 w 526"/>
                <a:gd name="T66" fmla="*/ 459 h 4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4101" name="Rectangle 7"/>
          <p:cNvSpPr>
            <a:spLocks noChangeArrowheads="1"/>
          </p:cNvSpPr>
          <p:nvPr/>
        </p:nvSpPr>
        <p:spPr bwMode="blackWhite">
          <a:xfrm>
            <a:off x="755650" y="2541588"/>
            <a:ext cx="7315200" cy="347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
        <p:nvSpPr>
          <p:cNvPr id="4102" name="Rectangle 8"/>
          <p:cNvSpPr>
            <a:spLocks noChangeArrowheads="1"/>
          </p:cNvSpPr>
          <p:nvPr/>
        </p:nvSpPr>
        <p:spPr bwMode="auto">
          <a:xfrm>
            <a:off x="2030413" y="3221038"/>
            <a:ext cx="5881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2400" b="1">
                <a:latin typeface="Courier New" pitchFamily="49" charset="0"/>
                <a:ea typeface="宋体" charset="-122"/>
                <a:cs typeface="Courier New" pitchFamily="49" charset="0"/>
              </a:rPr>
              <a:t>谁的工资比 </a:t>
            </a:r>
            <a:r>
              <a:rPr lang="en-US" altLang="zh-CN" sz="2400" b="1">
                <a:latin typeface="Courier New" pitchFamily="49" charset="0"/>
                <a:ea typeface="宋体" charset="-122"/>
                <a:cs typeface="Courier New" pitchFamily="49" charset="0"/>
              </a:rPr>
              <a:t>Abel </a:t>
            </a:r>
            <a:r>
              <a:rPr lang="zh-CN" altLang="en-US" sz="2400" b="1">
                <a:latin typeface="Courier New" pitchFamily="49" charset="0"/>
                <a:ea typeface="宋体" charset="-122"/>
                <a:cs typeface="Courier New" pitchFamily="49" charset="0"/>
              </a:rPr>
              <a:t>高?</a:t>
            </a:r>
            <a:endParaRPr lang="en-US" altLang="zh-CN" sz="2400" b="1">
              <a:latin typeface="Courier New" pitchFamily="49" charset="0"/>
              <a:ea typeface="宋体" charset="-122"/>
              <a:cs typeface="Courier New" pitchFamily="49" charset="0"/>
            </a:endParaRPr>
          </a:p>
        </p:txBody>
      </p:sp>
      <p:sp>
        <p:nvSpPr>
          <p:cNvPr id="4103" name="Oval 9"/>
          <p:cNvSpPr>
            <a:spLocks noChangeArrowheads="1"/>
          </p:cNvSpPr>
          <p:nvPr/>
        </p:nvSpPr>
        <p:spPr bwMode="auto">
          <a:xfrm>
            <a:off x="831850" y="3100388"/>
            <a:ext cx="1117600" cy="1079500"/>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
        <p:nvSpPr>
          <p:cNvPr id="4104" name="Rectangle 10"/>
          <p:cNvSpPr>
            <a:spLocks noChangeArrowheads="1"/>
          </p:cNvSpPr>
          <p:nvPr/>
        </p:nvSpPr>
        <p:spPr bwMode="auto">
          <a:xfrm>
            <a:off x="942975" y="2670175"/>
            <a:ext cx="170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cs typeface="Courier New" pitchFamily="49" charset="0"/>
              </a:rPr>
              <a:t>Main Query:</a:t>
            </a:r>
          </a:p>
        </p:txBody>
      </p:sp>
      <p:sp>
        <p:nvSpPr>
          <p:cNvPr id="4105" name="Freeform 11"/>
          <p:cNvSpPr>
            <a:spLocks/>
          </p:cNvSpPr>
          <p:nvPr/>
        </p:nvSpPr>
        <p:spPr bwMode="auto">
          <a:xfrm>
            <a:off x="1252538" y="3195638"/>
            <a:ext cx="242887" cy="760412"/>
          </a:xfrm>
          <a:custGeom>
            <a:avLst/>
            <a:gdLst>
              <a:gd name="T0" fmla="*/ 2147483647 w 153"/>
              <a:gd name="T1" fmla="*/ 2147483647 h 479"/>
              <a:gd name="T2" fmla="*/ 2147483647 w 153"/>
              <a:gd name="T3" fmla="*/ 2147483647 h 479"/>
              <a:gd name="T4" fmla="*/ 2147483647 w 153"/>
              <a:gd name="T5" fmla="*/ 2147483647 h 479"/>
              <a:gd name="T6" fmla="*/ 2147483647 w 153"/>
              <a:gd name="T7" fmla="*/ 2147483647 h 479"/>
              <a:gd name="T8" fmla="*/ 2147483647 w 153"/>
              <a:gd name="T9" fmla="*/ 2147483647 h 479"/>
              <a:gd name="T10" fmla="*/ 2147483647 w 153"/>
              <a:gd name="T11" fmla="*/ 2147483647 h 479"/>
              <a:gd name="T12" fmla="*/ 2147483647 w 153"/>
              <a:gd name="T13" fmla="*/ 2147483647 h 479"/>
              <a:gd name="T14" fmla="*/ 2147483647 w 153"/>
              <a:gd name="T15" fmla="*/ 2147483647 h 479"/>
              <a:gd name="T16" fmla="*/ 2147483647 w 153"/>
              <a:gd name="T17" fmla="*/ 2147483647 h 479"/>
              <a:gd name="T18" fmla="*/ 2147483647 w 153"/>
              <a:gd name="T19" fmla="*/ 2147483647 h 479"/>
              <a:gd name="T20" fmla="*/ 2147483647 w 153"/>
              <a:gd name="T21" fmla="*/ 2147483647 h 479"/>
              <a:gd name="T22" fmla="*/ 2147483647 w 153"/>
              <a:gd name="T23" fmla="*/ 2147483647 h 479"/>
              <a:gd name="T24" fmla="*/ 2147483647 w 153"/>
              <a:gd name="T25" fmla="*/ 2147483647 h 479"/>
              <a:gd name="T26" fmla="*/ 2147483647 w 153"/>
              <a:gd name="T27" fmla="*/ 2147483647 h 479"/>
              <a:gd name="T28" fmla="*/ 2147483647 w 153"/>
              <a:gd name="T29" fmla="*/ 2147483647 h 479"/>
              <a:gd name="T30" fmla="*/ 2147483647 w 153"/>
              <a:gd name="T31" fmla="*/ 2147483647 h 479"/>
              <a:gd name="T32" fmla="*/ 2147483647 w 153"/>
              <a:gd name="T33" fmla="*/ 2147483647 h 479"/>
              <a:gd name="T34" fmla="*/ 2147483647 w 153"/>
              <a:gd name="T35" fmla="*/ 2147483647 h 479"/>
              <a:gd name="T36" fmla="*/ 2147483647 w 153"/>
              <a:gd name="T37" fmla="*/ 2147483647 h 479"/>
              <a:gd name="T38" fmla="*/ 2147483647 w 153"/>
              <a:gd name="T39" fmla="*/ 0 h 479"/>
              <a:gd name="T40" fmla="*/ 2147483647 w 153"/>
              <a:gd name="T41" fmla="*/ 0 h 479"/>
              <a:gd name="T42" fmla="*/ 2147483647 w 153"/>
              <a:gd name="T43" fmla="*/ 2147483647 h 479"/>
              <a:gd name="T44" fmla="*/ 2147483647 w 153"/>
              <a:gd name="T45" fmla="*/ 2147483647 h 479"/>
              <a:gd name="T46" fmla="*/ 2147483647 w 153"/>
              <a:gd name="T47" fmla="*/ 2147483647 h 479"/>
              <a:gd name="T48" fmla="*/ 2147483647 w 153"/>
              <a:gd name="T49" fmla="*/ 2147483647 h 479"/>
              <a:gd name="T50" fmla="*/ 2147483647 w 153"/>
              <a:gd name="T51" fmla="*/ 2147483647 h 479"/>
              <a:gd name="T52" fmla="*/ 2147483647 w 153"/>
              <a:gd name="T53" fmla="*/ 2147483647 h 479"/>
              <a:gd name="T54" fmla="*/ 2147483647 w 153"/>
              <a:gd name="T55" fmla="*/ 2147483647 h 479"/>
              <a:gd name="T56" fmla="*/ 2147483647 w 153"/>
              <a:gd name="T57" fmla="*/ 2147483647 h 479"/>
              <a:gd name="T58" fmla="*/ 2147483647 w 153"/>
              <a:gd name="T59" fmla="*/ 2147483647 h 479"/>
              <a:gd name="T60" fmla="*/ 2147483647 w 153"/>
              <a:gd name="T61" fmla="*/ 2147483647 h 479"/>
              <a:gd name="T62" fmla="*/ 2147483647 w 153"/>
              <a:gd name="T63" fmla="*/ 2147483647 h 479"/>
              <a:gd name="T64" fmla="*/ 2147483647 w 153"/>
              <a:gd name="T65" fmla="*/ 2147483647 h 479"/>
              <a:gd name="T66" fmla="*/ 2147483647 w 153"/>
              <a:gd name="T67" fmla="*/ 2147483647 h 479"/>
              <a:gd name="T68" fmla="*/ 2147483647 w 153"/>
              <a:gd name="T69" fmla="*/ 2147483647 h 479"/>
              <a:gd name="T70" fmla="*/ 2147483647 w 153"/>
              <a:gd name="T71" fmla="*/ 2147483647 h 479"/>
              <a:gd name="T72" fmla="*/ 2147483647 w 153"/>
              <a:gd name="T73" fmla="*/ 2147483647 h 479"/>
              <a:gd name="T74" fmla="*/ 0 w 153"/>
              <a:gd name="T75" fmla="*/ 2147483647 h 479"/>
              <a:gd name="T76" fmla="*/ 0 w 153"/>
              <a:gd name="T77" fmla="*/ 2147483647 h 479"/>
              <a:gd name="T78" fmla="*/ 2147483647 w 153"/>
              <a:gd name="T79" fmla="*/ 2147483647 h 479"/>
              <a:gd name="T80" fmla="*/ 2147483647 w 153"/>
              <a:gd name="T81" fmla="*/ 2147483647 h 479"/>
              <a:gd name="T82" fmla="*/ 2147483647 w 153"/>
              <a:gd name="T83" fmla="*/ 2147483647 h 479"/>
              <a:gd name="T84" fmla="*/ 2147483647 w 153"/>
              <a:gd name="T85" fmla="*/ 2147483647 h 479"/>
              <a:gd name="T86" fmla="*/ 2147483647 w 153"/>
              <a:gd name="T87" fmla="*/ 2147483647 h 479"/>
              <a:gd name="T88" fmla="*/ 2147483647 w 153"/>
              <a:gd name="T89" fmla="*/ 2147483647 h 479"/>
              <a:gd name="T90" fmla="*/ 2147483647 w 153"/>
              <a:gd name="T91" fmla="*/ 2147483647 h 479"/>
              <a:gd name="T92" fmla="*/ 2147483647 w 153"/>
              <a:gd name="T93" fmla="*/ 2147483647 h 479"/>
              <a:gd name="T94" fmla="*/ 2147483647 w 153"/>
              <a:gd name="T95" fmla="*/ 2147483647 h 479"/>
              <a:gd name="T96" fmla="*/ 2147483647 w 153"/>
              <a:gd name="T97" fmla="*/ 2147483647 h 479"/>
              <a:gd name="T98" fmla="*/ 2147483647 w 153"/>
              <a:gd name="T99" fmla="*/ 2147483647 h 479"/>
              <a:gd name="T100" fmla="*/ 2147483647 w 153"/>
              <a:gd name="T101" fmla="*/ 2147483647 h 479"/>
              <a:gd name="T102" fmla="*/ 2147483647 w 153"/>
              <a:gd name="T103" fmla="*/ 2147483647 h 479"/>
              <a:gd name="T104" fmla="*/ 2147483647 w 153"/>
              <a:gd name="T105" fmla="*/ 2147483647 h 479"/>
              <a:gd name="T106" fmla="*/ 2147483647 w 153"/>
              <a:gd name="T107" fmla="*/ 2147483647 h 479"/>
              <a:gd name="T108" fmla="*/ 2147483647 w 153"/>
              <a:gd name="T109" fmla="*/ 2147483647 h 479"/>
              <a:gd name="T110" fmla="*/ 2147483647 w 153"/>
              <a:gd name="T111" fmla="*/ 2147483647 h 479"/>
              <a:gd name="T112" fmla="*/ 2147483647 w 153"/>
              <a:gd name="T113" fmla="*/ 2147483647 h 479"/>
              <a:gd name="T114" fmla="*/ 2147483647 w 153"/>
              <a:gd name="T115" fmla="*/ 2147483647 h 479"/>
              <a:gd name="T116" fmla="*/ 2147483647 w 153"/>
              <a:gd name="T117" fmla="*/ 2147483647 h 4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3"/>
              <a:gd name="T178" fmla="*/ 0 h 479"/>
              <a:gd name="T179" fmla="*/ 153 w 153"/>
              <a:gd name="T180" fmla="*/ 479 h 47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06" name="Freeform 12"/>
          <p:cNvSpPr>
            <a:spLocks/>
          </p:cNvSpPr>
          <p:nvPr/>
        </p:nvSpPr>
        <p:spPr bwMode="auto">
          <a:xfrm>
            <a:off x="1066800" y="3205163"/>
            <a:ext cx="233363" cy="714375"/>
          </a:xfrm>
          <a:custGeom>
            <a:avLst/>
            <a:gdLst>
              <a:gd name="T0" fmla="*/ 2147483647 w 147"/>
              <a:gd name="T1" fmla="*/ 2147483647 h 450"/>
              <a:gd name="T2" fmla="*/ 2147483647 w 147"/>
              <a:gd name="T3" fmla="*/ 2147483647 h 450"/>
              <a:gd name="T4" fmla="*/ 2147483647 w 147"/>
              <a:gd name="T5" fmla="*/ 2147483647 h 450"/>
              <a:gd name="T6" fmla="*/ 2147483647 w 147"/>
              <a:gd name="T7" fmla="*/ 2147483647 h 450"/>
              <a:gd name="T8" fmla="*/ 2147483647 w 147"/>
              <a:gd name="T9" fmla="*/ 2147483647 h 450"/>
              <a:gd name="T10" fmla="*/ 2147483647 w 147"/>
              <a:gd name="T11" fmla="*/ 2147483647 h 450"/>
              <a:gd name="T12" fmla="*/ 2147483647 w 147"/>
              <a:gd name="T13" fmla="*/ 2147483647 h 450"/>
              <a:gd name="T14" fmla="*/ 2147483647 w 147"/>
              <a:gd name="T15" fmla="*/ 2147483647 h 450"/>
              <a:gd name="T16" fmla="*/ 2147483647 w 147"/>
              <a:gd name="T17" fmla="*/ 2147483647 h 450"/>
              <a:gd name="T18" fmla="*/ 2147483647 w 147"/>
              <a:gd name="T19" fmla="*/ 2147483647 h 450"/>
              <a:gd name="T20" fmla="*/ 2147483647 w 147"/>
              <a:gd name="T21" fmla="*/ 2147483647 h 450"/>
              <a:gd name="T22" fmla="*/ 2147483647 w 147"/>
              <a:gd name="T23" fmla="*/ 2147483647 h 450"/>
              <a:gd name="T24" fmla="*/ 2147483647 w 147"/>
              <a:gd name="T25" fmla="*/ 2147483647 h 450"/>
              <a:gd name="T26" fmla="*/ 2147483647 w 147"/>
              <a:gd name="T27" fmla="*/ 2147483647 h 450"/>
              <a:gd name="T28" fmla="*/ 2147483647 w 147"/>
              <a:gd name="T29" fmla="*/ 2147483647 h 450"/>
              <a:gd name="T30" fmla="*/ 2147483647 w 147"/>
              <a:gd name="T31" fmla="*/ 2147483647 h 450"/>
              <a:gd name="T32" fmla="*/ 2147483647 w 147"/>
              <a:gd name="T33" fmla="*/ 2147483647 h 450"/>
              <a:gd name="T34" fmla="*/ 2147483647 w 147"/>
              <a:gd name="T35" fmla="*/ 2147483647 h 450"/>
              <a:gd name="T36" fmla="*/ 2147483647 w 147"/>
              <a:gd name="T37" fmla="*/ 2147483647 h 450"/>
              <a:gd name="T38" fmla="*/ 2147483647 w 147"/>
              <a:gd name="T39" fmla="*/ 2147483647 h 450"/>
              <a:gd name="T40" fmla="*/ 2147483647 w 147"/>
              <a:gd name="T41" fmla="*/ 2147483647 h 450"/>
              <a:gd name="T42" fmla="*/ 2147483647 w 147"/>
              <a:gd name="T43" fmla="*/ 2147483647 h 450"/>
              <a:gd name="T44" fmla="*/ 2147483647 w 147"/>
              <a:gd name="T45" fmla="*/ 2147483647 h 450"/>
              <a:gd name="T46" fmla="*/ 2147483647 w 147"/>
              <a:gd name="T47" fmla="*/ 0 h 450"/>
              <a:gd name="T48" fmla="*/ 2147483647 w 147"/>
              <a:gd name="T49" fmla="*/ 2147483647 h 450"/>
              <a:gd name="T50" fmla="*/ 2147483647 w 147"/>
              <a:gd name="T51" fmla="*/ 2147483647 h 450"/>
              <a:gd name="T52" fmla="*/ 2147483647 w 147"/>
              <a:gd name="T53" fmla="*/ 2147483647 h 450"/>
              <a:gd name="T54" fmla="*/ 2147483647 w 147"/>
              <a:gd name="T55" fmla="*/ 2147483647 h 450"/>
              <a:gd name="T56" fmla="*/ 2147483647 w 147"/>
              <a:gd name="T57" fmla="*/ 2147483647 h 450"/>
              <a:gd name="T58" fmla="*/ 2147483647 w 147"/>
              <a:gd name="T59" fmla="*/ 2147483647 h 450"/>
              <a:gd name="T60" fmla="*/ 2147483647 w 147"/>
              <a:gd name="T61" fmla="*/ 2147483647 h 450"/>
              <a:gd name="T62" fmla="*/ 2147483647 w 147"/>
              <a:gd name="T63" fmla="*/ 2147483647 h 450"/>
              <a:gd name="T64" fmla="*/ 0 w 147"/>
              <a:gd name="T65" fmla="*/ 2147483647 h 450"/>
              <a:gd name="T66" fmla="*/ 2147483647 w 147"/>
              <a:gd name="T67" fmla="*/ 2147483647 h 450"/>
              <a:gd name="T68" fmla="*/ 2147483647 w 147"/>
              <a:gd name="T69" fmla="*/ 2147483647 h 450"/>
              <a:gd name="T70" fmla="*/ 2147483647 w 147"/>
              <a:gd name="T71" fmla="*/ 2147483647 h 450"/>
              <a:gd name="T72" fmla="*/ 2147483647 w 147"/>
              <a:gd name="T73" fmla="*/ 2147483647 h 450"/>
              <a:gd name="T74" fmla="*/ 2147483647 w 147"/>
              <a:gd name="T75" fmla="*/ 2147483647 h 450"/>
              <a:gd name="T76" fmla="*/ 2147483647 w 147"/>
              <a:gd name="T77" fmla="*/ 2147483647 h 450"/>
              <a:gd name="T78" fmla="*/ 2147483647 w 147"/>
              <a:gd name="T79" fmla="*/ 2147483647 h 450"/>
              <a:gd name="T80" fmla="*/ 2147483647 w 147"/>
              <a:gd name="T81" fmla="*/ 2147483647 h 450"/>
              <a:gd name="T82" fmla="*/ 2147483647 w 147"/>
              <a:gd name="T83" fmla="*/ 2147483647 h 450"/>
              <a:gd name="T84" fmla="*/ 2147483647 w 147"/>
              <a:gd name="T85" fmla="*/ 2147483647 h 450"/>
              <a:gd name="T86" fmla="*/ 2147483647 w 147"/>
              <a:gd name="T87" fmla="*/ 2147483647 h 450"/>
              <a:gd name="T88" fmla="*/ 2147483647 w 147"/>
              <a:gd name="T89" fmla="*/ 2147483647 h 450"/>
              <a:gd name="T90" fmla="*/ 2147483647 w 147"/>
              <a:gd name="T91" fmla="*/ 2147483647 h 450"/>
              <a:gd name="T92" fmla="*/ 2147483647 w 147"/>
              <a:gd name="T93" fmla="*/ 2147483647 h 450"/>
              <a:gd name="T94" fmla="*/ 2147483647 w 147"/>
              <a:gd name="T95" fmla="*/ 2147483647 h 450"/>
              <a:gd name="T96" fmla="*/ 2147483647 w 147"/>
              <a:gd name="T97" fmla="*/ 2147483647 h 450"/>
              <a:gd name="T98" fmla="*/ 2147483647 w 147"/>
              <a:gd name="T99" fmla="*/ 2147483647 h 450"/>
              <a:gd name="T100" fmla="*/ 2147483647 w 147"/>
              <a:gd name="T101" fmla="*/ 2147483647 h 450"/>
              <a:gd name="T102" fmla="*/ 2147483647 w 147"/>
              <a:gd name="T103" fmla="*/ 2147483647 h 450"/>
              <a:gd name="T104" fmla="*/ 2147483647 w 147"/>
              <a:gd name="T105" fmla="*/ 2147483647 h 450"/>
              <a:gd name="T106" fmla="*/ 2147483647 w 147"/>
              <a:gd name="T107" fmla="*/ 2147483647 h 450"/>
              <a:gd name="T108" fmla="*/ 2147483647 w 147"/>
              <a:gd name="T109" fmla="*/ 2147483647 h 450"/>
              <a:gd name="T110" fmla="*/ 2147483647 w 147"/>
              <a:gd name="T111" fmla="*/ 2147483647 h 450"/>
              <a:gd name="T112" fmla="*/ 2147483647 w 147"/>
              <a:gd name="T113" fmla="*/ 2147483647 h 450"/>
              <a:gd name="T114" fmla="*/ 2147483647 w 147"/>
              <a:gd name="T115" fmla="*/ 2147483647 h 4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7"/>
              <a:gd name="T175" fmla="*/ 0 h 450"/>
              <a:gd name="T176" fmla="*/ 147 w 147"/>
              <a:gd name="T177" fmla="*/ 450 h 4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7" h="450">
                <a:moveTo>
                  <a:pt x="70" y="212"/>
                </a:moveTo>
                <a:lnTo>
                  <a:pt x="70" y="212"/>
                </a:lnTo>
                <a:lnTo>
                  <a:pt x="72" y="211"/>
                </a:lnTo>
                <a:lnTo>
                  <a:pt x="73"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59" y="399"/>
                </a:lnTo>
                <a:lnTo>
                  <a:pt x="70" y="336"/>
                </a:lnTo>
                <a:lnTo>
                  <a:pt x="71"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5" y="430"/>
                </a:lnTo>
                <a:lnTo>
                  <a:pt x="70" y="212"/>
                </a:lnTo>
              </a:path>
            </a:pathLst>
          </a:custGeom>
          <a:solidFill>
            <a:srgbClr val="4C4C4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07" name="Freeform 13"/>
          <p:cNvSpPr>
            <a:spLocks/>
          </p:cNvSpPr>
          <p:nvPr/>
        </p:nvSpPr>
        <p:spPr bwMode="auto">
          <a:xfrm>
            <a:off x="1462088" y="3165475"/>
            <a:ext cx="236537" cy="744538"/>
          </a:xfrm>
          <a:custGeom>
            <a:avLst/>
            <a:gdLst>
              <a:gd name="T0" fmla="*/ 2147483647 w 149"/>
              <a:gd name="T1" fmla="*/ 2147483647 h 469"/>
              <a:gd name="T2" fmla="*/ 2147483647 w 149"/>
              <a:gd name="T3" fmla="*/ 2147483647 h 469"/>
              <a:gd name="T4" fmla="*/ 2147483647 w 149"/>
              <a:gd name="T5" fmla="*/ 2147483647 h 469"/>
              <a:gd name="T6" fmla="*/ 2147483647 w 149"/>
              <a:gd name="T7" fmla="*/ 2147483647 h 469"/>
              <a:gd name="T8" fmla="*/ 2147483647 w 149"/>
              <a:gd name="T9" fmla="*/ 2147483647 h 469"/>
              <a:gd name="T10" fmla="*/ 2147483647 w 149"/>
              <a:gd name="T11" fmla="*/ 2147483647 h 469"/>
              <a:gd name="T12" fmla="*/ 2147483647 w 149"/>
              <a:gd name="T13" fmla="*/ 2147483647 h 469"/>
              <a:gd name="T14" fmla="*/ 2147483647 w 149"/>
              <a:gd name="T15" fmla="*/ 2147483647 h 469"/>
              <a:gd name="T16" fmla="*/ 2147483647 w 149"/>
              <a:gd name="T17" fmla="*/ 2147483647 h 469"/>
              <a:gd name="T18" fmla="*/ 2147483647 w 149"/>
              <a:gd name="T19" fmla="*/ 2147483647 h 469"/>
              <a:gd name="T20" fmla="*/ 2147483647 w 149"/>
              <a:gd name="T21" fmla="*/ 2147483647 h 469"/>
              <a:gd name="T22" fmla="*/ 2147483647 w 149"/>
              <a:gd name="T23" fmla="*/ 2147483647 h 469"/>
              <a:gd name="T24" fmla="*/ 2147483647 w 149"/>
              <a:gd name="T25" fmla="*/ 2147483647 h 469"/>
              <a:gd name="T26" fmla="*/ 2147483647 w 149"/>
              <a:gd name="T27" fmla="*/ 2147483647 h 469"/>
              <a:gd name="T28" fmla="*/ 2147483647 w 149"/>
              <a:gd name="T29" fmla="*/ 2147483647 h 469"/>
              <a:gd name="T30" fmla="*/ 2147483647 w 149"/>
              <a:gd name="T31" fmla="*/ 0 h 469"/>
              <a:gd name="T32" fmla="*/ 2147483647 w 149"/>
              <a:gd name="T33" fmla="*/ 0 h 469"/>
              <a:gd name="T34" fmla="*/ 2147483647 w 149"/>
              <a:gd name="T35" fmla="*/ 2147483647 h 469"/>
              <a:gd name="T36" fmla="*/ 2147483647 w 149"/>
              <a:gd name="T37" fmla="*/ 2147483647 h 469"/>
              <a:gd name="T38" fmla="*/ 2147483647 w 149"/>
              <a:gd name="T39" fmla="*/ 2147483647 h 469"/>
              <a:gd name="T40" fmla="*/ 2147483647 w 149"/>
              <a:gd name="T41" fmla="*/ 2147483647 h 469"/>
              <a:gd name="T42" fmla="*/ 2147483647 w 149"/>
              <a:gd name="T43" fmla="*/ 2147483647 h 469"/>
              <a:gd name="T44" fmla="*/ 2147483647 w 149"/>
              <a:gd name="T45" fmla="*/ 2147483647 h 469"/>
              <a:gd name="T46" fmla="*/ 2147483647 w 149"/>
              <a:gd name="T47" fmla="*/ 2147483647 h 469"/>
              <a:gd name="T48" fmla="*/ 2147483647 w 149"/>
              <a:gd name="T49" fmla="*/ 2147483647 h 469"/>
              <a:gd name="T50" fmla="*/ 2147483647 w 149"/>
              <a:gd name="T51" fmla="*/ 2147483647 h 469"/>
              <a:gd name="T52" fmla="*/ 2147483647 w 149"/>
              <a:gd name="T53" fmla="*/ 2147483647 h 469"/>
              <a:gd name="T54" fmla="*/ 2147483647 w 149"/>
              <a:gd name="T55" fmla="*/ 2147483647 h 469"/>
              <a:gd name="T56" fmla="*/ 0 w 149"/>
              <a:gd name="T57" fmla="*/ 2147483647 h 469"/>
              <a:gd name="T58" fmla="*/ 0 w 149"/>
              <a:gd name="T59" fmla="*/ 2147483647 h 469"/>
              <a:gd name="T60" fmla="*/ 2147483647 w 149"/>
              <a:gd name="T61" fmla="*/ 2147483647 h 469"/>
              <a:gd name="T62" fmla="*/ 2147483647 w 149"/>
              <a:gd name="T63" fmla="*/ 2147483647 h 469"/>
              <a:gd name="T64" fmla="*/ 2147483647 w 149"/>
              <a:gd name="T65" fmla="*/ 2147483647 h 469"/>
              <a:gd name="T66" fmla="*/ 2147483647 w 149"/>
              <a:gd name="T67" fmla="*/ 2147483647 h 469"/>
              <a:gd name="T68" fmla="*/ 2147483647 w 149"/>
              <a:gd name="T69" fmla="*/ 2147483647 h 469"/>
              <a:gd name="T70" fmla="*/ 2147483647 w 149"/>
              <a:gd name="T71" fmla="*/ 2147483647 h 469"/>
              <a:gd name="T72" fmla="*/ 2147483647 w 149"/>
              <a:gd name="T73" fmla="*/ 2147483647 h 469"/>
              <a:gd name="T74" fmla="*/ 2147483647 w 149"/>
              <a:gd name="T75" fmla="*/ 2147483647 h 469"/>
              <a:gd name="T76" fmla="*/ 2147483647 w 149"/>
              <a:gd name="T77" fmla="*/ 2147483647 h 469"/>
              <a:gd name="T78" fmla="*/ 2147483647 w 149"/>
              <a:gd name="T79" fmla="*/ 2147483647 h 469"/>
              <a:gd name="T80" fmla="*/ 2147483647 w 149"/>
              <a:gd name="T81" fmla="*/ 2147483647 h 469"/>
              <a:gd name="T82" fmla="*/ 2147483647 w 149"/>
              <a:gd name="T83" fmla="*/ 2147483647 h 469"/>
              <a:gd name="T84" fmla="*/ 2147483647 w 149"/>
              <a:gd name="T85" fmla="*/ 2147483647 h 469"/>
              <a:gd name="T86" fmla="*/ 2147483647 w 149"/>
              <a:gd name="T87" fmla="*/ 2147483647 h 469"/>
              <a:gd name="T88" fmla="*/ 2147483647 w 149"/>
              <a:gd name="T89" fmla="*/ 2147483647 h 4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9"/>
              <a:gd name="T136" fmla="*/ 0 h 469"/>
              <a:gd name="T137" fmla="*/ 149 w 149"/>
              <a:gd name="T138" fmla="*/ 469 h 4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7"/>
                </a:lnTo>
                <a:lnTo>
                  <a:pt x="126" y="268"/>
                </a:lnTo>
                <a:lnTo>
                  <a:pt x="127" y="269"/>
                </a:lnTo>
                <a:lnTo>
                  <a:pt x="127" y="270"/>
                </a:lnTo>
                <a:lnTo>
                  <a:pt x="129" y="270"/>
                </a:lnTo>
                <a:lnTo>
                  <a:pt x="129" y="280"/>
                </a:lnTo>
                <a:lnTo>
                  <a:pt x="118" y="280"/>
                </a:lnTo>
              </a:path>
            </a:pathLst>
          </a:custGeom>
          <a:solidFill>
            <a:schemeClr val="bg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08" name="Freeform 14"/>
          <p:cNvSpPr>
            <a:spLocks/>
          </p:cNvSpPr>
          <p:nvPr/>
        </p:nvSpPr>
        <p:spPr bwMode="auto">
          <a:xfrm>
            <a:off x="1068388" y="3214688"/>
            <a:ext cx="234950" cy="712787"/>
          </a:xfrm>
          <a:custGeom>
            <a:avLst/>
            <a:gdLst>
              <a:gd name="T0" fmla="*/ 2147483647 w 148"/>
              <a:gd name="T1" fmla="*/ 2147483647 h 449"/>
              <a:gd name="T2" fmla="*/ 2147483647 w 148"/>
              <a:gd name="T3" fmla="*/ 2147483647 h 449"/>
              <a:gd name="T4" fmla="*/ 2147483647 w 148"/>
              <a:gd name="T5" fmla="*/ 2147483647 h 449"/>
              <a:gd name="T6" fmla="*/ 2147483647 w 148"/>
              <a:gd name="T7" fmla="*/ 2147483647 h 449"/>
              <a:gd name="T8" fmla="*/ 2147483647 w 148"/>
              <a:gd name="T9" fmla="*/ 2147483647 h 449"/>
              <a:gd name="T10" fmla="*/ 2147483647 w 148"/>
              <a:gd name="T11" fmla="*/ 2147483647 h 449"/>
              <a:gd name="T12" fmla="*/ 2147483647 w 148"/>
              <a:gd name="T13" fmla="*/ 2147483647 h 449"/>
              <a:gd name="T14" fmla="*/ 2147483647 w 148"/>
              <a:gd name="T15" fmla="*/ 2147483647 h 449"/>
              <a:gd name="T16" fmla="*/ 2147483647 w 148"/>
              <a:gd name="T17" fmla="*/ 2147483647 h 449"/>
              <a:gd name="T18" fmla="*/ 2147483647 w 148"/>
              <a:gd name="T19" fmla="*/ 2147483647 h 449"/>
              <a:gd name="T20" fmla="*/ 2147483647 w 148"/>
              <a:gd name="T21" fmla="*/ 2147483647 h 449"/>
              <a:gd name="T22" fmla="*/ 2147483647 w 148"/>
              <a:gd name="T23" fmla="*/ 2147483647 h 449"/>
              <a:gd name="T24" fmla="*/ 2147483647 w 148"/>
              <a:gd name="T25" fmla="*/ 2147483647 h 449"/>
              <a:gd name="T26" fmla="*/ 2147483647 w 148"/>
              <a:gd name="T27" fmla="*/ 2147483647 h 449"/>
              <a:gd name="T28" fmla="*/ 2147483647 w 148"/>
              <a:gd name="T29" fmla="*/ 2147483647 h 449"/>
              <a:gd name="T30" fmla="*/ 2147483647 w 148"/>
              <a:gd name="T31" fmla="*/ 2147483647 h 449"/>
              <a:gd name="T32" fmla="*/ 2147483647 w 148"/>
              <a:gd name="T33" fmla="*/ 2147483647 h 449"/>
              <a:gd name="T34" fmla="*/ 2147483647 w 148"/>
              <a:gd name="T35" fmla="*/ 2147483647 h 449"/>
              <a:gd name="T36" fmla="*/ 2147483647 w 148"/>
              <a:gd name="T37" fmla="*/ 2147483647 h 449"/>
              <a:gd name="T38" fmla="*/ 2147483647 w 148"/>
              <a:gd name="T39" fmla="*/ 2147483647 h 449"/>
              <a:gd name="T40" fmla="*/ 2147483647 w 148"/>
              <a:gd name="T41" fmla="*/ 2147483647 h 449"/>
              <a:gd name="T42" fmla="*/ 2147483647 w 148"/>
              <a:gd name="T43" fmla="*/ 2147483647 h 449"/>
              <a:gd name="T44" fmla="*/ 2147483647 w 148"/>
              <a:gd name="T45" fmla="*/ 2147483647 h 449"/>
              <a:gd name="T46" fmla="*/ 2147483647 w 148"/>
              <a:gd name="T47" fmla="*/ 2147483647 h 449"/>
              <a:gd name="T48" fmla="*/ 2147483647 w 148"/>
              <a:gd name="T49" fmla="*/ 0 h 449"/>
              <a:gd name="T50" fmla="*/ 2147483647 w 148"/>
              <a:gd name="T51" fmla="*/ 2147483647 h 449"/>
              <a:gd name="T52" fmla="*/ 2147483647 w 148"/>
              <a:gd name="T53" fmla="*/ 2147483647 h 449"/>
              <a:gd name="T54" fmla="*/ 2147483647 w 148"/>
              <a:gd name="T55" fmla="*/ 2147483647 h 449"/>
              <a:gd name="T56" fmla="*/ 2147483647 w 148"/>
              <a:gd name="T57" fmla="*/ 2147483647 h 449"/>
              <a:gd name="T58" fmla="*/ 2147483647 w 148"/>
              <a:gd name="T59" fmla="*/ 2147483647 h 449"/>
              <a:gd name="T60" fmla="*/ 2147483647 w 148"/>
              <a:gd name="T61" fmla="*/ 2147483647 h 449"/>
              <a:gd name="T62" fmla="*/ 2147483647 w 148"/>
              <a:gd name="T63" fmla="*/ 2147483647 h 449"/>
              <a:gd name="T64" fmla="*/ 2147483647 w 148"/>
              <a:gd name="T65" fmla="*/ 2147483647 h 449"/>
              <a:gd name="T66" fmla="*/ 0 w 148"/>
              <a:gd name="T67" fmla="*/ 2147483647 h 449"/>
              <a:gd name="T68" fmla="*/ 2147483647 w 148"/>
              <a:gd name="T69" fmla="*/ 2147483647 h 449"/>
              <a:gd name="T70" fmla="*/ 2147483647 w 148"/>
              <a:gd name="T71" fmla="*/ 2147483647 h 449"/>
              <a:gd name="T72" fmla="*/ 2147483647 w 148"/>
              <a:gd name="T73" fmla="*/ 2147483647 h 449"/>
              <a:gd name="T74" fmla="*/ 2147483647 w 148"/>
              <a:gd name="T75" fmla="*/ 2147483647 h 449"/>
              <a:gd name="T76" fmla="*/ 2147483647 w 148"/>
              <a:gd name="T77" fmla="*/ 2147483647 h 449"/>
              <a:gd name="T78" fmla="*/ 2147483647 w 148"/>
              <a:gd name="T79" fmla="*/ 2147483647 h 449"/>
              <a:gd name="T80" fmla="*/ 2147483647 w 148"/>
              <a:gd name="T81" fmla="*/ 2147483647 h 449"/>
              <a:gd name="T82" fmla="*/ 2147483647 w 148"/>
              <a:gd name="T83" fmla="*/ 2147483647 h 449"/>
              <a:gd name="T84" fmla="*/ 2147483647 w 148"/>
              <a:gd name="T85" fmla="*/ 2147483647 h 449"/>
              <a:gd name="T86" fmla="*/ 2147483647 w 148"/>
              <a:gd name="T87" fmla="*/ 2147483647 h 449"/>
              <a:gd name="T88" fmla="*/ 2147483647 w 148"/>
              <a:gd name="T89" fmla="*/ 2147483647 h 449"/>
              <a:gd name="T90" fmla="*/ 2147483647 w 148"/>
              <a:gd name="T91" fmla="*/ 2147483647 h 449"/>
              <a:gd name="T92" fmla="*/ 2147483647 w 148"/>
              <a:gd name="T93" fmla="*/ 2147483647 h 449"/>
              <a:gd name="T94" fmla="*/ 2147483647 w 148"/>
              <a:gd name="T95" fmla="*/ 2147483647 h 449"/>
              <a:gd name="T96" fmla="*/ 2147483647 w 148"/>
              <a:gd name="T97" fmla="*/ 2147483647 h 449"/>
              <a:gd name="T98" fmla="*/ 2147483647 w 148"/>
              <a:gd name="T99" fmla="*/ 2147483647 h 449"/>
              <a:gd name="T100" fmla="*/ 2147483647 w 148"/>
              <a:gd name="T101" fmla="*/ 2147483647 h 449"/>
              <a:gd name="T102" fmla="*/ 2147483647 w 148"/>
              <a:gd name="T103" fmla="*/ 2147483647 h 449"/>
              <a:gd name="T104" fmla="*/ 2147483647 w 148"/>
              <a:gd name="T105" fmla="*/ 2147483647 h 449"/>
              <a:gd name="T106" fmla="*/ 2147483647 w 148"/>
              <a:gd name="T107" fmla="*/ 2147483647 h 449"/>
              <a:gd name="T108" fmla="*/ 2147483647 w 148"/>
              <a:gd name="T109" fmla="*/ 2147483647 h 449"/>
              <a:gd name="T110" fmla="*/ 2147483647 w 148"/>
              <a:gd name="T111" fmla="*/ 2147483647 h 449"/>
              <a:gd name="T112" fmla="*/ 2147483647 w 148"/>
              <a:gd name="T113" fmla="*/ 2147483647 h 449"/>
              <a:gd name="T114" fmla="*/ 2147483647 w 148"/>
              <a:gd name="T115" fmla="*/ 2147483647 h 449"/>
              <a:gd name="T116" fmla="*/ 2147483647 w 148"/>
              <a:gd name="T117" fmla="*/ 2147483647 h 449"/>
              <a:gd name="T118" fmla="*/ 2147483647 w 148"/>
              <a:gd name="T119" fmla="*/ 2147483647 h 44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8"/>
              <a:gd name="T181" fmla="*/ 0 h 449"/>
              <a:gd name="T182" fmla="*/ 148 w 148"/>
              <a:gd name="T183" fmla="*/ 449 h 44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8" h="449">
                <a:moveTo>
                  <a:pt x="79" y="212"/>
                </a:moveTo>
                <a:lnTo>
                  <a:pt x="80" y="211"/>
                </a:lnTo>
                <a:lnTo>
                  <a:pt x="80" y="212"/>
                </a:lnTo>
                <a:lnTo>
                  <a:pt x="79" y="212"/>
                </a:lnTo>
                <a:lnTo>
                  <a:pt x="82" y="210"/>
                </a:lnTo>
                <a:lnTo>
                  <a:pt x="83"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59" y="398"/>
                </a:lnTo>
                <a:lnTo>
                  <a:pt x="69" y="336"/>
                </a:lnTo>
                <a:lnTo>
                  <a:pt x="72"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09" name="Freeform 15"/>
          <p:cNvSpPr>
            <a:spLocks/>
          </p:cNvSpPr>
          <p:nvPr/>
        </p:nvSpPr>
        <p:spPr bwMode="auto">
          <a:xfrm>
            <a:off x="1265238" y="3200400"/>
            <a:ext cx="242887" cy="762000"/>
          </a:xfrm>
          <a:custGeom>
            <a:avLst/>
            <a:gdLst>
              <a:gd name="T0" fmla="*/ 2147483647 w 153"/>
              <a:gd name="T1" fmla="*/ 2147483647 h 480"/>
              <a:gd name="T2" fmla="*/ 2147483647 w 153"/>
              <a:gd name="T3" fmla="*/ 2147483647 h 480"/>
              <a:gd name="T4" fmla="*/ 2147483647 w 153"/>
              <a:gd name="T5" fmla="*/ 2147483647 h 480"/>
              <a:gd name="T6" fmla="*/ 2147483647 w 153"/>
              <a:gd name="T7" fmla="*/ 2147483647 h 480"/>
              <a:gd name="T8" fmla="*/ 2147483647 w 153"/>
              <a:gd name="T9" fmla="*/ 2147483647 h 480"/>
              <a:gd name="T10" fmla="*/ 2147483647 w 153"/>
              <a:gd name="T11" fmla="*/ 2147483647 h 480"/>
              <a:gd name="T12" fmla="*/ 2147483647 w 153"/>
              <a:gd name="T13" fmla="*/ 2147483647 h 480"/>
              <a:gd name="T14" fmla="*/ 2147483647 w 153"/>
              <a:gd name="T15" fmla="*/ 2147483647 h 480"/>
              <a:gd name="T16" fmla="*/ 2147483647 w 153"/>
              <a:gd name="T17" fmla="*/ 2147483647 h 480"/>
              <a:gd name="T18" fmla="*/ 2147483647 w 153"/>
              <a:gd name="T19" fmla="*/ 2147483647 h 480"/>
              <a:gd name="T20" fmla="*/ 2147483647 w 153"/>
              <a:gd name="T21" fmla="*/ 2147483647 h 480"/>
              <a:gd name="T22" fmla="*/ 2147483647 w 153"/>
              <a:gd name="T23" fmla="*/ 2147483647 h 480"/>
              <a:gd name="T24" fmla="*/ 2147483647 w 153"/>
              <a:gd name="T25" fmla="*/ 2147483647 h 480"/>
              <a:gd name="T26" fmla="*/ 2147483647 w 153"/>
              <a:gd name="T27" fmla="*/ 2147483647 h 480"/>
              <a:gd name="T28" fmla="*/ 2147483647 w 153"/>
              <a:gd name="T29" fmla="*/ 2147483647 h 480"/>
              <a:gd name="T30" fmla="*/ 2147483647 w 153"/>
              <a:gd name="T31" fmla="*/ 2147483647 h 480"/>
              <a:gd name="T32" fmla="*/ 2147483647 w 153"/>
              <a:gd name="T33" fmla="*/ 2147483647 h 480"/>
              <a:gd name="T34" fmla="*/ 2147483647 w 153"/>
              <a:gd name="T35" fmla="*/ 2147483647 h 480"/>
              <a:gd name="T36" fmla="*/ 2147483647 w 153"/>
              <a:gd name="T37" fmla="*/ 2147483647 h 480"/>
              <a:gd name="T38" fmla="*/ 2147483647 w 153"/>
              <a:gd name="T39" fmla="*/ 0 h 480"/>
              <a:gd name="T40" fmla="*/ 2147483647 w 153"/>
              <a:gd name="T41" fmla="*/ 0 h 480"/>
              <a:gd name="T42" fmla="*/ 2147483647 w 153"/>
              <a:gd name="T43" fmla="*/ 2147483647 h 480"/>
              <a:gd name="T44" fmla="*/ 2147483647 w 153"/>
              <a:gd name="T45" fmla="*/ 2147483647 h 480"/>
              <a:gd name="T46" fmla="*/ 2147483647 w 153"/>
              <a:gd name="T47" fmla="*/ 2147483647 h 480"/>
              <a:gd name="T48" fmla="*/ 2147483647 w 153"/>
              <a:gd name="T49" fmla="*/ 2147483647 h 480"/>
              <a:gd name="T50" fmla="*/ 2147483647 w 153"/>
              <a:gd name="T51" fmla="*/ 2147483647 h 480"/>
              <a:gd name="T52" fmla="*/ 2147483647 w 153"/>
              <a:gd name="T53" fmla="*/ 2147483647 h 480"/>
              <a:gd name="T54" fmla="*/ 2147483647 w 153"/>
              <a:gd name="T55" fmla="*/ 2147483647 h 480"/>
              <a:gd name="T56" fmla="*/ 2147483647 w 153"/>
              <a:gd name="T57" fmla="*/ 2147483647 h 480"/>
              <a:gd name="T58" fmla="*/ 2147483647 w 153"/>
              <a:gd name="T59" fmla="*/ 2147483647 h 480"/>
              <a:gd name="T60" fmla="*/ 2147483647 w 153"/>
              <a:gd name="T61" fmla="*/ 2147483647 h 480"/>
              <a:gd name="T62" fmla="*/ 2147483647 w 153"/>
              <a:gd name="T63" fmla="*/ 2147483647 h 480"/>
              <a:gd name="T64" fmla="*/ 2147483647 w 153"/>
              <a:gd name="T65" fmla="*/ 2147483647 h 480"/>
              <a:gd name="T66" fmla="*/ 2147483647 w 153"/>
              <a:gd name="T67" fmla="*/ 2147483647 h 480"/>
              <a:gd name="T68" fmla="*/ 2147483647 w 153"/>
              <a:gd name="T69" fmla="*/ 2147483647 h 480"/>
              <a:gd name="T70" fmla="*/ 2147483647 w 153"/>
              <a:gd name="T71" fmla="*/ 2147483647 h 480"/>
              <a:gd name="T72" fmla="*/ 0 w 153"/>
              <a:gd name="T73" fmla="*/ 2147483647 h 480"/>
              <a:gd name="T74" fmla="*/ 0 w 153"/>
              <a:gd name="T75" fmla="*/ 2147483647 h 480"/>
              <a:gd name="T76" fmla="*/ 0 w 153"/>
              <a:gd name="T77" fmla="*/ 2147483647 h 480"/>
              <a:gd name="T78" fmla="*/ 2147483647 w 153"/>
              <a:gd name="T79" fmla="*/ 2147483647 h 480"/>
              <a:gd name="T80" fmla="*/ 2147483647 w 153"/>
              <a:gd name="T81" fmla="*/ 2147483647 h 480"/>
              <a:gd name="T82" fmla="*/ 2147483647 w 153"/>
              <a:gd name="T83" fmla="*/ 2147483647 h 480"/>
              <a:gd name="T84" fmla="*/ 2147483647 w 153"/>
              <a:gd name="T85" fmla="*/ 2147483647 h 480"/>
              <a:gd name="T86" fmla="*/ 2147483647 w 153"/>
              <a:gd name="T87" fmla="*/ 2147483647 h 480"/>
              <a:gd name="T88" fmla="*/ 2147483647 w 153"/>
              <a:gd name="T89" fmla="*/ 2147483647 h 480"/>
              <a:gd name="T90" fmla="*/ 2147483647 w 153"/>
              <a:gd name="T91" fmla="*/ 2147483647 h 480"/>
              <a:gd name="T92" fmla="*/ 2147483647 w 153"/>
              <a:gd name="T93" fmla="*/ 2147483647 h 480"/>
              <a:gd name="T94" fmla="*/ 2147483647 w 153"/>
              <a:gd name="T95" fmla="*/ 2147483647 h 480"/>
              <a:gd name="T96" fmla="*/ 2147483647 w 153"/>
              <a:gd name="T97" fmla="*/ 2147483647 h 480"/>
              <a:gd name="T98" fmla="*/ 2147483647 w 153"/>
              <a:gd name="T99" fmla="*/ 2147483647 h 480"/>
              <a:gd name="T100" fmla="*/ 2147483647 w 153"/>
              <a:gd name="T101" fmla="*/ 2147483647 h 480"/>
              <a:gd name="T102" fmla="*/ 2147483647 w 153"/>
              <a:gd name="T103" fmla="*/ 2147483647 h 480"/>
              <a:gd name="T104" fmla="*/ 2147483647 w 153"/>
              <a:gd name="T105" fmla="*/ 2147483647 h 480"/>
              <a:gd name="T106" fmla="*/ 2147483647 w 153"/>
              <a:gd name="T107" fmla="*/ 2147483647 h 480"/>
              <a:gd name="T108" fmla="*/ 2147483647 w 153"/>
              <a:gd name="T109" fmla="*/ 2147483647 h 480"/>
              <a:gd name="T110" fmla="*/ 2147483647 w 153"/>
              <a:gd name="T111" fmla="*/ 2147483647 h 480"/>
              <a:gd name="T112" fmla="*/ 2147483647 w 153"/>
              <a:gd name="T113" fmla="*/ 2147483647 h 480"/>
              <a:gd name="T114" fmla="*/ 2147483647 w 153"/>
              <a:gd name="T115" fmla="*/ 2147483647 h 480"/>
              <a:gd name="T116" fmla="*/ 2147483647 w 153"/>
              <a:gd name="T117" fmla="*/ 2147483647 h 4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3"/>
              <a:gd name="T178" fmla="*/ 0 h 480"/>
              <a:gd name="T179" fmla="*/ 153 w 153"/>
              <a:gd name="T180" fmla="*/ 480 h 48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4" y="458"/>
                </a:lnTo>
                <a:lnTo>
                  <a:pt x="97" y="439"/>
                </a:lnTo>
                <a:lnTo>
                  <a:pt x="114" y="355"/>
                </a:lnTo>
                <a:lnTo>
                  <a:pt x="118" y="276"/>
                </a:lnTo>
                <a:lnTo>
                  <a:pt x="120" y="248"/>
                </a:lnTo>
              </a:path>
            </a:pathLst>
          </a:custGeom>
          <a:solidFill>
            <a:srgbClr val="9966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10" name="Freeform 16"/>
          <p:cNvSpPr>
            <a:spLocks/>
          </p:cNvSpPr>
          <p:nvPr/>
        </p:nvSpPr>
        <p:spPr bwMode="auto">
          <a:xfrm>
            <a:off x="1471613" y="3162300"/>
            <a:ext cx="238125" cy="746125"/>
          </a:xfrm>
          <a:custGeom>
            <a:avLst/>
            <a:gdLst>
              <a:gd name="T0" fmla="*/ 2147483647 w 150"/>
              <a:gd name="T1" fmla="*/ 2147483647 h 470"/>
              <a:gd name="T2" fmla="*/ 2147483647 w 150"/>
              <a:gd name="T3" fmla="*/ 2147483647 h 470"/>
              <a:gd name="T4" fmla="*/ 2147483647 w 150"/>
              <a:gd name="T5" fmla="*/ 2147483647 h 470"/>
              <a:gd name="T6" fmla="*/ 2147483647 w 150"/>
              <a:gd name="T7" fmla="*/ 2147483647 h 470"/>
              <a:gd name="T8" fmla="*/ 2147483647 w 150"/>
              <a:gd name="T9" fmla="*/ 2147483647 h 470"/>
              <a:gd name="T10" fmla="*/ 2147483647 w 150"/>
              <a:gd name="T11" fmla="*/ 2147483647 h 470"/>
              <a:gd name="T12" fmla="*/ 2147483647 w 150"/>
              <a:gd name="T13" fmla="*/ 2147483647 h 470"/>
              <a:gd name="T14" fmla="*/ 2147483647 w 150"/>
              <a:gd name="T15" fmla="*/ 2147483647 h 470"/>
              <a:gd name="T16" fmla="*/ 2147483647 w 150"/>
              <a:gd name="T17" fmla="*/ 2147483647 h 470"/>
              <a:gd name="T18" fmla="*/ 2147483647 w 150"/>
              <a:gd name="T19" fmla="*/ 2147483647 h 470"/>
              <a:gd name="T20" fmla="*/ 2147483647 w 150"/>
              <a:gd name="T21" fmla="*/ 2147483647 h 470"/>
              <a:gd name="T22" fmla="*/ 2147483647 w 150"/>
              <a:gd name="T23" fmla="*/ 2147483647 h 470"/>
              <a:gd name="T24" fmla="*/ 2147483647 w 150"/>
              <a:gd name="T25" fmla="*/ 2147483647 h 470"/>
              <a:gd name="T26" fmla="*/ 2147483647 w 150"/>
              <a:gd name="T27" fmla="*/ 2147483647 h 470"/>
              <a:gd name="T28" fmla="*/ 2147483647 w 150"/>
              <a:gd name="T29" fmla="*/ 2147483647 h 470"/>
              <a:gd name="T30" fmla="*/ 2147483647 w 150"/>
              <a:gd name="T31" fmla="*/ 0 h 470"/>
              <a:gd name="T32" fmla="*/ 2147483647 w 150"/>
              <a:gd name="T33" fmla="*/ 0 h 470"/>
              <a:gd name="T34" fmla="*/ 2147483647 w 150"/>
              <a:gd name="T35" fmla="*/ 2147483647 h 470"/>
              <a:gd name="T36" fmla="*/ 2147483647 w 150"/>
              <a:gd name="T37" fmla="*/ 2147483647 h 470"/>
              <a:gd name="T38" fmla="*/ 2147483647 w 150"/>
              <a:gd name="T39" fmla="*/ 2147483647 h 470"/>
              <a:gd name="T40" fmla="*/ 2147483647 w 150"/>
              <a:gd name="T41" fmla="*/ 2147483647 h 470"/>
              <a:gd name="T42" fmla="*/ 2147483647 w 150"/>
              <a:gd name="T43" fmla="*/ 2147483647 h 470"/>
              <a:gd name="T44" fmla="*/ 2147483647 w 150"/>
              <a:gd name="T45" fmla="*/ 2147483647 h 470"/>
              <a:gd name="T46" fmla="*/ 2147483647 w 150"/>
              <a:gd name="T47" fmla="*/ 2147483647 h 470"/>
              <a:gd name="T48" fmla="*/ 2147483647 w 150"/>
              <a:gd name="T49" fmla="*/ 2147483647 h 470"/>
              <a:gd name="T50" fmla="*/ 2147483647 w 150"/>
              <a:gd name="T51" fmla="*/ 2147483647 h 470"/>
              <a:gd name="T52" fmla="*/ 2147483647 w 150"/>
              <a:gd name="T53" fmla="*/ 2147483647 h 470"/>
              <a:gd name="T54" fmla="*/ 2147483647 w 150"/>
              <a:gd name="T55" fmla="*/ 2147483647 h 470"/>
              <a:gd name="T56" fmla="*/ 0 w 150"/>
              <a:gd name="T57" fmla="*/ 2147483647 h 470"/>
              <a:gd name="T58" fmla="*/ 0 w 150"/>
              <a:gd name="T59" fmla="*/ 2147483647 h 470"/>
              <a:gd name="T60" fmla="*/ 2147483647 w 150"/>
              <a:gd name="T61" fmla="*/ 2147483647 h 470"/>
              <a:gd name="T62" fmla="*/ 2147483647 w 150"/>
              <a:gd name="T63" fmla="*/ 2147483647 h 470"/>
              <a:gd name="T64" fmla="*/ 2147483647 w 150"/>
              <a:gd name="T65" fmla="*/ 2147483647 h 470"/>
              <a:gd name="T66" fmla="*/ 2147483647 w 150"/>
              <a:gd name="T67" fmla="*/ 2147483647 h 470"/>
              <a:gd name="T68" fmla="*/ 2147483647 w 150"/>
              <a:gd name="T69" fmla="*/ 2147483647 h 470"/>
              <a:gd name="T70" fmla="*/ 2147483647 w 150"/>
              <a:gd name="T71" fmla="*/ 2147483647 h 470"/>
              <a:gd name="T72" fmla="*/ 2147483647 w 150"/>
              <a:gd name="T73" fmla="*/ 2147483647 h 470"/>
              <a:gd name="T74" fmla="*/ 2147483647 w 150"/>
              <a:gd name="T75" fmla="*/ 2147483647 h 470"/>
              <a:gd name="T76" fmla="*/ 2147483647 w 150"/>
              <a:gd name="T77" fmla="*/ 2147483647 h 470"/>
              <a:gd name="T78" fmla="*/ 2147483647 w 150"/>
              <a:gd name="T79" fmla="*/ 2147483647 h 470"/>
              <a:gd name="T80" fmla="*/ 2147483647 w 150"/>
              <a:gd name="T81" fmla="*/ 2147483647 h 470"/>
              <a:gd name="T82" fmla="*/ 2147483647 w 150"/>
              <a:gd name="T83" fmla="*/ 2147483647 h 470"/>
              <a:gd name="T84" fmla="*/ 2147483647 w 150"/>
              <a:gd name="T85" fmla="*/ 2147483647 h 470"/>
              <a:gd name="T86" fmla="*/ 2147483647 w 150"/>
              <a:gd name="T87" fmla="*/ 2147483647 h 470"/>
              <a:gd name="T88" fmla="*/ 2147483647 w 150"/>
              <a:gd name="T89" fmla="*/ 2147483647 h 4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0"/>
              <a:gd name="T136" fmla="*/ 0 h 470"/>
              <a:gd name="T137" fmla="*/ 150 w 150"/>
              <a:gd name="T138" fmla="*/ 470 h 4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4" y="448"/>
                </a:lnTo>
                <a:lnTo>
                  <a:pt x="96" y="438"/>
                </a:lnTo>
                <a:lnTo>
                  <a:pt x="113" y="275"/>
                </a:lnTo>
                <a:lnTo>
                  <a:pt x="120" y="257"/>
                </a:lnTo>
                <a:lnTo>
                  <a:pt x="111" y="163"/>
                </a:lnTo>
                <a:lnTo>
                  <a:pt x="130" y="259"/>
                </a:lnTo>
                <a:lnTo>
                  <a:pt x="125" y="267"/>
                </a:lnTo>
                <a:lnTo>
                  <a:pt x="126" y="268"/>
                </a:lnTo>
                <a:lnTo>
                  <a:pt x="127" y="269"/>
                </a:lnTo>
                <a:lnTo>
                  <a:pt x="127" y="270"/>
                </a:lnTo>
                <a:lnTo>
                  <a:pt x="128" y="271"/>
                </a:lnTo>
                <a:lnTo>
                  <a:pt x="129" y="271"/>
                </a:lnTo>
                <a:lnTo>
                  <a:pt x="129" y="281"/>
                </a:lnTo>
                <a:lnTo>
                  <a:pt x="119" y="281"/>
                </a:lnTo>
              </a:path>
            </a:pathLst>
          </a:custGeom>
          <a:solidFill>
            <a:srgbClr val="00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11" name="Freeform 17"/>
          <p:cNvSpPr>
            <a:spLocks/>
          </p:cNvSpPr>
          <p:nvPr/>
        </p:nvSpPr>
        <p:spPr bwMode="auto">
          <a:xfrm>
            <a:off x="1077913" y="3213100"/>
            <a:ext cx="233362" cy="712788"/>
          </a:xfrm>
          <a:custGeom>
            <a:avLst/>
            <a:gdLst>
              <a:gd name="T0" fmla="*/ 2147483647 w 147"/>
              <a:gd name="T1" fmla="*/ 2147483647 h 449"/>
              <a:gd name="T2" fmla="*/ 2147483647 w 147"/>
              <a:gd name="T3" fmla="*/ 2147483647 h 449"/>
              <a:gd name="T4" fmla="*/ 2147483647 w 147"/>
              <a:gd name="T5" fmla="*/ 2147483647 h 449"/>
              <a:gd name="T6" fmla="*/ 2147483647 w 147"/>
              <a:gd name="T7" fmla="*/ 2147483647 h 449"/>
              <a:gd name="T8" fmla="*/ 2147483647 w 147"/>
              <a:gd name="T9" fmla="*/ 2147483647 h 449"/>
              <a:gd name="T10" fmla="*/ 2147483647 w 147"/>
              <a:gd name="T11" fmla="*/ 2147483647 h 449"/>
              <a:gd name="T12" fmla="*/ 2147483647 w 147"/>
              <a:gd name="T13" fmla="*/ 2147483647 h 449"/>
              <a:gd name="T14" fmla="*/ 2147483647 w 147"/>
              <a:gd name="T15" fmla="*/ 2147483647 h 449"/>
              <a:gd name="T16" fmla="*/ 2147483647 w 147"/>
              <a:gd name="T17" fmla="*/ 2147483647 h 449"/>
              <a:gd name="T18" fmla="*/ 2147483647 w 147"/>
              <a:gd name="T19" fmla="*/ 2147483647 h 449"/>
              <a:gd name="T20" fmla="*/ 2147483647 w 147"/>
              <a:gd name="T21" fmla="*/ 2147483647 h 449"/>
              <a:gd name="T22" fmla="*/ 2147483647 w 147"/>
              <a:gd name="T23" fmla="*/ 2147483647 h 449"/>
              <a:gd name="T24" fmla="*/ 2147483647 w 147"/>
              <a:gd name="T25" fmla="*/ 2147483647 h 449"/>
              <a:gd name="T26" fmla="*/ 2147483647 w 147"/>
              <a:gd name="T27" fmla="*/ 2147483647 h 449"/>
              <a:gd name="T28" fmla="*/ 2147483647 w 147"/>
              <a:gd name="T29" fmla="*/ 2147483647 h 449"/>
              <a:gd name="T30" fmla="*/ 2147483647 w 147"/>
              <a:gd name="T31" fmla="*/ 2147483647 h 449"/>
              <a:gd name="T32" fmla="*/ 2147483647 w 147"/>
              <a:gd name="T33" fmla="*/ 2147483647 h 449"/>
              <a:gd name="T34" fmla="*/ 2147483647 w 147"/>
              <a:gd name="T35" fmla="*/ 2147483647 h 449"/>
              <a:gd name="T36" fmla="*/ 2147483647 w 147"/>
              <a:gd name="T37" fmla="*/ 2147483647 h 449"/>
              <a:gd name="T38" fmla="*/ 2147483647 w 147"/>
              <a:gd name="T39" fmla="*/ 2147483647 h 449"/>
              <a:gd name="T40" fmla="*/ 2147483647 w 147"/>
              <a:gd name="T41" fmla="*/ 2147483647 h 449"/>
              <a:gd name="T42" fmla="*/ 2147483647 w 147"/>
              <a:gd name="T43" fmla="*/ 2147483647 h 449"/>
              <a:gd name="T44" fmla="*/ 2147483647 w 147"/>
              <a:gd name="T45" fmla="*/ 2147483647 h 449"/>
              <a:gd name="T46" fmla="*/ 2147483647 w 147"/>
              <a:gd name="T47" fmla="*/ 0 h 449"/>
              <a:gd name="T48" fmla="*/ 2147483647 w 147"/>
              <a:gd name="T49" fmla="*/ 0 h 449"/>
              <a:gd name="T50" fmla="*/ 2147483647 w 147"/>
              <a:gd name="T51" fmla="*/ 2147483647 h 449"/>
              <a:gd name="T52" fmla="*/ 2147483647 w 147"/>
              <a:gd name="T53" fmla="*/ 2147483647 h 449"/>
              <a:gd name="T54" fmla="*/ 2147483647 w 147"/>
              <a:gd name="T55" fmla="*/ 2147483647 h 449"/>
              <a:gd name="T56" fmla="*/ 2147483647 w 147"/>
              <a:gd name="T57" fmla="*/ 2147483647 h 449"/>
              <a:gd name="T58" fmla="*/ 2147483647 w 147"/>
              <a:gd name="T59" fmla="*/ 2147483647 h 449"/>
              <a:gd name="T60" fmla="*/ 2147483647 w 147"/>
              <a:gd name="T61" fmla="*/ 2147483647 h 449"/>
              <a:gd name="T62" fmla="*/ 2147483647 w 147"/>
              <a:gd name="T63" fmla="*/ 2147483647 h 449"/>
              <a:gd name="T64" fmla="*/ 2147483647 w 147"/>
              <a:gd name="T65" fmla="*/ 2147483647 h 449"/>
              <a:gd name="T66" fmla="*/ 0 w 147"/>
              <a:gd name="T67" fmla="*/ 2147483647 h 449"/>
              <a:gd name="T68" fmla="*/ 2147483647 w 147"/>
              <a:gd name="T69" fmla="*/ 2147483647 h 449"/>
              <a:gd name="T70" fmla="*/ 2147483647 w 147"/>
              <a:gd name="T71" fmla="*/ 2147483647 h 449"/>
              <a:gd name="T72" fmla="*/ 2147483647 w 147"/>
              <a:gd name="T73" fmla="*/ 2147483647 h 449"/>
              <a:gd name="T74" fmla="*/ 2147483647 w 147"/>
              <a:gd name="T75" fmla="*/ 2147483647 h 449"/>
              <a:gd name="T76" fmla="*/ 2147483647 w 147"/>
              <a:gd name="T77" fmla="*/ 2147483647 h 449"/>
              <a:gd name="T78" fmla="*/ 2147483647 w 147"/>
              <a:gd name="T79" fmla="*/ 2147483647 h 449"/>
              <a:gd name="T80" fmla="*/ 2147483647 w 147"/>
              <a:gd name="T81" fmla="*/ 2147483647 h 449"/>
              <a:gd name="T82" fmla="*/ 2147483647 w 147"/>
              <a:gd name="T83" fmla="*/ 2147483647 h 449"/>
              <a:gd name="T84" fmla="*/ 2147483647 w 147"/>
              <a:gd name="T85" fmla="*/ 2147483647 h 449"/>
              <a:gd name="T86" fmla="*/ 2147483647 w 147"/>
              <a:gd name="T87" fmla="*/ 2147483647 h 449"/>
              <a:gd name="T88" fmla="*/ 2147483647 w 147"/>
              <a:gd name="T89" fmla="*/ 2147483647 h 449"/>
              <a:gd name="T90" fmla="*/ 2147483647 w 147"/>
              <a:gd name="T91" fmla="*/ 2147483647 h 449"/>
              <a:gd name="T92" fmla="*/ 2147483647 w 147"/>
              <a:gd name="T93" fmla="*/ 2147483647 h 449"/>
              <a:gd name="T94" fmla="*/ 2147483647 w 147"/>
              <a:gd name="T95" fmla="*/ 2147483647 h 449"/>
              <a:gd name="T96" fmla="*/ 2147483647 w 147"/>
              <a:gd name="T97" fmla="*/ 2147483647 h 449"/>
              <a:gd name="T98" fmla="*/ 2147483647 w 147"/>
              <a:gd name="T99" fmla="*/ 2147483647 h 449"/>
              <a:gd name="T100" fmla="*/ 2147483647 w 147"/>
              <a:gd name="T101" fmla="*/ 2147483647 h 449"/>
              <a:gd name="T102" fmla="*/ 2147483647 w 147"/>
              <a:gd name="T103" fmla="*/ 2147483647 h 449"/>
              <a:gd name="T104" fmla="*/ 2147483647 w 147"/>
              <a:gd name="T105" fmla="*/ 2147483647 h 449"/>
              <a:gd name="T106" fmla="*/ 2147483647 w 147"/>
              <a:gd name="T107" fmla="*/ 2147483647 h 449"/>
              <a:gd name="T108" fmla="*/ 2147483647 w 147"/>
              <a:gd name="T109" fmla="*/ 2147483647 h 449"/>
              <a:gd name="T110" fmla="*/ 2147483647 w 147"/>
              <a:gd name="T111" fmla="*/ 2147483647 h 449"/>
              <a:gd name="T112" fmla="*/ 2147483647 w 147"/>
              <a:gd name="T113" fmla="*/ 2147483647 h 449"/>
              <a:gd name="T114" fmla="*/ 2147483647 w 147"/>
              <a:gd name="T115" fmla="*/ 2147483647 h 449"/>
              <a:gd name="T116" fmla="*/ 2147483647 w 147"/>
              <a:gd name="T117" fmla="*/ 2147483647 h 4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47"/>
              <a:gd name="T178" fmla="*/ 0 h 449"/>
              <a:gd name="T179" fmla="*/ 147 w 147"/>
              <a:gd name="T180" fmla="*/ 449 h 4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47" h="449">
                <a:moveTo>
                  <a:pt x="80" y="211"/>
                </a:moveTo>
                <a:lnTo>
                  <a:pt x="81" y="211"/>
                </a:lnTo>
                <a:lnTo>
                  <a:pt x="80" y="211"/>
                </a:lnTo>
                <a:lnTo>
                  <a:pt x="81" y="211"/>
                </a:lnTo>
                <a:lnTo>
                  <a:pt x="82" y="210"/>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12" name="Freeform 18"/>
          <p:cNvSpPr>
            <a:spLocks/>
          </p:cNvSpPr>
          <p:nvPr/>
        </p:nvSpPr>
        <p:spPr bwMode="auto">
          <a:xfrm>
            <a:off x="1147763" y="3273425"/>
            <a:ext cx="242887" cy="760413"/>
          </a:xfrm>
          <a:custGeom>
            <a:avLst/>
            <a:gdLst>
              <a:gd name="T0" fmla="*/ 2147483647 w 153"/>
              <a:gd name="T1" fmla="*/ 2147483647 h 479"/>
              <a:gd name="T2" fmla="*/ 2147483647 w 153"/>
              <a:gd name="T3" fmla="*/ 2147483647 h 479"/>
              <a:gd name="T4" fmla="*/ 0 w 153"/>
              <a:gd name="T5" fmla="*/ 2147483647 h 479"/>
              <a:gd name="T6" fmla="*/ 2147483647 w 153"/>
              <a:gd name="T7" fmla="*/ 2147483647 h 479"/>
              <a:gd name="T8" fmla="*/ 2147483647 w 153"/>
              <a:gd name="T9" fmla="*/ 2147483647 h 479"/>
              <a:gd name="T10" fmla="*/ 2147483647 w 153"/>
              <a:gd name="T11" fmla="*/ 2147483647 h 479"/>
              <a:gd name="T12" fmla="*/ 2147483647 w 153"/>
              <a:gd name="T13" fmla="*/ 2147483647 h 479"/>
              <a:gd name="T14" fmla="*/ 2147483647 w 153"/>
              <a:gd name="T15" fmla="*/ 2147483647 h 479"/>
              <a:gd name="T16" fmla="*/ 2147483647 w 153"/>
              <a:gd name="T17" fmla="*/ 2147483647 h 479"/>
              <a:gd name="T18" fmla="*/ 2147483647 w 153"/>
              <a:gd name="T19" fmla="*/ 2147483647 h 479"/>
              <a:gd name="T20" fmla="*/ 2147483647 w 153"/>
              <a:gd name="T21" fmla="*/ 2147483647 h 479"/>
              <a:gd name="T22" fmla="*/ 2147483647 w 153"/>
              <a:gd name="T23" fmla="*/ 2147483647 h 479"/>
              <a:gd name="T24" fmla="*/ 2147483647 w 153"/>
              <a:gd name="T25" fmla="*/ 2147483647 h 479"/>
              <a:gd name="T26" fmla="*/ 2147483647 w 153"/>
              <a:gd name="T27" fmla="*/ 2147483647 h 479"/>
              <a:gd name="T28" fmla="*/ 2147483647 w 153"/>
              <a:gd name="T29" fmla="*/ 2147483647 h 479"/>
              <a:gd name="T30" fmla="*/ 2147483647 w 153"/>
              <a:gd name="T31" fmla="*/ 2147483647 h 479"/>
              <a:gd name="T32" fmla="*/ 2147483647 w 153"/>
              <a:gd name="T33" fmla="*/ 2147483647 h 479"/>
              <a:gd name="T34" fmla="*/ 2147483647 w 153"/>
              <a:gd name="T35" fmla="*/ 0 h 479"/>
              <a:gd name="T36" fmla="*/ 2147483647 w 153"/>
              <a:gd name="T37" fmla="*/ 0 h 479"/>
              <a:gd name="T38" fmla="*/ 2147483647 w 153"/>
              <a:gd name="T39" fmla="*/ 0 h 479"/>
              <a:gd name="T40" fmla="*/ 2147483647 w 153"/>
              <a:gd name="T41" fmla="*/ 2147483647 h 479"/>
              <a:gd name="T42" fmla="*/ 2147483647 w 153"/>
              <a:gd name="T43" fmla="*/ 2147483647 h 479"/>
              <a:gd name="T44" fmla="*/ 2147483647 w 153"/>
              <a:gd name="T45" fmla="*/ 2147483647 h 479"/>
              <a:gd name="T46" fmla="*/ 2147483647 w 153"/>
              <a:gd name="T47" fmla="*/ 2147483647 h 479"/>
              <a:gd name="T48" fmla="*/ 2147483647 w 153"/>
              <a:gd name="T49" fmla="*/ 2147483647 h 479"/>
              <a:gd name="T50" fmla="*/ 2147483647 w 153"/>
              <a:gd name="T51" fmla="*/ 2147483647 h 479"/>
              <a:gd name="T52" fmla="*/ 2147483647 w 153"/>
              <a:gd name="T53" fmla="*/ 2147483647 h 479"/>
              <a:gd name="T54" fmla="*/ 2147483647 w 153"/>
              <a:gd name="T55" fmla="*/ 2147483647 h 479"/>
              <a:gd name="T56" fmla="*/ 2147483647 w 153"/>
              <a:gd name="T57" fmla="*/ 2147483647 h 479"/>
              <a:gd name="T58" fmla="*/ 2147483647 w 153"/>
              <a:gd name="T59" fmla="*/ 2147483647 h 479"/>
              <a:gd name="T60" fmla="*/ 2147483647 w 153"/>
              <a:gd name="T61" fmla="*/ 2147483647 h 479"/>
              <a:gd name="T62" fmla="*/ 2147483647 w 153"/>
              <a:gd name="T63" fmla="*/ 2147483647 h 479"/>
              <a:gd name="T64" fmla="*/ 2147483647 w 153"/>
              <a:gd name="T65" fmla="*/ 2147483647 h 479"/>
              <a:gd name="T66" fmla="*/ 2147483647 w 153"/>
              <a:gd name="T67" fmla="*/ 2147483647 h 479"/>
              <a:gd name="T68" fmla="*/ 2147483647 w 153"/>
              <a:gd name="T69" fmla="*/ 2147483647 h 479"/>
              <a:gd name="T70" fmla="*/ 2147483647 w 153"/>
              <a:gd name="T71" fmla="*/ 2147483647 h 479"/>
              <a:gd name="T72" fmla="*/ 2147483647 w 153"/>
              <a:gd name="T73" fmla="*/ 2147483647 h 479"/>
              <a:gd name="T74" fmla="*/ 2147483647 w 153"/>
              <a:gd name="T75" fmla="*/ 2147483647 h 479"/>
              <a:gd name="T76" fmla="*/ 2147483647 w 153"/>
              <a:gd name="T77" fmla="*/ 2147483647 h 479"/>
              <a:gd name="T78" fmla="*/ 2147483647 w 153"/>
              <a:gd name="T79" fmla="*/ 2147483647 h 479"/>
              <a:gd name="T80" fmla="*/ 2147483647 w 153"/>
              <a:gd name="T81" fmla="*/ 2147483647 h 479"/>
              <a:gd name="T82" fmla="*/ 2147483647 w 153"/>
              <a:gd name="T83" fmla="*/ 2147483647 h 479"/>
              <a:gd name="T84" fmla="*/ 2147483647 w 153"/>
              <a:gd name="T85" fmla="*/ 2147483647 h 479"/>
              <a:gd name="T86" fmla="*/ 2147483647 w 153"/>
              <a:gd name="T87" fmla="*/ 2147483647 h 479"/>
              <a:gd name="T88" fmla="*/ 2147483647 w 153"/>
              <a:gd name="T89" fmla="*/ 2147483647 h 479"/>
              <a:gd name="T90" fmla="*/ 2147483647 w 153"/>
              <a:gd name="T91" fmla="*/ 2147483647 h 479"/>
              <a:gd name="T92" fmla="*/ 2147483647 w 153"/>
              <a:gd name="T93" fmla="*/ 2147483647 h 479"/>
              <a:gd name="T94" fmla="*/ 2147483647 w 153"/>
              <a:gd name="T95" fmla="*/ 2147483647 h 479"/>
              <a:gd name="T96" fmla="*/ 2147483647 w 153"/>
              <a:gd name="T97" fmla="*/ 2147483647 h 479"/>
              <a:gd name="T98" fmla="*/ 2147483647 w 153"/>
              <a:gd name="T99" fmla="*/ 2147483647 h 479"/>
              <a:gd name="T100" fmla="*/ 2147483647 w 153"/>
              <a:gd name="T101" fmla="*/ 2147483647 h 479"/>
              <a:gd name="T102" fmla="*/ 2147483647 w 153"/>
              <a:gd name="T103" fmla="*/ 2147483647 h 479"/>
              <a:gd name="T104" fmla="*/ 2147483647 w 153"/>
              <a:gd name="T105" fmla="*/ 2147483647 h 479"/>
              <a:gd name="T106" fmla="*/ 2147483647 w 153"/>
              <a:gd name="T107" fmla="*/ 2147483647 h 479"/>
              <a:gd name="T108" fmla="*/ 2147483647 w 153"/>
              <a:gd name="T109" fmla="*/ 2147483647 h 479"/>
              <a:gd name="T110" fmla="*/ 2147483647 w 153"/>
              <a:gd name="T111" fmla="*/ 2147483647 h 479"/>
              <a:gd name="T112" fmla="*/ 2147483647 w 153"/>
              <a:gd name="T113" fmla="*/ 2147483647 h 479"/>
              <a:gd name="T114" fmla="*/ 2147483647 w 153"/>
              <a:gd name="T115" fmla="*/ 2147483647 h 479"/>
              <a:gd name="T116" fmla="*/ 2147483647 w 153"/>
              <a:gd name="T117" fmla="*/ 2147483647 h 4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3"/>
              <a:gd name="T178" fmla="*/ 0 h 479"/>
              <a:gd name="T179" fmla="*/ 153 w 153"/>
              <a:gd name="T180" fmla="*/ 479 h 47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13" name="Freeform 19"/>
          <p:cNvSpPr>
            <a:spLocks/>
          </p:cNvSpPr>
          <p:nvPr/>
        </p:nvSpPr>
        <p:spPr bwMode="auto">
          <a:xfrm>
            <a:off x="1141413" y="3275013"/>
            <a:ext cx="241300" cy="762000"/>
          </a:xfrm>
          <a:custGeom>
            <a:avLst/>
            <a:gdLst>
              <a:gd name="T0" fmla="*/ 2147483647 w 152"/>
              <a:gd name="T1" fmla="*/ 2147483647 h 480"/>
              <a:gd name="T2" fmla="*/ 2147483647 w 152"/>
              <a:gd name="T3" fmla="*/ 2147483647 h 480"/>
              <a:gd name="T4" fmla="*/ 0 w 152"/>
              <a:gd name="T5" fmla="*/ 2147483647 h 480"/>
              <a:gd name="T6" fmla="*/ 2147483647 w 152"/>
              <a:gd name="T7" fmla="*/ 2147483647 h 480"/>
              <a:gd name="T8" fmla="*/ 2147483647 w 152"/>
              <a:gd name="T9" fmla="*/ 2147483647 h 480"/>
              <a:gd name="T10" fmla="*/ 2147483647 w 152"/>
              <a:gd name="T11" fmla="*/ 2147483647 h 480"/>
              <a:gd name="T12" fmla="*/ 2147483647 w 152"/>
              <a:gd name="T13" fmla="*/ 2147483647 h 480"/>
              <a:gd name="T14" fmla="*/ 2147483647 w 152"/>
              <a:gd name="T15" fmla="*/ 2147483647 h 480"/>
              <a:gd name="T16" fmla="*/ 2147483647 w 152"/>
              <a:gd name="T17" fmla="*/ 2147483647 h 480"/>
              <a:gd name="T18" fmla="*/ 2147483647 w 152"/>
              <a:gd name="T19" fmla="*/ 2147483647 h 480"/>
              <a:gd name="T20" fmla="*/ 2147483647 w 152"/>
              <a:gd name="T21" fmla="*/ 2147483647 h 480"/>
              <a:gd name="T22" fmla="*/ 2147483647 w 152"/>
              <a:gd name="T23" fmla="*/ 2147483647 h 480"/>
              <a:gd name="T24" fmla="*/ 2147483647 w 152"/>
              <a:gd name="T25" fmla="*/ 2147483647 h 480"/>
              <a:gd name="T26" fmla="*/ 2147483647 w 152"/>
              <a:gd name="T27" fmla="*/ 2147483647 h 480"/>
              <a:gd name="T28" fmla="*/ 2147483647 w 152"/>
              <a:gd name="T29" fmla="*/ 2147483647 h 480"/>
              <a:gd name="T30" fmla="*/ 2147483647 w 152"/>
              <a:gd name="T31" fmla="*/ 2147483647 h 480"/>
              <a:gd name="T32" fmla="*/ 2147483647 w 152"/>
              <a:gd name="T33" fmla="*/ 2147483647 h 480"/>
              <a:gd name="T34" fmla="*/ 2147483647 w 152"/>
              <a:gd name="T35" fmla="*/ 2147483647 h 480"/>
              <a:gd name="T36" fmla="*/ 2147483647 w 152"/>
              <a:gd name="T37" fmla="*/ 0 h 480"/>
              <a:gd name="T38" fmla="*/ 2147483647 w 152"/>
              <a:gd name="T39" fmla="*/ 0 h 480"/>
              <a:gd name="T40" fmla="*/ 2147483647 w 152"/>
              <a:gd name="T41" fmla="*/ 2147483647 h 480"/>
              <a:gd name="T42" fmla="*/ 2147483647 w 152"/>
              <a:gd name="T43" fmla="*/ 2147483647 h 480"/>
              <a:gd name="T44" fmla="*/ 2147483647 w 152"/>
              <a:gd name="T45" fmla="*/ 2147483647 h 480"/>
              <a:gd name="T46" fmla="*/ 2147483647 w 152"/>
              <a:gd name="T47" fmla="*/ 2147483647 h 480"/>
              <a:gd name="T48" fmla="*/ 2147483647 w 152"/>
              <a:gd name="T49" fmla="*/ 2147483647 h 480"/>
              <a:gd name="T50" fmla="*/ 2147483647 w 152"/>
              <a:gd name="T51" fmla="*/ 2147483647 h 480"/>
              <a:gd name="T52" fmla="*/ 2147483647 w 152"/>
              <a:gd name="T53" fmla="*/ 2147483647 h 480"/>
              <a:gd name="T54" fmla="*/ 2147483647 w 152"/>
              <a:gd name="T55" fmla="*/ 2147483647 h 480"/>
              <a:gd name="T56" fmla="*/ 2147483647 w 152"/>
              <a:gd name="T57" fmla="*/ 2147483647 h 480"/>
              <a:gd name="T58" fmla="*/ 2147483647 w 152"/>
              <a:gd name="T59" fmla="*/ 2147483647 h 480"/>
              <a:gd name="T60" fmla="*/ 2147483647 w 152"/>
              <a:gd name="T61" fmla="*/ 2147483647 h 480"/>
              <a:gd name="T62" fmla="*/ 2147483647 w 152"/>
              <a:gd name="T63" fmla="*/ 2147483647 h 480"/>
              <a:gd name="T64" fmla="*/ 2147483647 w 152"/>
              <a:gd name="T65" fmla="*/ 2147483647 h 480"/>
              <a:gd name="T66" fmla="*/ 2147483647 w 152"/>
              <a:gd name="T67" fmla="*/ 2147483647 h 480"/>
              <a:gd name="T68" fmla="*/ 2147483647 w 152"/>
              <a:gd name="T69" fmla="*/ 2147483647 h 480"/>
              <a:gd name="T70" fmla="*/ 2147483647 w 152"/>
              <a:gd name="T71" fmla="*/ 2147483647 h 480"/>
              <a:gd name="T72" fmla="*/ 2147483647 w 152"/>
              <a:gd name="T73" fmla="*/ 2147483647 h 480"/>
              <a:gd name="T74" fmla="*/ 2147483647 w 152"/>
              <a:gd name="T75" fmla="*/ 2147483647 h 480"/>
              <a:gd name="T76" fmla="*/ 2147483647 w 152"/>
              <a:gd name="T77" fmla="*/ 2147483647 h 480"/>
              <a:gd name="T78" fmla="*/ 2147483647 w 152"/>
              <a:gd name="T79" fmla="*/ 2147483647 h 480"/>
              <a:gd name="T80" fmla="*/ 2147483647 w 152"/>
              <a:gd name="T81" fmla="*/ 2147483647 h 480"/>
              <a:gd name="T82" fmla="*/ 2147483647 w 152"/>
              <a:gd name="T83" fmla="*/ 2147483647 h 480"/>
              <a:gd name="T84" fmla="*/ 2147483647 w 152"/>
              <a:gd name="T85" fmla="*/ 2147483647 h 480"/>
              <a:gd name="T86" fmla="*/ 2147483647 w 152"/>
              <a:gd name="T87" fmla="*/ 2147483647 h 480"/>
              <a:gd name="T88" fmla="*/ 2147483647 w 152"/>
              <a:gd name="T89" fmla="*/ 2147483647 h 480"/>
              <a:gd name="T90" fmla="*/ 2147483647 w 152"/>
              <a:gd name="T91" fmla="*/ 2147483647 h 480"/>
              <a:gd name="T92" fmla="*/ 2147483647 w 152"/>
              <a:gd name="T93" fmla="*/ 2147483647 h 480"/>
              <a:gd name="T94" fmla="*/ 2147483647 w 152"/>
              <a:gd name="T95" fmla="*/ 2147483647 h 480"/>
              <a:gd name="T96" fmla="*/ 2147483647 w 152"/>
              <a:gd name="T97" fmla="*/ 2147483647 h 480"/>
              <a:gd name="T98" fmla="*/ 2147483647 w 152"/>
              <a:gd name="T99" fmla="*/ 2147483647 h 480"/>
              <a:gd name="T100" fmla="*/ 2147483647 w 152"/>
              <a:gd name="T101" fmla="*/ 2147483647 h 480"/>
              <a:gd name="T102" fmla="*/ 2147483647 w 152"/>
              <a:gd name="T103" fmla="*/ 2147483647 h 480"/>
              <a:gd name="T104" fmla="*/ 2147483647 w 152"/>
              <a:gd name="T105" fmla="*/ 2147483647 h 480"/>
              <a:gd name="T106" fmla="*/ 2147483647 w 152"/>
              <a:gd name="T107" fmla="*/ 2147483647 h 480"/>
              <a:gd name="T108" fmla="*/ 2147483647 w 152"/>
              <a:gd name="T109" fmla="*/ 2147483647 h 480"/>
              <a:gd name="T110" fmla="*/ 2147483647 w 152"/>
              <a:gd name="T111" fmla="*/ 2147483647 h 480"/>
              <a:gd name="T112" fmla="*/ 2147483647 w 152"/>
              <a:gd name="T113" fmla="*/ 2147483647 h 480"/>
              <a:gd name="T114" fmla="*/ 2147483647 w 152"/>
              <a:gd name="T115" fmla="*/ 2147483647 h 48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2"/>
              <a:gd name="T175" fmla="*/ 0 h 480"/>
              <a:gd name="T176" fmla="*/ 152 w 152"/>
              <a:gd name="T177" fmla="*/ 480 h 48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6" y="458"/>
                </a:lnTo>
                <a:lnTo>
                  <a:pt x="54" y="439"/>
                </a:lnTo>
                <a:lnTo>
                  <a:pt x="37" y="356"/>
                </a:lnTo>
                <a:lnTo>
                  <a:pt x="32" y="277"/>
                </a:lnTo>
                <a:lnTo>
                  <a:pt x="30" y="248"/>
                </a:lnTo>
              </a:path>
            </a:pathLst>
          </a:custGeom>
          <a:solidFill>
            <a:srgbClr val="9933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14" name="Freeform 20"/>
          <p:cNvSpPr>
            <a:spLocks/>
          </p:cNvSpPr>
          <p:nvPr/>
        </p:nvSpPr>
        <p:spPr bwMode="auto">
          <a:xfrm>
            <a:off x="1285875" y="3378200"/>
            <a:ext cx="252413" cy="714375"/>
          </a:xfrm>
          <a:custGeom>
            <a:avLst/>
            <a:gdLst>
              <a:gd name="T0" fmla="*/ 2147483647 w 159"/>
              <a:gd name="T1" fmla="*/ 2147483647 h 450"/>
              <a:gd name="T2" fmla="*/ 2147483647 w 159"/>
              <a:gd name="T3" fmla="*/ 2147483647 h 450"/>
              <a:gd name="T4" fmla="*/ 2147483647 w 159"/>
              <a:gd name="T5" fmla="*/ 2147483647 h 450"/>
              <a:gd name="T6" fmla="*/ 2147483647 w 159"/>
              <a:gd name="T7" fmla="*/ 2147483647 h 450"/>
              <a:gd name="T8" fmla="*/ 2147483647 w 159"/>
              <a:gd name="T9" fmla="*/ 2147483647 h 450"/>
              <a:gd name="T10" fmla="*/ 2147483647 w 159"/>
              <a:gd name="T11" fmla="*/ 2147483647 h 450"/>
              <a:gd name="T12" fmla="*/ 2147483647 w 159"/>
              <a:gd name="T13" fmla="*/ 2147483647 h 450"/>
              <a:gd name="T14" fmla="*/ 2147483647 w 159"/>
              <a:gd name="T15" fmla="*/ 2147483647 h 450"/>
              <a:gd name="T16" fmla="*/ 2147483647 w 159"/>
              <a:gd name="T17" fmla="*/ 2147483647 h 450"/>
              <a:gd name="T18" fmla="*/ 2147483647 w 159"/>
              <a:gd name="T19" fmla="*/ 2147483647 h 450"/>
              <a:gd name="T20" fmla="*/ 2147483647 w 159"/>
              <a:gd name="T21" fmla="*/ 2147483647 h 450"/>
              <a:gd name="T22" fmla="*/ 2147483647 w 159"/>
              <a:gd name="T23" fmla="*/ 2147483647 h 450"/>
              <a:gd name="T24" fmla="*/ 2147483647 w 159"/>
              <a:gd name="T25" fmla="*/ 2147483647 h 450"/>
              <a:gd name="T26" fmla="*/ 2147483647 w 159"/>
              <a:gd name="T27" fmla="*/ 2147483647 h 450"/>
              <a:gd name="T28" fmla="*/ 2147483647 w 159"/>
              <a:gd name="T29" fmla="*/ 2147483647 h 450"/>
              <a:gd name="T30" fmla="*/ 2147483647 w 159"/>
              <a:gd name="T31" fmla="*/ 2147483647 h 450"/>
              <a:gd name="T32" fmla="*/ 2147483647 w 159"/>
              <a:gd name="T33" fmla="*/ 2147483647 h 450"/>
              <a:gd name="T34" fmla="*/ 2147483647 w 159"/>
              <a:gd name="T35" fmla="*/ 2147483647 h 450"/>
              <a:gd name="T36" fmla="*/ 2147483647 w 159"/>
              <a:gd name="T37" fmla="*/ 2147483647 h 450"/>
              <a:gd name="T38" fmla="*/ 2147483647 w 159"/>
              <a:gd name="T39" fmla="*/ 2147483647 h 450"/>
              <a:gd name="T40" fmla="*/ 2147483647 w 159"/>
              <a:gd name="T41" fmla="*/ 2147483647 h 450"/>
              <a:gd name="T42" fmla="*/ 2147483647 w 159"/>
              <a:gd name="T43" fmla="*/ 2147483647 h 450"/>
              <a:gd name="T44" fmla="*/ 2147483647 w 159"/>
              <a:gd name="T45" fmla="*/ 0 h 450"/>
              <a:gd name="T46" fmla="*/ 2147483647 w 159"/>
              <a:gd name="T47" fmla="*/ 2147483647 h 450"/>
              <a:gd name="T48" fmla="*/ 2147483647 w 159"/>
              <a:gd name="T49" fmla="*/ 2147483647 h 450"/>
              <a:gd name="T50" fmla="*/ 2147483647 w 159"/>
              <a:gd name="T51" fmla="*/ 2147483647 h 450"/>
              <a:gd name="T52" fmla="*/ 2147483647 w 159"/>
              <a:gd name="T53" fmla="*/ 2147483647 h 450"/>
              <a:gd name="T54" fmla="*/ 2147483647 w 159"/>
              <a:gd name="T55" fmla="*/ 2147483647 h 450"/>
              <a:gd name="T56" fmla="*/ 2147483647 w 159"/>
              <a:gd name="T57" fmla="*/ 2147483647 h 450"/>
              <a:gd name="T58" fmla="*/ 2147483647 w 159"/>
              <a:gd name="T59" fmla="*/ 2147483647 h 450"/>
              <a:gd name="T60" fmla="*/ 2147483647 w 159"/>
              <a:gd name="T61" fmla="*/ 2147483647 h 450"/>
              <a:gd name="T62" fmla="*/ 2147483647 w 159"/>
              <a:gd name="T63" fmla="*/ 2147483647 h 450"/>
              <a:gd name="T64" fmla="*/ 2147483647 w 159"/>
              <a:gd name="T65" fmla="*/ 2147483647 h 450"/>
              <a:gd name="T66" fmla="*/ 2147483647 w 159"/>
              <a:gd name="T67" fmla="*/ 2147483647 h 450"/>
              <a:gd name="T68" fmla="*/ 0 w 159"/>
              <a:gd name="T69" fmla="*/ 2147483647 h 450"/>
              <a:gd name="T70" fmla="*/ 2147483647 w 159"/>
              <a:gd name="T71" fmla="*/ 2147483647 h 450"/>
              <a:gd name="T72" fmla="*/ 2147483647 w 159"/>
              <a:gd name="T73" fmla="*/ 2147483647 h 450"/>
              <a:gd name="T74" fmla="*/ 2147483647 w 159"/>
              <a:gd name="T75" fmla="*/ 2147483647 h 450"/>
              <a:gd name="T76" fmla="*/ 2147483647 w 159"/>
              <a:gd name="T77" fmla="*/ 2147483647 h 450"/>
              <a:gd name="T78" fmla="*/ 2147483647 w 159"/>
              <a:gd name="T79" fmla="*/ 2147483647 h 450"/>
              <a:gd name="T80" fmla="*/ 2147483647 w 159"/>
              <a:gd name="T81" fmla="*/ 2147483647 h 450"/>
              <a:gd name="T82" fmla="*/ 2147483647 w 159"/>
              <a:gd name="T83" fmla="*/ 2147483647 h 450"/>
              <a:gd name="T84" fmla="*/ 2147483647 w 159"/>
              <a:gd name="T85" fmla="*/ 2147483647 h 450"/>
              <a:gd name="T86" fmla="*/ 2147483647 w 159"/>
              <a:gd name="T87" fmla="*/ 2147483647 h 450"/>
              <a:gd name="T88" fmla="*/ 2147483647 w 159"/>
              <a:gd name="T89" fmla="*/ 2147483647 h 450"/>
              <a:gd name="T90" fmla="*/ 2147483647 w 159"/>
              <a:gd name="T91" fmla="*/ 2147483647 h 450"/>
              <a:gd name="T92" fmla="*/ 2147483647 w 159"/>
              <a:gd name="T93" fmla="*/ 2147483647 h 450"/>
              <a:gd name="T94" fmla="*/ 2147483647 w 159"/>
              <a:gd name="T95" fmla="*/ 2147483647 h 450"/>
              <a:gd name="T96" fmla="*/ 2147483647 w 159"/>
              <a:gd name="T97" fmla="*/ 2147483647 h 450"/>
              <a:gd name="T98" fmla="*/ 2147483647 w 159"/>
              <a:gd name="T99" fmla="*/ 2147483647 h 450"/>
              <a:gd name="T100" fmla="*/ 2147483647 w 159"/>
              <a:gd name="T101" fmla="*/ 2147483647 h 450"/>
              <a:gd name="T102" fmla="*/ 2147483647 w 159"/>
              <a:gd name="T103" fmla="*/ 2147483647 h 450"/>
              <a:gd name="T104" fmla="*/ 2147483647 w 159"/>
              <a:gd name="T105" fmla="*/ 2147483647 h 450"/>
              <a:gd name="T106" fmla="*/ 2147483647 w 159"/>
              <a:gd name="T107" fmla="*/ 2147483647 h 450"/>
              <a:gd name="T108" fmla="*/ 2147483647 w 159"/>
              <a:gd name="T109" fmla="*/ 2147483647 h 450"/>
              <a:gd name="T110" fmla="*/ 2147483647 w 159"/>
              <a:gd name="T111" fmla="*/ 2147483647 h 450"/>
              <a:gd name="T112" fmla="*/ 2147483647 w 159"/>
              <a:gd name="T113" fmla="*/ 2147483647 h 450"/>
              <a:gd name="T114" fmla="*/ 2147483647 w 159"/>
              <a:gd name="T115" fmla="*/ 2147483647 h 450"/>
              <a:gd name="T116" fmla="*/ 2147483647 w 159"/>
              <a:gd name="T117" fmla="*/ 2147483647 h 450"/>
              <a:gd name="T118" fmla="*/ 2147483647 w 159"/>
              <a:gd name="T119" fmla="*/ 2147483647 h 450"/>
              <a:gd name="T120" fmla="*/ 2147483647 w 159"/>
              <a:gd name="T121" fmla="*/ 2147483647 h 4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9"/>
              <a:gd name="T184" fmla="*/ 0 h 450"/>
              <a:gd name="T185" fmla="*/ 159 w 159"/>
              <a:gd name="T186" fmla="*/ 450 h 4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7" y="429"/>
                </a:lnTo>
              </a:path>
            </a:pathLst>
          </a:custGeom>
          <a:solidFill>
            <a:srgbClr val="4C4C4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15" name="Freeform 21"/>
          <p:cNvSpPr>
            <a:spLocks/>
          </p:cNvSpPr>
          <p:nvPr/>
        </p:nvSpPr>
        <p:spPr bwMode="auto">
          <a:xfrm>
            <a:off x="1298575" y="3368675"/>
            <a:ext cx="254000" cy="712788"/>
          </a:xfrm>
          <a:custGeom>
            <a:avLst/>
            <a:gdLst>
              <a:gd name="T0" fmla="*/ 2147483647 w 160"/>
              <a:gd name="T1" fmla="*/ 2147483647 h 449"/>
              <a:gd name="T2" fmla="*/ 2147483647 w 160"/>
              <a:gd name="T3" fmla="*/ 2147483647 h 449"/>
              <a:gd name="T4" fmla="*/ 2147483647 w 160"/>
              <a:gd name="T5" fmla="*/ 2147483647 h 449"/>
              <a:gd name="T6" fmla="*/ 2147483647 w 160"/>
              <a:gd name="T7" fmla="*/ 2147483647 h 449"/>
              <a:gd name="T8" fmla="*/ 2147483647 w 160"/>
              <a:gd name="T9" fmla="*/ 2147483647 h 449"/>
              <a:gd name="T10" fmla="*/ 2147483647 w 160"/>
              <a:gd name="T11" fmla="*/ 2147483647 h 449"/>
              <a:gd name="T12" fmla="*/ 2147483647 w 160"/>
              <a:gd name="T13" fmla="*/ 2147483647 h 449"/>
              <a:gd name="T14" fmla="*/ 2147483647 w 160"/>
              <a:gd name="T15" fmla="*/ 2147483647 h 449"/>
              <a:gd name="T16" fmla="*/ 2147483647 w 160"/>
              <a:gd name="T17" fmla="*/ 2147483647 h 449"/>
              <a:gd name="T18" fmla="*/ 2147483647 w 160"/>
              <a:gd name="T19" fmla="*/ 2147483647 h 449"/>
              <a:gd name="T20" fmla="*/ 2147483647 w 160"/>
              <a:gd name="T21" fmla="*/ 2147483647 h 449"/>
              <a:gd name="T22" fmla="*/ 2147483647 w 160"/>
              <a:gd name="T23" fmla="*/ 2147483647 h 449"/>
              <a:gd name="T24" fmla="*/ 2147483647 w 160"/>
              <a:gd name="T25" fmla="*/ 2147483647 h 449"/>
              <a:gd name="T26" fmla="*/ 2147483647 w 160"/>
              <a:gd name="T27" fmla="*/ 2147483647 h 449"/>
              <a:gd name="T28" fmla="*/ 2147483647 w 160"/>
              <a:gd name="T29" fmla="*/ 2147483647 h 449"/>
              <a:gd name="T30" fmla="*/ 2147483647 w 160"/>
              <a:gd name="T31" fmla="*/ 2147483647 h 449"/>
              <a:gd name="T32" fmla="*/ 2147483647 w 160"/>
              <a:gd name="T33" fmla="*/ 2147483647 h 449"/>
              <a:gd name="T34" fmla="*/ 2147483647 w 160"/>
              <a:gd name="T35" fmla="*/ 2147483647 h 449"/>
              <a:gd name="T36" fmla="*/ 2147483647 w 160"/>
              <a:gd name="T37" fmla="*/ 2147483647 h 449"/>
              <a:gd name="T38" fmla="*/ 2147483647 w 160"/>
              <a:gd name="T39" fmla="*/ 2147483647 h 449"/>
              <a:gd name="T40" fmla="*/ 2147483647 w 160"/>
              <a:gd name="T41" fmla="*/ 2147483647 h 449"/>
              <a:gd name="T42" fmla="*/ 2147483647 w 160"/>
              <a:gd name="T43" fmla="*/ 0 h 449"/>
              <a:gd name="T44" fmla="*/ 2147483647 w 160"/>
              <a:gd name="T45" fmla="*/ 2147483647 h 449"/>
              <a:gd name="T46" fmla="*/ 2147483647 w 160"/>
              <a:gd name="T47" fmla="*/ 2147483647 h 449"/>
              <a:gd name="T48" fmla="*/ 2147483647 w 160"/>
              <a:gd name="T49" fmla="*/ 2147483647 h 449"/>
              <a:gd name="T50" fmla="*/ 2147483647 w 160"/>
              <a:gd name="T51" fmla="*/ 2147483647 h 449"/>
              <a:gd name="T52" fmla="*/ 2147483647 w 160"/>
              <a:gd name="T53" fmla="*/ 2147483647 h 449"/>
              <a:gd name="T54" fmla="*/ 2147483647 w 160"/>
              <a:gd name="T55" fmla="*/ 2147483647 h 449"/>
              <a:gd name="T56" fmla="*/ 2147483647 w 160"/>
              <a:gd name="T57" fmla="*/ 2147483647 h 449"/>
              <a:gd name="T58" fmla="*/ 2147483647 w 160"/>
              <a:gd name="T59" fmla="*/ 2147483647 h 449"/>
              <a:gd name="T60" fmla="*/ 2147483647 w 160"/>
              <a:gd name="T61" fmla="*/ 2147483647 h 449"/>
              <a:gd name="T62" fmla="*/ 2147483647 w 160"/>
              <a:gd name="T63" fmla="*/ 2147483647 h 449"/>
              <a:gd name="T64" fmla="*/ 2147483647 w 160"/>
              <a:gd name="T65" fmla="*/ 2147483647 h 449"/>
              <a:gd name="T66" fmla="*/ 2147483647 w 160"/>
              <a:gd name="T67" fmla="*/ 2147483647 h 449"/>
              <a:gd name="T68" fmla="*/ 0 w 160"/>
              <a:gd name="T69" fmla="*/ 2147483647 h 449"/>
              <a:gd name="T70" fmla="*/ 2147483647 w 160"/>
              <a:gd name="T71" fmla="*/ 2147483647 h 449"/>
              <a:gd name="T72" fmla="*/ 2147483647 w 160"/>
              <a:gd name="T73" fmla="*/ 2147483647 h 449"/>
              <a:gd name="T74" fmla="*/ 2147483647 w 160"/>
              <a:gd name="T75" fmla="*/ 2147483647 h 449"/>
              <a:gd name="T76" fmla="*/ 2147483647 w 160"/>
              <a:gd name="T77" fmla="*/ 2147483647 h 449"/>
              <a:gd name="T78" fmla="*/ 2147483647 w 160"/>
              <a:gd name="T79" fmla="*/ 2147483647 h 449"/>
              <a:gd name="T80" fmla="*/ 2147483647 w 160"/>
              <a:gd name="T81" fmla="*/ 2147483647 h 449"/>
              <a:gd name="T82" fmla="*/ 2147483647 w 160"/>
              <a:gd name="T83" fmla="*/ 2147483647 h 449"/>
              <a:gd name="T84" fmla="*/ 2147483647 w 160"/>
              <a:gd name="T85" fmla="*/ 2147483647 h 449"/>
              <a:gd name="T86" fmla="*/ 2147483647 w 160"/>
              <a:gd name="T87" fmla="*/ 2147483647 h 449"/>
              <a:gd name="T88" fmla="*/ 2147483647 w 160"/>
              <a:gd name="T89" fmla="*/ 2147483647 h 449"/>
              <a:gd name="T90" fmla="*/ 2147483647 w 160"/>
              <a:gd name="T91" fmla="*/ 2147483647 h 449"/>
              <a:gd name="T92" fmla="*/ 2147483647 w 160"/>
              <a:gd name="T93" fmla="*/ 2147483647 h 449"/>
              <a:gd name="T94" fmla="*/ 2147483647 w 160"/>
              <a:gd name="T95" fmla="*/ 2147483647 h 449"/>
              <a:gd name="T96" fmla="*/ 2147483647 w 160"/>
              <a:gd name="T97" fmla="*/ 2147483647 h 449"/>
              <a:gd name="T98" fmla="*/ 2147483647 w 160"/>
              <a:gd name="T99" fmla="*/ 2147483647 h 449"/>
              <a:gd name="T100" fmla="*/ 2147483647 w 160"/>
              <a:gd name="T101" fmla="*/ 2147483647 h 449"/>
              <a:gd name="T102" fmla="*/ 2147483647 w 160"/>
              <a:gd name="T103" fmla="*/ 2147483647 h 449"/>
              <a:gd name="T104" fmla="*/ 2147483647 w 160"/>
              <a:gd name="T105" fmla="*/ 2147483647 h 449"/>
              <a:gd name="T106" fmla="*/ 2147483647 w 160"/>
              <a:gd name="T107" fmla="*/ 2147483647 h 449"/>
              <a:gd name="T108" fmla="*/ 2147483647 w 160"/>
              <a:gd name="T109" fmla="*/ 2147483647 h 449"/>
              <a:gd name="T110" fmla="*/ 2147483647 w 160"/>
              <a:gd name="T111" fmla="*/ 2147483647 h 449"/>
              <a:gd name="T112" fmla="*/ 2147483647 w 160"/>
              <a:gd name="T113" fmla="*/ 2147483647 h 449"/>
              <a:gd name="T114" fmla="*/ 2147483647 w 160"/>
              <a:gd name="T115" fmla="*/ 2147483647 h 449"/>
              <a:gd name="T116" fmla="*/ 2147483647 w 160"/>
              <a:gd name="T117" fmla="*/ 2147483647 h 449"/>
              <a:gd name="T118" fmla="*/ 2147483647 w 160"/>
              <a:gd name="T119" fmla="*/ 2147483647 h 449"/>
              <a:gd name="T120" fmla="*/ 2147483647 w 160"/>
              <a:gd name="T121" fmla="*/ 2147483647 h 44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0"/>
              <a:gd name="T184" fmla="*/ 0 h 449"/>
              <a:gd name="T185" fmla="*/ 160 w 160"/>
              <a:gd name="T186" fmla="*/ 449 h 44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2" y="310"/>
                </a:lnTo>
                <a:lnTo>
                  <a:pt x="133" y="308"/>
                </a:lnTo>
                <a:lnTo>
                  <a:pt x="135" y="307"/>
                </a:lnTo>
                <a:lnTo>
                  <a:pt x="137" y="304"/>
                </a:lnTo>
                <a:lnTo>
                  <a:pt x="137" y="300"/>
                </a:lnTo>
                <a:lnTo>
                  <a:pt x="139" y="294"/>
                </a:lnTo>
                <a:lnTo>
                  <a:pt x="140" y="287"/>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585750" name="Rectangle 22"/>
          <p:cNvSpPr>
            <a:spLocks noChangeArrowheads="1"/>
          </p:cNvSpPr>
          <p:nvPr/>
        </p:nvSpPr>
        <p:spPr bwMode="auto">
          <a:xfrm>
            <a:off x="1235075" y="3414713"/>
            <a:ext cx="369888" cy="461962"/>
          </a:xfrm>
          <a:prstGeom prst="rect">
            <a:avLst/>
          </a:prstGeom>
          <a:noFill/>
          <a:ln w="9525">
            <a:noFill/>
            <a:miter lim="800000"/>
            <a:headEnd/>
            <a:tailEnd/>
          </a:ln>
          <a:effec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400" b="1">
                <a:effectLst>
                  <a:outerShdw blurRad="38100" dist="38100" dir="2700000" algn="tl">
                    <a:srgbClr val="C0C0C0"/>
                  </a:outerShdw>
                </a:effectLst>
                <a:latin typeface="Courier New" panose="02070309020205020404" pitchFamily="49" charset="0"/>
                <a:cs typeface="Courier New" panose="02070309020205020404" pitchFamily="49" charset="0"/>
              </a:rPr>
              <a:t>?</a:t>
            </a:r>
          </a:p>
        </p:txBody>
      </p:sp>
      <p:sp>
        <p:nvSpPr>
          <p:cNvPr id="4117" name="Rectangle 23"/>
          <p:cNvSpPr>
            <a:spLocks noChangeArrowheads="1"/>
          </p:cNvSpPr>
          <p:nvPr/>
        </p:nvSpPr>
        <p:spPr bwMode="auto">
          <a:xfrm>
            <a:off x="2051050" y="4205288"/>
            <a:ext cx="5965825" cy="1770062"/>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
        <p:nvSpPr>
          <p:cNvPr id="4118" name="Rectangle 24"/>
          <p:cNvSpPr>
            <a:spLocks noChangeArrowheads="1"/>
          </p:cNvSpPr>
          <p:nvPr/>
        </p:nvSpPr>
        <p:spPr bwMode="auto">
          <a:xfrm>
            <a:off x="3459163" y="4930775"/>
            <a:ext cx="4002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2200" b="1">
                <a:latin typeface="Courier New" pitchFamily="49" charset="0"/>
                <a:ea typeface="宋体" charset="-122"/>
                <a:cs typeface="Courier New" pitchFamily="49" charset="0"/>
              </a:rPr>
              <a:t>Abel</a:t>
            </a:r>
            <a:r>
              <a:rPr lang="zh-CN" altLang="en-US" sz="2200" b="1">
                <a:latin typeface="Courier New" pitchFamily="49" charset="0"/>
                <a:ea typeface="宋体" charset="-122"/>
                <a:cs typeface="Courier New" pitchFamily="49" charset="0"/>
              </a:rPr>
              <a:t>的工资是多少?</a:t>
            </a:r>
          </a:p>
        </p:txBody>
      </p:sp>
      <p:sp>
        <p:nvSpPr>
          <p:cNvPr id="4119" name="Oval 25"/>
          <p:cNvSpPr>
            <a:spLocks noChangeArrowheads="1"/>
          </p:cNvSpPr>
          <p:nvPr/>
        </p:nvSpPr>
        <p:spPr bwMode="auto">
          <a:xfrm>
            <a:off x="2228850" y="4630738"/>
            <a:ext cx="1117600" cy="1106487"/>
          </a:xfrm>
          <a:prstGeom prst="ellipse">
            <a:avLst/>
          </a:pr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grpSp>
        <p:nvGrpSpPr>
          <p:cNvPr id="4120" name="Group 26"/>
          <p:cNvGrpSpPr>
            <a:grpSpLocks/>
          </p:cNvGrpSpPr>
          <p:nvPr/>
        </p:nvGrpSpPr>
        <p:grpSpPr bwMode="auto">
          <a:xfrm>
            <a:off x="2501900" y="4794250"/>
            <a:ext cx="612775" cy="776288"/>
            <a:chOff x="1698" y="2928"/>
            <a:chExt cx="386" cy="489"/>
          </a:xfrm>
        </p:grpSpPr>
        <p:grpSp>
          <p:nvGrpSpPr>
            <p:cNvPr id="4124" name="Group 27"/>
            <p:cNvGrpSpPr>
              <a:grpSpLocks/>
            </p:cNvGrpSpPr>
            <p:nvPr/>
          </p:nvGrpSpPr>
          <p:grpSpPr bwMode="auto">
            <a:xfrm>
              <a:off x="1781" y="3018"/>
              <a:ext cx="303" cy="399"/>
              <a:chOff x="1781" y="3018"/>
              <a:chExt cx="303" cy="399"/>
            </a:xfrm>
          </p:grpSpPr>
          <p:sp>
            <p:nvSpPr>
              <p:cNvPr id="4145" name="Freeform 28"/>
              <p:cNvSpPr>
                <a:spLocks/>
              </p:cNvSpPr>
              <p:nvPr/>
            </p:nvSpPr>
            <p:spPr bwMode="auto">
              <a:xfrm>
                <a:off x="1788" y="304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6"/>
                  <a:gd name="T154" fmla="*/ 0 h 373"/>
                  <a:gd name="T155" fmla="*/ 296 w 296"/>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46" name="Freeform 29"/>
              <p:cNvSpPr>
                <a:spLocks/>
              </p:cNvSpPr>
              <p:nvPr/>
            </p:nvSpPr>
            <p:spPr bwMode="auto">
              <a:xfrm>
                <a:off x="1781" y="3018"/>
                <a:ext cx="298" cy="374"/>
              </a:xfrm>
              <a:custGeom>
                <a:avLst/>
                <a:gdLst>
                  <a:gd name="T0" fmla="*/ 2 w 298"/>
                  <a:gd name="T1" fmla="*/ 354 h 374"/>
                  <a:gd name="T2" fmla="*/ 1 w 298"/>
                  <a:gd name="T3" fmla="*/ 350 h 374"/>
                  <a:gd name="T4" fmla="*/ 0 w 298"/>
                  <a:gd name="T5" fmla="*/ 336 h 374"/>
                  <a:gd name="T6" fmla="*/ 0 w 298"/>
                  <a:gd name="T7" fmla="*/ 315 h 374"/>
                  <a:gd name="T8" fmla="*/ 0 w 298"/>
                  <a:gd name="T9" fmla="*/ 290 h 374"/>
                  <a:gd name="T10" fmla="*/ 2 w 298"/>
                  <a:gd name="T11" fmla="*/ 263 h 374"/>
                  <a:gd name="T12" fmla="*/ 7 w 298"/>
                  <a:gd name="T13" fmla="*/ 236 h 374"/>
                  <a:gd name="T14" fmla="*/ 15 w 298"/>
                  <a:gd name="T15" fmla="*/ 209 h 374"/>
                  <a:gd name="T16" fmla="*/ 27 w 298"/>
                  <a:gd name="T17" fmla="*/ 187 h 374"/>
                  <a:gd name="T18" fmla="*/ 41 w 298"/>
                  <a:gd name="T19" fmla="*/ 172 h 374"/>
                  <a:gd name="T20" fmla="*/ 54 w 298"/>
                  <a:gd name="T21" fmla="*/ 161 h 374"/>
                  <a:gd name="T22" fmla="*/ 68 w 298"/>
                  <a:gd name="T23" fmla="*/ 156 h 374"/>
                  <a:gd name="T24" fmla="*/ 81 w 298"/>
                  <a:gd name="T25" fmla="*/ 152 h 374"/>
                  <a:gd name="T26" fmla="*/ 94 w 298"/>
                  <a:gd name="T27" fmla="*/ 148 h 374"/>
                  <a:gd name="T28" fmla="*/ 108 w 298"/>
                  <a:gd name="T29" fmla="*/ 141 h 374"/>
                  <a:gd name="T30" fmla="*/ 121 w 298"/>
                  <a:gd name="T31" fmla="*/ 128 h 374"/>
                  <a:gd name="T32" fmla="*/ 135 w 298"/>
                  <a:gd name="T33" fmla="*/ 109 h 374"/>
                  <a:gd name="T34" fmla="*/ 146 w 298"/>
                  <a:gd name="T35" fmla="*/ 85 h 374"/>
                  <a:gd name="T36" fmla="*/ 155 w 298"/>
                  <a:gd name="T37" fmla="*/ 65 h 374"/>
                  <a:gd name="T38" fmla="*/ 162 w 298"/>
                  <a:gd name="T39" fmla="*/ 46 h 374"/>
                  <a:gd name="T40" fmla="*/ 165 w 298"/>
                  <a:gd name="T41" fmla="*/ 30 h 374"/>
                  <a:gd name="T42" fmla="*/ 167 w 298"/>
                  <a:gd name="T43" fmla="*/ 18 h 374"/>
                  <a:gd name="T44" fmla="*/ 168 w 298"/>
                  <a:gd name="T45" fmla="*/ 7 h 374"/>
                  <a:gd name="T46" fmla="*/ 168 w 298"/>
                  <a:gd name="T47" fmla="*/ 2 h 374"/>
                  <a:gd name="T48" fmla="*/ 168 w 298"/>
                  <a:gd name="T49" fmla="*/ 0 h 374"/>
                  <a:gd name="T50" fmla="*/ 297 w 298"/>
                  <a:gd name="T51" fmla="*/ 20 h 374"/>
                  <a:gd name="T52" fmla="*/ 296 w 298"/>
                  <a:gd name="T53" fmla="*/ 25 h 374"/>
                  <a:gd name="T54" fmla="*/ 293 w 298"/>
                  <a:gd name="T55" fmla="*/ 39 h 374"/>
                  <a:gd name="T56" fmla="*/ 288 w 298"/>
                  <a:gd name="T57" fmla="*/ 61 h 374"/>
                  <a:gd name="T58" fmla="*/ 282 w 298"/>
                  <a:gd name="T59" fmla="*/ 86 h 374"/>
                  <a:gd name="T60" fmla="*/ 274 w 298"/>
                  <a:gd name="T61" fmla="*/ 112 h 374"/>
                  <a:gd name="T62" fmla="*/ 265 w 298"/>
                  <a:gd name="T63" fmla="*/ 138 h 374"/>
                  <a:gd name="T64" fmla="*/ 254 w 298"/>
                  <a:gd name="T65" fmla="*/ 158 h 374"/>
                  <a:gd name="T66" fmla="*/ 243 w 298"/>
                  <a:gd name="T67" fmla="*/ 173 h 374"/>
                  <a:gd name="T68" fmla="*/ 229 w 298"/>
                  <a:gd name="T69" fmla="*/ 181 h 374"/>
                  <a:gd name="T70" fmla="*/ 213 w 298"/>
                  <a:gd name="T71" fmla="*/ 187 h 374"/>
                  <a:gd name="T72" fmla="*/ 194 w 298"/>
                  <a:gd name="T73" fmla="*/ 191 h 374"/>
                  <a:gd name="T74" fmla="*/ 177 w 298"/>
                  <a:gd name="T75" fmla="*/ 197 h 374"/>
                  <a:gd name="T76" fmla="*/ 160 w 298"/>
                  <a:gd name="T77" fmla="*/ 203 h 374"/>
                  <a:gd name="T78" fmla="*/ 145 w 298"/>
                  <a:gd name="T79" fmla="*/ 212 h 374"/>
                  <a:gd name="T80" fmla="*/ 133 w 298"/>
                  <a:gd name="T81" fmla="*/ 224 h 374"/>
                  <a:gd name="T82" fmla="*/ 125 w 298"/>
                  <a:gd name="T83" fmla="*/ 242 h 374"/>
                  <a:gd name="T84" fmla="*/ 121 w 298"/>
                  <a:gd name="T85" fmla="*/ 265 h 374"/>
                  <a:gd name="T86" fmla="*/ 118 w 298"/>
                  <a:gd name="T87" fmla="*/ 287 h 374"/>
                  <a:gd name="T88" fmla="*/ 117 w 298"/>
                  <a:gd name="T89" fmla="*/ 309 h 374"/>
                  <a:gd name="T90" fmla="*/ 117 w 298"/>
                  <a:gd name="T91" fmla="*/ 329 h 374"/>
                  <a:gd name="T92" fmla="*/ 118 w 298"/>
                  <a:gd name="T93" fmla="*/ 346 h 374"/>
                  <a:gd name="T94" fmla="*/ 119 w 298"/>
                  <a:gd name="T95" fmla="*/ 360 h 374"/>
                  <a:gd name="T96" fmla="*/ 120 w 298"/>
                  <a:gd name="T97" fmla="*/ 369 h 374"/>
                  <a:gd name="T98" fmla="*/ 121 w 298"/>
                  <a:gd name="T99" fmla="*/ 373 h 374"/>
                  <a:gd name="T100" fmla="*/ 2 w 298"/>
                  <a:gd name="T101" fmla="*/ 354 h 3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8"/>
                  <a:gd name="T154" fmla="*/ 0 h 374"/>
                  <a:gd name="T155" fmla="*/ 298 w 298"/>
                  <a:gd name="T156" fmla="*/ 374 h 3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47" name="Freeform 30"/>
              <p:cNvSpPr>
                <a:spLocks/>
              </p:cNvSpPr>
              <p:nvPr/>
            </p:nvSpPr>
            <p:spPr bwMode="auto">
              <a:xfrm>
                <a:off x="1798" y="3048"/>
                <a:ext cx="259" cy="319"/>
              </a:xfrm>
              <a:custGeom>
                <a:avLst/>
                <a:gdLst>
                  <a:gd name="T0" fmla="*/ 1 w 259"/>
                  <a:gd name="T1" fmla="*/ 303 h 319"/>
                  <a:gd name="T2" fmla="*/ 1 w 259"/>
                  <a:gd name="T3" fmla="*/ 299 h 319"/>
                  <a:gd name="T4" fmla="*/ 0 w 259"/>
                  <a:gd name="T5" fmla="*/ 287 h 319"/>
                  <a:gd name="T6" fmla="*/ 0 w 259"/>
                  <a:gd name="T7" fmla="*/ 270 h 319"/>
                  <a:gd name="T8" fmla="*/ 0 w 259"/>
                  <a:gd name="T9" fmla="*/ 248 h 319"/>
                  <a:gd name="T10" fmla="*/ 0 w 259"/>
                  <a:gd name="T11" fmla="*/ 226 h 319"/>
                  <a:gd name="T12" fmla="*/ 4 w 259"/>
                  <a:gd name="T13" fmla="*/ 203 h 319"/>
                  <a:gd name="T14" fmla="*/ 11 w 259"/>
                  <a:gd name="T15" fmla="*/ 181 h 319"/>
                  <a:gd name="T16" fmla="*/ 22 w 259"/>
                  <a:gd name="T17" fmla="*/ 164 h 319"/>
                  <a:gd name="T18" fmla="*/ 35 w 259"/>
                  <a:gd name="T19" fmla="*/ 152 h 319"/>
                  <a:gd name="T20" fmla="*/ 50 w 259"/>
                  <a:gd name="T21" fmla="*/ 143 h 319"/>
                  <a:gd name="T22" fmla="*/ 66 w 259"/>
                  <a:gd name="T23" fmla="*/ 135 h 319"/>
                  <a:gd name="T24" fmla="*/ 83 w 259"/>
                  <a:gd name="T25" fmla="*/ 128 h 319"/>
                  <a:gd name="T26" fmla="*/ 99 w 259"/>
                  <a:gd name="T27" fmla="*/ 120 h 319"/>
                  <a:gd name="T28" fmla="*/ 114 w 259"/>
                  <a:gd name="T29" fmla="*/ 107 h 319"/>
                  <a:gd name="T30" fmla="*/ 127 w 259"/>
                  <a:gd name="T31" fmla="*/ 91 h 319"/>
                  <a:gd name="T32" fmla="*/ 139 w 259"/>
                  <a:gd name="T33" fmla="*/ 68 h 319"/>
                  <a:gd name="T34" fmla="*/ 145 w 259"/>
                  <a:gd name="T35" fmla="*/ 48 h 319"/>
                  <a:gd name="T36" fmla="*/ 151 w 259"/>
                  <a:gd name="T37" fmla="*/ 34 h 319"/>
                  <a:gd name="T38" fmla="*/ 155 w 259"/>
                  <a:gd name="T39" fmla="*/ 21 h 319"/>
                  <a:gd name="T40" fmla="*/ 159 w 259"/>
                  <a:gd name="T41" fmla="*/ 12 h 319"/>
                  <a:gd name="T42" fmla="*/ 161 w 259"/>
                  <a:gd name="T43" fmla="*/ 6 h 319"/>
                  <a:gd name="T44" fmla="*/ 162 w 259"/>
                  <a:gd name="T45" fmla="*/ 2 h 319"/>
                  <a:gd name="T46" fmla="*/ 163 w 259"/>
                  <a:gd name="T47" fmla="*/ 0 h 319"/>
                  <a:gd name="T48" fmla="*/ 258 w 259"/>
                  <a:gd name="T49" fmla="*/ 17 h 319"/>
                  <a:gd name="T50" fmla="*/ 257 w 259"/>
                  <a:gd name="T51" fmla="*/ 21 h 319"/>
                  <a:gd name="T52" fmla="*/ 254 w 259"/>
                  <a:gd name="T53" fmla="*/ 32 h 319"/>
                  <a:gd name="T54" fmla="*/ 250 w 259"/>
                  <a:gd name="T55" fmla="*/ 48 h 319"/>
                  <a:gd name="T56" fmla="*/ 245 w 259"/>
                  <a:gd name="T57" fmla="*/ 68 h 319"/>
                  <a:gd name="T58" fmla="*/ 238 w 259"/>
                  <a:gd name="T59" fmla="*/ 88 h 319"/>
                  <a:gd name="T60" fmla="*/ 230 w 259"/>
                  <a:gd name="T61" fmla="*/ 107 h 319"/>
                  <a:gd name="T62" fmla="*/ 222 w 259"/>
                  <a:gd name="T63" fmla="*/ 123 h 319"/>
                  <a:gd name="T64" fmla="*/ 212 w 259"/>
                  <a:gd name="T65" fmla="*/ 134 h 319"/>
                  <a:gd name="T66" fmla="*/ 200 w 259"/>
                  <a:gd name="T67" fmla="*/ 140 h 319"/>
                  <a:gd name="T68" fmla="*/ 184 w 259"/>
                  <a:gd name="T69" fmla="*/ 146 h 319"/>
                  <a:gd name="T70" fmla="*/ 167 w 259"/>
                  <a:gd name="T71" fmla="*/ 152 h 319"/>
                  <a:gd name="T72" fmla="*/ 148 w 259"/>
                  <a:gd name="T73" fmla="*/ 157 h 319"/>
                  <a:gd name="T74" fmla="*/ 130 w 259"/>
                  <a:gd name="T75" fmla="*/ 165 h 319"/>
                  <a:gd name="T76" fmla="*/ 114 w 259"/>
                  <a:gd name="T77" fmla="*/ 176 h 319"/>
                  <a:gd name="T78" fmla="*/ 100 w 259"/>
                  <a:gd name="T79" fmla="*/ 189 h 319"/>
                  <a:gd name="T80" fmla="*/ 90 w 259"/>
                  <a:gd name="T81" fmla="*/ 206 h 319"/>
                  <a:gd name="T82" fmla="*/ 86 w 259"/>
                  <a:gd name="T83" fmla="*/ 223 h 319"/>
                  <a:gd name="T84" fmla="*/ 83 w 259"/>
                  <a:gd name="T85" fmla="*/ 241 h 319"/>
                  <a:gd name="T86" fmla="*/ 83 w 259"/>
                  <a:gd name="T87" fmla="*/ 260 h 319"/>
                  <a:gd name="T88" fmla="*/ 83 w 259"/>
                  <a:gd name="T89" fmla="*/ 278 h 319"/>
                  <a:gd name="T90" fmla="*/ 85 w 259"/>
                  <a:gd name="T91" fmla="*/ 293 h 319"/>
                  <a:gd name="T92" fmla="*/ 86 w 259"/>
                  <a:gd name="T93" fmla="*/ 305 h 319"/>
                  <a:gd name="T94" fmla="*/ 88 w 259"/>
                  <a:gd name="T95" fmla="*/ 314 h 319"/>
                  <a:gd name="T96" fmla="*/ 88 w 259"/>
                  <a:gd name="T97" fmla="*/ 318 h 319"/>
                  <a:gd name="T98" fmla="*/ 1 w 259"/>
                  <a:gd name="T99" fmla="*/ 303 h 3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9"/>
                  <a:gd name="T151" fmla="*/ 0 h 319"/>
                  <a:gd name="T152" fmla="*/ 259 w 259"/>
                  <a:gd name="T153" fmla="*/ 319 h 31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48" name="Freeform 31"/>
              <p:cNvSpPr>
                <a:spLocks/>
              </p:cNvSpPr>
              <p:nvPr/>
            </p:nvSpPr>
            <p:spPr bwMode="auto">
              <a:xfrm>
                <a:off x="1850" y="3166"/>
                <a:ext cx="123" cy="56"/>
              </a:xfrm>
              <a:custGeom>
                <a:avLst/>
                <a:gdLst>
                  <a:gd name="T0" fmla="*/ 64 w 123"/>
                  <a:gd name="T1" fmla="*/ 52 h 56"/>
                  <a:gd name="T2" fmla="*/ 76 w 123"/>
                  <a:gd name="T3" fmla="*/ 49 h 56"/>
                  <a:gd name="T4" fmla="*/ 88 w 123"/>
                  <a:gd name="T5" fmla="*/ 45 h 56"/>
                  <a:gd name="T6" fmla="*/ 97 w 123"/>
                  <a:gd name="T7" fmla="*/ 41 h 56"/>
                  <a:gd name="T8" fmla="*/ 106 w 123"/>
                  <a:gd name="T9" fmla="*/ 36 h 56"/>
                  <a:gd name="T10" fmla="*/ 113 w 123"/>
                  <a:gd name="T11" fmla="*/ 30 h 56"/>
                  <a:gd name="T12" fmla="*/ 118 w 123"/>
                  <a:gd name="T13" fmla="*/ 26 h 56"/>
                  <a:gd name="T14" fmla="*/ 121 w 123"/>
                  <a:gd name="T15" fmla="*/ 20 h 56"/>
                  <a:gd name="T16" fmla="*/ 122 w 123"/>
                  <a:gd name="T17" fmla="*/ 14 h 56"/>
                  <a:gd name="T18" fmla="*/ 120 w 123"/>
                  <a:gd name="T19" fmla="*/ 10 h 56"/>
                  <a:gd name="T20" fmla="*/ 116 w 123"/>
                  <a:gd name="T21" fmla="*/ 6 h 56"/>
                  <a:gd name="T22" fmla="*/ 109 w 123"/>
                  <a:gd name="T23" fmla="*/ 3 h 56"/>
                  <a:gd name="T24" fmla="*/ 101 w 123"/>
                  <a:gd name="T25" fmla="*/ 1 h 56"/>
                  <a:gd name="T26" fmla="*/ 91 w 123"/>
                  <a:gd name="T27" fmla="*/ 0 h 56"/>
                  <a:gd name="T28" fmla="*/ 81 w 123"/>
                  <a:gd name="T29" fmla="*/ 0 h 56"/>
                  <a:gd name="T30" fmla="*/ 69 w 123"/>
                  <a:gd name="T31" fmla="*/ 0 h 56"/>
                  <a:gd name="T32" fmla="*/ 57 w 123"/>
                  <a:gd name="T33" fmla="*/ 2 h 56"/>
                  <a:gd name="T34" fmla="*/ 45 w 123"/>
                  <a:gd name="T35" fmla="*/ 5 h 56"/>
                  <a:gd name="T36" fmla="*/ 33 w 123"/>
                  <a:gd name="T37" fmla="*/ 9 h 56"/>
                  <a:gd name="T38" fmla="*/ 24 w 123"/>
                  <a:gd name="T39" fmla="*/ 13 h 56"/>
                  <a:gd name="T40" fmla="*/ 15 w 123"/>
                  <a:gd name="T41" fmla="*/ 18 h 56"/>
                  <a:gd name="T42" fmla="*/ 8 w 123"/>
                  <a:gd name="T43" fmla="*/ 22 h 56"/>
                  <a:gd name="T44" fmla="*/ 3 w 123"/>
                  <a:gd name="T45" fmla="*/ 28 h 56"/>
                  <a:gd name="T46" fmla="*/ 0 w 123"/>
                  <a:gd name="T47" fmla="*/ 34 h 56"/>
                  <a:gd name="T48" fmla="*/ 0 w 123"/>
                  <a:gd name="T49" fmla="*/ 38 h 56"/>
                  <a:gd name="T50" fmla="*/ 1 w 123"/>
                  <a:gd name="T51" fmla="*/ 44 h 56"/>
                  <a:gd name="T52" fmla="*/ 5 w 123"/>
                  <a:gd name="T53" fmla="*/ 48 h 56"/>
                  <a:gd name="T54" fmla="*/ 12 w 123"/>
                  <a:gd name="T55" fmla="*/ 51 h 56"/>
                  <a:gd name="T56" fmla="*/ 20 w 123"/>
                  <a:gd name="T57" fmla="*/ 53 h 56"/>
                  <a:gd name="T58" fmla="*/ 30 w 123"/>
                  <a:gd name="T59" fmla="*/ 55 h 56"/>
                  <a:gd name="T60" fmla="*/ 40 w 123"/>
                  <a:gd name="T61" fmla="*/ 55 h 56"/>
                  <a:gd name="T62" fmla="*/ 52 w 123"/>
                  <a:gd name="T63" fmla="*/ 53 h 56"/>
                  <a:gd name="T64" fmla="*/ 64 w 123"/>
                  <a:gd name="T65" fmla="*/ 52 h 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3"/>
                  <a:gd name="T100" fmla="*/ 0 h 56"/>
                  <a:gd name="T101" fmla="*/ 123 w 123"/>
                  <a:gd name="T102" fmla="*/ 56 h 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49" name="Freeform 32"/>
              <p:cNvSpPr>
                <a:spLocks/>
              </p:cNvSpPr>
              <p:nvPr/>
            </p:nvSpPr>
            <p:spPr bwMode="auto">
              <a:xfrm>
                <a:off x="1860" y="317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50" name="Freeform 33"/>
              <p:cNvSpPr>
                <a:spLocks/>
              </p:cNvSpPr>
              <p:nvPr/>
            </p:nvSpPr>
            <p:spPr bwMode="auto">
              <a:xfrm>
                <a:off x="1953" y="3034"/>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51" name="Freeform 34"/>
              <p:cNvSpPr>
                <a:spLocks/>
              </p:cNvSpPr>
              <p:nvPr/>
            </p:nvSpPr>
            <p:spPr bwMode="auto">
              <a:xfrm>
                <a:off x="2033" y="304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52" name="Freeform 35"/>
              <p:cNvSpPr>
                <a:spLocks/>
              </p:cNvSpPr>
              <p:nvPr/>
            </p:nvSpPr>
            <p:spPr bwMode="auto">
              <a:xfrm>
                <a:off x="1871" y="333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53" name="Freeform 36"/>
              <p:cNvSpPr>
                <a:spLocks/>
              </p:cNvSpPr>
              <p:nvPr/>
            </p:nvSpPr>
            <p:spPr bwMode="auto">
              <a:xfrm>
                <a:off x="1791" y="332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4125" name="Group 37"/>
            <p:cNvGrpSpPr>
              <a:grpSpLocks/>
            </p:cNvGrpSpPr>
            <p:nvPr/>
          </p:nvGrpSpPr>
          <p:grpSpPr bwMode="auto">
            <a:xfrm>
              <a:off x="1740" y="2985"/>
              <a:ext cx="303" cy="399"/>
              <a:chOff x="1740" y="2985"/>
              <a:chExt cx="303" cy="399"/>
            </a:xfrm>
          </p:grpSpPr>
          <p:sp>
            <p:nvSpPr>
              <p:cNvPr id="4136" name="Freeform 38"/>
              <p:cNvSpPr>
                <a:spLocks/>
              </p:cNvSpPr>
              <p:nvPr/>
            </p:nvSpPr>
            <p:spPr bwMode="auto">
              <a:xfrm>
                <a:off x="1746" y="3012"/>
                <a:ext cx="297" cy="372"/>
              </a:xfrm>
              <a:custGeom>
                <a:avLst/>
                <a:gdLst>
                  <a:gd name="T0" fmla="*/ 2 w 297"/>
                  <a:gd name="T1" fmla="*/ 352 h 372"/>
                  <a:gd name="T2" fmla="*/ 1 w 297"/>
                  <a:gd name="T3" fmla="*/ 347 h 372"/>
                  <a:gd name="T4" fmla="*/ 0 w 297"/>
                  <a:gd name="T5" fmla="*/ 333 h 372"/>
                  <a:gd name="T6" fmla="*/ 0 w 297"/>
                  <a:gd name="T7" fmla="*/ 314 h 372"/>
                  <a:gd name="T8" fmla="*/ 0 w 297"/>
                  <a:gd name="T9" fmla="*/ 289 h 372"/>
                  <a:gd name="T10" fmla="*/ 2 w 297"/>
                  <a:gd name="T11" fmla="*/ 262 h 372"/>
                  <a:gd name="T12" fmla="*/ 6 w 297"/>
                  <a:gd name="T13" fmla="*/ 233 h 372"/>
                  <a:gd name="T14" fmla="*/ 15 w 297"/>
                  <a:gd name="T15" fmla="*/ 208 h 372"/>
                  <a:gd name="T16" fmla="*/ 26 w 297"/>
                  <a:gd name="T17" fmla="*/ 186 h 372"/>
                  <a:gd name="T18" fmla="*/ 40 w 297"/>
                  <a:gd name="T19" fmla="*/ 170 h 372"/>
                  <a:gd name="T20" fmla="*/ 54 w 297"/>
                  <a:gd name="T21" fmla="*/ 161 h 372"/>
                  <a:gd name="T22" fmla="*/ 68 w 297"/>
                  <a:gd name="T23" fmla="*/ 155 h 372"/>
                  <a:gd name="T24" fmla="*/ 80 w 297"/>
                  <a:gd name="T25" fmla="*/ 150 h 372"/>
                  <a:gd name="T26" fmla="*/ 94 w 297"/>
                  <a:gd name="T27" fmla="*/ 146 h 372"/>
                  <a:gd name="T28" fmla="*/ 107 w 297"/>
                  <a:gd name="T29" fmla="*/ 139 h 372"/>
                  <a:gd name="T30" fmla="*/ 121 w 297"/>
                  <a:gd name="T31" fmla="*/ 127 h 372"/>
                  <a:gd name="T32" fmla="*/ 134 w 297"/>
                  <a:gd name="T33" fmla="*/ 107 h 372"/>
                  <a:gd name="T34" fmla="*/ 146 w 297"/>
                  <a:gd name="T35" fmla="*/ 85 h 372"/>
                  <a:gd name="T36" fmla="*/ 155 w 297"/>
                  <a:gd name="T37" fmla="*/ 63 h 372"/>
                  <a:gd name="T38" fmla="*/ 161 w 297"/>
                  <a:gd name="T39" fmla="*/ 45 h 372"/>
                  <a:gd name="T40" fmla="*/ 164 w 297"/>
                  <a:gd name="T41" fmla="*/ 29 h 372"/>
                  <a:gd name="T42" fmla="*/ 167 w 297"/>
                  <a:gd name="T43" fmla="*/ 17 h 372"/>
                  <a:gd name="T44" fmla="*/ 168 w 297"/>
                  <a:gd name="T45" fmla="*/ 7 h 372"/>
                  <a:gd name="T46" fmla="*/ 168 w 297"/>
                  <a:gd name="T47" fmla="*/ 1 h 372"/>
                  <a:gd name="T48" fmla="*/ 168 w 297"/>
                  <a:gd name="T49" fmla="*/ 0 h 372"/>
                  <a:gd name="T50" fmla="*/ 296 w 297"/>
                  <a:gd name="T51" fmla="*/ 19 h 372"/>
                  <a:gd name="T52" fmla="*/ 295 w 297"/>
                  <a:gd name="T53" fmla="*/ 24 h 372"/>
                  <a:gd name="T54" fmla="*/ 293 w 297"/>
                  <a:gd name="T55" fmla="*/ 39 h 372"/>
                  <a:gd name="T56" fmla="*/ 288 w 297"/>
                  <a:gd name="T57" fmla="*/ 60 h 372"/>
                  <a:gd name="T58" fmla="*/ 282 w 297"/>
                  <a:gd name="T59" fmla="*/ 85 h 372"/>
                  <a:gd name="T60" fmla="*/ 274 w 297"/>
                  <a:gd name="T61" fmla="*/ 112 h 372"/>
                  <a:gd name="T62" fmla="*/ 265 w 297"/>
                  <a:gd name="T63" fmla="*/ 136 h 372"/>
                  <a:gd name="T64" fmla="*/ 254 w 297"/>
                  <a:gd name="T65" fmla="*/ 157 h 372"/>
                  <a:gd name="T66" fmla="*/ 242 w 297"/>
                  <a:gd name="T67" fmla="*/ 171 h 372"/>
                  <a:gd name="T68" fmla="*/ 229 w 297"/>
                  <a:gd name="T69" fmla="*/ 180 h 372"/>
                  <a:gd name="T70" fmla="*/ 213 w 297"/>
                  <a:gd name="T71" fmla="*/ 186 h 372"/>
                  <a:gd name="T72" fmla="*/ 194 w 297"/>
                  <a:gd name="T73" fmla="*/ 190 h 372"/>
                  <a:gd name="T74" fmla="*/ 177 w 297"/>
                  <a:gd name="T75" fmla="*/ 195 h 372"/>
                  <a:gd name="T76" fmla="*/ 160 w 297"/>
                  <a:gd name="T77" fmla="*/ 201 h 372"/>
                  <a:gd name="T78" fmla="*/ 145 w 297"/>
                  <a:gd name="T79" fmla="*/ 211 h 372"/>
                  <a:gd name="T80" fmla="*/ 133 w 297"/>
                  <a:gd name="T81" fmla="*/ 223 h 372"/>
                  <a:gd name="T82" fmla="*/ 125 w 297"/>
                  <a:gd name="T83" fmla="*/ 241 h 372"/>
                  <a:gd name="T84" fmla="*/ 121 w 297"/>
                  <a:gd name="T85" fmla="*/ 263 h 372"/>
                  <a:gd name="T86" fmla="*/ 118 w 297"/>
                  <a:gd name="T87" fmla="*/ 285 h 372"/>
                  <a:gd name="T88" fmla="*/ 117 w 297"/>
                  <a:gd name="T89" fmla="*/ 307 h 372"/>
                  <a:gd name="T90" fmla="*/ 117 w 297"/>
                  <a:gd name="T91" fmla="*/ 326 h 372"/>
                  <a:gd name="T92" fmla="*/ 118 w 297"/>
                  <a:gd name="T93" fmla="*/ 344 h 372"/>
                  <a:gd name="T94" fmla="*/ 119 w 297"/>
                  <a:gd name="T95" fmla="*/ 358 h 372"/>
                  <a:gd name="T96" fmla="*/ 120 w 297"/>
                  <a:gd name="T97" fmla="*/ 367 h 372"/>
                  <a:gd name="T98" fmla="*/ 121 w 297"/>
                  <a:gd name="T99" fmla="*/ 371 h 372"/>
                  <a:gd name="T100" fmla="*/ 2 w 297"/>
                  <a:gd name="T101" fmla="*/ 352 h 3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7"/>
                  <a:gd name="T154" fmla="*/ 0 h 372"/>
                  <a:gd name="T155" fmla="*/ 297 w 297"/>
                  <a:gd name="T156" fmla="*/ 372 h 3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37" name="Freeform 39"/>
              <p:cNvSpPr>
                <a:spLocks/>
              </p:cNvSpPr>
              <p:nvPr/>
            </p:nvSpPr>
            <p:spPr bwMode="auto">
              <a:xfrm>
                <a:off x="1740" y="2985"/>
                <a:ext cx="297" cy="374"/>
              </a:xfrm>
              <a:custGeom>
                <a:avLst/>
                <a:gdLst>
                  <a:gd name="T0" fmla="*/ 2 w 297"/>
                  <a:gd name="T1" fmla="*/ 354 h 374"/>
                  <a:gd name="T2" fmla="*/ 1 w 297"/>
                  <a:gd name="T3" fmla="*/ 350 h 374"/>
                  <a:gd name="T4" fmla="*/ 0 w 297"/>
                  <a:gd name="T5" fmla="*/ 336 h 374"/>
                  <a:gd name="T6" fmla="*/ 0 w 297"/>
                  <a:gd name="T7" fmla="*/ 315 h 374"/>
                  <a:gd name="T8" fmla="*/ 0 w 297"/>
                  <a:gd name="T9" fmla="*/ 290 h 374"/>
                  <a:gd name="T10" fmla="*/ 2 w 297"/>
                  <a:gd name="T11" fmla="*/ 263 h 374"/>
                  <a:gd name="T12" fmla="*/ 7 w 297"/>
                  <a:gd name="T13" fmla="*/ 236 h 374"/>
                  <a:gd name="T14" fmla="*/ 15 w 297"/>
                  <a:gd name="T15" fmla="*/ 209 h 374"/>
                  <a:gd name="T16" fmla="*/ 26 w 297"/>
                  <a:gd name="T17" fmla="*/ 187 h 374"/>
                  <a:gd name="T18" fmla="*/ 41 w 297"/>
                  <a:gd name="T19" fmla="*/ 172 h 374"/>
                  <a:gd name="T20" fmla="*/ 54 w 297"/>
                  <a:gd name="T21" fmla="*/ 161 h 374"/>
                  <a:gd name="T22" fmla="*/ 68 w 297"/>
                  <a:gd name="T23" fmla="*/ 156 h 374"/>
                  <a:gd name="T24" fmla="*/ 81 w 297"/>
                  <a:gd name="T25" fmla="*/ 152 h 374"/>
                  <a:gd name="T26" fmla="*/ 94 w 297"/>
                  <a:gd name="T27" fmla="*/ 148 h 374"/>
                  <a:gd name="T28" fmla="*/ 107 w 297"/>
                  <a:gd name="T29" fmla="*/ 141 h 374"/>
                  <a:gd name="T30" fmla="*/ 121 w 297"/>
                  <a:gd name="T31" fmla="*/ 128 h 374"/>
                  <a:gd name="T32" fmla="*/ 134 w 297"/>
                  <a:gd name="T33" fmla="*/ 109 h 374"/>
                  <a:gd name="T34" fmla="*/ 146 w 297"/>
                  <a:gd name="T35" fmla="*/ 85 h 374"/>
                  <a:gd name="T36" fmla="*/ 154 w 297"/>
                  <a:gd name="T37" fmla="*/ 65 h 374"/>
                  <a:gd name="T38" fmla="*/ 161 w 297"/>
                  <a:gd name="T39" fmla="*/ 46 h 374"/>
                  <a:gd name="T40" fmla="*/ 165 w 297"/>
                  <a:gd name="T41" fmla="*/ 30 h 374"/>
                  <a:gd name="T42" fmla="*/ 167 w 297"/>
                  <a:gd name="T43" fmla="*/ 18 h 374"/>
                  <a:gd name="T44" fmla="*/ 168 w 297"/>
                  <a:gd name="T45" fmla="*/ 7 h 374"/>
                  <a:gd name="T46" fmla="*/ 168 w 297"/>
                  <a:gd name="T47" fmla="*/ 2 h 374"/>
                  <a:gd name="T48" fmla="*/ 168 w 297"/>
                  <a:gd name="T49" fmla="*/ 0 h 374"/>
                  <a:gd name="T50" fmla="*/ 296 w 297"/>
                  <a:gd name="T51" fmla="*/ 20 h 374"/>
                  <a:gd name="T52" fmla="*/ 295 w 297"/>
                  <a:gd name="T53" fmla="*/ 25 h 374"/>
                  <a:gd name="T54" fmla="*/ 292 w 297"/>
                  <a:gd name="T55" fmla="*/ 39 h 374"/>
                  <a:gd name="T56" fmla="*/ 287 w 297"/>
                  <a:gd name="T57" fmla="*/ 61 h 374"/>
                  <a:gd name="T58" fmla="*/ 281 w 297"/>
                  <a:gd name="T59" fmla="*/ 86 h 374"/>
                  <a:gd name="T60" fmla="*/ 273 w 297"/>
                  <a:gd name="T61" fmla="*/ 112 h 374"/>
                  <a:gd name="T62" fmla="*/ 264 w 297"/>
                  <a:gd name="T63" fmla="*/ 138 h 374"/>
                  <a:gd name="T64" fmla="*/ 253 w 297"/>
                  <a:gd name="T65" fmla="*/ 158 h 374"/>
                  <a:gd name="T66" fmla="*/ 242 w 297"/>
                  <a:gd name="T67" fmla="*/ 173 h 374"/>
                  <a:gd name="T68" fmla="*/ 228 w 297"/>
                  <a:gd name="T69" fmla="*/ 181 h 374"/>
                  <a:gd name="T70" fmla="*/ 212 w 297"/>
                  <a:gd name="T71" fmla="*/ 187 h 374"/>
                  <a:gd name="T72" fmla="*/ 194 w 297"/>
                  <a:gd name="T73" fmla="*/ 191 h 374"/>
                  <a:gd name="T74" fmla="*/ 176 w 297"/>
                  <a:gd name="T75" fmla="*/ 197 h 374"/>
                  <a:gd name="T76" fmla="*/ 159 w 297"/>
                  <a:gd name="T77" fmla="*/ 203 h 374"/>
                  <a:gd name="T78" fmla="*/ 145 w 297"/>
                  <a:gd name="T79" fmla="*/ 212 h 374"/>
                  <a:gd name="T80" fmla="*/ 132 w 297"/>
                  <a:gd name="T81" fmla="*/ 224 h 374"/>
                  <a:gd name="T82" fmla="*/ 124 w 297"/>
                  <a:gd name="T83" fmla="*/ 242 h 374"/>
                  <a:gd name="T84" fmla="*/ 121 w 297"/>
                  <a:gd name="T85" fmla="*/ 265 h 374"/>
                  <a:gd name="T86" fmla="*/ 118 w 297"/>
                  <a:gd name="T87" fmla="*/ 287 h 374"/>
                  <a:gd name="T88" fmla="*/ 117 w 297"/>
                  <a:gd name="T89" fmla="*/ 309 h 374"/>
                  <a:gd name="T90" fmla="*/ 117 w 297"/>
                  <a:gd name="T91" fmla="*/ 329 h 374"/>
                  <a:gd name="T92" fmla="*/ 118 w 297"/>
                  <a:gd name="T93" fmla="*/ 346 h 374"/>
                  <a:gd name="T94" fmla="*/ 119 w 297"/>
                  <a:gd name="T95" fmla="*/ 360 h 374"/>
                  <a:gd name="T96" fmla="*/ 120 w 297"/>
                  <a:gd name="T97" fmla="*/ 369 h 374"/>
                  <a:gd name="T98" fmla="*/ 121 w 297"/>
                  <a:gd name="T99" fmla="*/ 373 h 374"/>
                  <a:gd name="T100" fmla="*/ 2 w 297"/>
                  <a:gd name="T101" fmla="*/ 354 h 3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7"/>
                  <a:gd name="T154" fmla="*/ 0 h 374"/>
                  <a:gd name="T155" fmla="*/ 297 w 297"/>
                  <a:gd name="T156" fmla="*/ 374 h 3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38" name="Freeform 40"/>
              <p:cNvSpPr>
                <a:spLocks/>
              </p:cNvSpPr>
              <p:nvPr/>
            </p:nvSpPr>
            <p:spPr bwMode="auto">
              <a:xfrm>
                <a:off x="1757" y="3015"/>
                <a:ext cx="258" cy="319"/>
              </a:xfrm>
              <a:custGeom>
                <a:avLst/>
                <a:gdLst>
                  <a:gd name="T0" fmla="*/ 1 w 258"/>
                  <a:gd name="T1" fmla="*/ 303 h 319"/>
                  <a:gd name="T2" fmla="*/ 1 w 258"/>
                  <a:gd name="T3" fmla="*/ 299 h 319"/>
                  <a:gd name="T4" fmla="*/ 0 w 258"/>
                  <a:gd name="T5" fmla="*/ 287 h 319"/>
                  <a:gd name="T6" fmla="*/ 0 w 258"/>
                  <a:gd name="T7" fmla="*/ 270 h 319"/>
                  <a:gd name="T8" fmla="*/ 0 w 258"/>
                  <a:gd name="T9" fmla="*/ 248 h 319"/>
                  <a:gd name="T10" fmla="*/ 0 w 258"/>
                  <a:gd name="T11" fmla="*/ 226 h 319"/>
                  <a:gd name="T12" fmla="*/ 4 w 258"/>
                  <a:gd name="T13" fmla="*/ 203 h 319"/>
                  <a:gd name="T14" fmla="*/ 11 w 258"/>
                  <a:gd name="T15" fmla="*/ 181 h 319"/>
                  <a:gd name="T16" fmla="*/ 22 w 258"/>
                  <a:gd name="T17" fmla="*/ 164 h 319"/>
                  <a:gd name="T18" fmla="*/ 35 w 258"/>
                  <a:gd name="T19" fmla="*/ 152 h 319"/>
                  <a:gd name="T20" fmla="*/ 50 w 258"/>
                  <a:gd name="T21" fmla="*/ 143 h 319"/>
                  <a:gd name="T22" fmla="*/ 66 w 258"/>
                  <a:gd name="T23" fmla="*/ 135 h 319"/>
                  <a:gd name="T24" fmla="*/ 82 w 258"/>
                  <a:gd name="T25" fmla="*/ 128 h 319"/>
                  <a:gd name="T26" fmla="*/ 99 w 258"/>
                  <a:gd name="T27" fmla="*/ 120 h 319"/>
                  <a:gd name="T28" fmla="*/ 113 w 258"/>
                  <a:gd name="T29" fmla="*/ 107 h 319"/>
                  <a:gd name="T30" fmla="*/ 127 w 258"/>
                  <a:gd name="T31" fmla="*/ 91 h 319"/>
                  <a:gd name="T32" fmla="*/ 138 w 258"/>
                  <a:gd name="T33" fmla="*/ 68 h 319"/>
                  <a:gd name="T34" fmla="*/ 145 w 258"/>
                  <a:gd name="T35" fmla="*/ 48 h 319"/>
                  <a:gd name="T36" fmla="*/ 151 w 258"/>
                  <a:gd name="T37" fmla="*/ 34 h 319"/>
                  <a:gd name="T38" fmla="*/ 154 w 258"/>
                  <a:gd name="T39" fmla="*/ 21 h 319"/>
                  <a:gd name="T40" fmla="*/ 158 w 258"/>
                  <a:gd name="T41" fmla="*/ 12 h 319"/>
                  <a:gd name="T42" fmla="*/ 160 w 258"/>
                  <a:gd name="T43" fmla="*/ 6 h 319"/>
                  <a:gd name="T44" fmla="*/ 161 w 258"/>
                  <a:gd name="T45" fmla="*/ 2 h 319"/>
                  <a:gd name="T46" fmla="*/ 162 w 258"/>
                  <a:gd name="T47" fmla="*/ 0 h 319"/>
                  <a:gd name="T48" fmla="*/ 257 w 258"/>
                  <a:gd name="T49" fmla="*/ 17 h 319"/>
                  <a:gd name="T50" fmla="*/ 256 w 258"/>
                  <a:gd name="T51" fmla="*/ 21 h 319"/>
                  <a:gd name="T52" fmla="*/ 253 w 258"/>
                  <a:gd name="T53" fmla="*/ 32 h 319"/>
                  <a:gd name="T54" fmla="*/ 249 w 258"/>
                  <a:gd name="T55" fmla="*/ 48 h 319"/>
                  <a:gd name="T56" fmla="*/ 244 w 258"/>
                  <a:gd name="T57" fmla="*/ 68 h 319"/>
                  <a:gd name="T58" fmla="*/ 237 w 258"/>
                  <a:gd name="T59" fmla="*/ 88 h 319"/>
                  <a:gd name="T60" fmla="*/ 230 w 258"/>
                  <a:gd name="T61" fmla="*/ 107 h 319"/>
                  <a:gd name="T62" fmla="*/ 221 w 258"/>
                  <a:gd name="T63" fmla="*/ 123 h 319"/>
                  <a:gd name="T64" fmla="*/ 211 w 258"/>
                  <a:gd name="T65" fmla="*/ 134 h 319"/>
                  <a:gd name="T66" fmla="*/ 199 w 258"/>
                  <a:gd name="T67" fmla="*/ 140 h 319"/>
                  <a:gd name="T68" fmla="*/ 183 w 258"/>
                  <a:gd name="T69" fmla="*/ 146 h 319"/>
                  <a:gd name="T70" fmla="*/ 166 w 258"/>
                  <a:gd name="T71" fmla="*/ 152 h 319"/>
                  <a:gd name="T72" fmla="*/ 148 w 258"/>
                  <a:gd name="T73" fmla="*/ 157 h 319"/>
                  <a:gd name="T74" fmla="*/ 129 w 258"/>
                  <a:gd name="T75" fmla="*/ 165 h 319"/>
                  <a:gd name="T76" fmla="*/ 113 w 258"/>
                  <a:gd name="T77" fmla="*/ 176 h 319"/>
                  <a:gd name="T78" fmla="*/ 100 w 258"/>
                  <a:gd name="T79" fmla="*/ 189 h 319"/>
                  <a:gd name="T80" fmla="*/ 90 w 258"/>
                  <a:gd name="T81" fmla="*/ 206 h 319"/>
                  <a:gd name="T82" fmla="*/ 85 w 258"/>
                  <a:gd name="T83" fmla="*/ 223 h 319"/>
                  <a:gd name="T84" fmla="*/ 82 w 258"/>
                  <a:gd name="T85" fmla="*/ 241 h 319"/>
                  <a:gd name="T86" fmla="*/ 82 w 258"/>
                  <a:gd name="T87" fmla="*/ 260 h 319"/>
                  <a:gd name="T88" fmla="*/ 82 w 258"/>
                  <a:gd name="T89" fmla="*/ 278 h 319"/>
                  <a:gd name="T90" fmla="*/ 84 w 258"/>
                  <a:gd name="T91" fmla="*/ 293 h 319"/>
                  <a:gd name="T92" fmla="*/ 86 w 258"/>
                  <a:gd name="T93" fmla="*/ 305 h 319"/>
                  <a:gd name="T94" fmla="*/ 88 w 258"/>
                  <a:gd name="T95" fmla="*/ 314 h 319"/>
                  <a:gd name="T96" fmla="*/ 88 w 258"/>
                  <a:gd name="T97" fmla="*/ 318 h 319"/>
                  <a:gd name="T98" fmla="*/ 1 w 258"/>
                  <a:gd name="T99" fmla="*/ 303 h 3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8"/>
                  <a:gd name="T151" fmla="*/ 0 h 319"/>
                  <a:gd name="T152" fmla="*/ 258 w 258"/>
                  <a:gd name="T153" fmla="*/ 319 h 31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39" name="Freeform 41"/>
              <p:cNvSpPr>
                <a:spLocks/>
              </p:cNvSpPr>
              <p:nvPr/>
            </p:nvSpPr>
            <p:spPr bwMode="auto">
              <a:xfrm>
                <a:off x="1809" y="3134"/>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55"/>
                  <a:gd name="T101" fmla="*/ 122 w 122"/>
                  <a:gd name="T102" fmla="*/ 55 h 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40" name="Freeform 42"/>
              <p:cNvSpPr>
                <a:spLocks/>
              </p:cNvSpPr>
              <p:nvPr/>
            </p:nvSpPr>
            <p:spPr bwMode="auto">
              <a:xfrm>
                <a:off x="1818" y="3138"/>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41" name="Freeform 43"/>
              <p:cNvSpPr>
                <a:spLocks/>
              </p:cNvSpPr>
              <p:nvPr/>
            </p:nvSpPr>
            <p:spPr bwMode="auto">
              <a:xfrm>
                <a:off x="1911" y="3001"/>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42" name="Freeform 44"/>
              <p:cNvSpPr>
                <a:spLocks/>
              </p:cNvSpPr>
              <p:nvPr/>
            </p:nvSpPr>
            <p:spPr bwMode="auto">
              <a:xfrm>
                <a:off x="1991" y="3014"/>
                <a:ext cx="27" cy="40"/>
              </a:xfrm>
              <a:custGeom>
                <a:avLst/>
                <a:gdLst>
                  <a:gd name="T0" fmla="*/ 3 w 27"/>
                  <a:gd name="T1" fmla="*/ 13 h 40"/>
                  <a:gd name="T2" fmla="*/ 2 w 27"/>
                  <a:gd name="T3" fmla="*/ 18 h 40"/>
                  <a:gd name="T4" fmla="*/ 1 w 27"/>
                  <a:gd name="T5" fmla="*/ 21 h 40"/>
                  <a:gd name="T6" fmla="*/ 0 w 27"/>
                  <a:gd name="T7" fmla="*/ 26 h 40"/>
                  <a:gd name="T8" fmla="*/ 0 w 27"/>
                  <a:gd name="T9" fmla="*/ 29 h 40"/>
                  <a:gd name="T10" fmla="*/ 1 w 27"/>
                  <a:gd name="T11" fmla="*/ 32 h 40"/>
                  <a:gd name="T12" fmla="*/ 2 w 27"/>
                  <a:gd name="T13" fmla="*/ 35 h 40"/>
                  <a:gd name="T14" fmla="*/ 3 w 27"/>
                  <a:gd name="T15" fmla="*/ 36 h 40"/>
                  <a:gd name="T16" fmla="*/ 5 w 27"/>
                  <a:gd name="T17" fmla="*/ 39 h 40"/>
                  <a:gd name="T18" fmla="*/ 7 w 27"/>
                  <a:gd name="T19" fmla="*/ 39 h 40"/>
                  <a:gd name="T20" fmla="*/ 9 w 27"/>
                  <a:gd name="T21" fmla="*/ 39 h 40"/>
                  <a:gd name="T22" fmla="*/ 12 w 27"/>
                  <a:gd name="T23" fmla="*/ 39 h 40"/>
                  <a:gd name="T24" fmla="*/ 14 w 27"/>
                  <a:gd name="T25" fmla="*/ 36 h 40"/>
                  <a:gd name="T26" fmla="*/ 17 w 27"/>
                  <a:gd name="T27" fmla="*/ 34 h 40"/>
                  <a:gd name="T28" fmla="*/ 19 w 27"/>
                  <a:gd name="T29" fmla="*/ 32 h 40"/>
                  <a:gd name="T30" fmla="*/ 21 w 27"/>
                  <a:gd name="T31" fmla="*/ 28 h 40"/>
                  <a:gd name="T32" fmla="*/ 23 w 27"/>
                  <a:gd name="T33" fmla="*/ 25 h 40"/>
                  <a:gd name="T34" fmla="*/ 24 w 27"/>
                  <a:gd name="T35" fmla="*/ 21 h 40"/>
                  <a:gd name="T36" fmla="*/ 25 w 27"/>
                  <a:gd name="T37" fmla="*/ 17 h 40"/>
                  <a:gd name="T38" fmla="*/ 26 w 27"/>
                  <a:gd name="T39" fmla="*/ 13 h 40"/>
                  <a:gd name="T40" fmla="*/ 26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2 w 27"/>
                  <a:gd name="T57" fmla="*/ 2 h 40"/>
                  <a:gd name="T58" fmla="*/ 9 w 27"/>
                  <a:gd name="T59" fmla="*/ 4 h 40"/>
                  <a:gd name="T60" fmla="*/ 7 w 27"/>
                  <a:gd name="T61" fmla="*/ 6 h 40"/>
                  <a:gd name="T62" fmla="*/ 5 w 27"/>
                  <a:gd name="T63" fmla="*/ 10 h 40"/>
                  <a:gd name="T64" fmla="*/ 3 w 27"/>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40"/>
                  <a:gd name="T101" fmla="*/ 27 w 27"/>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43" name="Freeform 45"/>
              <p:cNvSpPr>
                <a:spLocks/>
              </p:cNvSpPr>
              <p:nvPr/>
            </p:nvSpPr>
            <p:spPr bwMode="auto">
              <a:xfrm>
                <a:off x="1830" y="3306"/>
                <a:ext cx="22" cy="43"/>
              </a:xfrm>
              <a:custGeom>
                <a:avLst/>
                <a:gdLst>
                  <a:gd name="T0" fmla="*/ 0 w 22"/>
                  <a:gd name="T1" fmla="*/ 20 h 43"/>
                  <a:gd name="T2" fmla="*/ 0 w 22"/>
                  <a:gd name="T3" fmla="*/ 23 h 43"/>
                  <a:gd name="T4" fmla="*/ 0 w 22"/>
                  <a:gd name="T5" fmla="*/ 28 h 43"/>
                  <a:gd name="T6" fmla="*/ 0 w 22"/>
                  <a:gd name="T7" fmla="*/ 31 h 43"/>
                  <a:gd name="T8" fmla="*/ 1 w 22"/>
                  <a:gd name="T9" fmla="*/ 35 h 43"/>
                  <a:gd name="T10" fmla="*/ 2 w 22"/>
                  <a:gd name="T11" fmla="*/ 37 h 43"/>
                  <a:gd name="T12" fmla="*/ 4 w 22"/>
                  <a:gd name="T13" fmla="*/ 39 h 43"/>
                  <a:gd name="T14" fmla="*/ 6 w 22"/>
                  <a:gd name="T15" fmla="*/ 40 h 43"/>
                  <a:gd name="T16" fmla="*/ 8 w 22"/>
                  <a:gd name="T17" fmla="*/ 42 h 43"/>
                  <a:gd name="T18" fmla="*/ 11 w 22"/>
                  <a:gd name="T19" fmla="*/ 42 h 43"/>
                  <a:gd name="T20" fmla="*/ 13 w 22"/>
                  <a:gd name="T21" fmla="*/ 40 h 43"/>
                  <a:gd name="T22" fmla="*/ 15 w 22"/>
                  <a:gd name="T23" fmla="*/ 38 h 43"/>
                  <a:gd name="T24" fmla="*/ 17 w 22"/>
                  <a:gd name="T25" fmla="*/ 36 h 43"/>
                  <a:gd name="T26" fmla="*/ 18 w 22"/>
                  <a:gd name="T27" fmla="*/ 32 h 43"/>
                  <a:gd name="T28" fmla="*/ 19 w 22"/>
                  <a:gd name="T29" fmla="*/ 29 h 43"/>
                  <a:gd name="T30" fmla="*/ 20 w 22"/>
                  <a:gd name="T31" fmla="*/ 26 h 43"/>
                  <a:gd name="T32" fmla="*/ 21 w 22"/>
                  <a:gd name="T33" fmla="*/ 21 h 43"/>
                  <a:gd name="T34" fmla="*/ 20 w 22"/>
                  <a:gd name="T35" fmla="*/ 17 h 43"/>
                  <a:gd name="T36" fmla="*/ 20 w 22"/>
                  <a:gd name="T37" fmla="*/ 13 h 43"/>
                  <a:gd name="T38" fmla="*/ 19 w 22"/>
                  <a:gd name="T39" fmla="*/ 10 h 43"/>
                  <a:gd name="T40" fmla="*/ 18 w 22"/>
                  <a:gd name="T41" fmla="*/ 6 h 43"/>
                  <a:gd name="T42" fmla="*/ 17 w 22"/>
                  <a:gd name="T43" fmla="*/ 4 h 43"/>
                  <a:gd name="T44" fmla="*/ 15 w 22"/>
                  <a:gd name="T45" fmla="*/ 2 h 43"/>
                  <a:gd name="T46" fmla="*/ 13 w 22"/>
                  <a:gd name="T47" fmla="*/ 1 h 43"/>
                  <a:gd name="T48" fmla="*/ 11 w 22"/>
                  <a:gd name="T49" fmla="*/ 0 h 43"/>
                  <a:gd name="T50" fmla="*/ 8 w 22"/>
                  <a:gd name="T51" fmla="*/ 0 h 43"/>
                  <a:gd name="T52" fmla="*/ 6 w 22"/>
                  <a:gd name="T53" fmla="*/ 1 h 43"/>
                  <a:gd name="T54" fmla="*/ 4 w 22"/>
                  <a:gd name="T55" fmla="*/ 3 h 43"/>
                  <a:gd name="T56" fmla="*/ 2 w 22"/>
                  <a:gd name="T57" fmla="*/ 5 h 43"/>
                  <a:gd name="T58" fmla="*/ 1 w 22"/>
                  <a:gd name="T59" fmla="*/ 9 h 43"/>
                  <a:gd name="T60" fmla="*/ 0 w 22"/>
                  <a:gd name="T61" fmla="*/ 12 h 43"/>
                  <a:gd name="T62" fmla="*/ 0 w 22"/>
                  <a:gd name="T63" fmla="*/ 15 h 43"/>
                  <a:gd name="T64" fmla="*/ 0 w 22"/>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
                  <a:gd name="T100" fmla="*/ 0 h 43"/>
                  <a:gd name="T101" fmla="*/ 22 w 22"/>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44" name="Freeform 46"/>
              <p:cNvSpPr>
                <a:spLocks/>
              </p:cNvSpPr>
              <p:nvPr/>
            </p:nvSpPr>
            <p:spPr bwMode="auto">
              <a:xfrm>
                <a:off x="1750" y="3291"/>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4126" name="Group 47"/>
            <p:cNvGrpSpPr>
              <a:grpSpLocks/>
            </p:cNvGrpSpPr>
            <p:nvPr/>
          </p:nvGrpSpPr>
          <p:grpSpPr bwMode="auto">
            <a:xfrm>
              <a:off x="1698" y="2928"/>
              <a:ext cx="303" cy="399"/>
              <a:chOff x="1698" y="2928"/>
              <a:chExt cx="303" cy="399"/>
            </a:xfrm>
          </p:grpSpPr>
          <p:sp>
            <p:nvSpPr>
              <p:cNvPr id="4127" name="Freeform 48"/>
              <p:cNvSpPr>
                <a:spLocks/>
              </p:cNvSpPr>
              <p:nvPr/>
            </p:nvSpPr>
            <p:spPr bwMode="auto">
              <a:xfrm>
                <a:off x="1705" y="295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6"/>
                  <a:gd name="T154" fmla="*/ 0 h 373"/>
                  <a:gd name="T155" fmla="*/ 296 w 296"/>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28" name="Freeform 49"/>
              <p:cNvSpPr>
                <a:spLocks/>
              </p:cNvSpPr>
              <p:nvPr/>
            </p:nvSpPr>
            <p:spPr bwMode="auto">
              <a:xfrm>
                <a:off x="1698" y="2928"/>
                <a:ext cx="298" cy="373"/>
              </a:xfrm>
              <a:custGeom>
                <a:avLst/>
                <a:gdLst>
                  <a:gd name="T0" fmla="*/ 2 w 298"/>
                  <a:gd name="T1" fmla="*/ 353 h 373"/>
                  <a:gd name="T2" fmla="*/ 1 w 298"/>
                  <a:gd name="T3" fmla="*/ 349 h 373"/>
                  <a:gd name="T4" fmla="*/ 0 w 298"/>
                  <a:gd name="T5" fmla="*/ 335 h 373"/>
                  <a:gd name="T6" fmla="*/ 0 w 298"/>
                  <a:gd name="T7" fmla="*/ 315 h 373"/>
                  <a:gd name="T8" fmla="*/ 0 w 298"/>
                  <a:gd name="T9" fmla="*/ 290 h 373"/>
                  <a:gd name="T10" fmla="*/ 2 w 298"/>
                  <a:gd name="T11" fmla="*/ 262 h 373"/>
                  <a:gd name="T12" fmla="*/ 7 w 298"/>
                  <a:gd name="T13" fmla="*/ 235 h 373"/>
                  <a:gd name="T14" fmla="*/ 15 w 298"/>
                  <a:gd name="T15" fmla="*/ 209 h 373"/>
                  <a:gd name="T16" fmla="*/ 27 w 298"/>
                  <a:gd name="T17" fmla="*/ 186 h 373"/>
                  <a:gd name="T18" fmla="*/ 41 w 298"/>
                  <a:gd name="T19" fmla="*/ 171 h 373"/>
                  <a:gd name="T20" fmla="*/ 54 w 298"/>
                  <a:gd name="T21" fmla="*/ 161 h 373"/>
                  <a:gd name="T22" fmla="*/ 68 w 298"/>
                  <a:gd name="T23" fmla="*/ 155 h 373"/>
                  <a:gd name="T24" fmla="*/ 81 w 298"/>
                  <a:gd name="T25" fmla="*/ 152 h 373"/>
                  <a:gd name="T26" fmla="*/ 94 w 298"/>
                  <a:gd name="T27" fmla="*/ 147 h 373"/>
                  <a:gd name="T28" fmla="*/ 108 w 298"/>
                  <a:gd name="T29" fmla="*/ 141 h 373"/>
                  <a:gd name="T30" fmla="*/ 121 w 298"/>
                  <a:gd name="T31" fmla="*/ 128 h 373"/>
                  <a:gd name="T32" fmla="*/ 135 w 298"/>
                  <a:gd name="T33" fmla="*/ 109 h 373"/>
                  <a:gd name="T34" fmla="*/ 146 w 298"/>
                  <a:gd name="T35" fmla="*/ 85 h 373"/>
                  <a:gd name="T36" fmla="*/ 155 w 298"/>
                  <a:gd name="T37" fmla="*/ 64 h 373"/>
                  <a:gd name="T38" fmla="*/ 162 w 298"/>
                  <a:gd name="T39" fmla="*/ 46 h 373"/>
                  <a:gd name="T40" fmla="*/ 165 w 298"/>
                  <a:gd name="T41" fmla="*/ 30 h 373"/>
                  <a:gd name="T42" fmla="*/ 167 w 298"/>
                  <a:gd name="T43" fmla="*/ 18 h 373"/>
                  <a:gd name="T44" fmla="*/ 168 w 298"/>
                  <a:gd name="T45" fmla="*/ 7 h 373"/>
                  <a:gd name="T46" fmla="*/ 168 w 298"/>
                  <a:gd name="T47" fmla="*/ 2 h 373"/>
                  <a:gd name="T48" fmla="*/ 168 w 298"/>
                  <a:gd name="T49" fmla="*/ 0 h 373"/>
                  <a:gd name="T50" fmla="*/ 297 w 298"/>
                  <a:gd name="T51" fmla="*/ 20 h 373"/>
                  <a:gd name="T52" fmla="*/ 296 w 298"/>
                  <a:gd name="T53" fmla="*/ 25 h 373"/>
                  <a:gd name="T54" fmla="*/ 293 w 298"/>
                  <a:gd name="T55" fmla="*/ 39 h 373"/>
                  <a:gd name="T56" fmla="*/ 288 w 298"/>
                  <a:gd name="T57" fmla="*/ 61 h 373"/>
                  <a:gd name="T58" fmla="*/ 282 w 298"/>
                  <a:gd name="T59" fmla="*/ 86 h 373"/>
                  <a:gd name="T60" fmla="*/ 274 w 298"/>
                  <a:gd name="T61" fmla="*/ 112 h 373"/>
                  <a:gd name="T62" fmla="*/ 265 w 298"/>
                  <a:gd name="T63" fmla="*/ 137 h 373"/>
                  <a:gd name="T64" fmla="*/ 254 w 298"/>
                  <a:gd name="T65" fmla="*/ 158 h 373"/>
                  <a:gd name="T66" fmla="*/ 243 w 298"/>
                  <a:gd name="T67" fmla="*/ 172 h 373"/>
                  <a:gd name="T68" fmla="*/ 229 w 298"/>
                  <a:gd name="T69" fmla="*/ 180 h 373"/>
                  <a:gd name="T70" fmla="*/ 213 w 298"/>
                  <a:gd name="T71" fmla="*/ 186 h 373"/>
                  <a:gd name="T72" fmla="*/ 194 w 298"/>
                  <a:gd name="T73" fmla="*/ 191 h 373"/>
                  <a:gd name="T74" fmla="*/ 177 w 298"/>
                  <a:gd name="T75" fmla="*/ 196 h 373"/>
                  <a:gd name="T76" fmla="*/ 160 w 298"/>
                  <a:gd name="T77" fmla="*/ 202 h 373"/>
                  <a:gd name="T78" fmla="*/ 145 w 298"/>
                  <a:gd name="T79" fmla="*/ 211 h 373"/>
                  <a:gd name="T80" fmla="*/ 133 w 298"/>
                  <a:gd name="T81" fmla="*/ 224 h 373"/>
                  <a:gd name="T82" fmla="*/ 125 w 298"/>
                  <a:gd name="T83" fmla="*/ 242 h 373"/>
                  <a:gd name="T84" fmla="*/ 121 w 298"/>
                  <a:gd name="T85" fmla="*/ 265 h 373"/>
                  <a:gd name="T86" fmla="*/ 118 w 298"/>
                  <a:gd name="T87" fmla="*/ 286 h 373"/>
                  <a:gd name="T88" fmla="*/ 117 w 298"/>
                  <a:gd name="T89" fmla="*/ 308 h 373"/>
                  <a:gd name="T90" fmla="*/ 117 w 298"/>
                  <a:gd name="T91" fmla="*/ 328 h 373"/>
                  <a:gd name="T92" fmla="*/ 118 w 298"/>
                  <a:gd name="T93" fmla="*/ 345 h 373"/>
                  <a:gd name="T94" fmla="*/ 119 w 298"/>
                  <a:gd name="T95" fmla="*/ 359 h 373"/>
                  <a:gd name="T96" fmla="*/ 120 w 298"/>
                  <a:gd name="T97" fmla="*/ 368 h 373"/>
                  <a:gd name="T98" fmla="*/ 121 w 298"/>
                  <a:gd name="T99" fmla="*/ 372 h 373"/>
                  <a:gd name="T100" fmla="*/ 2 w 298"/>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8"/>
                  <a:gd name="T154" fmla="*/ 0 h 373"/>
                  <a:gd name="T155" fmla="*/ 298 w 298"/>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29" name="Freeform 50"/>
              <p:cNvSpPr>
                <a:spLocks/>
              </p:cNvSpPr>
              <p:nvPr/>
            </p:nvSpPr>
            <p:spPr bwMode="auto">
              <a:xfrm>
                <a:off x="1715" y="2957"/>
                <a:ext cx="258" cy="320"/>
              </a:xfrm>
              <a:custGeom>
                <a:avLst/>
                <a:gdLst>
                  <a:gd name="T0" fmla="*/ 1 w 258"/>
                  <a:gd name="T1" fmla="*/ 304 h 320"/>
                  <a:gd name="T2" fmla="*/ 1 w 258"/>
                  <a:gd name="T3" fmla="*/ 300 h 320"/>
                  <a:gd name="T4" fmla="*/ 0 w 258"/>
                  <a:gd name="T5" fmla="*/ 288 h 320"/>
                  <a:gd name="T6" fmla="*/ 0 w 258"/>
                  <a:gd name="T7" fmla="*/ 271 h 320"/>
                  <a:gd name="T8" fmla="*/ 0 w 258"/>
                  <a:gd name="T9" fmla="*/ 249 h 320"/>
                  <a:gd name="T10" fmla="*/ 0 w 258"/>
                  <a:gd name="T11" fmla="*/ 226 h 320"/>
                  <a:gd name="T12" fmla="*/ 4 w 258"/>
                  <a:gd name="T13" fmla="*/ 203 h 320"/>
                  <a:gd name="T14" fmla="*/ 11 w 258"/>
                  <a:gd name="T15" fmla="*/ 182 h 320"/>
                  <a:gd name="T16" fmla="*/ 22 w 258"/>
                  <a:gd name="T17" fmla="*/ 165 h 320"/>
                  <a:gd name="T18" fmla="*/ 35 w 258"/>
                  <a:gd name="T19" fmla="*/ 152 h 320"/>
                  <a:gd name="T20" fmla="*/ 50 w 258"/>
                  <a:gd name="T21" fmla="*/ 143 h 320"/>
                  <a:gd name="T22" fmla="*/ 66 w 258"/>
                  <a:gd name="T23" fmla="*/ 135 h 320"/>
                  <a:gd name="T24" fmla="*/ 82 w 258"/>
                  <a:gd name="T25" fmla="*/ 128 h 320"/>
                  <a:gd name="T26" fmla="*/ 99 w 258"/>
                  <a:gd name="T27" fmla="*/ 120 h 320"/>
                  <a:gd name="T28" fmla="*/ 113 w 258"/>
                  <a:gd name="T29" fmla="*/ 108 h 320"/>
                  <a:gd name="T30" fmla="*/ 127 w 258"/>
                  <a:gd name="T31" fmla="*/ 92 h 320"/>
                  <a:gd name="T32" fmla="*/ 138 w 258"/>
                  <a:gd name="T33" fmla="*/ 68 h 320"/>
                  <a:gd name="T34" fmla="*/ 145 w 258"/>
                  <a:gd name="T35" fmla="*/ 48 h 320"/>
                  <a:gd name="T36" fmla="*/ 151 w 258"/>
                  <a:gd name="T37" fmla="*/ 34 h 320"/>
                  <a:gd name="T38" fmla="*/ 154 w 258"/>
                  <a:gd name="T39" fmla="*/ 21 h 320"/>
                  <a:gd name="T40" fmla="*/ 158 w 258"/>
                  <a:gd name="T41" fmla="*/ 12 h 320"/>
                  <a:gd name="T42" fmla="*/ 160 w 258"/>
                  <a:gd name="T43" fmla="*/ 6 h 320"/>
                  <a:gd name="T44" fmla="*/ 161 w 258"/>
                  <a:gd name="T45" fmla="*/ 2 h 320"/>
                  <a:gd name="T46" fmla="*/ 162 w 258"/>
                  <a:gd name="T47" fmla="*/ 0 h 320"/>
                  <a:gd name="T48" fmla="*/ 257 w 258"/>
                  <a:gd name="T49" fmla="*/ 17 h 320"/>
                  <a:gd name="T50" fmla="*/ 256 w 258"/>
                  <a:gd name="T51" fmla="*/ 21 h 320"/>
                  <a:gd name="T52" fmla="*/ 253 w 258"/>
                  <a:gd name="T53" fmla="*/ 33 h 320"/>
                  <a:gd name="T54" fmla="*/ 249 w 258"/>
                  <a:gd name="T55" fmla="*/ 48 h 320"/>
                  <a:gd name="T56" fmla="*/ 244 w 258"/>
                  <a:gd name="T57" fmla="*/ 68 h 320"/>
                  <a:gd name="T58" fmla="*/ 237 w 258"/>
                  <a:gd name="T59" fmla="*/ 88 h 320"/>
                  <a:gd name="T60" fmla="*/ 230 w 258"/>
                  <a:gd name="T61" fmla="*/ 108 h 320"/>
                  <a:gd name="T62" fmla="*/ 221 w 258"/>
                  <a:gd name="T63" fmla="*/ 124 h 320"/>
                  <a:gd name="T64" fmla="*/ 211 w 258"/>
                  <a:gd name="T65" fmla="*/ 134 h 320"/>
                  <a:gd name="T66" fmla="*/ 199 w 258"/>
                  <a:gd name="T67" fmla="*/ 141 h 320"/>
                  <a:gd name="T68" fmla="*/ 183 w 258"/>
                  <a:gd name="T69" fmla="*/ 146 h 320"/>
                  <a:gd name="T70" fmla="*/ 166 w 258"/>
                  <a:gd name="T71" fmla="*/ 152 h 320"/>
                  <a:gd name="T72" fmla="*/ 148 w 258"/>
                  <a:gd name="T73" fmla="*/ 158 h 320"/>
                  <a:gd name="T74" fmla="*/ 129 w 258"/>
                  <a:gd name="T75" fmla="*/ 166 h 320"/>
                  <a:gd name="T76" fmla="*/ 113 w 258"/>
                  <a:gd name="T77" fmla="*/ 176 h 320"/>
                  <a:gd name="T78" fmla="*/ 100 w 258"/>
                  <a:gd name="T79" fmla="*/ 190 h 320"/>
                  <a:gd name="T80" fmla="*/ 90 w 258"/>
                  <a:gd name="T81" fmla="*/ 207 h 320"/>
                  <a:gd name="T82" fmla="*/ 85 w 258"/>
                  <a:gd name="T83" fmla="*/ 224 h 320"/>
                  <a:gd name="T84" fmla="*/ 82 w 258"/>
                  <a:gd name="T85" fmla="*/ 242 h 320"/>
                  <a:gd name="T86" fmla="*/ 82 w 258"/>
                  <a:gd name="T87" fmla="*/ 260 h 320"/>
                  <a:gd name="T88" fmla="*/ 82 w 258"/>
                  <a:gd name="T89" fmla="*/ 279 h 320"/>
                  <a:gd name="T90" fmla="*/ 84 w 258"/>
                  <a:gd name="T91" fmla="*/ 293 h 320"/>
                  <a:gd name="T92" fmla="*/ 86 w 258"/>
                  <a:gd name="T93" fmla="*/ 306 h 320"/>
                  <a:gd name="T94" fmla="*/ 88 w 258"/>
                  <a:gd name="T95" fmla="*/ 315 h 320"/>
                  <a:gd name="T96" fmla="*/ 88 w 258"/>
                  <a:gd name="T97" fmla="*/ 319 h 320"/>
                  <a:gd name="T98" fmla="*/ 1 w 258"/>
                  <a:gd name="T99" fmla="*/ 304 h 3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8"/>
                  <a:gd name="T151" fmla="*/ 0 h 320"/>
                  <a:gd name="T152" fmla="*/ 258 w 258"/>
                  <a:gd name="T153" fmla="*/ 320 h 3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30" name="Freeform 51"/>
              <p:cNvSpPr>
                <a:spLocks/>
              </p:cNvSpPr>
              <p:nvPr/>
            </p:nvSpPr>
            <p:spPr bwMode="auto">
              <a:xfrm>
                <a:off x="1767" y="3076"/>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55"/>
                  <a:gd name="T101" fmla="*/ 122 w 122"/>
                  <a:gd name="T102" fmla="*/ 55 h 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31" name="Freeform 52"/>
              <p:cNvSpPr>
                <a:spLocks/>
              </p:cNvSpPr>
              <p:nvPr/>
            </p:nvSpPr>
            <p:spPr bwMode="auto">
              <a:xfrm>
                <a:off x="1777" y="308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32" name="Freeform 53"/>
              <p:cNvSpPr>
                <a:spLocks/>
              </p:cNvSpPr>
              <p:nvPr/>
            </p:nvSpPr>
            <p:spPr bwMode="auto">
              <a:xfrm>
                <a:off x="1869" y="2944"/>
                <a:ext cx="27" cy="40"/>
              </a:xfrm>
              <a:custGeom>
                <a:avLst/>
                <a:gdLst>
                  <a:gd name="T0" fmla="*/ 3 w 27"/>
                  <a:gd name="T1" fmla="*/ 14 h 40"/>
                  <a:gd name="T2" fmla="*/ 1 w 27"/>
                  <a:gd name="T3" fmla="*/ 17 h 40"/>
                  <a:gd name="T4" fmla="*/ 1 w 27"/>
                  <a:gd name="T5" fmla="*/ 21 h 40"/>
                  <a:gd name="T6" fmla="*/ 0 w 27"/>
                  <a:gd name="T7" fmla="*/ 25 h 40"/>
                  <a:gd name="T8" fmla="*/ 0 w 27"/>
                  <a:gd name="T9" fmla="*/ 28 h 40"/>
                  <a:gd name="T10" fmla="*/ 1 w 27"/>
                  <a:gd name="T11" fmla="*/ 31 h 40"/>
                  <a:gd name="T12" fmla="*/ 2 w 27"/>
                  <a:gd name="T13" fmla="*/ 34 h 40"/>
                  <a:gd name="T14" fmla="*/ 3 w 27"/>
                  <a:gd name="T15" fmla="*/ 36 h 40"/>
                  <a:gd name="T16" fmla="*/ 5 w 27"/>
                  <a:gd name="T17" fmla="*/ 37 h 40"/>
                  <a:gd name="T18" fmla="*/ 7 w 27"/>
                  <a:gd name="T19" fmla="*/ 39 h 40"/>
                  <a:gd name="T20" fmla="*/ 9 w 27"/>
                  <a:gd name="T21" fmla="*/ 39 h 40"/>
                  <a:gd name="T22" fmla="*/ 12 w 27"/>
                  <a:gd name="T23" fmla="*/ 37 h 40"/>
                  <a:gd name="T24" fmla="*/ 14 w 27"/>
                  <a:gd name="T25" fmla="*/ 36 h 40"/>
                  <a:gd name="T26" fmla="*/ 17 w 27"/>
                  <a:gd name="T27" fmla="*/ 34 h 40"/>
                  <a:gd name="T28" fmla="*/ 19 w 27"/>
                  <a:gd name="T29" fmla="*/ 31 h 40"/>
                  <a:gd name="T30" fmla="*/ 21 w 27"/>
                  <a:gd name="T31" fmla="*/ 27 h 40"/>
                  <a:gd name="T32" fmla="*/ 23 w 27"/>
                  <a:gd name="T33" fmla="*/ 24 h 40"/>
                  <a:gd name="T34" fmla="*/ 24 w 27"/>
                  <a:gd name="T35" fmla="*/ 21 h 40"/>
                  <a:gd name="T36" fmla="*/ 25 w 27"/>
                  <a:gd name="T37" fmla="*/ 16 h 40"/>
                  <a:gd name="T38" fmla="*/ 26 w 27"/>
                  <a:gd name="T39" fmla="*/ 13 h 40"/>
                  <a:gd name="T40" fmla="*/ 25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1 w 27"/>
                  <a:gd name="T57" fmla="*/ 2 h 40"/>
                  <a:gd name="T58" fmla="*/ 9 w 27"/>
                  <a:gd name="T59" fmla="*/ 4 h 40"/>
                  <a:gd name="T60" fmla="*/ 7 w 27"/>
                  <a:gd name="T61" fmla="*/ 7 h 40"/>
                  <a:gd name="T62" fmla="*/ 5 w 27"/>
                  <a:gd name="T63" fmla="*/ 10 h 40"/>
                  <a:gd name="T64" fmla="*/ 3 w 27"/>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40"/>
                  <a:gd name="T101" fmla="*/ 27 w 27"/>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33" name="Freeform 54"/>
              <p:cNvSpPr>
                <a:spLocks/>
              </p:cNvSpPr>
              <p:nvPr/>
            </p:nvSpPr>
            <p:spPr bwMode="auto">
              <a:xfrm>
                <a:off x="1950" y="295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34" name="Freeform 55"/>
              <p:cNvSpPr>
                <a:spLocks/>
              </p:cNvSpPr>
              <p:nvPr/>
            </p:nvSpPr>
            <p:spPr bwMode="auto">
              <a:xfrm>
                <a:off x="1788" y="324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135" name="Freeform 56"/>
              <p:cNvSpPr>
                <a:spLocks/>
              </p:cNvSpPr>
              <p:nvPr/>
            </p:nvSpPr>
            <p:spPr bwMode="auto">
              <a:xfrm>
                <a:off x="1708" y="323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sp>
        <p:nvSpPr>
          <p:cNvPr id="585785" name="Rectangle 57"/>
          <p:cNvSpPr>
            <a:spLocks noChangeArrowheads="1"/>
          </p:cNvSpPr>
          <p:nvPr/>
        </p:nvSpPr>
        <p:spPr bwMode="auto">
          <a:xfrm>
            <a:off x="2352675" y="4684713"/>
            <a:ext cx="369888" cy="461962"/>
          </a:xfrm>
          <a:prstGeom prst="rect">
            <a:avLst/>
          </a:prstGeom>
          <a:noFill/>
          <a:ln w="9525">
            <a:noFill/>
            <a:miter lim="800000"/>
            <a:headEnd/>
            <a:tailEnd/>
          </a:ln>
          <a:effec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400" b="1">
                <a:effectLst>
                  <a:outerShdw blurRad="38100" dist="38100" dir="2700000" algn="tl">
                    <a:srgbClr val="C0C0C0"/>
                  </a:outerShdw>
                </a:effectLst>
                <a:latin typeface="Courier New" panose="02070309020205020404" pitchFamily="49" charset="0"/>
                <a:cs typeface="Courier New" panose="02070309020205020404" pitchFamily="49" charset="0"/>
              </a:rPr>
              <a:t>?</a:t>
            </a:r>
          </a:p>
        </p:txBody>
      </p:sp>
      <p:sp>
        <p:nvSpPr>
          <p:cNvPr id="4122" name="Rectangle 58"/>
          <p:cNvSpPr>
            <a:spLocks noChangeArrowheads="1"/>
          </p:cNvSpPr>
          <p:nvPr/>
        </p:nvSpPr>
        <p:spPr bwMode="auto">
          <a:xfrm>
            <a:off x="2149475" y="4244975"/>
            <a:ext cx="1289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cs typeface="Courier New" pitchFamily="49" charset="0"/>
              </a:rPr>
              <a:t>Subquery</a:t>
            </a:r>
          </a:p>
        </p:txBody>
      </p:sp>
      <p:sp>
        <p:nvSpPr>
          <p:cNvPr id="4123" name="Arc 59"/>
          <p:cNvSpPr>
            <a:spLocks/>
          </p:cNvSpPr>
          <p:nvPr/>
        </p:nvSpPr>
        <p:spPr bwMode="auto">
          <a:xfrm rot="-1980000">
            <a:off x="5826125" y="3784600"/>
            <a:ext cx="381000" cy="8001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rgbClr val="FF5050"/>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356734868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blackWhite">
          <a:xfrm>
            <a:off x="793750" y="2001838"/>
            <a:ext cx="727710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p:txBody>
      </p:sp>
      <p:sp>
        <p:nvSpPr>
          <p:cNvPr id="5123" name="Rectangle 3"/>
          <p:cNvSpPr>
            <a:spLocks noGrp="1" noChangeArrowheads="1"/>
          </p:cNvSpPr>
          <p:nvPr>
            <p:ph type="title" idx="4294967295"/>
          </p:nvPr>
        </p:nvSpPr>
        <p:spPr>
          <a:xfrm>
            <a:off x="801902" y="908720"/>
            <a:ext cx="7696200" cy="1439862"/>
          </a:xfrm>
          <a:prstGeom prst="rect">
            <a:avLst/>
          </a:prstGeom>
          <a:noFill/>
        </p:spPr>
        <p:txBody>
          <a:bodyPr lIns="92075" tIns="46038" rIns="92075" bIns="46038" anchor="t"/>
          <a:lstStyle/>
          <a:p>
            <a:r>
              <a:rPr lang="zh-CN" altLang="en-US" b="1" dirty="0">
                <a:latin typeface="Courier New" pitchFamily="49" charset="0"/>
                <a:ea typeface="宋体" charset="-122"/>
                <a:cs typeface="Courier New" pitchFamily="49" charset="0"/>
              </a:rPr>
              <a:t>子查询语法</a:t>
            </a:r>
          </a:p>
        </p:txBody>
      </p:sp>
      <p:sp>
        <p:nvSpPr>
          <p:cNvPr id="5124" name="Rectangle 4"/>
          <p:cNvSpPr>
            <a:spLocks noGrp="1" noChangeArrowheads="1"/>
          </p:cNvSpPr>
          <p:nvPr>
            <p:ph type="body" idx="4294967295"/>
          </p:nvPr>
        </p:nvSpPr>
        <p:spPr>
          <a:xfrm>
            <a:off x="739775" y="3899818"/>
            <a:ext cx="7385050" cy="1066800"/>
          </a:xfrm>
          <a:prstGeom prst="rect">
            <a:avLst/>
          </a:prstGeom>
          <a:noFill/>
        </p:spPr>
        <p:txBody>
          <a:bodyPr lIns="92075" tIns="46038" rIns="92075" bIns="46038"/>
          <a:lstStyle/>
          <a:p>
            <a:r>
              <a:rPr lang="zh-CN" altLang="en-US" sz="2500" b="1" dirty="0">
                <a:solidFill>
                  <a:srgbClr val="FF0000"/>
                </a:solidFill>
                <a:latin typeface="Courier New" pitchFamily="49" charset="0"/>
                <a:ea typeface="宋体" charset="-122"/>
                <a:cs typeface="Courier New" pitchFamily="49" charset="0"/>
              </a:rPr>
              <a:t>子查询 (内查询) 在主查询之前一次执行完成。</a:t>
            </a:r>
          </a:p>
          <a:p>
            <a:r>
              <a:rPr lang="zh-CN" altLang="en-US" sz="2500" b="1" dirty="0">
                <a:solidFill>
                  <a:srgbClr val="FF0000"/>
                </a:solidFill>
                <a:latin typeface="Courier New" pitchFamily="49" charset="0"/>
                <a:ea typeface="宋体" charset="-122"/>
                <a:cs typeface="Courier New" pitchFamily="49" charset="0"/>
              </a:rPr>
              <a:t>子查询的结果被主查询(外查询)使用 。</a:t>
            </a:r>
          </a:p>
        </p:txBody>
      </p:sp>
      <p:sp>
        <p:nvSpPr>
          <p:cNvPr id="5125" name="Rectangle 5"/>
          <p:cNvSpPr>
            <a:spLocks noChangeArrowheads="1"/>
          </p:cNvSpPr>
          <p:nvPr/>
        </p:nvSpPr>
        <p:spPr bwMode="ltGray">
          <a:xfrm>
            <a:off x="3640138" y="2847975"/>
            <a:ext cx="3683000" cy="5524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
        <p:nvSpPr>
          <p:cNvPr id="5126" name="Rectangle 6"/>
          <p:cNvSpPr>
            <a:spLocks noChangeArrowheads="1"/>
          </p:cNvSpPr>
          <p:nvPr/>
        </p:nvSpPr>
        <p:spPr bwMode="blackWhite">
          <a:xfrm>
            <a:off x="915988" y="1989138"/>
            <a:ext cx="7694612"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cs typeface="Courier New" pitchFamily="49" charset="0"/>
              </a:rPr>
              <a:t>SELECT	select_list</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FROM	table</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WHERE	expr operator</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		 	(SELECT	select_list</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		        FROM		table);</a:t>
            </a:r>
          </a:p>
        </p:txBody>
      </p:sp>
    </p:spTree>
    <p:extLst>
      <p:ext uri="{BB962C8B-B14F-4D97-AF65-F5344CB8AC3E}">
        <p14:creationId xmlns:p14="http://schemas.microsoft.com/office/powerpoint/2010/main" val="1287650471"/>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blackWhite">
          <a:xfrm>
            <a:off x="715963" y="1960563"/>
            <a:ext cx="7256462" cy="17621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6147" name="Rectangle 3"/>
          <p:cNvSpPr>
            <a:spLocks noChangeArrowheads="1"/>
          </p:cNvSpPr>
          <p:nvPr/>
        </p:nvSpPr>
        <p:spPr bwMode="auto">
          <a:xfrm>
            <a:off x="852488" y="1955800"/>
            <a:ext cx="6324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SELECT last_name</a:t>
            </a:r>
          </a:p>
          <a:p>
            <a:pPr>
              <a:spcBef>
                <a:spcPct val="0"/>
              </a:spcBef>
              <a:buFontTx/>
              <a:buNone/>
            </a:pPr>
            <a:r>
              <a:rPr lang="en-US" altLang="zh-CN" sz="1800" b="1">
                <a:solidFill>
                  <a:srgbClr val="000000"/>
                </a:solidFill>
                <a:latin typeface="Courier New" pitchFamily="49" charset="0"/>
                <a:ea typeface="宋体" charset="-122"/>
              </a:rPr>
              <a:t>FROM   employees</a:t>
            </a:r>
          </a:p>
          <a:p>
            <a:pPr>
              <a:spcBef>
                <a:spcPct val="0"/>
              </a:spcBef>
              <a:buFontTx/>
              <a:buNone/>
            </a:pPr>
            <a:r>
              <a:rPr lang="en-US" altLang="zh-CN" sz="1800" b="1">
                <a:solidFill>
                  <a:srgbClr val="000000"/>
                </a:solidFill>
                <a:latin typeface="Courier New" pitchFamily="49" charset="0"/>
                <a:ea typeface="宋体" charset="-122"/>
              </a:rPr>
              <a:t>WHERE  salary &gt;</a:t>
            </a:r>
          </a:p>
          <a:p>
            <a:pPr>
              <a:spcBef>
                <a:spcPct val="0"/>
              </a:spcBef>
              <a:buFontTx/>
              <a:buNone/>
            </a:pPr>
            <a:r>
              <a:rPr lang="en-US" altLang="zh-CN" sz="1800" b="1">
                <a:solidFill>
                  <a:srgbClr val="000000"/>
                </a:solidFill>
                <a:latin typeface="Courier New" pitchFamily="49" charset="0"/>
                <a:ea typeface="宋体" charset="-122"/>
              </a:rPr>
              <a:t>               (SELECT salary</a:t>
            </a:r>
          </a:p>
          <a:p>
            <a:pPr>
              <a:spcBef>
                <a:spcPct val="0"/>
              </a:spcBef>
              <a:buFontTx/>
              <a:buNone/>
            </a:pPr>
            <a:r>
              <a:rPr lang="en-US" altLang="zh-CN" sz="1800" b="1">
                <a:solidFill>
                  <a:srgbClr val="000000"/>
                </a:solidFill>
                <a:latin typeface="Courier New" pitchFamily="49" charset="0"/>
                <a:ea typeface="宋体" charset="-122"/>
              </a:rPr>
              <a:t>                FROM   employees</a:t>
            </a:r>
          </a:p>
          <a:p>
            <a:pPr>
              <a:spcBef>
                <a:spcPct val="0"/>
              </a:spcBef>
              <a:buFontTx/>
              <a:buNone/>
            </a:pPr>
            <a:r>
              <a:rPr lang="en-US" altLang="zh-CN" sz="1800" b="1">
                <a:solidFill>
                  <a:srgbClr val="000000"/>
                </a:solidFill>
                <a:latin typeface="Courier New" pitchFamily="49" charset="0"/>
                <a:ea typeface="宋体" charset="-122"/>
              </a:rPr>
              <a:t>                WHERE  last_name = 'Abel');</a:t>
            </a:r>
          </a:p>
        </p:txBody>
      </p:sp>
      <p:sp>
        <p:nvSpPr>
          <p:cNvPr id="6148" name="Rectangle 4"/>
          <p:cNvSpPr>
            <a:spLocks noChangeArrowheads="1"/>
          </p:cNvSpPr>
          <p:nvPr/>
        </p:nvSpPr>
        <p:spPr bwMode="auto">
          <a:xfrm>
            <a:off x="723900" y="2008188"/>
            <a:ext cx="731520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400050">
              <a:spcBef>
                <a:spcPct val="20000"/>
              </a:spcBef>
              <a:buFont typeface="Arial" charset="0"/>
              <a:buChar char="•"/>
              <a:tabLst>
                <a:tab pos="400050" algn="r"/>
                <a:tab pos="68580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400050">
              <a:spcBef>
                <a:spcPct val="20000"/>
              </a:spcBef>
              <a:buFont typeface="Arial" charset="0"/>
              <a:buChar char="–"/>
              <a:tabLst>
                <a:tab pos="400050" algn="r"/>
                <a:tab pos="68580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400050">
              <a:spcBef>
                <a:spcPct val="20000"/>
              </a:spcBef>
              <a:buFont typeface="Arial" charset="0"/>
              <a:buChar char="•"/>
              <a:tabLst>
                <a:tab pos="400050" algn="r"/>
                <a:tab pos="68580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400050">
              <a:spcBef>
                <a:spcPct val="20000"/>
              </a:spcBef>
              <a:buFont typeface="Arial" charset="0"/>
              <a:buChar char="–"/>
              <a:tabLst>
                <a:tab pos="400050" algn="r"/>
                <a:tab pos="6858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400050">
              <a:spcBef>
                <a:spcPct val="20000"/>
              </a:spcBef>
              <a:buFont typeface="Arial" charset="0"/>
              <a:buChar char="»"/>
              <a:tabLst>
                <a:tab pos="400050" algn="r"/>
                <a:tab pos="6858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400050" eaLnBrk="0" fontAlgn="base" hangingPunct="0">
              <a:spcBef>
                <a:spcPct val="20000"/>
              </a:spcBef>
              <a:spcAft>
                <a:spcPct val="0"/>
              </a:spcAft>
              <a:buFont typeface="Arial" charset="0"/>
              <a:buChar char="»"/>
              <a:tabLst>
                <a:tab pos="400050" algn="r"/>
                <a:tab pos="6858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400050" eaLnBrk="0" fontAlgn="base" hangingPunct="0">
              <a:spcBef>
                <a:spcPct val="20000"/>
              </a:spcBef>
              <a:spcAft>
                <a:spcPct val="0"/>
              </a:spcAft>
              <a:buFont typeface="Arial" charset="0"/>
              <a:buChar char="»"/>
              <a:tabLst>
                <a:tab pos="400050" algn="r"/>
                <a:tab pos="6858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400050" eaLnBrk="0" fontAlgn="base" hangingPunct="0">
              <a:spcBef>
                <a:spcPct val="20000"/>
              </a:spcBef>
              <a:spcAft>
                <a:spcPct val="0"/>
              </a:spcAft>
              <a:buFont typeface="Arial" charset="0"/>
              <a:buChar char="»"/>
              <a:tabLst>
                <a:tab pos="400050" algn="r"/>
                <a:tab pos="6858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400050" eaLnBrk="0" fontAlgn="base" hangingPunct="0">
              <a:spcBef>
                <a:spcPct val="20000"/>
              </a:spcBef>
              <a:spcAft>
                <a:spcPct val="0"/>
              </a:spcAft>
              <a:buFont typeface="Arial" charset="0"/>
              <a:buChar char="»"/>
              <a:tabLst>
                <a:tab pos="400050" algn="r"/>
                <a:tab pos="6858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5000"/>
              </a:lnSpc>
              <a:spcBef>
                <a:spcPct val="0"/>
              </a:spcBef>
              <a:buFontTx/>
              <a:buNone/>
            </a:pPr>
            <a:endParaRPr lang="zh-CN" altLang="en-US" sz="1800" b="1">
              <a:solidFill>
                <a:srgbClr val="000000"/>
              </a:solidFill>
              <a:latin typeface="Courier New" pitchFamily="49" charset="0"/>
              <a:ea typeface="宋体" charset="-122"/>
            </a:endParaRPr>
          </a:p>
          <a:p>
            <a:pPr>
              <a:lnSpc>
                <a:spcPct val="125000"/>
              </a:lnSpc>
              <a:spcBef>
                <a:spcPct val="0"/>
              </a:spcBef>
              <a:buFontTx/>
              <a:buNone/>
            </a:pPr>
            <a:endParaRPr lang="zh-CN" altLang="en-US" sz="1800" b="1">
              <a:solidFill>
                <a:srgbClr val="000000"/>
              </a:solidFill>
              <a:latin typeface="Courier New" pitchFamily="49" charset="0"/>
              <a:ea typeface="宋体" charset="-122"/>
            </a:endParaRPr>
          </a:p>
          <a:p>
            <a:pPr>
              <a:lnSpc>
                <a:spcPct val="125000"/>
              </a:lnSpc>
              <a:spcBef>
                <a:spcPct val="0"/>
              </a:spcBef>
              <a:buFontTx/>
              <a:buNone/>
            </a:pPr>
            <a:endParaRPr lang="zh-CN" altLang="en-US" sz="1800" b="1">
              <a:solidFill>
                <a:srgbClr val="000000"/>
              </a:solidFill>
              <a:latin typeface="Courier New" pitchFamily="49" charset="0"/>
              <a:ea typeface="宋体" charset="-122"/>
            </a:endParaRPr>
          </a:p>
          <a:p>
            <a:pPr>
              <a:lnSpc>
                <a:spcPct val="125000"/>
              </a:lnSpc>
              <a:spcBef>
                <a:spcPct val="0"/>
              </a:spcBef>
              <a:buFontTx/>
              <a:buNone/>
            </a:pPr>
            <a:endParaRPr lang="zh-CN" altLang="en-US" sz="1800" b="1">
              <a:solidFill>
                <a:srgbClr val="000000"/>
              </a:solidFill>
              <a:latin typeface="Courier New" pitchFamily="49" charset="0"/>
              <a:ea typeface="宋体" charset="-122"/>
            </a:endParaRPr>
          </a:p>
          <a:p>
            <a:pPr>
              <a:lnSpc>
                <a:spcPct val="125000"/>
              </a:lnSpc>
              <a:spcBef>
                <a:spcPct val="0"/>
              </a:spcBef>
              <a:buFontTx/>
              <a:buNone/>
            </a:pPr>
            <a:endParaRPr lang="zh-CN" altLang="en-US" sz="1800" b="1">
              <a:solidFill>
                <a:srgbClr val="000000"/>
              </a:solidFill>
              <a:latin typeface="Courier New" pitchFamily="49" charset="0"/>
              <a:ea typeface="宋体" charset="-122"/>
            </a:endParaRPr>
          </a:p>
        </p:txBody>
      </p:sp>
      <p:sp>
        <p:nvSpPr>
          <p:cNvPr id="6149" name="Rectangle 5"/>
          <p:cNvSpPr>
            <a:spLocks noGrp="1" noChangeArrowheads="1"/>
          </p:cNvSpPr>
          <p:nvPr>
            <p:ph type="title" idx="4294967295"/>
          </p:nvPr>
        </p:nvSpPr>
        <p:spPr>
          <a:xfrm>
            <a:off x="709527" y="1006476"/>
            <a:ext cx="7696200" cy="1439863"/>
          </a:xfrm>
          <a:prstGeom prst="rect">
            <a:avLst/>
          </a:prstGeom>
          <a:noFill/>
        </p:spPr>
        <p:txBody>
          <a:bodyPr lIns="92075" tIns="46038" rIns="92075" bIns="46038" anchor="t"/>
          <a:lstStyle/>
          <a:p>
            <a:r>
              <a:rPr lang="zh-CN" altLang="en-US" b="1" dirty="0">
                <a:latin typeface="宋体" charset="-122"/>
                <a:ea typeface="宋体" charset="-122"/>
              </a:rPr>
              <a:t>子查询</a:t>
            </a:r>
          </a:p>
        </p:txBody>
      </p:sp>
      <p:sp>
        <p:nvSpPr>
          <p:cNvPr id="6150" name="Rectangle 6"/>
          <p:cNvSpPr>
            <a:spLocks noChangeArrowheads="1"/>
          </p:cNvSpPr>
          <p:nvPr/>
        </p:nvSpPr>
        <p:spPr bwMode="auto">
          <a:xfrm>
            <a:off x="3175000" y="2141538"/>
            <a:ext cx="7493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600" b="1">
                <a:solidFill>
                  <a:srgbClr val="FF5050"/>
                </a:solidFill>
                <a:latin typeface="Arial" charset="0"/>
                <a:ea typeface="宋体" charset="-122"/>
              </a:rPr>
              <a:t>11000</a:t>
            </a:r>
          </a:p>
        </p:txBody>
      </p:sp>
      <p:sp>
        <p:nvSpPr>
          <p:cNvPr id="6151" name="Arc 7"/>
          <p:cNvSpPr>
            <a:spLocks/>
          </p:cNvSpPr>
          <p:nvPr/>
        </p:nvSpPr>
        <p:spPr bwMode="auto">
          <a:xfrm rot="10800000">
            <a:off x="3252788" y="2468563"/>
            <a:ext cx="1314450" cy="393700"/>
          </a:xfrm>
          <a:custGeom>
            <a:avLst/>
            <a:gdLst>
              <a:gd name="T0" fmla="*/ 2147483647 w 26942"/>
              <a:gd name="T1" fmla="*/ 2147483647 h 21600"/>
              <a:gd name="T2" fmla="*/ 0 w 26942"/>
              <a:gd name="T3" fmla="*/ 0 h 21600"/>
              <a:gd name="T4" fmla="*/ 2147483647 w 26942"/>
              <a:gd name="T5" fmla="*/ 0 h 21600"/>
              <a:gd name="T6" fmla="*/ 0 60000 65536"/>
              <a:gd name="T7" fmla="*/ 0 60000 65536"/>
              <a:gd name="T8" fmla="*/ 0 60000 65536"/>
            </a:gdLst>
            <a:ahLst/>
            <a:cxnLst>
              <a:cxn ang="T6">
                <a:pos x="T0" y="T1"/>
              </a:cxn>
              <a:cxn ang="T7">
                <a:pos x="T2" y="T3"/>
              </a:cxn>
              <a:cxn ang="T8">
                <a:pos x="T4" y="T5"/>
              </a:cxn>
            </a:cxnLst>
            <a:rect l="0" t="0" r="r" b="b"/>
            <a:pathLst>
              <a:path w="26942" h="21600" fill="none" extrusionOk="0">
                <a:moveTo>
                  <a:pt x="26941" y="20928"/>
                </a:moveTo>
                <a:cubicBezTo>
                  <a:pt x="25196" y="21374"/>
                  <a:pt x="23401" y="21599"/>
                  <a:pt x="21600" y="21600"/>
                </a:cubicBezTo>
                <a:cubicBezTo>
                  <a:pt x="9670" y="21600"/>
                  <a:pt x="0" y="11929"/>
                  <a:pt x="0" y="0"/>
                </a:cubicBezTo>
              </a:path>
              <a:path w="26942" h="21600" stroke="0" extrusionOk="0">
                <a:moveTo>
                  <a:pt x="26941" y="20928"/>
                </a:moveTo>
                <a:cubicBezTo>
                  <a:pt x="25196" y="21374"/>
                  <a:pt x="23401" y="21599"/>
                  <a:pt x="21600" y="21600"/>
                </a:cubicBezTo>
                <a:cubicBezTo>
                  <a:pt x="9670" y="21600"/>
                  <a:pt x="0" y="11929"/>
                  <a:pt x="0" y="0"/>
                </a:cubicBezTo>
                <a:lnTo>
                  <a:pt x="21600" y="0"/>
                </a:lnTo>
                <a:lnTo>
                  <a:pt x="26941" y="20928"/>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2" name="Rectangle 8"/>
          <p:cNvSpPr>
            <a:spLocks noChangeArrowheads="1"/>
          </p:cNvSpPr>
          <p:nvPr/>
        </p:nvSpPr>
        <p:spPr bwMode="ltGray">
          <a:xfrm>
            <a:off x="2984500" y="2838450"/>
            <a:ext cx="3683000" cy="8255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61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4021138"/>
            <a:ext cx="72866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604813324"/>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22337" y="1022350"/>
            <a:ext cx="7299325" cy="881062"/>
          </a:xfrm>
          <a:prstGeom prst="rect">
            <a:avLst/>
          </a:prstGeom>
          <a:noFill/>
        </p:spPr>
        <p:txBody>
          <a:bodyPr lIns="92075" tIns="46038" rIns="92075" bIns="46038" anchor="t"/>
          <a:lstStyle/>
          <a:p>
            <a:r>
              <a:rPr lang="zh-CN" altLang="en-US" b="1" dirty="0">
                <a:latin typeface="宋体" charset="-122"/>
                <a:ea typeface="宋体" charset="-122"/>
              </a:rPr>
              <a:t>子查询类型</a:t>
            </a:r>
          </a:p>
        </p:txBody>
      </p:sp>
      <p:grpSp>
        <p:nvGrpSpPr>
          <p:cNvPr id="7171" name="Group 3"/>
          <p:cNvGrpSpPr>
            <a:grpSpLocks/>
          </p:cNvGrpSpPr>
          <p:nvPr/>
        </p:nvGrpSpPr>
        <p:grpSpPr bwMode="auto">
          <a:xfrm>
            <a:off x="1803400" y="2476500"/>
            <a:ext cx="3967163" cy="1038225"/>
            <a:chOff x="1185" y="1426"/>
            <a:chExt cx="2499" cy="654"/>
          </a:xfrm>
        </p:grpSpPr>
        <p:sp>
          <p:nvSpPr>
            <p:cNvPr id="7184" name="Rectangle 4"/>
            <p:cNvSpPr>
              <a:spLocks noChangeArrowheads="1"/>
            </p:cNvSpPr>
            <p:nvPr/>
          </p:nvSpPr>
          <p:spPr bwMode="blackWhite">
            <a:xfrm>
              <a:off x="1200" y="1427"/>
              <a:ext cx="1231" cy="653"/>
            </a:xfrm>
            <a:prstGeom prst="rect">
              <a:avLst/>
            </a:prstGeom>
            <a:solidFill>
              <a:srgbClr val="FFFFCC"/>
            </a:solidFill>
            <a:ln w="25400">
              <a:solidFill>
                <a:srgbClr val="000000"/>
              </a:solidFill>
              <a:miter lim="800000"/>
              <a:headEnd/>
              <a:tailEnd/>
            </a:ln>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宋体" charset="-122"/>
                <a:ea typeface="宋体" charset="-122"/>
              </a:endParaRPr>
            </a:p>
          </p:txBody>
        </p:sp>
        <p:sp>
          <p:nvSpPr>
            <p:cNvPr id="7185" name="Rectangle 5"/>
            <p:cNvSpPr>
              <a:spLocks noChangeArrowheads="1"/>
            </p:cNvSpPr>
            <p:nvPr/>
          </p:nvSpPr>
          <p:spPr bwMode="auto">
            <a:xfrm>
              <a:off x="1185" y="1426"/>
              <a:ext cx="5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b="1">
                  <a:latin typeface="宋体" charset="-122"/>
                  <a:ea typeface="宋体" charset="-122"/>
                </a:rPr>
                <a:t>主查询</a:t>
              </a:r>
            </a:p>
          </p:txBody>
        </p:sp>
        <p:sp>
          <p:nvSpPr>
            <p:cNvPr id="7186" name="Rectangle 6"/>
            <p:cNvSpPr>
              <a:spLocks noChangeArrowheads="1"/>
            </p:cNvSpPr>
            <p:nvPr/>
          </p:nvSpPr>
          <p:spPr bwMode="ltGray">
            <a:xfrm>
              <a:off x="1458" y="1724"/>
              <a:ext cx="967" cy="347"/>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宋体" charset="-122"/>
                <a:ea typeface="宋体" charset="-122"/>
              </a:endParaRPr>
            </a:p>
          </p:txBody>
        </p:sp>
        <p:sp>
          <p:nvSpPr>
            <p:cNvPr id="7187" name="Rectangle 7"/>
            <p:cNvSpPr>
              <a:spLocks noChangeArrowheads="1"/>
            </p:cNvSpPr>
            <p:nvPr/>
          </p:nvSpPr>
          <p:spPr bwMode="auto">
            <a:xfrm>
              <a:off x="1551" y="1793"/>
              <a:ext cx="5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b="1">
                  <a:latin typeface="宋体" charset="-122"/>
                  <a:ea typeface="宋体" charset="-122"/>
                </a:rPr>
                <a:t>子查询</a:t>
              </a:r>
            </a:p>
          </p:txBody>
        </p:sp>
        <p:sp>
          <p:nvSpPr>
            <p:cNvPr id="593928" name="Rectangle 8"/>
            <p:cNvSpPr>
              <a:spLocks noChangeArrowheads="1"/>
            </p:cNvSpPr>
            <p:nvPr/>
          </p:nvSpPr>
          <p:spPr bwMode="auto">
            <a:xfrm>
              <a:off x="3388" y="1742"/>
              <a:ext cx="231" cy="330"/>
            </a:xfrm>
            <a:prstGeom prst="rect">
              <a:avLst/>
            </a:prstGeom>
            <a:noFill/>
            <a:ln w="9525">
              <a:noFill/>
              <a:miter lim="800000"/>
              <a:headEnd/>
              <a:tailEnd/>
            </a:ln>
            <a:effectLst/>
          </p:spPr>
          <p:txBody>
            <a:bodyPr wrap="none" lIns="92075" tIns="46038" rIns="92075" bIns="46038">
              <a:spAutoFit/>
            </a:bodyPr>
            <a:lstStyle>
              <a:lvl1pPr defTabSz="822325" eaLnBrk="0" hangingPunct="0">
                <a:defRPr>
                  <a:solidFill>
                    <a:schemeClr val="tx1"/>
                  </a:solidFill>
                  <a:latin typeface="Arial" panose="020B0604020202020204" pitchFamily="34" charset="0"/>
                  <a:ea typeface="宋体" panose="02010600030101010101" pitchFamily="2" charset="-122"/>
                </a:defRPr>
              </a:lvl1pPr>
              <a:lvl2pPr marL="742950" indent="-285750" defTabSz="822325" eaLnBrk="0" hangingPunct="0">
                <a:defRPr>
                  <a:solidFill>
                    <a:schemeClr val="tx1"/>
                  </a:solidFill>
                  <a:latin typeface="Arial" panose="020B0604020202020204" pitchFamily="34" charset="0"/>
                  <a:ea typeface="宋体" panose="02010600030101010101" pitchFamily="2" charset="-122"/>
                </a:defRPr>
              </a:lvl2pPr>
              <a:lvl3pPr marL="1143000" indent="-228600" defTabSz="822325" eaLnBrk="0" hangingPunct="0">
                <a:defRPr>
                  <a:solidFill>
                    <a:schemeClr val="tx1"/>
                  </a:solidFill>
                  <a:latin typeface="Arial" panose="020B0604020202020204" pitchFamily="34" charset="0"/>
                  <a:ea typeface="宋体" panose="02010600030101010101" pitchFamily="2" charset="-122"/>
                </a:defRPr>
              </a:lvl3pPr>
              <a:lvl4pPr marL="1600200" indent="-228600" defTabSz="822325" eaLnBrk="0" hangingPunct="0">
                <a:defRPr>
                  <a:solidFill>
                    <a:schemeClr val="tx1"/>
                  </a:solidFill>
                  <a:latin typeface="Arial" panose="020B0604020202020204" pitchFamily="34" charset="0"/>
                  <a:ea typeface="宋体" panose="02010600030101010101" pitchFamily="2" charset="-122"/>
                </a:defRPr>
              </a:lvl4pPr>
              <a:lvl5pPr marL="2057400" indent="-228600" defTabSz="822325" eaLnBrk="0" hangingPunct="0">
                <a:defRPr>
                  <a:solidFill>
                    <a:schemeClr val="tx1"/>
                  </a:solidFill>
                  <a:latin typeface="Arial" panose="020B0604020202020204" pitchFamily="34" charset="0"/>
                  <a:ea typeface="宋体" panose="02010600030101010101" pitchFamily="2" charset="-122"/>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zh-CN" altLang="en-US" sz="2800" b="1">
                  <a:effectLst>
                    <a:outerShdw blurRad="38100" dist="38100" dir="2700000" algn="tl">
                      <a:srgbClr val="C0C0C0"/>
                    </a:outerShdw>
                  </a:effectLst>
                  <a:latin typeface="宋体" panose="02010600030101010101" pitchFamily="2" charset="-122"/>
                </a:rPr>
                <a:t> </a:t>
              </a:r>
            </a:p>
          </p:txBody>
        </p:sp>
        <p:sp>
          <p:nvSpPr>
            <p:cNvPr id="7189" name="Line 9"/>
            <p:cNvSpPr>
              <a:spLocks noChangeShapeType="1"/>
            </p:cNvSpPr>
            <p:nvPr/>
          </p:nvSpPr>
          <p:spPr bwMode="auto">
            <a:xfrm>
              <a:off x="2336" y="1903"/>
              <a:ext cx="1348" cy="0"/>
            </a:xfrm>
            <a:prstGeom prst="line">
              <a:avLst/>
            </a:prstGeom>
            <a:noFill/>
            <a:ln w="50800">
              <a:solidFill>
                <a:srgbClr val="FFCC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90" name="Rectangle 10"/>
            <p:cNvSpPr>
              <a:spLocks noChangeArrowheads="1"/>
            </p:cNvSpPr>
            <p:nvPr/>
          </p:nvSpPr>
          <p:spPr bwMode="auto">
            <a:xfrm>
              <a:off x="2664" y="1657"/>
              <a:ext cx="4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50000"/>
                </a:spcBef>
                <a:buFontTx/>
                <a:buNone/>
              </a:pPr>
              <a:r>
                <a:rPr lang="zh-CN" altLang="en-US" sz="1800" b="1">
                  <a:latin typeface="宋体" charset="-122"/>
                  <a:ea typeface="宋体" charset="-122"/>
                </a:rPr>
                <a:t>返回</a:t>
              </a:r>
            </a:p>
          </p:txBody>
        </p:sp>
      </p:grpSp>
      <p:sp>
        <p:nvSpPr>
          <p:cNvPr id="7172" name="Rectangle 11"/>
          <p:cNvSpPr>
            <a:spLocks noChangeArrowheads="1"/>
          </p:cNvSpPr>
          <p:nvPr/>
        </p:nvSpPr>
        <p:spPr bwMode="auto">
          <a:xfrm>
            <a:off x="5894388" y="3025775"/>
            <a:ext cx="13271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50000"/>
              </a:spcBef>
              <a:buFontTx/>
              <a:buNone/>
            </a:pPr>
            <a:r>
              <a:rPr lang="en-US" altLang="zh-CN" sz="2200" b="1">
                <a:latin typeface="宋体" charset="-122"/>
                <a:ea typeface="宋体" charset="-122"/>
              </a:rPr>
              <a:t>ST_CLERK</a:t>
            </a:r>
          </a:p>
        </p:txBody>
      </p:sp>
      <p:sp>
        <p:nvSpPr>
          <p:cNvPr id="7173" name="Rectangle 12"/>
          <p:cNvSpPr>
            <a:spLocks noChangeArrowheads="1"/>
          </p:cNvSpPr>
          <p:nvPr/>
        </p:nvSpPr>
        <p:spPr bwMode="auto">
          <a:xfrm>
            <a:off x="684213" y="3733800"/>
            <a:ext cx="73247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defTabSz="346075">
              <a:spcBef>
                <a:spcPct val="20000"/>
              </a:spcBef>
              <a:buFont typeface="Arial" charset="0"/>
              <a:buChar char="•"/>
              <a:tabLst>
                <a:tab pos="57150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341313" indent="-227013" defTabSz="346075">
              <a:spcBef>
                <a:spcPct val="20000"/>
              </a:spcBef>
              <a:buFont typeface="Arial" charset="0"/>
              <a:buChar char="–"/>
              <a:tabLst>
                <a:tab pos="57150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346075">
              <a:spcBef>
                <a:spcPct val="20000"/>
              </a:spcBef>
              <a:buFont typeface="Arial" charset="0"/>
              <a:buChar char="•"/>
              <a:tabLst>
                <a:tab pos="57150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346075">
              <a:spcBef>
                <a:spcPct val="20000"/>
              </a:spcBef>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346075">
              <a:spcBef>
                <a:spcPct val="20000"/>
              </a:spcBef>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lvl="1">
              <a:lnSpc>
                <a:spcPct val="95000"/>
              </a:lnSpc>
              <a:spcBef>
                <a:spcPct val="35000"/>
              </a:spcBef>
              <a:buClr>
                <a:schemeClr val="hlink"/>
              </a:buClr>
              <a:buFontTx/>
              <a:buChar char="•"/>
            </a:pPr>
            <a:r>
              <a:rPr lang="zh-CN" altLang="en-US" sz="2200" b="1">
                <a:latin typeface="宋体" charset="-122"/>
                <a:ea typeface="宋体" charset="-122"/>
              </a:rPr>
              <a:t>多行子查询</a:t>
            </a:r>
          </a:p>
        </p:txBody>
      </p:sp>
      <p:sp>
        <p:nvSpPr>
          <p:cNvPr id="7174" name="Rectangle 13"/>
          <p:cNvSpPr>
            <a:spLocks noChangeArrowheads="1"/>
          </p:cNvSpPr>
          <p:nvPr/>
        </p:nvSpPr>
        <p:spPr bwMode="auto">
          <a:xfrm>
            <a:off x="5894388" y="4611688"/>
            <a:ext cx="1327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2200" b="1">
                <a:latin typeface="宋体" charset="-122"/>
                <a:ea typeface="宋体" charset="-122"/>
              </a:rPr>
              <a:t>ST_CLERK</a:t>
            </a:r>
          </a:p>
          <a:p>
            <a:pPr>
              <a:spcBef>
                <a:spcPct val="0"/>
              </a:spcBef>
              <a:buFontTx/>
              <a:buNone/>
            </a:pPr>
            <a:r>
              <a:rPr lang="en-US" altLang="zh-CN" sz="2200" b="1">
                <a:latin typeface="宋体" charset="-122"/>
                <a:ea typeface="宋体" charset="-122"/>
              </a:rPr>
              <a:t>SA_MAN</a:t>
            </a:r>
          </a:p>
        </p:txBody>
      </p:sp>
      <p:grpSp>
        <p:nvGrpSpPr>
          <p:cNvPr id="7175" name="Group 14"/>
          <p:cNvGrpSpPr>
            <a:grpSpLocks/>
          </p:cNvGrpSpPr>
          <p:nvPr/>
        </p:nvGrpSpPr>
        <p:grpSpPr bwMode="auto">
          <a:xfrm>
            <a:off x="1803400" y="4229100"/>
            <a:ext cx="3967163" cy="1038225"/>
            <a:chOff x="1185" y="2530"/>
            <a:chExt cx="2499" cy="654"/>
          </a:xfrm>
        </p:grpSpPr>
        <p:sp>
          <p:nvSpPr>
            <p:cNvPr id="7177" name="Rectangle 15"/>
            <p:cNvSpPr>
              <a:spLocks noChangeArrowheads="1"/>
            </p:cNvSpPr>
            <p:nvPr/>
          </p:nvSpPr>
          <p:spPr bwMode="blackWhite">
            <a:xfrm>
              <a:off x="1200" y="2531"/>
              <a:ext cx="1231" cy="653"/>
            </a:xfrm>
            <a:prstGeom prst="rect">
              <a:avLst/>
            </a:prstGeom>
            <a:solidFill>
              <a:srgbClr val="FFFFCC"/>
            </a:solidFill>
            <a:ln w="25400">
              <a:solidFill>
                <a:srgbClr val="000000"/>
              </a:solidFill>
              <a:miter lim="800000"/>
              <a:headEnd/>
              <a:tailEnd/>
            </a:ln>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宋体" charset="-122"/>
                <a:ea typeface="宋体" charset="-122"/>
              </a:endParaRPr>
            </a:p>
          </p:txBody>
        </p:sp>
        <p:sp>
          <p:nvSpPr>
            <p:cNvPr id="7178" name="Rectangle 16"/>
            <p:cNvSpPr>
              <a:spLocks noChangeArrowheads="1"/>
            </p:cNvSpPr>
            <p:nvPr/>
          </p:nvSpPr>
          <p:spPr bwMode="auto">
            <a:xfrm>
              <a:off x="1185" y="2530"/>
              <a:ext cx="5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b="1">
                  <a:latin typeface="宋体" charset="-122"/>
                  <a:ea typeface="宋体" charset="-122"/>
                </a:rPr>
                <a:t>主查询</a:t>
              </a:r>
              <a:endParaRPr lang="en-US" altLang="zh-CN" sz="1800" b="1">
                <a:latin typeface="宋体" charset="-122"/>
                <a:ea typeface="宋体" charset="-122"/>
              </a:endParaRPr>
            </a:p>
          </p:txBody>
        </p:sp>
        <p:sp>
          <p:nvSpPr>
            <p:cNvPr id="7179" name="Rectangle 17"/>
            <p:cNvSpPr>
              <a:spLocks noChangeArrowheads="1"/>
            </p:cNvSpPr>
            <p:nvPr/>
          </p:nvSpPr>
          <p:spPr bwMode="ltGray">
            <a:xfrm>
              <a:off x="1458" y="2828"/>
              <a:ext cx="967" cy="347"/>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宋体" charset="-122"/>
                <a:ea typeface="宋体" charset="-122"/>
              </a:endParaRPr>
            </a:p>
          </p:txBody>
        </p:sp>
        <p:sp>
          <p:nvSpPr>
            <p:cNvPr id="7180" name="Rectangle 18"/>
            <p:cNvSpPr>
              <a:spLocks noChangeArrowheads="1"/>
            </p:cNvSpPr>
            <p:nvPr/>
          </p:nvSpPr>
          <p:spPr bwMode="auto">
            <a:xfrm>
              <a:off x="1551" y="2897"/>
              <a:ext cx="5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b="1">
                  <a:latin typeface="宋体" charset="-122"/>
                  <a:ea typeface="宋体" charset="-122"/>
                </a:rPr>
                <a:t>子查询</a:t>
              </a:r>
            </a:p>
          </p:txBody>
        </p:sp>
        <p:sp>
          <p:nvSpPr>
            <p:cNvPr id="593939" name="Rectangle 19"/>
            <p:cNvSpPr>
              <a:spLocks noChangeArrowheads="1"/>
            </p:cNvSpPr>
            <p:nvPr/>
          </p:nvSpPr>
          <p:spPr bwMode="auto">
            <a:xfrm>
              <a:off x="3388" y="2846"/>
              <a:ext cx="231" cy="330"/>
            </a:xfrm>
            <a:prstGeom prst="rect">
              <a:avLst/>
            </a:prstGeom>
            <a:noFill/>
            <a:ln w="9525">
              <a:noFill/>
              <a:miter lim="800000"/>
              <a:headEnd/>
              <a:tailEnd/>
            </a:ln>
            <a:effectLst/>
          </p:spPr>
          <p:txBody>
            <a:bodyPr wrap="none" lIns="92075" tIns="46038" rIns="92075" bIns="46038">
              <a:spAutoFit/>
            </a:bodyPr>
            <a:lstStyle>
              <a:lvl1pPr defTabSz="822325" eaLnBrk="0" hangingPunct="0">
                <a:defRPr>
                  <a:solidFill>
                    <a:schemeClr val="tx1"/>
                  </a:solidFill>
                  <a:latin typeface="Arial" panose="020B0604020202020204" pitchFamily="34" charset="0"/>
                  <a:ea typeface="宋体" panose="02010600030101010101" pitchFamily="2" charset="-122"/>
                </a:defRPr>
              </a:lvl1pPr>
              <a:lvl2pPr marL="742950" indent="-285750" defTabSz="822325" eaLnBrk="0" hangingPunct="0">
                <a:defRPr>
                  <a:solidFill>
                    <a:schemeClr val="tx1"/>
                  </a:solidFill>
                  <a:latin typeface="Arial" panose="020B0604020202020204" pitchFamily="34" charset="0"/>
                  <a:ea typeface="宋体" panose="02010600030101010101" pitchFamily="2" charset="-122"/>
                </a:defRPr>
              </a:lvl2pPr>
              <a:lvl3pPr marL="1143000" indent="-228600" defTabSz="822325" eaLnBrk="0" hangingPunct="0">
                <a:defRPr>
                  <a:solidFill>
                    <a:schemeClr val="tx1"/>
                  </a:solidFill>
                  <a:latin typeface="Arial" panose="020B0604020202020204" pitchFamily="34" charset="0"/>
                  <a:ea typeface="宋体" panose="02010600030101010101" pitchFamily="2" charset="-122"/>
                </a:defRPr>
              </a:lvl3pPr>
              <a:lvl4pPr marL="1600200" indent="-228600" defTabSz="822325" eaLnBrk="0" hangingPunct="0">
                <a:defRPr>
                  <a:solidFill>
                    <a:schemeClr val="tx1"/>
                  </a:solidFill>
                  <a:latin typeface="Arial" panose="020B0604020202020204" pitchFamily="34" charset="0"/>
                  <a:ea typeface="宋体" panose="02010600030101010101" pitchFamily="2" charset="-122"/>
                </a:defRPr>
              </a:lvl4pPr>
              <a:lvl5pPr marL="2057400" indent="-228600" defTabSz="822325" eaLnBrk="0" hangingPunct="0">
                <a:defRPr>
                  <a:solidFill>
                    <a:schemeClr val="tx1"/>
                  </a:solidFill>
                  <a:latin typeface="Arial" panose="020B0604020202020204" pitchFamily="34" charset="0"/>
                  <a:ea typeface="宋体" panose="02010600030101010101" pitchFamily="2" charset="-122"/>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zh-CN" altLang="en-US" sz="2800" b="1">
                  <a:effectLst>
                    <a:outerShdw blurRad="38100" dist="38100" dir="2700000" algn="tl">
                      <a:srgbClr val="C0C0C0"/>
                    </a:outerShdw>
                  </a:effectLst>
                  <a:latin typeface="宋体" panose="02010600030101010101" pitchFamily="2" charset="-122"/>
                </a:rPr>
                <a:t> </a:t>
              </a:r>
            </a:p>
          </p:txBody>
        </p:sp>
        <p:sp>
          <p:nvSpPr>
            <p:cNvPr id="7182" name="Line 20"/>
            <p:cNvSpPr>
              <a:spLocks noChangeShapeType="1"/>
            </p:cNvSpPr>
            <p:nvPr/>
          </p:nvSpPr>
          <p:spPr bwMode="auto">
            <a:xfrm>
              <a:off x="2336" y="3007"/>
              <a:ext cx="1348" cy="0"/>
            </a:xfrm>
            <a:prstGeom prst="line">
              <a:avLst/>
            </a:prstGeom>
            <a:noFill/>
            <a:ln w="50800">
              <a:solidFill>
                <a:srgbClr val="FFCC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83" name="Rectangle 21"/>
            <p:cNvSpPr>
              <a:spLocks noChangeArrowheads="1"/>
            </p:cNvSpPr>
            <p:nvPr/>
          </p:nvSpPr>
          <p:spPr bwMode="auto">
            <a:xfrm>
              <a:off x="2664" y="2761"/>
              <a:ext cx="4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50000"/>
                </a:spcBef>
                <a:buFontTx/>
                <a:buNone/>
              </a:pPr>
              <a:r>
                <a:rPr lang="zh-CN" altLang="en-US" sz="1800" b="1">
                  <a:latin typeface="宋体" charset="-122"/>
                  <a:ea typeface="宋体" charset="-122"/>
                </a:rPr>
                <a:t>返回</a:t>
              </a:r>
            </a:p>
          </p:txBody>
        </p:sp>
      </p:grpSp>
      <p:sp>
        <p:nvSpPr>
          <p:cNvPr id="7176" name="Rectangle 22"/>
          <p:cNvSpPr>
            <a:spLocks noChangeArrowheads="1"/>
          </p:cNvSpPr>
          <p:nvPr/>
        </p:nvSpPr>
        <p:spPr bwMode="auto">
          <a:xfrm>
            <a:off x="750888" y="1965325"/>
            <a:ext cx="73247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defTabSz="346075">
              <a:spcBef>
                <a:spcPct val="20000"/>
              </a:spcBef>
              <a:buFont typeface="Arial" charset="0"/>
              <a:buChar char="•"/>
              <a:tabLst>
                <a:tab pos="57150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341313" indent="-227013" defTabSz="346075">
              <a:spcBef>
                <a:spcPct val="20000"/>
              </a:spcBef>
              <a:buFont typeface="Arial" charset="0"/>
              <a:buChar char="–"/>
              <a:tabLst>
                <a:tab pos="57150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346075">
              <a:spcBef>
                <a:spcPct val="20000"/>
              </a:spcBef>
              <a:buFont typeface="Arial" charset="0"/>
              <a:buChar char="•"/>
              <a:tabLst>
                <a:tab pos="57150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346075">
              <a:spcBef>
                <a:spcPct val="20000"/>
              </a:spcBef>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346075">
              <a:spcBef>
                <a:spcPct val="20000"/>
              </a:spcBef>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lvl="1">
              <a:lnSpc>
                <a:spcPct val="95000"/>
              </a:lnSpc>
              <a:spcBef>
                <a:spcPct val="35000"/>
              </a:spcBef>
              <a:buClr>
                <a:schemeClr val="hlink"/>
              </a:buClr>
              <a:buFontTx/>
              <a:buChar char="•"/>
            </a:pPr>
            <a:r>
              <a:rPr lang="zh-CN" altLang="en-US" sz="2200" b="1">
                <a:latin typeface="宋体" charset="-122"/>
                <a:ea typeface="宋体" charset="-122"/>
              </a:rPr>
              <a:t>单行子查询</a:t>
            </a:r>
          </a:p>
        </p:txBody>
      </p:sp>
    </p:spTree>
    <p:extLst>
      <p:ext uri="{BB962C8B-B14F-4D97-AF65-F5344CB8AC3E}">
        <p14:creationId xmlns:p14="http://schemas.microsoft.com/office/powerpoint/2010/main" val="212757241"/>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31366" y="876944"/>
            <a:ext cx="7696200" cy="1439863"/>
          </a:xfrm>
          <a:prstGeom prst="rect">
            <a:avLst/>
          </a:prstGeom>
          <a:noFill/>
        </p:spPr>
        <p:txBody>
          <a:bodyPr lIns="92075" tIns="46038" rIns="92075" bIns="46038" anchor="t"/>
          <a:lstStyle/>
          <a:p>
            <a:r>
              <a:rPr lang="zh-CN" altLang="en-US" b="1" dirty="0">
                <a:latin typeface="宋体" charset="-122"/>
                <a:ea typeface="宋体" charset="-122"/>
              </a:rPr>
              <a:t>注意事项</a:t>
            </a:r>
          </a:p>
        </p:txBody>
      </p:sp>
      <p:sp>
        <p:nvSpPr>
          <p:cNvPr id="8195" name="Rectangle 3"/>
          <p:cNvSpPr>
            <a:spLocks noGrp="1" noChangeArrowheads="1"/>
          </p:cNvSpPr>
          <p:nvPr>
            <p:ph type="body" idx="4294967295"/>
          </p:nvPr>
        </p:nvSpPr>
        <p:spPr>
          <a:xfrm>
            <a:off x="827584" y="1844824"/>
            <a:ext cx="7385050" cy="3416300"/>
          </a:xfrm>
          <a:prstGeom prst="rect">
            <a:avLst/>
          </a:prstGeom>
          <a:noFill/>
        </p:spPr>
        <p:txBody>
          <a:bodyPr lIns="92075" tIns="46038" rIns="92075" bIns="46038">
            <a:spAutoFit/>
          </a:bodyPr>
          <a:lstStyle/>
          <a:p>
            <a:r>
              <a:rPr lang="zh-CN" altLang="en-US" sz="2700" b="1" dirty="0">
                <a:solidFill>
                  <a:srgbClr val="FF0000"/>
                </a:solidFill>
                <a:latin typeface="宋体" charset="-122"/>
                <a:ea typeface="宋体" charset="-122"/>
              </a:rPr>
              <a:t>子查询要包含在括号内</a:t>
            </a:r>
            <a:r>
              <a:rPr lang="zh-CN" altLang="en-US" sz="2700" dirty="0">
                <a:latin typeface="宋体" charset="-122"/>
                <a:ea typeface="宋体" charset="-122"/>
              </a:rPr>
              <a:t>。</a:t>
            </a:r>
            <a:endParaRPr lang="en-US" altLang="zh-CN" sz="2700" dirty="0">
              <a:latin typeface="宋体" charset="-122"/>
              <a:ea typeface="宋体" charset="-122"/>
            </a:endParaRPr>
          </a:p>
          <a:p>
            <a:endParaRPr lang="zh-CN" altLang="en-US" sz="2700" dirty="0">
              <a:latin typeface="宋体" charset="-122"/>
              <a:ea typeface="宋体" charset="-122"/>
            </a:endParaRPr>
          </a:p>
          <a:p>
            <a:r>
              <a:rPr lang="zh-CN" altLang="en-US" sz="2700" b="1" dirty="0">
                <a:solidFill>
                  <a:srgbClr val="FF0000"/>
                </a:solidFill>
                <a:latin typeface="宋体" charset="-122"/>
                <a:ea typeface="宋体" charset="-122"/>
              </a:rPr>
              <a:t>将子查询放在比较条件的右侧</a:t>
            </a:r>
            <a:r>
              <a:rPr lang="zh-CN" altLang="en-US" sz="2700" dirty="0">
                <a:latin typeface="宋体" charset="-122"/>
                <a:ea typeface="宋体" charset="-122"/>
              </a:rPr>
              <a:t>。</a:t>
            </a:r>
            <a:endParaRPr lang="en-US" altLang="zh-CN" sz="2700" dirty="0">
              <a:latin typeface="宋体" charset="-122"/>
              <a:ea typeface="宋体" charset="-122"/>
            </a:endParaRPr>
          </a:p>
          <a:p>
            <a:endParaRPr lang="zh-CN" altLang="en-US" sz="2700" dirty="0">
              <a:latin typeface="宋体" charset="-122"/>
              <a:ea typeface="宋体" charset="-122"/>
            </a:endParaRPr>
          </a:p>
          <a:p>
            <a:r>
              <a:rPr lang="zh-CN" altLang="en-US" sz="2700" dirty="0">
                <a:latin typeface="宋体" charset="-122"/>
                <a:ea typeface="宋体" charset="-122"/>
              </a:rPr>
              <a:t>单行操作符对应单行子查询，多行操作符对应多行子查询。</a:t>
            </a:r>
          </a:p>
          <a:p>
            <a:endParaRPr lang="zh-CN" altLang="en-US" sz="2700" dirty="0">
              <a:latin typeface="宋体" charset="-122"/>
              <a:ea typeface="宋体" charset="-122"/>
            </a:endParaRPr>
          </a:p>
        </p:txBody>
      </p:sp>
    </p:spTree>
    <p:extLst>
      <p:ext uri="{BB962C8B-B14F-4D97-AF65-F5344CB8AC3E}">
        <p14:creationId xmlns:p14="http://schemas.microsoft.com/office/powerpoint/2010/main" val="1936742257"/>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450431" y="823912"/>
            <a:ext cx="7696200" cy="1439863"/>
          </a:xfrm>
          <a:prstGeom prst="rect">
            <a:avLst/>
          </a:prstGeom>
          <a:noFill/>
        </p:spPr>
        <p:txBody>
          <a:bodyPr lIns="92075" tIns="46038" rIns="92075" bIns="46038" anchor="t"/>
          <a:lstStyle/>
          <a:p>
            <a:r>
              <a:rPr lang="zh-CN" altLang="en-US" b="1" dirty="0">
                <a:latin typeface="宋体" charset="-122"/>
                <a:ea typeface="宋体" charset="-122"/>
              </a:rPr>
              <a:t>单行子查询</a:t>
            </a:r>
          </a:p>
        </p:txBody>
      </p:sp>
      <p:sp>
        <p:nvSpPr>
          <p:cNvPr id="9219" name="Rectangle 3"/>
          <p:cNvSpPr>
            <a:spLocks noGrp="1" noChangeArrowheads="1"/>
          </p:cNvSpPr>
          <p:nvPr>
            <p:ph type="body" idx="4294967295"/>
          </p:nvPr>
        </p:nvSpPr>
        <p:spPr>
          <a:xfrm>
            <a:off x="1447800" y="1522413"/>
            <a:ext cx="7696200" cy="939800"/>
          </a:xfrm>
          <a:prstGeom prst="rect">
            <a:avLst/>
          </a:prstGeom>
          <a:noFill/>
        </p:spPr>
        <p:txBody>
          <a:bodyPr lIns="92075" tIns="46038" rIns="92075" bIns="46038">
            <a:spAutoFit/>
          </a:bodyPr>
          <a:lstStyle/>
          <a:p>
            <a:r>
              <a:rPr lang="zh-CN" altLang="en-US" sz="2500">
                <a:latin typeface="宋体" charset="-122"/>
                <a:ea typeface="宋体" charset="-122"/>
              </a:rPr>
              <a:t>只返回一行。</a:t>
            </a:r>
          </a:p>
          <a:p>
            <a:r>
              <a:rPr lang="zh-CN" altLang="en-US" sz="2500">
                <a:latin typeface="宋体" charset="-122"/>
                <a:ea typeface="宋体" charset="-122"/>
              </a:rPr>
              <a:t>使用单行比较操作符。</a:t>
            </a:r>
          </a:p>
        </p:txBody>
      </p:sp>
      <p:sp>
        <p:nvSpPr>
          <p:cNvPr id="9220" name="Rectangle 4"/>
          <p:cNvSpPr>
            <a:spLocks noChangeArrowheads="1"/>
          </p:cNvSpPr>
          <p:nvPr/>
        </p:nvSpPr>
        <p:spPr bwMode="blackWhite">
          <a:xfrm>
            <a:off x="1754188" y="2676525"/>
            <a:ext cx="1293812" cy="3417888"/>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800" b="1">
                <a:solidFill>
                  <a:srgbClr val="000000"/>
                </a:solidFill>
                <a:latin typeface="宋体" charset="-122"/>
                <a:ea typeface="宋体" charset="-122"/>
              </a:rPr>
              <a:t>操作符</a:t>
            </a:r>
          </a:p>
          <a:p>
            <a:pPr>
              <a:lnSpc>
                <a:spcPct val="120000"/>
              </a:lnSpc>
              <a:spcBef>
                <a:spcPct val="60000"/>
              </a:spcBef>
              <a:buFontTx/>
              <a:buNone/>
            </a:pPr>
            <a:r>
              <a:rPr lang="en-US" altLang="zh-CN" sz="1800" b="1">
                <a:solidFill>
                  <a:srgbClr val="000000"/>
                </a:solidFill>
                <a:latin typeface="宋体" charset="-122"/>
                <a:ea typeface="宋体" charset="-122"/>
              </a:rPr>
              <a:t>   =</a:t>
            </a:r>
          </a:p>
          <a:p>
            <a:pPr>
              <a:lnSpc>
                <a:spcPct val="120000"/>
              </a:lnSpc>
              <a:spcBef>
                <a:spcPct val="60000"/>
              </a:spcBef>
              <a:buFontTx/>
              <a:buNone/>
            </a:pPr>
            <a:r>
              <a:rPr lang="en-US" altLang="zh-CN" sz="1800" b="1">
                <a:solidFill>
                  <a:srgbClr val="000000"/>
                </a:solidFill>
                <a:latin typeface="宋体" charset="-122"/>
                <a:ea typeface="宋体" charset="-122"/>
              </a:rPr>
              <a:t>   &gt;</a:t>
            </a:r>
          </a:p>
          <a:p>
            <a:pPr>
              <a:lnSpc>
                <a:spcPct val="120000"/>
              </a:lnSpc>
              <a:spcBef>
                <a:spcPct val="60000"/>
              </a:spcBef>
              <a:buFontTx/>
              <a:buNone/>
            </a:pPr>
            <a:r>
              <a:rPr lang="en-US" altLang="zh-CN" sz="1800" b="1">
                <a:solidFill>
                  <a:srgbClr val="000000"/>
                </a:solidFill>
                <a:latin typeface="宋体" charset="-122"/>
                <a:ea typeface="宋体" charset="-122"/>
              </a:rPr>
              <a:t>   &gt;=	</a:t>
            </a:r>
          </a:p>
          <a:p>
            <a:pPr>
              <a:lnSpc>
                <a:spcPct val="120000"/>
              </a:lnSpc>
              <a:spcBef>
                <a:spcPct val="60000"/>
              </a:spcBef>
              <a:buFontTx/>
              <a:buNone/>
            </a:pPr>
            <a:r>
              <a:rPr lang="en-US" altLang="zh-CN" sz="1800" b="1">
                <a:solidFill>
                  <a:srgbClr val="000000"/>
                </a:solidFill>
                <a:latin typeface="宋体" charset="-122"/>
                <a:ea typeface="宋体" charset="-122"/>
              </a:rPr>
              <a:t>   &lt;</a:t>
            </a:r>
          </a:p>
          <a:p>
            <a:pPr>
              <a:lnSpc>
                <a:spcPct val="120000"/>
              </a:lnSpc>
              <a:spcBef>
                <a:spcPct val="60000"/>
              </a:spcBef>
              <a:buFontTx/>
              <a:buNone/>
            </a:pPr>
            <a:r>
              <a:rPr lang="en-US" altLang="zh-CN" sz="1800" b="1">
                <a:solidFill>
                  <a:srgbClr val="000000"/>
                </a:solidFill>
                <a:latin typeface="宋体" charset="-122"/>
                <a:ea typeface="宋体" charset="-122"/>
              </a:rPr>
              <a:t>   &lt;=	</a:t>
            </a:r>
          </a:p>
          <a:p>
            <a:pPr>
              <a:lnSpc>
                <a:spcPct val="120000"/>
              </a:lnSpc>
              <a:spcBef>
                <a:spcPct val="60000"/>
              </a:spcBef>
              <a:buFontTx/>
              <a:buNone/>
            </a:pPr>
            <a:r>
              <a:rPr lang="en-US" altLang="zh-CN" sz="1800" b="1">
                <a:solidFill>
                  <a:srgbClr val="000000"/>
                </a:solidFill>
                <a:latin typeface="宋体" charset="-122"/>
                <a:ea typeface="宋体" charset="-122"/>
              </a:rPr>
              <a:t>   &lt;&gt;</a:t>
            </a:r>
          </a:p>
        </p:txBody>
      </p:sp>
      <p:sp>
        <p:nvSpPr>
          <p:cNvPr id="9221" name="Rectangle 5"/>
          <p:cNvSpPr>
            <a:spLocks noChangeArrowheads="1"/>
          </p:cNvSpPr>
          <p:nvPr/>
        </p:nvSpPr>
        <p:spPr bwMode="blackWhite">
          <a:xfrm>
            <a:off x="3040063" y="2676525"/>
            <a:ext cx="3692525" cy="3416300"/>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800" b="1">
                <a:solidFill>
                  <a:srgbClr val="000000"/>
                </a:solidFill>
                <a:latin typeface="宋体" charset="-122"/>
                <a:ea typeface="宋体" charset="-122"/>
              </a:rPr>
              <a:t>含义</a:t>
            </a:r>
          </a:p>
          <a:p>
            <a:pPr>
              <a:lnSpc>
                <a:spcPct val="120000"/>
              </a:lnSpc>
              <a:spcBef>
                <a:spcPct val="60000"/>
              </a:spcBef>
              <a:buFontTx/>
              <a:buNone/>
            </a:pPr>
            <a:r>
              <a:rPr lang="en-US" altLang="zh-CN" sz="1800" b="1">
                <a:solidFill>
                  <a:srgbClr val="000000"/>
                </a:solidFill>
                <a:latin typeface="Courier New" pitchFamily="49" charset="0"/>
                <a:ea typeface="宋体" charset="-122"/>
                <a:cs typeface="Courier New" pitchFamily="49" charset="0"/>
              </a:rPr>
              <a:t>Equal to</a:t>
            </a:r>
          </a:p>
          <a:p>
            <a:pPr>
              <a:lnSpc>
                <a:spcPct val="120000"/>
              </a:lnSpc>
              <a:spcBef>
                <a:spcPct val="60000"/>
              </a:spcBef>
              <a:buFontTx/>
              <a:buNone/>
            </a:pPr>
            <a:r>
              <a:rPr lang="en-US" altLang="zh-CN" sz="1800" b="1">
                <a:solidFill>
                  <a:srgbClr val="000000"/>
                </a:solidFill>
                <a:latin typeface="Courier New" pitchFamily="49" charset="0"/>
                <a:ea typeface="宋体" charset="-122"/>
                <a:cs typeface="Courier New" pitchFamily="49" charset="0"/>
              </a:rPr>
              <a:t>Greater than </a:t>
            </a:r>
          </a:p>
          <a:p>
            <a:pPr>
              <a:lnSpc>
                <a:spcPct val="120000"/>
              </a:lnSpc>
              <a:spcBef>
                <a:spcPct val="60000"/>
              </a:spcBef>
              <a:buFontTx/>
              <a:buNone/>
            </a:pPr>
            <a:r>
              <a:rPr lang="en-US" altLang="zh-CN" sz="1800" b="1">
                <a:solidFill>
                  <a:srgbClr val="000000"/>
                </a:solidFill>
                <a:latin typeface="Courier New" pitchFamily="49" charset="0"/>
                <a:ea typeface="宋体" charset="-122"/>
                <a:cs typeface="Courier New" pitchFamily="49" charset="0"/>
              </a:rPr>
              <a:t>Greater than or equal to </a:t>
            </a:r>
          </a:p>
          <a:p>
            <a:pPr>
              <a:lnSpc>
                <a:spcPct val="120000"/>
              </a:lnSpc>
              <a:spcBef>
                <a:spcPct val="60000"/>
              </a:spcBef>
              <a:buFontTx/>
              <a:buNone/>
            </a:pPr>
            <a:r>
              <a:rPr lang="en-US" altLang="zh-CN" sz="1800" b="1">
                <a:solidFill>
                  <a:srgbClr val="000000"/>
                </a:solidFill>
                <a:latin typeface="Courier New" pitchFamily="49" charset="0"/>
                <a:ea typeface="宋体" charset="-122"/>
                <a:cs typeface="Courier New" pitchFamily="49" charset="0"/>
              </a:rPr>
              <a:t>Less than </a:t>
            </a:r>
          </a:p>
          <a:p>
            <a:pPr>
              <a:lnSpc>
                <a:spcPct val="120000"/>
              </a:lnSpc>
              <a:spcBef>
                <a:spcPct val="60000"/>
              </a:spcBef>
              <a:buFontTx/>
              <a:buNone/>
            </a:pPr>
            <a:r>
              <a:rPr lang="en-US" altLang="zh-CN" sz="1800" b="1">
                <a:solidFill>
                  <a:srgbClr val="000000"/>
                </a:solidFill>
                <a:latin typeface="Courier New" pitchFamily="49" charset="0"/>
                <a:ea typeface="宋体" charset="-122"/>
                <a:cs typeface="Courier New" pitchFamily="49" charset="0"/>
              </a:rPr>
              <a:t>Less than or equal to</a:t>
            </a:r>
          </a:p>
          <a:p>
            <a:pPr>
              <a:lnSpc>
                <a:spcPct val="120000"/>
              </a:lnSpc>
              <a:spcBef>
                <a:spcPct val="60000"/>
              </a:spcBef>
              <a:buFontTx/>
              <a:buNone/>
            </a:pPr>
            <a:r>
              <a:rPr lang="en-US" altLang="zh-CN" sz="1800" b="1">
                <a:solidFill>
                  <a:srgbClr val="000000"/>
                </a:solidFill>
                <a:latin typeface="Courier New" pitchFamily="49" charset="0"/>
                <a:ea typeface="宋体" charset="-122"/>
                <a:cs typeface="Courier New" pitchFamily="49" charset="0"/>
              </a:rPr>
              <a:t>Not equal to</a:t>
            </a:r>
          </a:p>
        </p:txBody>
      </p:sp>
      <p:sp>
        <p:nvSpPr>
          <p:cNvPr id="9222" name="Line 6"/>
          <p:cNvSpPr>
            <a:spLocks noChangeShapeType="1"/>
          </p:cNvSpPr>
          <p:nvPr/>
        </p:nvSpPr>
        <p:spPr bwMode="blackWhite">
          <a:xfrm flipV="1">
            <a:off x="1743075" y="3084513"/>
            <a:ext cx="4989513" cy="1587"/>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223" name="Line 7"/>
          <p:cNvSpPr>
            <a:spLocks noChangeShapeType="1"/>
          </p:cNvSpPr>
          <p:nvPr/>
        </p:nvSpPr>
        <p:spPr bwMode="blackWhite">
          <a:xfrm>
            <a:off x="1766888" y="4090988"/>
            <a:ext cx="49657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224" name="Line 8"/>
          <p:cNvSpPr>
            <a:spLocks noChangeShapeType="1"/>
          </p:cNvSpPr>
          <p:nvPr/>
        </p:nvSpPr>
        <p:spPr bwMode="blackWhite">
          <a:xfrm>
            <a:off x="1752600" y="3586163"/>
            <a:ext cx="497998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225" name="Line 9"/>
          <p:cNvSpPr>
            <a:spLocks noChangeShapeType="1"/>
          </p:cNvSpPr>
          <p:nvPr/>
        </p:nvSpPr>
        <p:spPr bwMode="blackWhite">
          <a:xfrm>
            <a:off x="1766888" y="4629150"/>
            <a:ext cx="49657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226" name="Line 10"/>
          <p:cNvSpPr>
            <a:spLocks noChangeShapeType="1"/>
          </p:cNvSpPr>
          <p:nvPr/>
        </p:nvSpPr>
        <p:spPr bwMode="blackWhite">
          <a:xfrm>
            <a:off x="1738313" y="5141913"/>
            <a:ext cx="49942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227" name="Line 11"/>
          <p:cNvSpPr>
            <a:spLocks noChangeShapeType="1"/>
          </p:cNvSpPr>
          <p:nvPr/>
        </p:nvSpPr>
        <p:spPr bwMode="blackWhite">
          <a:xfrm>
            <a:off x="1757363" y="5656263"/>
            <a:ext cx="49752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59824443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blackWhite">
          <a:xfrm>
            <a:off x="755650" y="2346325"/>
            <a:ext cx="7219950" cy="2838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 pos="2857500" algn="l"/>
                <a:tab pos="457200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2857500" algn="l"/>
                <a:tab pos="457200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2857500" algn="l"/>
                <a:tab pos="457200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2857500" algn="l"/>
                <a:tab pos="45720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2857500" algn="l"/>
                <a:tab pos="45720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857500" algn="l"/>
                <a:tab pos="45720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857500" algn="l"/>
                <a:tab pos="45720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857500" algn="l"/>
                <a:tab pos="45720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857500" algn="l"/>
                <a:tab pos="45720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latin typeface="Courier New" pitchFamily="49" charset="0"/>
              <a:ea typeface="宋体" charset="-122"/>
            </a:endParaRPr>
          </a:p>
          <a:p>
            <a:pPr>
              <a:spcBef>
                <a:spcPct val="0"/>
              </a:spcBef>
              <a:buFontTx/>
              <a:buNone/>
            </a:pPr>
            <a:r>
              <a:rPr lang="zh-CN" altLang="en-US" sz="1800" b="1">
                <a:latin typeface="Courier New" pitchFamily="49" charset="0"/>
                <a:ea typeface="宋体" charset="-122"/>
              </a:rPr>
              <a:t> </a:t>
            </a:r>
          </a:p>
        </p:txBody>
      </p:sp>
      <p:sp>
        <p:nvSpPr>
          <p:cNvPr id="10243" name="Rectangle 3"/>
          <p:cNvSpPr>
            <a:spLocks noChangeArrowheads="1"/>
          </p:cNvSpPr>
          <p:nvPr/>
        </p:nvSpPr>
        <p:spPr bwMode="blackWhite">
          <a:xfrm>
            <a:off x="760413" y="2392363"/>
            <a:ext cx="6540500"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 pos="2857500" algn="l"/>
                <a:tab pos="457200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2857500" algn="l"/>
                <a:tab pos="457200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2857500" algn="l"/>
                <a:tab pos="4572000" algn="l"/>
              </a:tabLst>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2857500" algn="l"/>
                <a:tab pos="45720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2857500" algn="l"/>
                <a:tab pos="45720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857500" algn="l"/>
                <a:tab pos="45720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857500" algn="l"/>
                <a:tab pos="45720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857500" algn="l"/>
                <a:tab pos="45720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857500" algn="l"/>
                <a:tab pos="45720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dirty="0">
                <a:latin typeface="Courier New" pitchFamily="49" charset="0"/>
                <a:ea typeface="宋体" charset="-122"/>
              </a:rPr>
              <a:t>SELECT </a:t>
            </a:r>
            <a:r>
              <a:rPr lang="en-US" altLang="zh-CN" sz="1800" b="1" dirty="0" err="1">
                <a:latin typeface="Courier New" pitchFamily="49" charset="0"/>
                <a:ea typeface="宋体" charset="-122"/>
              </a:rPr>
              <a:t>last_name</a:t>
            </a:r>
            <a:r>
              <a:rPr lang="en-US" altLang="zh-CN" sz="1800" b="1" dirty="0">
                <a:latin typeface="Courier New" pitchFamily="49" charset="0"/>
                <a:ea typeface="宋体" charset="-122"/>
              </a:rPr>
              <a:t>, </a:t>
            </a:r>
            <a:r>
              <a:rPr lang="en-US" altLang="zh-CN" sz="1800" b="1" dirty="0" err="1">
                <a:latin typeface="Courier New" pitchFamily="49" charset="0"/>
                <a:ea typeface="宋体" charset="-122"/>
              </a:rPr>
              <a:t>job_id</a:t>
            </a:r>
            <a:r>
              <a:rPr lang="en-US" altLang="zh-CN" sz="1800" b="1" dirty="0">
                <a:latin typeface="Courier New" pitchFamily="49" charset="0"/>
                <a:ea typeface="宋体" charset="-122"/>
              </a:rPr>
              <a:t>, salary</a:t>
            </a:r>
          </a:p>
          <a:p>
            <a:pPr>
              <a:spcBef>
                <a:spcPct val="0"/>
              </a:spcBef>
              <a:buFontTx/>
              <a:buNone/>
            </a:pPr>
            <a:r>
              <a:rPr lang="en-US" altLang="zh-CN" sz="1800" b="1" dirty="0">
                <a:latin typeface="Courier New" pitchFamily="49" charset="0"/>
                <a:ea typeface="宋体" charset="-122"/>
              </a:rPr>
              <a:t>FROM   employees</a:t>
            </a:r>
          </a:p>
          <a:p>
            <a:pPr>
              <a:spcBef>
                <a:spcPct val="0"/>
              </a:spcBef>
              <a:buFontTx/>
              <a:buNone/>
            </a:pPr>
            <a:r>
              <a:rPr lang="en-US" altLang="zh-CN" sz="1800" b="1" dirty="0">
                <a:latin typeface="Courier New" pitchFamily="49" charset="0"/>
                <a:ea typeface="宋体" charset="-122"/>
              </a:rPr>
              <a:t>WHERE  </a:t>
            </a:r>
            <a:r>
              <a:rPr lang="en-US" altLang="zh-CN" sz="1800" b="1" dirty="0" err="1">
                <a:latin typeface="Courier New" pitchFamily="49" charset="0"/>
                <a:ea typeface="宋体" charset="-122"/>
              </a:rPr>
              <a:t>job_id</a:t>
            </a:r>
            <a:r>
              <a:rPr lang="en-US" altLang="zh-CN" sz="1800" b="1" dirty="0">
                <a:latin typeface="Courier New" pitchFamily="49" charset="0"/>
                <a:ea typeface="宋体" charset="-122"/>
              </a:rPr>
              <a:t> =  </a:t>
            </a:r>
          </a:p>
          <a:p>
            <a:pPr>
              <a:spcBef>
                <a:spcPct val="0"/>
              </a:spcBef>
              <a:buFontTx/>
              <a:buNone/>
            </a:pPr>
            <a:r>
              <a:rPr lang="en-US" altLang="zh-CN" sz="1800" b="1" dirty="0">
                <a:latin typeface="Courier New" pitchFamily="49" charset="0"/>
                <a:ea typeface="宋体" charset="-122"/>
              </a:rPr>
              <a:t>                (SELECT </a:t>
            </a:r>
            <a:r>
              <a:rPr lang="en-US" altLang="zh-CN" sz="1800" b="1" dirty="0" err="1">
                <a:latin typeface="Courier New" pitchFamily="49" charset="0"/>
                <a:ea typeface="宋体" charset="-122"/>
              </a:rPr>
              <a:t>job_id</a:t>
            </a:r>
            <a:endParaRPr lang="en-US" altLang="zh-CN" sz="1800" b="1" dirty="0">
              <a:latin typeface="Courier New" pitchFamily="49" charset="0"/>
              <a:ea typeface="宋体" charset="-122"/>
            </a:endParaRPr>
          </a:p>
          <a:p>
            <a:pPr>
              <a:spcBef>
                <a:spcPct val="0"/>
              </a:spcBef>
              <a:buFontTx/>
              <a:buNone/>
            </a:pPr>
            <a:r>
              <a:rPr lang="en-US" altLang="zh-CN" sz="1800" b="1" dirty="0">
                <a:latin typeface="Courier New" pitchFamily="49" charset="0"/>
                <a:ea typeface="宋体" charset="-122"/>
              </a:rPr>
              <a:t>                 FROM   employees</a:t>
            </a:r>
          </a:p>
          <a:p>
            <a:pPr>
              <a:spcBef>
                <a:spcPct val="0"/>
              </a:spcBef>
              <a:buFontTx/>
              <a:buNone/>
            </a:pPr>
            <a:r>
              <a:rPr lang="en-US" altLang="zh-CN" sz="1800" b="1" dirty="0">
                <a:latin typeface="Courier New" pitchFamily="49" charset="0"/>
                <a:ea typeface="宋体" charset="-122"/>
              </a:rPr>
              <a:t>                 WHERE  </a:t>
            </a:r>
            <a:r>
              <a:rPr lang="en-US" altLang="zh-CN" sz="1800" b="1" dirty="0" err="1">
                <a:latin typeface="Courier New" pitchFamily="49" charset="0"/>
                <a:ea typeface="宋体" charset="-122"/>
              </a:rPr>
              <a:t>employee_id</a:t>
            </a:r>
            <a:r>
              <a:rPr lang="en-US" altLang="zh-CN" sz="1800" b="1" dirty="0">
                <a:latin typeface="Courier New" pitchFamily="49" charset="0"/>
                <a:ea typeface="宋体" charset="-122"/>
              </a:rPr>
              <a:t> = 141)</a:t>
            </a:r>
          </a:p>
          <a:p>
            <a:pPr>
              <a:spcBef>
                <a:spcPct val="0"/>
              </a:spcBef>
              <a:buFontTx/>
              <a:buNone/>
            </a:pPr>
            <a:r>
              <a:rPr lang="en-US" altLang="zh-CN" sz="1800" b="1" dirty="0">
                <a:latin typeface="Courier New" pitchFamily="49" charset="0"/>
                <a:ea typeface="宋体" charset="-122"/>
              </a:rPr>
              <a:t>AND    salary &gt;</a:t>
            </a:r>
          </a:p>
          <a:p>
            <a:pPr>
              <a:spcBef>
                <a:spcPct val="0"/>
              </a:spcBef>
              <a:buFontTx/>
              <a:buNone/>
            </a:pPr>
            <a:r>
              <a:rPr lang="en-US" altLang="zh-CN" sz="1800" b="1" dirty="0">
                <a:latin typeface="Courier New" pitchFamily="49" charset="0"/>
                <a:ea typeface="宋体" charset="-122"/>
              </a:rPr>
              <a:t>                (SELECT salary</a:t>
            </a:r>
          </a:p>
          <a:p>
            <a:pPr>
              <a:spcBef>
                <a:spcPct val="0"/>
              </a:spcBef>
              <a:buFontTx/>
              <a:buNone/>
            </a:pPr>
            <a:r>
              <a:rPr lang="en-US" altLang="zh-CN" sz="1800" b="1" dirty="0">
                <a:latin typeface="Courier New" pitchFamily="49" charset="0"/>
                <a:ea typeface="宋体" charset="-122"/>
              </a:rPr>
              <a:t>                 FROM   employees</a:t>
            </a:r>
          </a:p>
          <a:p>
            <a:pPr>
              <a:spcBef>
                <a:spcPct val="0"/>
              </a:spcBef>
              <a:buFontTx/>
              <a:buNone/>
            </a:pPr>
            <a:r>
              <a:rPr lang="en-US" altLang="zh-CN" sz="1800" b="1" dirty="0">
                <a:latin typeface="Courier New" pitchFamily="49" charset="0"/>
                <a:ea typeface="宋体" charset="-122"/>
              </a:rPr>
              <a:t>                 WHERE  </a:t>
            </a:r>
            <a:r>
              <a:rPr lang="en-US" altLang="zh-CN" sz="1800" b="1" dirty="0" err="1">
                <a:latin typeface="Courier New" pitchFamily="49" charset="0"/>
                <a:ea typeface="宋体" charset="-122"/>
              </a:rPr>
              <a:t>employee_id</a:t>
            </a:r>
            <a:r>
              <a:rPr lang="en-US" altLang="zh-CN" sz="1800" b="1" dirty="0">
                <a:latin typeface="Courier New" pitchFamily="49" charset="0"/>
                <a:ea typeface="宋体" charset="-122"/>
              </a:rPr>
              <a:t> = 143);</a:t>
            </a:r>
          </a:p>
        </p:txBody>
      </p:sp>
      <p:sp>
        <p:nvSpPr>
          <p:cNvPr id="10244" name="Rectangle 4"/>
          <p:cNvSpPr>
            <a:spLocks noGrp="1" noChangeArrowheads="1"/>
          </p:cNvSpPr>
          <p:nvPr>
            <p:ph type="title" idx="4294967295"/>
          </p:nvPr>
        </p:nvSpPr>
        <p:spPr>
          <a:xfrm>
            <a:off x="2483768" y="663575"/>
            <a:ext cx="5257800" cy="758825"/>
          </a:xfrm>
          <a:prstGeom prst="rect">
            <a:avLst/>
          </a:prstGeom>
          <a:noFill/>
        </p:spPr>
        <p:txBody>
          <a:bodyPr lIns="92075" tIns="46038" rIns="92075" bIns="46038" anchor="t">
            <a:normAutofit/>
          </a:bodyPr>
          <a:lstStyle/>
          <a:p>
            <a:r>
              <a:rPr lang="zh-CN" altLang="en-US" b="1" dirty="0">
                <a:latin typeface="宋体" charset="-122"/>
                <a:ea typeface="宋体" charset="-122"/>
              </a:rPr>
              <a:t>执行单行子查询</a:t>
            </a:r>
          </a:p>
        </p:txBody>
      </p:sp>
      <p:sp>
        <p:nvSpPr>
          <p:cNvPr id="10245" name="Rectangle 5"/>
          <p:cNvSpPr>
            <a:spLocks noChangeArrowheads="1"/>
          </p:cNvSpPr>
          <p:nvPr/>
        </p:nvSpPr>
        <p:spPr bwMode="auto">
          <a:xfrm>
            <a:off x="4765675" y="2867025"/>
            <a:ext cx="125253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en-US" altLang="zh-CN" sz="1600" b="1">
                <a:latin typeface="Arial" charset="0"/>
                <a:ea typeface="宋体" charset="-122"/>
              </a:rPr>
              <a:t>ST_CLERK</a:t>
            </a:r>
          </a:p>
        </p:txBody>
      </p:sp>
      <p:sp>
        <p:nvSpPr>
          <p:cNvPr id="10246" name="Rectangle 6"/>
          <p:cNvSpPr>
            <a:spLocks noChangeArrowheads="1"/>
          </p:cNvSpPr>
          <p:nvPr/>
        </p:nvSpPr>
        <p:spPr bwMode="auto">
          <a:xfrm>
            <a:off x="4984750" y="3971925"/>
            <a:ext cx="63658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600" b="1">
                <a:latin typeface="Arial" charset="0"/>
                <a:ea typeface="宋体" charset="-122"/>
              </a:rPr>
              <a:t>2600</a:t>
            </a:r>
          </a:p>
        </p:txBody>
      </p:sp>
      <p:sp>
        <p:nvSpPr>
          <p:cNvPr id="10247" name="Rectangle 7"/>
          <p:cNvSpPr>
            <a:spLocks noChangeArrowheads="1"/>
          </p:cNvSpPr>
          <p:nvPr/>
        </p:nvSpPr>
        <p:spPr bwMode="ltGray">
          <a:xfrm>
            <a:off x="2957513" y="3181350"/>
            <a:ext cx="3600450" cy="88423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10248" name="Rectangle 8"/>
          <p:cNvSpPr>
            <a:spLocks noChangeArrowheads="1"/>
          </p:cNvSpPr>
          <p:nvPr/>
        </p:nvSpPr>
        <p:spPr bwMode="ltGray">
          <a:xfrm>
            <a:off x="2978150" y="4260850"/>
            <a:ext cx="3587750" cy="88423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1024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5432425"/>
            <a:ext cx="73056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0250" name="Arc 10"/>
          <p:cNvSpPr>
            <a:spLocks/>
          </p:cNvSpPr>
          <p:nvPr/>
        </p:nvSpPr>
        <p:spPr bwMode="auto">
          <a:xfrm rot="10800000">
            <a:off x="3114675" y="4121150"/>
            <a:ext cx="2590800" cy="617538"/>
          </a:xfrm>
          <a:custGeom>
            <a:avLst/>
            <a:gdLst>
              <a:gd name="T0" fmla="*/ 2147483647 w 26842"/>
              <a:gd name="T1" fmla="*/ 2147483647 h 24564"/>
              <a:gd name="T2" fmla="*/ 2147483647 w 26842"/>
              <a:gd name="T3" fmla="*/ 0 h 24564"/>
              <a:gd name="T4" fmla="*/ 2147483647 w 26842"/>
              <a:gd name="T5" fmla="*/ 2147483647 h 24564"/>
              <a:gd name="T6" fmla="*/ 0 60000 65536"/>
              <a:gd name="T7" fmla="*/ 0 60000 65536"/>
              <a:gd name="T8" fmla="*/ 0 60000 65536"/>
            </a:gdLst>
            <a:ahLst/>
            <a:cxnLst>
              <a:cxn ang="T6">
                <a:pos x="T0" y="T1"/>
              </a:cxn>
              <a:cxn ang="T7">
                <a:pos x="T2" y="T3"/>
              </a:cxn>
              <a:cxn ang="T8">
                <a:pos x="T4" y="T5"/>
              </a:cxn>
            </a:cxnLst>
            <a:rect l="0" t="0" r="r" b="b"/>
            <a:pathLst>
              <a:path w="26842" h="24564" fill="none" extrusionOk="0">
                <a:moveTo>
                  <a:pt x="26842" y="23918"/>
                </a:moveTo>
                <a:cubicBezTo>
                  <a:pt x="25127" y="24347"/>
                  <a:pt x="23367" y="24563"/>
                  <a:pt x="21600" y="24564"/>
                </a:cubicBezTo>
                <a:cubicBezTo>
                  <a:pt x="9670" y="24564"/>
                  <a:pt x="0" y="14893"/>
                  <a:pt x="0" y="2964"/>
                </a:cubicBezTo>
                <a:cubicBezTo>
                  <a:pt x="-1" y="1972"/>
                  <a:pt x="68" y="982"/>
                  <a:pt x="204" y="0"/>
                </a:cubicBezTo>
              </a:path>
              <a:path w="26842" h="24564" stroke="0" extrusionOk="0">
                <a:moveTo>
                  <a:pt x="26842" y="23918"/>
                </a:moveTo>
                <a:cubicBezTo>
                  <a:pt x="25127" y="24347"/>
                  <a:pt x="23367" y="24563"/>
                  <a:pt x="21600" y="24564"/>
                </a:cubicBezTo>
                <a:cubicBezTo>
                  <a:pt x="9670" y="24564"/>
                  <a:pt x="0" y="14893"/>
                  <a:pt x="0" y="2964"/>
                </a:cubicBezTo>
                <a:cubicBezTo>
                  <a:pt x="-1" y="1972"/>
                  <a:pt x="68" y="982"/>
                  <a:pt x="204" y="0"/>
                </a:cubicBezTo>
                <a:lnTo>
                  <a:pt x="21600" y="2964"/>
                </a:lnTo>
                <a:lnTo>
                  <a:pt x="26842" y="23918"/>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1" name="Arc 11"/>
          <p:cNvSpPr>
            <a:spLocks/>
          </p:cNvSpPr>
          <p:nvPr/>
        </p:nvSpPr>
        <p:spPr bwMode="auto">
          <a:xfrm rot="10800000">
            <a:off x="3111500" y="2990850"/>
            <a:ext cx="2598738" cy="617538"/>
          </a:xfrm>
          <a:custGeom>
            <a:avLst/>
            <a:gdLst>
              <a:gd name="T0" fmla="*/ 2147483647 w 26842"/>
              <a:gd name="T1" fmla="*/ 2147483647 h 24566"/>
              <a:gd name="T2" fmla="*/ 2147483647 w 26842"/>
              <a:gd name="T3" fmla="*/ 0 h 24566"/>
              <a:gd name="T4" fmla="*/ 2147483647 w 26842"/>
              <a:gd name="T5" fmla="*/ 2147483647 h 24566"/>
              <a:gd name="T6" fmla="*/ 0 60000 65536"/>
              <a:gd name="T7" fmla="*/ 0 60000 65536"/>
              <a:gd name="T8" fmla="*/ 0 60000 65536"/>
            </a:gdLst>
            <a:ahLst/>
            <a:cxnLst>
              <a:cxn ang="T6">
                <a:pos x="T0" y="T1"/>
              </a:cxn>
              <a:cxn ang="T7">
                <a:pos x="T2" y="T3"/>
              </a:cxn>
              <a:cxn ang="T8">
                <a:pos x="T4" y="T5"/>
              </a:cxn>
            </a:cxnLst>
            <a:rect l="0" t="0" r="r" b="b"/>
            <a:pathLst>
              <a:path w="26842" h="24566" fill="none" extrusionOk="0">
                <a:moveTo>
                  <a:pt x="26842" y="23920"/>
                </a:moveTo>
                <a:cubicBezTo>
                  <a:pt x="25127" y="24349"/>
                  <a:pt x="23367" y="24565"/>
                  <a:pt x="21600" y="24566"/>
                </a:cubicBezTo>
                <a:cubicBezTo>
                  <a:pt x="9670" y="24566"/>
                  <a:pt x="0" y="14895"/>
                  <a:pt x="0" y="2966"/>
                </a:cubicBezTo>
                <a:cubicBezTo>
                  <a:pt x="-1" y="1973"/>
                  <a:pt x="68" y="982"/>
                  <a:pt x="204" y="-1"/>
                </a:cubicBezTo>
              </a:path>
              <a:path w="26842" h="24566" stroke="0" extrusionOk="0">
                <a:moveTo>
                  <a:pt x="26842" y="23920"/>
                </a:moveTo>
                <a:cubicBezTo>
                  <a:pt x="25127" y="24349"/>
                  <a:pt x="23367" y="24565"/>
                  <a:pt x="21600" y="24566"/>
                </a:cubicBezTo>
                <a:cubicBezTo>
                  <a:pt x="9670" y="24566"/>
                  <a:pt x="0" y="14895"/>
                  <a:pt x="0" y="2966"/>
                </a:cubicBezTo>
                <a:cubicBezTo>
                  <a:pt x="-1" y="1973"/>
                  <a:pt x="68" y="982"/>
                  <a:pt x="204" y="-1"/>
                </a:cubicBezTo>
                <a:lnTo>
                  <a:pt x="21600" y="2966"/>
                </a:lnTo>
                <a:lnTo>
                  <a:pt x="26842" y="2392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2" name="TextBox 12"/>
          <p:cNvSpPr txBox="1">
            <a:spLocks noChangeArrowheads="1"/>
          </p:cNvSpPr>
          <p:nvPr/>
        </p:nvSpPr>
        <p:spPr bwMode="auto">
          <a:xfrm>
            <a:off x="755650" y="1484313"/>
            <a:ext cx="7635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sz="2400">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2000" b="1">
                <a:latin typeface="Arial" charset="0"/>
                <a:ea typeface="宋体" charset="-122"/>
              </a:rPr>
              <a:t>题目：返回</a:t>
            </a:r>
            <a:r>
              <a:rPr lang="en-US" altLang="zh-CN" sz="2000" b="1">
                <a:latin typeface="Arial" charset="0"/>
                <a:ea typeface="宋体" charset="-122"/>
              </a:rPr>
              <a:t>job_id</a:t>
            </a:r>
            <a:r>
              <a:rPr lang="zh-CN" altLang="en-US" sz="2000" b="1">
                <a:latin typeface="Arial" charset="0"/>
                <a:ea typeface="宋体" charset="-122"/>
              </a:rPr>
              <a:t>与</a:t>
            </a:r>
            <a:r>
              <a:rPr lang="en-US" altLang="zh-CN" sz="2000" b="1">
                <a:latin typeface="Arial" charset="0"/>
                <a:ea typeface="宋体" charset="-122"/>
              </a:rPr>
              <a:t>141</a:t>
            </a:r>
            <a:r>
              <a:rPr lang="zh-CN" altLang="en-US" sz="2000" b="1">
                <a:latin typeface="Arial" charset="0"/>
                <a:ea typeface="宋体" charset="-122"/>
              </a:rPr>
              <a:t>号员工相同，</a:t>
            </a:r>
            <a:r>
              <a:rPr lang="en-US" altLang="zh-CN" sz="2000" b="1">
                <a:latin typeface="Arial" charset="0"/>
                <a:ea typeface="宋体" charset="-122"/>
              </a:rPr>
              <a:t>salary</a:t>
            </a:r>
            <a:r>
              <a:rPr lang="zh-CN" altLang="en-US" sz="2000" b="1">
                <a:latin typeface="Arial" charset="0"/>
                <a:ea typeface="宋体" charset="-122"/>
              </a:rPr>
              <a:t>比</a:t>
            </a:r>
            <a:r>
              <a:rPr lang="en-US" altLang="zh-CN" sz="2000" b="1">
                <a:latin typeface="Arial" charset="0"/>
                <a:ea typeface="宋体" charset="-122"/>
              </a:rPr>
              <a:t>143</a:t>
            </a:r>
            <a:r>
              <a:rPr lang="zh-CN" altLang="en-US" sz="2000" b="1">
                <a:latin typeface="Arial" charset="0"/>
                <a:ea typeface="宋体" charset="-122"/>
              </a:rPr>
              <a:t>号员工多的员工</a:t>
            </a:r>
            <a:endParaRPr lang="en-US" altLang="zh-CN" sz="2000" b="1">
              <a:latin typeface="Arial" charset="0"/>
              <a:ea typeface="宋体" charset="-122"/>
            </a:endParaRPr>
          </a:p>
          <a:p>
            <a:pPr eaLnBrk="1" hangingPunct="1">
              <a:spcBef>
                <a:spcPct val="0"/>
              </a:spcBef>
              <a:buFontTx/>
              <a:buNone/>
            </a:pPr>
            <a:r>
              <a:rPr lang="en-US" altLang="zh-CN" sz="2000" b="1">
                <a:latin typeface="Arial" charset="0"/>
                <a:ea typeface="宋体" charset="-122"/>
              </a:rPr>
              <a:t>            </a:t>
            </a:r>
            <a:r>
              <a:rPr lang="zh-CN" altLang="en-US" sz="2000" b="1">
                <a:latin typeface="Arial" charset="0"/>
                <a:ea typeface="宋体" charset="-122"/>
              </a:rPr>
              <a:t>姓名，</a:t>
            </a:r>
            <a:r>
              <a:rPr lang="en-US" altLang="zh-CN" sz="2000" b="1">
                <a:latin typeface="Arial" charset="0"/>
                <a:ea typeface="宋体" charset="-122"/>
              </a:rPr>
              <a:t>job_id </a:t>
            </a:r>
            <a:r>
              <a:rPr lang="zh-CN" altLang="en-US" sz="2000" b="1">
                <a:latin typeface="Arial" charset="0"/>
                <a:ea typeface="宋体" charset="-122"/>
              </a:rPr>
              <a:t>和工资</a:t>
            </a:r>
          </a:p>
        </p:txBody>
      </p:sp>
    </p:spTree>
    <p:extLst>
      <p:ext uri="{BB962C8B-B14F-4D97-AF65-F5344CB8AC3E}">
        <p14:creationId xmlns:p14="http://schemas.microsoft.com/office/powerpoint/2010/main" val="363663224"/>
      </p:ext>
    </p:extLst>
  </p:cSld>
  <p:clrMapOvr>
    <a:masterClrMapping/>
  </p:clrMapOvr>
  <p:transition spd="slow">
    <p:cut/>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0">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116</TotalTime>
  <Words>3143</Words>
  <Application>Microsoft Office PowerPoint</Application>
  <PresentationFormat>全屏显示(4:3)</PresentationFormat>
  <Paragraphs>360</Paragraphs>
  <Slides>19</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楷体</vt:lpstr>
      <vt:lpstr>宋体</vt:lpstr>
      <vt:lpstr>Arial</vt:lpstr>
      <vt:lpstr>Calibri</vt:lpstr>
      <vt:lpstr>Courier New</vt:lpstr>
      <vt:lpstr>Times</vt:lpstr>
      <vt:lpstr>Wingdings</vt:lpstr>
      <vt:lpstr>1_Office 主题</vt:lpstr>
      <vt:lpstr>第2节 子查询 </vt:lpstr>
      <vt:lpstr>目   标</vt:lpstr>
      <vt:lpstr>使用子查询解决问题</vt:lpstr>
      <vt:lpstr>子查询语法</vt:lpstr>
      <vt:lpstr>子查询</vt:lpstr>
      <vt:lpstr>子查询类型</vt:lpstr>
      <vt:lpstr>注意事项</vt:lpstr>
      <vt:lpstr>单行子查询</vt:lpstr>
      <vt:lpstr>执行单行子查询</vt:lpstr>
      <vt:lpstr>在子查询中使用组函数</vt:lpstr>
      <vt:lpstr>子查询中的 HAVING 子句</vt:lpstr>
      <vt:lpstr>子查询中的空值问题</vt:lpstr>
      <vt:lpstr>非法使用子查询</vt:lpstr>
      <vt:lpstr>多行子查询</vt:lpstr>
      <vt:lpstr>在多行子查询中使用 ANY 操作符</vt:lpstr>
      <vt:lpstr>在多行子查询中使用 ALL 操作符</vt:lpstr>
      <vt:lpstr>子查询中的空值问题</vt:lpstr>
      <vt:lpstr>总  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admin</cp:lastModifiedBy>
  <cp:revision>26</cp:revision>
  <dcterms:created xsi:type="dcterms:W3CDTF">2013-03-04T07:19:04Z</dcterms:created>
  <dcterms:modified xsi:type="dcterms:W3CDTF">2020-01-06T15:02:42Z</dcterms:modified>
</cp:coreProperties>
</file>