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482" r:id="rId2"/>
    <p:sldId id="261" r:id="rId3"/>
    <p:sldId id="262" r:id="rId4"/>
    <p:sldId id="263" r:id="rId5"/>
    <p:sldId id="264" r:id="rId6"/>
    <p:sldId id="265" r:id="rId7"/>
    <p:sldId id="266" r:id="rId8"/>
    <p:sldId id="279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3CFF6-6024-4B16-BB66-FBA610F7C6C8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BE20C-0FE5-4DC8-ADD4-7F30C5323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7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</a:t>
            </a:r>
            <a:r>
              <a:rPr lang="en-US" altLang="zh-CN">
                <a:latin typeface="Courier New" pitchFamily="49" charset="0"/>
                <a:ea typeface="宋体" charset="-122"/>
              </a:rPr>
              <a:t>ALTER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After you create a table, you may need to change the table structure because: you omitted a column, your column definition needs to be changed, or you need to remove columns. You can do this by using the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ALTER TABLE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statement.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3072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833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Adding a Column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graphic adds the </a:t>
            </a:r>
            <a:r>
              <a:rPr lang="en-US" altLang="zh-CN">
                <a:latin typeface="Courier New" pitchFamily="49" charset="0"/>
                <a:ea typeface="宋体" charset="-122"/>
              </a:rPr>
              <a:t>JOB_ID</a:t>
            </a:r>
            <a:r>
              <a:rPr lang="en-US" altLang="zh-CN">
                <a:latin typeface="Times New Roman" pitchFamily="18" charset="0"/>
                <a:ea typeface="宋体" charset="-122"/>
              </a:rPr>
              <a:t> column to the </a:t>
            </a:r>
            <a:r>
              <a:rPr lang="en-US" altLang="zh-CN">
                <a:latin typeface="Courier New" pitchFamily="49" charset="0"/>
                <a:ea typeface="宋体" charset="-122"/>
              </a:rPr>
              <a:t>DEPT80</a:t>
            </a:r>
            <a:r>
              <a:rPr lang="en-US" altLang="zh-CN">
                <a:latin typeface="Times New Roman" pitchFamily="18" charset="0"/>
                <a:ea typeface="宋体" charset="-122"/>
              </a:rPr>
              <a:t> table. Notice that the new column becomes the last column in the table.</a:t>
            </a:r>
          </a:p>
        </p:txBody>
      </p:sp>
    </p:spTree>
    <p:extLst>
      <p:ext uri="{BB962C8B-B14F-4D97-AF65-F5344CB8AC3E}">
        <p14:creationId xmlns:p14="http://schemas.microsoft.com/office/powerpoint/2010/main" val="677515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Modifying a Column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modify a column definition by using the </a:t>
            </a:r>
            <a:r>
              <a:rPr lang="en-US" altLang="zh-CN">
                <a:latin typeface="Courier New" pitchFamily="49" charset="0"/>
                <a:ea typeface="宋体" charset="-122"/>
              </a:rPr>
              <a:t>ALTER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with the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MODIFY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clause</a:t>
            </a:r>
            <a:r>
              <a:rPr lang="en-US" altLang="zh-CN">
                <a:latin typeface="Times New Roman" pitchFamily="18" charset="0"/>
                <a:ea typeface="宋体" charset="-122"/>
              </a:rPr>
              <a:t>. Column modification can include changes to a column’s data type, size, and default value.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Guidelines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increase the width or precision of a numeric column.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increase the width of numeric or character columns.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decrease the width of a column only if the column contains only null values or if the table has no rows.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change the data type only if the column contains null values.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convert a </a:t>
            </a:r>
            <a:r>
              <a:rPr lang="en-US" altLang="zh-CN">
                <a:latin typeface="Courier New" pitchFamily="49" charset="0"/>
                <a:ea typeface="宋体" charset="-122"/>
              </a:rPr>
              <a:t>CHAR</a:t>
            </a:r>
            <a:r>
              <a:rPr lang="en-US" altLang="zh-CN">
                <a:latin typeface="Times New Roman" pitchFamily="18" charset="0"/>
                <a:ea typeface="宋体" charset="-122"/>
              </a:rPr>
              <a:t> column to the </a:t>
            </a:r>
            <a:r>
              <a:rPr lang="en-US" altLang="zh-CN">
                <a:latin typeface="Courier New" pitchFamily="49" charset="0"/>
                <a:ea typeface="宋体" charset="-122"/>
              </a:rPr>
              <a:t>VARCHAR2</a:t>
            </a:r>
            <a:r>
              <a:rPr lang="en-US" altLang="zh-CN">
                <a:latin typeface="Times New Roman" pitchFamily="18" charset="0"/>
                <a:ea typeface="宋体" charset="-122"/>
              </a:rPr>
              <a:t> data type or convert a </a:t>
            </a:r>
            <a:r>
              <a:rPr lang="en-US" altLang="zh-CN">
                <a:latin typeface="Courier New" pitchFamily="49" charset="0"/>
                <a:ea typeface="宋体" charset="-122"/>
              </a:rPr>
              <a:t>VARCHAR2</a:t>
            </a:r>
            <a:r>
              <a:rPr lang="en-US" altLang="zh-CN">
                <a:latin typeface="Times New Roman" pitchFamily="18" charset="0"/>
                <a:ea typeface="宋体" charset="-122"/>
              </a:rPr>
              <a:t> column to the </a:t>
            </a:r>
            <a:r>
              <a:rPr lang="en-US" altLang="zh-CN">
                <a:latin typeface="Courier New" pitchFamily="49" charset="0"/>
                <a:ea typeface="宋体" charset="-122"/>
              </a:rPr>
              <a:t>CHAR</a:t>
            </a:r>
            <a:r>
              <a:rPr lang="en-US" altLang="zh-CN">
                <a:latin typeface="Times New Roman" pitchFamily="18" charset="0"/>
                <a:ea typeface="宋体" charset="-122"/>
              </a:rPr>
              <a:t> data type only if the column contains null values or if you do not change the size.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 change to the default value of a column affects only subsequent insertions to the table.</a:t>
            </a:r>
          </a:p>
        </p:txBody>
      </p:sp>
      <p:sp>
        <p:nvSpPr>
          <p:cNvPr id="3277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5459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Dropping a Column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drop a column from a table by using the </a:t>
            </a:r>
            <a:r>
              <a:rPr lang="en-US" altLang="zh-CN">
                <a:latin typeface="Courier New" pitchFamily="49" charset="0"/>
                <a:ea typeface="宋体" charset="-122"/>
              </a:rPr>
              <a:t>ALTER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with the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DROP COLUMN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clause</a:t>
            </a:r>
            <a:r>
              <a:rPr lang="en-US" altLang="zh-CN">
                <a:latin typeface="Times New Roman" pitchFamily="18" charset="0"/>
                <a:ea typeface="宋体" charset="-122"/>
              </a:rPr>
              <a:t>. This is a feature available in Oracle8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>
                <a:latin typeface="Times New Roman" pitchFamily="18" charset="0"/>
                <a:ea typeface="宋体" charset="-122"/>
              </a:rPr>
              <a:t> and later.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Guidelines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column may or may not contain data.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Using the </a:t>
            </a:r>
            <a:r>
              <a:rPr lang="en-US" altLang="zh-CN">
                <a:latin typeface="Courier New" pitchFamily="49" charset="0"/>
                <a:ea typeface="宋体" charset="-122"/>
              </a:rPr>
              <a:t>ALTER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statement, only one column can be dropped at a time.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table must have at least one column remaining in it after it is altered.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Once a column is dropped, it cannot be recovered.</a:t>
            </a: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Instructor Note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When a column is dropped from a table, any other columns in that table that are marked with the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SET UNUSED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option are dropped too.</a:t>
            </a:r>
          </a:p>
        </p:txBody>
      </p:sp>
      <p:sp>
        <p:nvSpPr>
          <p:cNvPr id="337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00124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Dropping a Column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drop a column from a table by using the </a:t>
            </a:r>
            <a:r>
              <a:rPr lang="en-US" altLang="zh-CN">
                <a:latin typeface="Courier New" pitchFamily="49" charset="0"/>
                <a:ea typeface="宋体" charset="-122"/>
              </a:rPr>
              <a:t>ALTER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with the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DROP COLUMN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clause</a:t>
            </a:r>
            <a:r>
              <a:rPr lang="en-US" altLang="zh-CN">
                <a:latin typeface="Times New Roman" pitchFamily="18" charset="0"/>
                <a:ea typeface="宋体" charset="-122"/>
              </a:rPr>
              <a:t>. This is a feature available in Oracle8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>
                <a:latin typeface="Times New Roman" pitchFamily="18" charset="0"/>
                <a:ea typeface="宋体" charset="-122"/>
              </a:rPr>
              <a:t> and later.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Guidelines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column may or may not contain data.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Using the </a:t>
            </a:r>
            <a:r>
              <a:rPr lang="en-US" altLang="zh-CN">
                <a:latin typeface="Courier New" pitchFamily="49" charset="0"/>
                <a:ea typeface="宋体" charset="-122"/>
              </a:rPr>
              <a:t>ALTER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statement, only one column can be dropped at a time.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table must have at least one column remaining in it after it is altered.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Once a column is dropped, it cannot be recovered.</a:t>
            </a: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Instructor Note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When a column is dropped from a table, any other columns in that table that are marked with the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SET UNUSED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option are dropped too.</a:t>
            </a:r>
          </a:p>
        </p:txBody>
      </p:sp>
      <p:sp>
        <p:nvSpPr>
          <p:cNvPr id="348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9114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Renaming a Table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Additional DDL statements include the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RENAME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statement</a:t>
            </a:r>
            <a:r>
              <a:rPr lang="en-US" altLang="zh-CN">
                <a:latin typeface="Times New Roman" pitchFamily="18" charset="0"/>
                <a:ea typeface="宋体" charset="-122"/>
              </a:rPr>
              <a:t>, which is used to rename a table, view, sequence, or a synonym. 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Syntax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Courier New" pitchFamily="49" charset="0"/>
                <a:ea typeface="宋体" charset="-122"/>
              </a:rPr>
              <a:t> RENAME    </a:t>
            </a:r>
            <a:r>
              <a:rPr lang="en-US" altLang="zh-CN" i="1">
                <a:latin typeface="Courier New" pitchFamily="49" charset="0"/>
                <a:ea typeface="宋体" charset="-122"/>
              </a:rPr>
              <a:t>old_name</a:t>
            </a:r>
            <a:r>
              <a:rPr lang="en-US" altLang="zh-CN">
                <a:latin typeface="Courier New" pitchFamily="49" charset="0"/>
                <a:ea typeface="宋体" charset="-122"/>
              </a:rPr>
              <a:t>  TO  </a:t>
            </a:r>
            <a:r>
              <a:rPr lang="en-US" altLang="zh-CN" i="1">
                <a:latin typeface="Courier New" pitchFamily="49" charset="0"/>
                <a:ea typeface="宋体" charset="-122"/>
              </a:rPr>
              <a:t>new_name;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In the syntax:</a:t>
            </a:r>
            <a:endParaRPr lang="en-US" altLang="zh-CN" b="1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old_name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>
                <a:latin typeface="Times New Roman" pitchFamily="18" charset="0"/>
                <a:ea typeface="宋体" charset="-122"/>
              </a:rPr>
              <a:t>		is the old name of the table, view, sequence, or synonym.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new_name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>
                <a:latin typeface="Times New Roman" pitchFamily="18" charset="0"/>
                <a:ea typeface="宋体" charset="-122"/>
              </a:rPr>
              <a:t>		is the new name of the table, view, sequence, or synonym.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must be the owner of the object that you rename.</a:t>
            </a:r>
          </a:p>
          <a:p>
            <a:pPr defTabSz="425450" eaLnBrk="1" hangingPunct="1">
              <a:spcBef>
                <a:spcPct val="0"/>
              </a:spcBef>
            </a:pPr>
            <a:endParaRPr lang="en-US" altLang="zh-CN" b="1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104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Dropping a Table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DROP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latin typeface="Times New Roman" pitchFamily="18" charset="0"/>
                <a:ea typeface="宋体" charset="-122"/>
              </a:rPr>
              <a:t>statement removes the definition of an Oracle table. When you drop a table, the database loses all the data in the table and all the indexes associated with it. 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Syntax</a:t>
            </a:r>
          </a:p>
          <a:p>
            <a:pPr defTabSz="425450" eaLnBrk="1" hangingPunct="1">
              <a:spcBef>
                <a:spcPct val="0"/>
              </a:spcBef>
            </a:pPr>
            <a:r>
              <a:rPr lang="en-US" altLang="zh-CN" b="1">
                <a:latin typeface="Courier New" pitchFamily="49" charset="0"/>
                <a:ea typeface="宋体" charset="-122"/>
              </a:rPr>
              <a:t>     DROP TABLE </a:t>
            </a:r>
            <a:r>
              <a:rPr lang="en-US" altLang="zh-CN" b="1" i="1">
                <a:latin typeface="Courier New" pitchFamily="49" charset="0"/>
                <a:ea typeface="宋体" charset="-122"/>
              </a:rPr>
              <a:t>table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In the syntax:</a:t>
            </a:r>
            <a:endParaRPr lang="en-US" altLang="zh-CN" b="1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i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		is the name of the table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Guidelines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All data is deleted from the table.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Any views and synonyms remain but are invalid.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Any pending transactions are committed.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Only the creator of the table or a user with the </a:t>
            </a:r>
            <a:r>
              <a:rPr lang="en-US" altLang="zh-CN">
                <a:latin typeface="Courier New" pitchFamily="49" charset="0"/>
                <a:ea typeface="宋体" charset="-122"/>
              </a:rPr>
              <a:t>DROP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latin typeface="Courier New" pitchFamily="49" charset="0"/>
                <a:ea typeface="宋体" charset="-122"/>
              </a:rPr>
              <a:t>ANY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privilege can remove a table.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Note:</a:t>
            </a:r>
            <a:r>
              <a:rPr lang="en-US" altLang="zh-CN">
                <a:latin typeface="Times New Roman" pitchFamily="18" charset="0"/>
                <a:ea typeface="宋体" charset="-122"/>
              </a:rPr>
              <a:t> The </a:t>
            </a:r>
            <a:r>
              <a:rPr lang="en-US" altLang="zh-CN">
                <a:latin typeface="Courier New" pitchFamily="49" charset="0"/>
                <a:ea typeface="宋体" charset="-122"/>
              </a:rPr>
              <a:t>DROP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statement, once executed, is irreversible. The Oracle server does not question the action when you issue the </a:t>
            </a:r>
            <a:r>
              <a:rPr lang="en-US" altLang="zh-CN">
                <a:latin typeface="Courier New" pitchFamily="49" charset="0"/>
                <a:ea typeface="宋体" charset="-122"/>
              </a:rPr>
              <a:t>DROP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statement. If you own that table or have a high-level privilege, then the table is immediately removed. As with all DDL statements, </a:t>
            </a:r>
            <a:r>
              <a:rPr lang="en-US" altLang="zh-CN">
                <a:latin typeface="Courier New" pitchFamily="49" charset="0"/>
                <a:ea typeface="宋体" charset="-122"/>
              </a:rPr>
              <a:t>DROP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is committed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130977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Truncating a Table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Another DDL statement is the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TRUNCATE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statement</a:t>
            </a:r>
            <a:r>
              <a:rPr lang="en-US" altLang="zh-CN">
                <a:latin typeface="Times New Roman" pitchFamily="18" charset="0"/>
                <a:ea typeface="宋体" charset="-122"/>
              </a:rPr>
              <a:t>, which is used to remove all rows from a table and to release the storage space used by that table. When using the </a:t>
            </a:r>
            <a:r>
              <a:rPr lang="en-US" altLang="zh-CN">
                <a:latin typeface="Courier New" pitchFamily="49" charset="0"/>
                <a:ea typeface="宋体" charset="-122"/>
              </a:rPr>
              <a:t>TRUNCATE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statement, you cannot roll back row removal.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Syntax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Courier New" pitchFamily="49" charset="0"/>
                <a:ea typeface="宋体" charset="-122"/>
              </a:rPr>
              <a:t>   TRUNCATE  TABLE   </a:t>
            </a:r>
            <a:r>
              <a:rPr lang="en-US" altLang="zh-CN" i="1">
                <a:latin typeface="Courier New" pitchFamily="49" charset="0"/>
                <a:ea typeface="宋体" charset="-122"/>
              </a:rPr>
              <a:t>table;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In the syntax:</a:t>
            </a:r>
            <a:endParaRPr lang="en-US" altLang="zh-CN" b="1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table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			</a:t>
            </a:r>
            <a:r>
              <a:rPr lang="en-US" altLang="zh-CN">
                <a:latin typeface="Times New Roman" pitchFamily="18" charset="0"/>
                <a:ea typeface="宋体" charset="-122"/>
              </a:rPr>
              <a:t>is the name of the table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must be the owner of the table or have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DELETE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system privileges</a:t>
            </a:r>
            <a:r>
              <a:rPr lang="en-US" altLang="zh-CN">
                <a:latin typeface="Times New Roman" pitchFamily="18" charset="0"/>
                <a:ea typeface="宋体" charset="-122"/>
              </a:rPr>
              <a:t> to truncate a table.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</a:t>
            </a:r>
            <a:r>
              <a:rPr lang="en-US" altLang="zh-CN">
                <a:latin typeface="Courier New" pitchFamily="49" charset="0"/>
                <a:ea typeface="宋体" charset="-122"/>
              </a:rPr>
              <a:t>DELETE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can also remove all rows from a table, but it does not release storage space. The </a:t>
            </a:r>
            <a:r>
              <a:rPr lang="en-US" altLang="zh-CN">
                <a:latin typeface="Courier New" pitchFamily="49" charset="0"/>
                <a:ea typeface="宋体" charset="-122"/>
              </a:rPr>
              <a:t>TRUNCATE</a:t>
            </a:r>
            <a:r>
              <a:rPr lang="en-US" altLang="zh-CN">
                <a:latin typeface="Times New Roman" pitchFamily="18" charset="0"/>
                <a:ea typeface="宋体" charset="-122"/>
              </a:rPr>
              <a:t> command is faster. Removing rows with the </a:t>
            </a:r>
            <a:r>
              <a:rPr lang="en-US" altLang="zh-CN">
                <a:latin typeface="Courier New" pitchFamily="49" charset="0"/>
                <a:ea typeface="宋体" charset="-122"/>
              </a:rPr>
              <a:t>TRUNCATE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is faster than removing them with the </a:t>
            </a:r>
            <a:r>
              <a:rPr lang="en-US" altLang="zh-CN">
                <a:latin typeface="Courier New" pitchFamily="49" charset="0"/>
                <a:ea typeface="宋体" charset="-122"/>
              </a:rPr>
              <a:t>DELETE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for the following reasons: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</a:t>
            </a:r>
            <a:r>
              <a:rPr lang="en-US" altLang="zh-CN">
                <a:latin typeface="Courier New" pitchFamily="49" charset="0"/>
                <a:ea typeface="宋体" charset="-122"/>
              </a:rPr>
              <a:t>TRUNCATE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is a data definition language (DDL) statement and generates no rollback information. 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Truncating a table does not fire the delete triggers of the table. 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If the table is the parent of a referential integrity constraint, you cannot truncate the table. Disable the constraint before issuing the </a:t>
            </a:r>
            <a:r>
              <a:rPr lang="en-US" altLang="zh-CN">
                <a:latin typeface="Courier New" pitchFamily="49" charset="0"/>
                <a:ea typeface="宋体" charset="-122"/>
              </a:rPr>
              <a:t>TRUNCATE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1417310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Lesson Aim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In this lesson, you learn about tables, the main database objects, and their relationships to each other. You also learn how to 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create</a:t>
            </a:r>
            <a:r>
              <a:rPr lang="en-US" altLang="zh-CN">
                <a:latin typeface="Times New Roman" pitchFamily="18" charset="0"/>
                <a:ea typeface="宋体" charset="-122"/>
              </a:rPr>
              <a:t>, alter, and drop tables.</a:t>
            </a:r>
          </a:p>
        </p:txBody>
      </p:sp>
      <p:sp>
        <p:nvSpPr>
          <p:cNvPr id="225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5906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249988" cy="3756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zh-CN" altLang="en-US">
                <a:latin typeface="Times New Roman" pitchFamily="18" charset="0"/>
                <a:ea typeface="宋体" charset="-122"/>
              </a:rPr>
              <a:t>面试常考：写出四个常见的数据库对象。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Database Objects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An Oracle database can contain multiple 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data structures</a:t>
            </a:r>
            <a:r>
              <a:rPr lang="en-US" altLang="zh-CN">
                <a:latin typeface="Times New Roman" pitchFamily="18" charset="0"/>
                <a:ea typeface="宋体" charset="-122"/>
              </a:rPr>
              <a:t>. Each structure should be outlined in the database design so that it can be created during the build stage of database development.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: Stores data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View:</a:t>
            </a:r>
            <a:r>
              <a:rPr lang="en-US" altLang="zh-CN">
                <a:latin typeface="Times New Roman" pitchFamily="18" charset="0"/>
                <a:ea typeface="宋体" charset="-122"/>
              </a:rPr>
              <a:t> Subset of data from one or more tables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Sequence:</a:t>
            </a:r>
            <a:r>
              <a:rPr lang="en-US" altLang="zh-CN">
                <a:latin typeface="Times New Roman" pitchFamily="18" charset="0"/>
                <a:ea typeface="宋体" charset="-122"/>
              </a:rPr>
              <a:t> Numeric value generator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Index:</a:t>
            </a:r>
            <a:r>
              <a:rPr lang="en-US" altLang="zh-CN">
                <a:latin typeface="Times New Roman" pitchFamily="18" charset="0"/>
                <a:ea typeface="宋体" charset="-122"/>
              </a:rPr>
              <a:t> Improves the performance of some queries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Synonym:</a:t>
            </a:r>
            <a:r>
              <a:rPr lang="en-US" altLang="zh-CN">
                <a:latin typeface="Times New Roman" pitchFamily="18" charset="0"/>
                <a:ea typeface="宋体" charset="-122"/>
              </a:rPr>
              <a:t> Gives alternative names to objects</a:t>
            </a:r>
          </a:p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Oracle9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>
                <a:latin typeface="Times New Roman" pitchFamily="18" charset="0"/>
                <a:ea typeface="宋体" charset="-122"/>
              </a:rPr>
              <a:t> Table Structures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Tables can be created at any time, even while users are using the database.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do not need to specify the size of any table. The size is ultimately defined by the amount of space allocated to the database as a whole. It is important, however, to estimate how much space a table will use over time.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Table structure can be modified online.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Note: </a:t>
            </a:r>
            <a:r>
              <a:rPr lang="en-US" altLang="zh-CN">
                <a:latin typeface="Times New Roman" pitchFamily="18" charset="0"/>
                <a:ea typeface="宋体" charset="-122"/>
              </a:rPr>
              <a:t>More database objects are available but are not covered in this course.</a:t>
            </a:r>
          </a:p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Instructor Note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Tables can have up to 1,000 columns and must conform to standard database object-naming conventions. </a:t>
            </a:r>
            <a:b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Column definitions can be omitted when using the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AS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subquery clause. Tables are created without data unless a query is specified. Rows are usually added by using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INSERT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statements.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9124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Naming Rules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Name database tables and columns according to the standard rules for 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naming</a:t>
            </a:r>
            <a:r>
              <a:rPr lang="en-US" altLang="zh-CN">
                <a:latin typeface="Times New Roman" pitchFamily="18" charset="0"/>
                <a:ea typeface="宋体" charset="-122"/>
              </a:rPr>
              <a:t> any Oracle database object: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Table names and column names must begin with a letter and be 1–30 characters long.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Names must contain only the characters A–Z, a–z, 0–9, _ (underscore), $, and # (legal characters, but their use is discouraged).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Names must not duplicate the name of another object owned by the same Oracle server user.</a:t>
            </a:r>
          </a:p>
          <a:p>
            <a:pPr marL="465138" lvl="2" indent="-225425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Names must not be an Oracle server reserved word.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Naming Guidelines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Use descriptive names for tables and other database objects.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b="1">
                <a:latin typeface="Times New Roman" pitchFamily="18" charset="0"/>
                <a:ea typeface="宋体" charset="-122"/>
              </a:rPr>
              <a:t>Note:</a:t>
            </a:r>
            <a:r>
              <a:rPr lang="en-US" altLang="zh-CN">
                <a:latin typeface="Times New Roman" pitchFamily="18" charset="0"/>
                <a:ea typeface="宋体" charset="-122"/>
              </a:rPr>
              <a:t> Names are case insensitive. For example, </a:t>
            </a:r>
            <a:r>
              <a:rPr lang="en-US" altLang="zh-CN">
                <a:latin typeface="Courier New" pitchFamily="49" charset="0"/>
                <a:ea typeface="宋体" charset="-122"/>
              </a:rPr>
              <a:t>EMPLOYEES</a:t>
            </a:r>
            <a:r>
              <a:rPr lang="en-US" altLang="zh-CN">
                <a:latin typeface="Times New Roman" pitchFamily="18" charset="0"/>
                <a:ea typeface="宋体" charset="-122"/>
              </a:rPr>
              <a:t> is treated as the same name as </a:t>
            </a:r>
            <a:r>
              <a:rPr lang="en-US" altLang="zh-CN">
                <a:latin typeface="Courier New" pitchFamily="49" charset="0"/>
                <a:ea typeface="宋体" charset="-122"/>
              </a:rPr>
              <a:t>eMPloyees</a:t>
            </a:r>
            <a:r>
              <a:rPr lang="en-US" altLang="zh-CN">
                <a:latin typeface="Times New Roman" pitchFamily="18" charset="0"/>
                <a:ea typeface="宋体" charset="-122"/>
              </a:rPr>
              <a:t> or </a:t>
            </a:r>
            <a:r>
              <a:rPr lang="en-US" altLang="zh-CN">
                <a:latin typeface="Courier New" pitchFamily="49" charset="0"/>
                <a:ea typeface="宋体" charset="-122"/>
              </a:rPr>
              <a:t>eMpLOYEES</a:t>
            </a:r>
            <a:r>
              <a:rPr lang="en-US" altLang="zh-CN">
                <a:latin typeface="Times New Roman" pitchFamily="18" charset="0"/>
                <a:ea typeface="宋体" charset="-122"/>
              </a:rPr>
              <a:t>.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For more information, see 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Oracle9i SQL Reference,</a:t>
            </a:r>
            <a:r>
              <a:rPr lang="en-US" altLang="zh-CN">
                <a:latin typeface="Times New Roman" pitchFamily="18" charset="0"/>
                <a:ea typeface="宋体" charset="-122"/>
              </a:rPr>
              <a:t>“Object Names and Qualifiers.”</a:t>
            </a:r>
          </a:p>
          <a:p>
            <a:pPr defTabSz="425450" eaLnBrk="1" hangingPunct="1">
              <a:spcBef>
                <a:spcPct val="0"/>
              </a:spcBef>
            </a:pPr>
            <a:endParaRPr lang="zh-CN" altLang="en-US" b="1">
              <a:latin typeface="Times New Roman" pitchFamily="18" charset="0"/>
              <a:ea typeface="宋体" charset="-122"/>
            </a:endParaRPr>
          </a:p>
        </p:txBody>
      </p:sp>
      <p:sp>
        <p:nvSpPr>
          <p:cNvPr id="2458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5310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</a:t>
            </a:r>
            <a:r>
              <a:rPr lang="en-US" altLang="zh-CN">
                <a:latin typeface="Courier New" pitchFamily="49" charset="0"/>
                <a:ea typeface="宋体" charset="-122"/>
              </a:rPr>
              <a:t>CREATE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Create tables to store data by executing the SQL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CREATE TABLE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 statement</a:t>
            </a:r>
            <a:r>
              <a:rPr lang="en-US" altLang="zh-CN">
                <a:latin typeface="Times New Roman" pitchFamily="18" charset="0"/>
                <a:ea typeface="宋体" charset="-122"/>
              </a:rPr>
              <a:t>. This statement is one of the 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data definition language (DDL) statements</a:t>
            </a:r>
            <a:r>
              <a:rPr lang="en-US" altLang="zh-CN">
                <a:latin typeface="Times New Roman" pitchFamily="18" charset="0"/>
                <a:ea typeface="宋体" charset="-122"/>
              </a:rPr>
              <a:t>, that are covered in subsequent lessons. DDL statements are a subset of SQL statements used to create, modify, or remove Oracle9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database structures</a:t>
            </a:r>
            <a:r>
              <a:rPr lang="en-US" altLang="zh-CN">
                <a:latin typeface="Times New Roman" pitchFamily="18" charset="0"/>
                <a:ea typeface="宋体" charset="-122"/>
              </a:rPr>
              <a:t>. These statements have an immediate effect on the database, and they also record information in the data dictionary.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To create a table, a user must have the </a:t>
            </a:r>
            <a:r>
              <a:rPr lang="en-US" altLang="zh-CN">
                <a:latin typeface="Courier New" pitchFamily="49" charset="0"/>
                <a:ea typeface="宋体" charset="-122"/>
              </a:rPr>
              <a:t>CREATE 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 privilege and a storage area in which to create objects. The database administrator uses 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data control language (DCL) statements</a:t>
            </a:r>
            <a:r>
              <a:rPr lang="en-US" altLang="zh-CN">
                <a:latin typeface="Times New Roman" pitchFamily="18" charset="0"/>
                <a:ea typeface="宋体" charset="-122"/>
              </a:rPr>
              <a:t>, which are covered in a later lesson, to grant privileges to users.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In the syntax: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schema</a:t>
            </a:r>
            <a:r>
              <a:rPr lang="en-US" altLang="zh-CN">
                <a:latin typeface="Times New Roman" pitchFamily="18" charset="0"/>
                <a:ea typeface="宋体" charset="-122"/>
              </a:rPr>
              <a:t>			is the same as the owner’s name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i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			is the name of the table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	</a:t>
            </a:r>
            <a:r>
              <a:rPr lang="en-US" altLang="zh-CN">
                <a:latin typeface="Courier New" pitchFamily="49" charset="0"/>
                <a:ea typeface="宋体" charset="-122"/>
              </a:rPr>
              <a:t>DEFAULT </a:t>
            </a:r>
            <a:r>
              <a:rPr lang="en-US" altLang="zh-CN" i="1">
                <a:latin typeface="Courier New" pitchFamily="49" charset="0"/>
                <a:ea typeface="宋体" charset="-122"/>
              </a:rPr>
              <a:t>expr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		</a:t>
            </a:r>
            <a:r>
              <a:rPr lang="en-US" altLang="zh-CN">
                <a:latin typeface="Times New Roman" pitchFamily="18" charset="0"/>
                <a:ea typeface="宋体" charset="-122"/>
              </a:rPr>
              <a:t>specifies a default value if a value is omitted in the </a:t>
            </a:r>
            <a:r>
              <a:rPr lang="en-US" altLang="zh-CN">
                <a:latin typeface="Courier New" pitchFamily="49" charset="0"/>
                <a:ea typeface="宋体" charset="-122"/>
              </a:rPr>
              <a:t>INSERT</a:t>
            </a:r>
            <a:r>
              <a:rPr lang="en-US" altLang="zh-CN">
                <a:latin typeface="Times New Roman" pitchFamily="18" charset="0"/>
                <a:ea typeface="宋体" charset="-122"/>
              </a:rPr>
              <a:t> 						statement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i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column</a:t>
            </a:r>
            <a:r>
              <a:rPr lang="en-US" altLang="zh-CN">
                <a:latin typeface="Times New Roman" pitchFamily="18" charset="0"/>
                <a:ea typeface="宋体" charset="-122"/>
              </a:rPr>
              <a:t>			is the name of the column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datatype</a:t>
            </a:r>
            <a:r>
              <a:rPr lang="en-US" altLang="zh-CN">
                <a:latin typeface="Times New Roman" pitchFamily="18" charset="0"/>
                <a:ea typeface="宋体" charset="-122"/>
              </a:rPr>
              <a:t>			is the column’s data type and length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Instructor Note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Please read the Instructor note on page 9-37</a:t>
            </a:r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26124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Creating Tables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example on the slide creates the </a:t>
            </a:r>
            <a:r>
              <a:rPr lang="en-US" altLang="zh-CN">
                <a:latin typeface="Courier New" pitchFamily="49" charset="0"/>
                <a:ea typeface="宋体" charset="-122"/>
              </a:rPr>
              <a:t>DEPT</a:t>
            </a:r>
            <a:r>
              <a:rPr lang="en-US" altLang="zh-CN">
                <a:latin typeface="Times New Roman" pitchFamily="18" charset="0"/>
                <a:ea typeface="宋体" charset="-122"/>
              </a:rPr>
              <a:t> table, with three columns: </a:t>
            </a:r>
            <a:r>
              <a:rPr lang="en-US" altLang="zh-CN">
                <a:latin typeface="Courier New" pitchFamily="49" charset="0"/>
                <a:ea typeface="宋体" charset="-122"/>
              </a:rPr>
              <a:t>DEPTNO</a:t>
            </a:r>
            <a:r>
              <a:rPr lang="en-US" altLang="zh-CN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>
                <a:latin typeface="Courier New" pitchFamily="49" charset="0"/>
                <a:ea typeface="宋体" charset="-122"/>
              </a:rPr>
              <a:t>DNAME</a:t>
            </a:r>
            <a:r>
              <a:rPr lang="en-US" altLang="zh-CN">
                <a:latin typeface="Times New Roman" pitchFamily="18" charset="0"/>
                <a:ea typeface="宋体" charset="-122"/>
              </a:rPr>
              <a:t>, and </a:t>
            </a:r>
            <a:r>
              <a:rPr lang="en-US" altLang="zh-CN">
                <a:latin typeface="Courier New" pitchFamily="49" charset="0"/>
                <a:ea typeface="宋体" charset="-122"/>
              </a:rPr>
              <a:t>LOC</a:t>
            </a:r>
            <a:r>
              <a:rPr lang="en-US" altLang="zh-CN">
                <a:latin typeface="Times New Roman" pitchFamily="18" charset="0"/>
                <a:ea typeface="宋体" charset="-122"/>
              </a:rPr>
              <a:t>. It further confirms the creation of the table by issuing the </a:t>
            </a:r>
            <a:r>
              <a:rPr lang="en-US" altLang="zh-CN">
                <a:latin typeface="Courier New" pitchFamily="49" charset="0"/>
                <a:ea typeface="宋体" charset="-122"/>
              </a:rPr>
              <a:t>DESCRIBE</a:t>
            </a:r>
            <a:r>
              <a:rPr lang="en-US" altLang="zh-CN">
                <a:latin typeface="Times New Roman" pitchFamily="18" charset="0"/>
                <a:ea typeface="宋体" charset="-122"/>
              </a:rPr>
              <a:t> command.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Since creating a table is a 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DDL statement</a:t>
            </a:r>
            <a:r>
              <a:rPr lang="en-US" altLang="zh-CN">
                <a:latin typeface="Times New Roman" pitchFamily="18" charset="0"/>
                <a:ea typeface="宋体" charset="-122"/>
              </a:rPr>
              <a:t>, an automatic </a:t>
            </a:r>
            <a:r>
              <a:rPr lang="en-US" altLang="zh-CN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commit </a:t>
            </a:r>
            <a:r>
              <a:rPr lang="en-US" altLang="zh-CN">
                <a:latin typeface="Times New Roman" pitchFamily="18" charset="0"/>
                <a:ea typeface="宋体" charset="-122"/>
              </a:rPr>
              <a:t>takes place when this statement is executed. </a:t>
            </a: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Instructor Note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Explain that additional syntax for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CREATE TABLE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could include constraints and so on. For more information on the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CREATE TABLE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syntax, refer to: </a:t>
            </a:r>
            <a:r>
              <a:rPr lang="en-US" altLang="zh-CN" i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Oracle9i SQL Reference, 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“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CREATE TABLE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. ”</a:t>
            </a:r>
          </a:p>
        </p:txBody>
      </p:sp>
    </p:spTree>
    <p:extLst>
      <p:ext uri="{BB962C8B-B14F-4D97-AF65-F5344CB8AC3E}">
        <p14:creationId xmlns:p14="http://schemas.microsoft.com/office/powerpoint/2010/main" val="2827897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686300"/>
            <a:ext cx="6029325" cy="37576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Data Types</a:t>
            </a:r>
          </a:p>
          <a:p>
            <a:pPr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defTabSz="425450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 </a:t>
            </a: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marL="119063" lvl="1" defTabSz="425450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defTabSz="425450" eaLnBrk="1" hangingPunct="1">
              <a:spcBef>
                <a:spcPct val="0"/>
              </a:spcBef>
            </a:pPr>
            <a:endParaRPr lang="zh-CN" altLang="en-US" b="1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27652" name="Object 2"/>
          <p:cNvGraphicFramePr>
            <a:graphicFrameLocks/>
          </p:cNvGraphicFramePr>
          <p:nvPr/>
        </p:nvGraphicFramePr>
        <p:xfrm>
          <a:off x="646113" y="4992688"/>
          <a:ext cx="5834062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5" imgW="6053138" imgH="3465513" progId="Word.Document.8">
                  <p:embed/>
                </p:oleObj>
              </mc:Choice>
              <mc:Fallback>
                <p:oleObj r:id="rId5" imgW="6053138" imgH="34655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992688"/>
                        <a:ext cx="5834062" cy="334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2309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Creating a Table from Rows in Another Table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A second method for creating a table is to apply the </a:t>
            </a:r>
            <a:r>
              <a:rPr lang="en-US" altLang="zh-CN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AS </a:t>
            </a:r>
            <a:r>
              <a:rPr lang="en-US" altLang="zh-CN" i="1">
                <a:solidFill>
                  <a:srgbClr val="FC0128"/>
                </a:solidFill>
                <a:latin typeface="Courier New" pitchFamily="49" charset="0"/>
                <a:ea typeface="宋体" charset="-122"/>
              </a:rPr>
              <a:t>subquery</a:t>
            </a:r>
            <a:r>
              <a:rPr lang="en-US" altLang="zh-CN">
                <a:latin typeface="Times New Roman" pitchFamily="18" charset="0"/>
                <a:ea typeface="宋体" charset="-122"/>
              </a:rPr>
              <a:t> clause, which both creates the table and inserts rows returned from the subquery.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In the syntax: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i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table</a:t>
            </a:r>
            <a:r>
              <a:rPr lang="en-US" altLang="zh-CN">
                <a:latin typeface="Times New Roman" pitchFamily="18" charset="0"/>
                <a:ea typeface="宋体" charset="-122"/>
              </a:rPr>
              <a:t>		is the name of the table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column</a:t>
            </a:r>
            <a:r>
              <a:rPr lang="en-US" altLang="zh-CN">
                <a:latin typeface="Times New Roman" pitchFamily="18" charset="0"/>
                <a:ea typeface="宋体" charset="-122"/>
              </a:rPr>
              <a:t>		is the name of the column, default value, and integrity constraint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i="1">
                <a:latin typeface="Times New Roman" pitchFamily="18" charset="0"/>
                <a:ea typeface="宋体" charset="-122"/>
              </a:rPr>
              <a:t>	</a:t>
            </a:r>
            <a:r>
              <a:rPr lang="en-US" altLang="zh-CN" i="1">
                <a:latin typeface="Courier New" pitchFamily="49" charset="0"/>
                <a:ea typeface="宋体" charset="-122"/>
              </a:rPr>
              <a:t>subquery</a:t>
            </a:r>
            <a:r>
              <a:rPr lang="en-US" altLang="zh-CN">
                <a:latin typeface="Times New Roman" pitchFamily="18" charset="0"/>
                <a:ea typeface="宋体" charset="-122"/>
              </a:rPr>
              <a:t>		is the </a:t>
            </a:r>
            <a:r>
              <a:rPr lang="en-US" altLang="zh-CN">
                <a:latin typeface="Courier New" pitchFamily="49" charset="0"/>
                <a:ea typeface="宋体" charset="-122"/>
              </a:rPr>
              <a:t>SELECT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that defines the set of rows to be inserted into 				the new table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Guidelines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table is created with the specified column names, and the rows retrieved by the </a:t>
            </a:r>
            <a:r>
              <a:rPr lang="en-US" altLang="zh-CN">
                <a:latin typeface="Courier New" pitchFamily="49" charset="0"/>
                <a:ea typeface="宋体" charset="-122"/>
              </a:rPr>
              <a:t>SELECT</a:t>
            </a:r>
            <a:r>
              <a:rPr lang="en-US" altLang="zh-CN">
                <a:latin typeface="Times New Roman" pitchFamily="18" charset="0"/>
                <a:ea typeface="宋体" charset="-122"/>
              </a:rPr>
              <a:t> statement are inserted into the table.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column definition can contain only the column name and default value.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If column specifications are given, the number of columns must equal the number of columns in the subquery </a:t>
            </a:r>
            <a:r>
              <a:rPr lang="en-US" altLang="zh-CN">
                <a:latin typeface="Courier New" pitchFamily="49" charset="0"/>
                <a:ea typeface="宋体" charset="-122"/>
              </a:rPr>
              <a:t>SELECT</a:t>
            </a:r>
            <a:r>
              <a:rPr lang="en-US" altLang="zh-CN">
                <a:latin typeface="Times New Roman" pitchFamily="18" charset="0"/>
                <a:ea typeface="宋体" charset="-122"/>
              </a:rPr>
              <a:t> list.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If no column specifications are given, the column names of the table are the same as the column names in the subquery.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integrity rules are not passed onto the new table, only the column data type definitions.</a:t>
            </a:r>
          </a:p>
          <a:p>
            <a:pPr eaLnBrk="1" hangingPunct="1">
              <a:spcBef>
                <a:spcPct val="0"/>
              </a:spcBef>
            </a:pPr>
            <a:endParaRPr lang="en-US" altLang="zh-CN" b="1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260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0538" y="160338"/>
            <a:ext cx="5873750" cy="4405312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imes New Roman" pitchFamily="18" charset="0"/>
                <a:ea typeface="宋体" charset="-122"/>
              </a:rPr>
              <a:t>例如：</a:t>
            </a:r>
            <a:endParaRPr lang="en-US" altLang="zh-CN"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Create table emp2 as select employee_id id,last_name name,emall,from employees where 1=2;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Creating a Table from Rows in Another Table (continued)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The slide example creates a table named </a:t>
            </a:r>
            <a:r>
              <a:rPr lang="en-US" altLang="zh-CN">
                <a:latin typeface="Courier New" pitchFamily="49" charset="0"/>
                <a:ea typeface="宋体" charset="-122"/>
              </a:rPr>
              <a:t>DEPT80</a:t>
            </a:r>
            <a:r>
              <a:rPr lang="en-US" altLang="zh-CN">
                <a:latin typeface="Times New Roman" pitchFamily="18" charset="0"/>
                <a:ea typeface="宋体" charset="-122"/>
              </a:rPr>
              <a:t>, which contains details of all the employees working in department 80. Notice that the data for the </a:t>
            </a:r>
            <a:r>
              <a:rPr lang="en-US" altLang="zh-CN">
                <a:latin typeface="Courier New" pitchFamily="49" charset="0"/>
                <a:ea typeface="宋体" charset="-122"/>
              </a:rPr>
              <a:t>DEPT80</a:t>
            </a:r>
            <a:r>
              <a:rPr lang="en-US" altLang="zh-CN">
                <a:latin typeface="Times New Roman" pitchFamily="18" charset="0"/>
                <a:ea typeface="宋体" charset="-122"/>
              </a:rPr>
              <a:t> table comes from the </a:t>
            </a:r>
            <a:r>
              <a:rPr lang="en-US" altLang="zh-CN">
                <a:latin typeface="Courier New" pitchFamily="49" charset="0"/>
                <a:ea typeface="宋体" charset="-122"/>
              </a:rPr>
              <a:t>EMPLOYEES</a:t>
            </a:r>
            <a:r>
              <a:rPr lang="en-US" altLang="zh-CN">
                <a:latin typeface="Times New Roman" pitchFamily="18" charset="0"/>
                <a:ea typeface="宋体" charset="-122"/>
              </a:rPr>
              <a:t> table.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You can verify the existence of a database table and check column definitions by using the </a:t>
            </a:r>
            <a:r>
              <a:rPr lang="en-US" altLang="zh-CN" i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>
                <a:latin typeface="Times New Roman" pitchFamily="18" charset="0"/>
                <a:ea typeface="宋体" charset="-122"/>
              </a:rPr>
              <a:t>SQL*Plus </a:t>
            </a:r>
            <a:r>
              <a:rPr lang="en-US" altLang="zh-CN">
                <a:latin typeface="Courier New" pitchFamily="49" charset="0"/>
                <a:ea typeface="宋体" charset="-122"/>
              </a:rPr>
              <a:t>DESCRIBE</a:t>
            </a:r>
            <a:r>
              <a:rPr lang="en-US" altLang="zh-CN">
                <a:latin typeface="Times New Roman" pitchFamily="18" charset="0"/>
                <a:ea typeface="宋体" charset="-122"/>
              </a:rPr>
              <a:t> command.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Times New Roman" pitchFamily="18" charset="0"/>
                <a:ea typeface="宋体" charset="-122"/>
              </a:rPr>
              <a:t>Be sure to give a column alias when selecting an expression. The expression </a:t>
            </a:r>
            <a:r>
              <a:rPr lang="en-US" altLang="zh-CN">
                <a:latin typeface="Courier New" pitchFamily="49" charset="0"/>
                <a:ea typeface="宋体" charset="-122"/>
              </a:rPr>
              <a:t>SALARY*12</a:t>
            </a:r>
            <a:r>
              <a:rPr lang="en-US" altLang="zh-CN">
                <a:latin typeface="Times New Roman" pitchFamily="18" charset="0"/>
                <a:ea typeface="宋体" charset="-122"/>
              </a:rPr>
              <a:t> is given the alias </a:t>
            </a:r>
            <a:r>
              <a:rPr lang="en-US" altLang="zh-CN">
                <a:latin typeface="Courier New" pitchFamily="49" charset="0"/>
                <a:ea typeface="宋体" charset="-122"/>
              </a:rPr>
              <a:t>ANNSAL</a:t>
            </a:r>
            <a:r>
              <a:rPr lang="en-US" altLang="zh-CN">
                <a:latin typeface="Times New Roman" pitchFamily="18" charset="0"/>
                <a:ea typeface="宋体" charset="-122"/>
              </a:rPr>
              <a:t>. Without the alias, this error is generated: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Courier New" pitchFamily="49" charset="0"/>
                <a:ea typeface="宋体" charset="-122"/>
              </a:rPr>
              <a:t>   ERROR at line 3: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Courier New" pitchFamily="49" charset="0"/>
                <a:ea typeface="宋体" charset="-122"/>
              </a:rPr>
              <a:t>   ORA-00998: must name this expression with a column alias</a:t>
            </a:r>
          </a:p>
          <a:p>
            <a:pPr lvl="1" eaLnBrk="1" hangingPunct="1">
              <a:spcBef>
                <a:spcPct val="0"/>
              </a:spcBef>
            </a:pPr>
            <a:endParaRPr lang="en-US" altLang="zh-CN">
              <a:latin typeface="Times New Roman" pitchFamily="18" charset="0"/>
              <a:ea typeface="宋体" charset="-122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CN">
              <a:solidFill>
                <a:schemeClr val="accent2"/>
              </a:solidFill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Instructor Note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To create a table with the same structure as an existing table, but without the data from the existing table, use a subquery with a 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WHERE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clause that always evaluates as false. For example:</a:t>
            </a:r>
          </a:p>
          <a:p>
            <a:pPr lvl="1" eaLnBrk="1" hangingPunct="1">
              <a:spcBef>
                <a:spcPct val="0"/>
              </a:spcBef>
            </a:pPr>
            <a:endParaRPr lang="en-US" altLang="zh-CN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CREATE TABLE COPY_TABLE AS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  (SELECT *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   FROM   employees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Courier New" pitchFamily="49" charset="0"/>
                <a:ea typeface="宋体" charset="-122"/>
              </a:rPr>
              <a:t>   WHERE  1 = 2);</a:t>
            </a:r>
          </a:p>
        </p:txBody>
      </p:sp>
    </p:spTree>
    <p:extLst>
      <p:ext uri="{BB962C8B-B14F-4D97-AF65-F5344CB8AC3E}">
        <p14:creationId xmlns:p14="http://schemas.microsoft.com/office/powerpoint/2010/main" val="3290498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854525"/>
            <a:ext cx="6858000" cy="16560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669"/>
            <a:ext cx="6858000" cy="165605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2020/1/10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4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640"/>
            <a:ext cx="7886700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80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644"/>
            <a:ext cx="7886700" cy="43520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6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2187826"/>
            <a:ext cx="7886700" cy="2483549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51455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8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5267"/>
            <a:ext cx="3868340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6067"/>
            <a:ext cx="3868340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745267"/>
            <a:ext cx="3887391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616067"/>
            <a:ext cx="3887391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6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2159378"/>
            <a:ext cx="4286250" cy="1382692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3733855"/>
            <a:ext cx="4286250" cy="118614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  <p:extLst>
      <p:ext uri="{BB962C8B-B14F-4D97-AF65-F5344CB8AC3E}">
        <p14:creationId xmlns:p14="http://schemas.microsoft.com/office/powerpoint/2010/main" val="36818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1" y="713797"/>
            <a:ext cx="3511241" cy="142841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798"/>
            <a:ext cx="4283912" cy="540454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1" y="2314278"/>
            <a:ext cx="3511241" cy="381225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365190"/>
            <a:ext cx="681676" cy="5812855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90"/>
            <a:ext cx="7084832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7462"/>
            <a:ext cx="2057400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7462"/>
            <a:ext cx="30861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2862"/>
            <a:ext cx="2057400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22428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339752" y="2420888"/>
            <a:ext cx="6525317" cy="13681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第</a:t>
            </a:r>
            <a:r>
              <a:rPr lang="en-US" altLang="zh-CN" sz="4800" b="1" dirty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3</a:t>
            </a:r>
            <a:r>
              <a:rPr lang="zh-CN" altLang="en-US" sz="4800" b="1" dirty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节</a:t>
            </a:r>
            <a:br>
              <a:rPr lang="zh-CN" altLang="en-US" sz="4800" b="1" dirty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</a:br>
            <a:r>
              <a:rPr lang="zh-CN" altLang="en-US" sz="4800" b="1" dirty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创建和管理表</a:t>
            </a:r>
            <a:br>
              <a:rPr lang="zh-CN" altLang="en-US" sz="4800" b="1" dirty="0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</a:br>
            <a:endParaRPr lang="zh-CN" altLang="zh-CN" sz="48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433" y="5477530"/>
            <a:ext cx="733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AF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讲师：王飞龙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AF9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52373" y="1139876"/>
            <a:ext cx="7299325" cy="605655"/>
          </a:xfrm>
          <a:prstGeom prst="rect">
            <a:avLst/>
          </a:prstGeom>
          <a:noFill/>
        </p:spPr>
        <p:txBody>
          <a:bodyPr lIns="92075" tIns="46038" rIns="92075" bIns="46038" anchor="t"/>
          <a:lstStyle/>
          <a:p>
            <a:r>
              <a:rPr lang="zh-CN" altLang="en-US" b="1" dirty="0">
                <a:latin typeface="宋体" charset="-122"/>
                <a:ea typeface="宋体" charset="-122"/>
              </a:rPr>
              <a:t>使用子查询创建表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4099" y="1916832"/>
            <a:ext cx="7635875" cy="3416300"/>
          </a:xfrm>
          <a:prstGeom prst="rect">
            <a:avLst/>
          </a:prstGeo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2700" dirty="0">
                <a:latin typeface="Courier New" pitchFamily="49" charset="0"/>
                <a:ea typeface="宋体" charset="-122"/>
                <a:cs typeface="Courier New" pitchFamily="49" charset="0"/>
              </a:rPr>
              <a:t>使用 </a:t>
            </a:r>
            <a:r>
              <a:rPr lang="en-US" altLang="zh-CN" sz="2700" dirty="0">
                <a:latin typeface="Courier New" pitchFamily="49" charset="0"/>
                <a:ea typeface="宋体" charset="-122"/>
                <a:cs typeface="Courier New" pitchFamily="49" charset="0"/>
              </a:rPr>
              <a:t>AS subquery </a:t>
            </a:r>
            <a:r>
              <a:rPr lang="zh-CN" altLang="en-US" sz="2700" dirty="0">
                <a:latin typeface="宋体" charset="-122"/>
                <a:ea typeface="宋体" charset="-122"/>
                <a:cs typeface="Courier New" pitchFamily="49" charset="0"/>
              </a:rPr>
              <a:t>选项，</a:t>
            </a:r>
            <a:r>
              <a:rPr lang="zh-CN" altLang="en-US" sz="2700" b="1" dirty="0">
                <a:solidFill>
                  <a:srgbClr val="FF0000"/>
                </a:solidFill>
                <a:latin typeface="宋体" charset="-122"/>
                <a:ea typeface="宋体" charset="-122"/>
                <a:cs typeface="Courier New" pitchFamily="49" charset="0"/>
              </a:rPr>
              <a:t>将创建表和插入数据结合起来</a:t>
            </a:r>
          </a:p>
          <a:p>
            <a:pPr>
              <a:buFont typeface="Wingdings" pitchFamily="2" charset="2"/>
              <a:buNone/>
            </a:pPr>
            <a:endParaRPr lang="en-US" altLang="zh-CN" sz="2700" dirty="0">
              <a:latin typeface="宋体" charset="-122"/>
              <a:ea typeface="宋体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zh-CN" sz="2700" dirty="0">
              <a:latin typeface="宋体" charset="-122"/>
              <a:ea typeface="宋体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zh-CN" sz="2700" dirty="0">
              <a:latin typeface="宋体" charset="-122"/>
              <a:ea typeface="宋体" charset="-122"/>
              <a:cs typeface="Courier New" pitchFamily="49" charset="0"/>
            </a:endParaRPr>
          </a:p>
          <a:p>
            <a:r>
              <a:rPr lang="zh-CN" altLang="en-US" sz="2700" dirty="0">
                <a:latin typeface="宋体" charset="-122"/>
                <a:ea typeface="宋体" charset="-122"/>
                <a:cs typeface="Courier New" pitchFamily="49" charset="0"/>
              </a:rPr>
              <a:t>指定的列和子查询中的列要一一对应</a:t>
            </a:r>
          </a:p>
          <a:p>
            <a:r>
              <a:rPr lang="zh-CN" altLang="en-US" sz="2700" dirty="0">
                <a:latin typeface="宋体" charset="-122"/>
                <a:ea typeface="宋体" charset="-122"/>
                <a:cs typeface="Courier New" pitchFamily="49" charset="0"/>
              </a:rPr>
              <a:t>通过列名和默认值定义列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03288" y="3073400"/>
            <a:ext cx="7510462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latin typeface="宋体" charset="-122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latin typeface="宋体" charset="-122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latin typeface="宋体" charset="-122"/>
              <a:ea typeface="宋体" charset="-122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001713" y="3068638"/>
            <a:ext cx="693737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CREATE TABLE </a:t>
            </a:r>
            <a:r>
              <a:rPr lang="en-US" altLang="zh-CN" sz="1800" b="1" i="1" dirty="0" err="1">
                <a:latin typeface="Courier New" pitchFamily="49" charset="0"/>
                <a:ea typeface="宋体" charset="-122"/>
              </a:rPr>
              <a:t>table</a:t>
            </a:r>
            <a:endParaRPr lang="en-US" altLang="zh-CN" sz="1800" b="1" dirty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Courier New" pitchFamily="49" charset="0"/>
                <a:ea typeface="宋体" charset="-122"/>
              </a:rPr>
              <a:t>  	  [(</a:t>
            </a:r>
            <a:r>
              <a:rPr lang="en-US" altLang="zh-CN" sz="1800" b="1" i="1" dirty="0">
                <a:latin typeface="Courier New" pitchFamily="49" charset="0"/>
                <a:ea typeface="宋体" charset="-122"/>
              </a:rPr>
              <a:t>column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i="1" dirty="0">
                <a:latin typeface="Courier New" pitchFamily="49" charset="0"/>
                <a:ea typeface="宋体" charset="-122"/>
              </a:rPr>
              <a:t>column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...)]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AS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i="1" dirty="0">
                <a:latin typeface="Courier New" pitchFamily="49" charset="0"/>
                <a:ea typeface="宋体" charset="-122"/>
              </a:rPr>
              <a:t>subquery;</a:t>
            </a:r>
          </a:p>
        </p:txBody>
      </p:sp>
    </p:spTree>
    <p:extLst>
      <p:ext uri="{BB962C8B-B14F-4D97-AF65-F5344CB8AC3E}">
        <p14:creationId xmlns:p14="http://schemas.microsoft.com/office/powerpoint/2010/main" val="80770676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ChangeArrowheads="1"/>
          </p:cNvSpPr>
          <p:nvPr/>
        </p:nvSpPr>
        <p:spPr bwMode="auto">
          <a:xfrm>
            <a:off x="393700" y="2563813"/>
            <a:ext cx="7996238" cy="137001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8980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Courier New" pitchFamily="49" charset="0"/>
                <a:ea typeface="宋体" charset="-122"/>
              </a:rPr>
              <a:t> </a:t>
            </a:r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393700" y="1916113"/>
            <a:ext cx="799623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charset="0"/>
                <a:ea typeface="宋体" charset="-122"/>
              </a:rPr>
              <a:t>复制现有的表：</a:t>
            </a:r>
            <a:endParaRPr lang="en-US" altLang="zh-CN" sz="24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charset="0"/>
                <a:ea typeface="宋体" charset="-122"/>
              </a:rPr>
              <a:t>create ta</a:t>
            </a:r>
            <a:r>
              <a:rPr lang="zh-CN" altLang="en-US" sz="2400">
                <a:latin typeface="Arial" charset="0"/>
                <a:ea typeface="宋体" charset="-122"/>
              </a:rPr>
              <a:t>bl</a:t>
            </a:r>
            <a:r>
              <a:rPr lang="en-US" altLang="zh-CN" sz="2400">
                <a:latin typeface="Arial" charset="0"/>
                <a:ea typeface="宋体" charset="-122"/>
              </a:rPr>
              <a:t>e emp1 as select </a:t>
            </a:r>
            <a:r>
              <a:rPr lang="zh-CN" altLang="en-US" sz="2400">
                <a:latin typeface="Arial" charset="0"/>
                <a:ea typeface="宋体" charset="-122"/>
              </a:rPr>
              <a:t>*</a:t>
            </a:r>
            <a:r>
              <a:rPr lang="en-US" altLang="zh-CN" sz="2400">
                <a:latin typeface="Arial" charset="0"/>
                <a:ea typeface="宋体" charset="-122"/>
              </a:rPr>
              <a:t> from employees;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charset="0"/>
                <a:ea typeface="宋体" charset="-122"/>
              </a:rPr>
              <a:t>create table emp2 as select </a:t>
            </a:r>
            <a:r>
              <a:rPr lang="zh-CN" altLang="en-US" sz="2400">
                <a:latin typeface="Arial" charset="0"/>
                <a:ea typeface="宋体" charset="-122"/>
              </a:rPr>
              <a:t>* </a:t>
            </a:r>
            <a:r>
              <a:rPr lang="en-US" altLang="zh-CN" sz="2400">
                <a:latin typeface="Arial" charset="0"/>
                <a:ea typeface="宋体" charset="-122"/>
              </a:rPr>
              <a:t>from employees where 1=2;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charset="0"/>
                <a:ea typeface="宋体" charset="-122"/>
              </a:rPr>
              <a:t>--</a:t>
            </a:r>
            <a:r>
              <a:rPr lang="zh-CN" altLang="en-US" sz="2400">
                <a:latin typeface="Arial" charset="0"/>
                <a:ea typeface="宋体" charset="-122"/>
              </a:rPr>
              <a:t>创建的</a:t>
            </a:r>
            <a:r>
              <a:rPr lang="en-US" altLang="zh-CN" sz="2400">
                <a:latin typeface="Arial" charset="0"/>
                <a:ea typeface="宋体" charset="-122"/>
              </a:rPr>
              <a:t>emp2</a:t>
            </a:r>
            <a:r>
              <a:rPr lang="zh-CN" altLang="en-US" sz="2400">
                <a:latin typeface="Arial" charset="0"/>
                <a:ea typeface="宋体" charset="-122"/>
              </a:rPr>
              <a:t>是空表。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952372"/>
            <a:ext cx="7299325" cy="881063"/>
          </a:xfrm>
          <a:prstGeom prst="rect">
            <a:avLst/>
          </a:prstGeom>
          <a:noFill/>
        </p:spPr>
        <p:txBody>
          <a:bodyPr lIns="92075" tIns="46038" rIns="92075" bIns="46038" anchor="t"/>
          <a:lstStyle/>
          <a:p>
            <a:r>
              <a:rPr lang="zh-CN" altLang="en-US" b="1" dirty="0">
                <a:latin typeface="宋体" charset="-122"/>
                <a:ea typeface="宋体" charset="-122"/>
              </a:rPr>
              <a:t>使用子查询创建表</a:t>
            </a:r>
          </a:p>
        </p:txBody>
      </p:sp>
    </p:spTree>
    <p:extLst>
      <p:ext uri="{BB962C8B-B14F-4D97-AF65-F5344CB8AC3E}">
        <p14:creationId xmlns:p14="http://schemas.microsoft.com/office/powerpoint/2010/main" val="165485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88987" y="2028826"/>
            <a:ext cx="7164388" cy="2144712"/>
          </a:xfrm>
          <a:prstGeom prst="rect">
            <a:avLst/>
          </a:prstGeom>
          <a:solidFill>
            <a:srgbClr val="FFFFCC"/>
          </a:solidFill>
          <a:ln w="25400" cap="flat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692150" algn="l"/>
                <a:tab pos="1200150" algn="l"/>
              </a:tabLst>
            </a:pPr>
            <a:endParaRPr lang="zh-CN" altLang="en-US" sz="240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692150" algn="l"/>
                <a:tab pos="1200150" algn="l"/>
              </a:tabLst>
            </a:pPr>
            <a:endParaRPr lang="zh-CN" altLang="en-US" sz="240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692150" algn="l"/>
                <a:tab pos="1200150" algn="l"/>
              </a:tabLst>
            </a:pPr>
            <a:endParaRPr lang="zh-CN" altLang="en-US" sz="240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692150" algn="l"/>
                <a:tab pos="1200150" algn="l"/>
              </a:tabLst>
            </a:pPr>
            <a:endParaRPr lang="zh-CN" altLang="en-US" sz="240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692150" algn="l"/>
                <a:tab pos="1200150" algn="l"/>
              </a:tabLst>
            </a:pPr>
            <a:endParaRPr lang="zh-CN" altLang="en-US" sz="240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692150" algn="l"/>
                <a:tab pos="1200150" algn="l"/>
              </a:tabLst>
            </a:pPr>
            <a:endParaRPr lang="zh-CN" altLang="en-US" sz="240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  <a:tabLst>
                <a:tab pos="692150" algn="l"/>
                <a:tab pos="1200150" algn="l"/>
              </a:tabLst>
            </a:pPr>
            <a:endParaRPr lang="zh-CN" altLang="en-US" sz="2400">
              <a:latin typeface="Courier New" pitchFamily="49" charset="0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1329001"/>
            <a:ext cx="7583488" cy="564158"/>
          </a:xfrm>
          <a:prstGeom prst="rect">
            <a:avLst/>
          </a:prstGeom>
          <a:noFill/>
        </p:spPr>
        <p:txBody>
          <a:bodyPr lIns="92075" tIns="46038" rIns="92075" bIns="46038" anchor="t"/>
          <a:lstStyle/>
          <a:p>
            <a:r>
              <a:rPr lang="zh-CN" altLang="en-US" b="1" dirty="0">
                <a:latin typeface="宋体" charset="-122"/>
                <a:ea typeface="宋体" charset="-122"/>
              </a:rPr>
              <a:t>使用子查询创建表举例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328738" y="2592388"/>
            <a:ext cx="4451350" cy="13271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88987" y="4211638"/>
            <a:ext cx="7192963" cy="3889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944563" y="4186238"/>
            <a:ext cx="722788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DESCRIBE dept80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90575" y="2225675"/>
            <a:ext cx="6805613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692150" algn="l"/>
                <a:tab pos="971550" algn="l"/>
              </a:tabLst>
              <a:defRPr/>
            </a:pPr>
            <a:r>
              <a:rPr lang="en-US" b="1" dirty="0">
                <a:latin typeface="Courier New" pitchFamily="49" charset="0"/>
                <a:ea typeface="宋体" pitchFamily="2" charset="-122"/>
              </a:rPr>
              <a:t>CREATE TABLE 	dept80</a:t>
            </a:r>
          </a:p>
          <a:p>
            <a:pPr eaLnBrk="0" hangingPunct="0">
              <a:tabLst>
                <a:tab pos="692150" algn="l"/>
                <a:tab pos="971550" algn="l"/>
              </a:tabLst>
              <a:defRPr/>
            </a:pPr>
            <a:r>
              <a:rPr lang="en-US" b="1" dirty="0">
                <a:latin typeface="Courier New" pitchFamily="49" charset="0"/>
                <a:ea typeface="宋体" pitchFamily="2" charset="-122"/>
              </a:rPr>
              <a:t>  AS </a:t>
            </a:r>
            <a:br>
              <a:rPr lang="en-US" b="1" dirty="0">
                <a:latin typeface="Courier New" pitchFamily="49" charset="0"/>
                <a:ea typeface="宋体" pitchFamily="2" charset="-122"/>
              </a:rPr>
            </a:br>
            <a:r>
              <a:rPr lang="en-US" b="1" dirty="0">
                <a:latin typeface="Courier New" pitchFamily="49" charset="0"/>
                <a:ea typeface="宋体" pitchFamily="2" charset="-122"/>
              </a:rPr>
              <a:t>    SELECT  </a:t>
            </a:r>
            <a:r>
              <a:rPr lang="en-US" b="1" dirty="0" err="1">
                <a:latin typeface="Courier New" pitchFamily="49" charset="0"/>
                <a:ea typeface="宋体" pitchFamily="2" charset="-122"/>
              </a:rPr>
              <a:t>employee_id</a:t>
            </a:r>
            <a:r>
              <a:rPr lang="en-US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lang="en-US" b="1" dirty="0" err="1">
                <a:latin typeface="Courier New" pitchFamily="49" charset="0"/>
                <a:ea typeface="宋体" pitchFamily="2" charset="-122"/>
              </a:rPr>
              <a:t>last_name</a:t>
            </a:r>
            <a:r>
              <a:rPr lang="en-US" b="1" dirty="0">
                <a:latin typeface="Courier New" pitchFamily="49" charset="0"/>
                <a:ea typeface="宋体" pitchFamily="2" charset="-122"/>
              </a:rPr>
              <a:t>, </a:t>
            </a:r>
          </a:p>
          <a:p>
            <a:pPr eaLnBrk="0" hangingPunct="0">
              <a:tabLst>
                <a:tab pos="692150" algn="l"/>
                <a:tab pos="971550" algn="l"/>
              </a:tabLst>
              <a:defRPr/>
            </a:pPr>
            <a:r>
              <a:rPr lang="en-US" b="1" dirty="0">
                <a:latin typeface="Courier New" pitchFamily="49" charset="0"/>
                <a:ea typeface="宋体" pitchFamily="2" charset="-122"/>
              </a:rPr>
              <a:t>            salary*12 ANNSAL, </a:t>
            </a:r>
          </a:p>
          <a:p>
            <a:pPr eaLnBrk="0" hangingPunct="0">
              <a:tabLst>
                <a:tab pos="692150" algn="l"/>
                <a:tab pos="971550" algn="l"/>
              </a:tabLst>
              <a:defRPr/>
            </a:pPr>
            <a:r>
              <a:rPr lang="en-US" b="1" dirty="0">
                <a:latin typeface="Courier New" pitchFamily="49" charset="0"/>
                <a:ea typeface="宋体" pitchFamily="2" charset="-122"/>
              </a:rPr>
              <a:t>            </a:t>
            </a:r>
            <a:r>
              <a:rPr lang="en-US" b="1" dirty="0" err="1">
                <a:latin typeface="Courier New" pitchFamily="49" charset="0"/>
                <a:ea typeface="宋体" pitchFamily="2" charset="-122"/>
              </a:rPr>
              <a:t>hire_date</a:t>
            </a:r>
            <a:br>
              <a:rPr lang="en-US" b="1" dirty="0">
                <a:latin typeface="Courier New" pitchFamily="49" charset="0"/>
                <a:ea typeface="宋体" pitchFamily="2" charset="-122"/>
              </a:rPr>
            </a:br>
            <a:r>
              <a:rPr lang="en-US" b="1" dirty="0">
                <a:latin typeface="Courier New" pitchFamily="49" charset="0"/>
                <a:ea typeface="宋体" pitchFamily="2" charset="-122"/>
              </a:rPr>
              <a:t>    FROM    employees</a:t>
            </a:r>
            <a:br>
              <a:rPr lang="en-US" b="1" dirty="0">
                <a:latin typeface="Courier New" pitchFamily="49" charset="0"/>
                <a:ea typeface="宋体" pitchFamily="2" charset="-122"/>
              </a:rPr>
            </a:br>
            <a:r>
              <a:rPr lang="en-US" b="1" dirty="0">
                <a:latin typeface="Courier New" pitchFamily="49" charset="0"/>
                <a:ea typeface="宋体" pitchFamily="2" charset="-122"/>
              </a:rPr>
              <a:t>    WHERE   </a:t>
            </a:r>
            <a:r>
              <a:rPr lang="en-US" b="1" dirty="0" err="1">
                <a:latin typeface="Courier New" pitchFamily="49" charset="0"/>
                <a:ea typeface="宋体" pitchFamily="2" charset="-122"/>
              </a:rPr>
              <a:t>department_id</a:t>
            </a:r>
            <a:r>
              <a:rPr lang="en-US" b="1" dirty="0">
                <a:latin typeface="Courier New" pitchFamily="49" charset="0"/>
                <a:ea typeface="宋体" pitchFamily="2" charset="-122"/>
              </a:rPr>
              <a:t> = 80;</a:t>
            </a:r>
          </a:p>
          <a:p>
            <a:pPr eaLnBrk="0" hangingPunct="0">
              <a:tabLst>
                <a:tab pos="692150" algn="l"/>
                <a:tab pos="971550" algn="l"/>
              </a:tabLst>
              <a:defRPr/>
            </a:pPr>
            <a:r>
              <a:rPr 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Table created.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759325"/>
            <a:ext cx="71342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5902325"/>
            <a:ext cx="2460625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35121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1123950"/>
            <a:ext cx="7696200" cy="652463"/>
          </a:xfrm>
          <a:prstGeom prst="rect">
            <a:avLst/>
          </a:prstGeom>
        </p:spPr>
        <p:txBody>
          <a:bodyPr lIns="92075" tIns="46038" rIns="92075" bIns="46038" anchor="t">
            <a:normAutofit/>
          </a:bodyPr>
          <a:lstStyle/>
          <a:p>
            <a:pPr>
              <a:defRPr/>
            </a:pPr>
            <a:r>
              <a:rPr lang="en-US" altLang="zh-CN" b="1" dirty="0">
                <a:latin typeface="+mn-lt"/>
                <a:ea typeface="宋体" pitchFamily="2" charset="-122"/>
              </a:rPr>
              <a:t>ALTER TABLE </a:t>
            </a:r>
            <a:r>
              <a:rPr lang="zh-CN" altLang="en-US" b="1" dirty="0">
                <a:latin typeface="+mn-lt"/>
                <a:ea typeface="宋体" pitchFamily="2" charset="-122"/>
              </a:rPr>
              <a:t>语句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9400" y="2205038"/>
            <a:ext cx="7594600" cy="3149600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pPr marL="0">
              <a:buFont typeface="Wingdings" pitchFamily="2" charset="2"/>
              <a:buNone/>
              <a:defRPr/>
            </a:pPr>
            <a:r>
              <a:rPr lang="zh-CN" altLang="en-US" sz="2700" dirty="0">
                <a:ea typeface="宋体" pitchFamily="2" charset="-122"/>
              </a:rPr>
              <a:t>使用 </a:t>
            </a:r>
            <a:r>
              <a:rPr lang="en-US" altLang="zh-CN" sz="2700" dirty="0">
                <a:ea typeface="宋体" pitchFamily="2" charset="-122"/>
              </a:rPr>
              <a:t>ALTER TABLE </a:t>
            </a:r>
            <a:r>
              <a:rPr lang="zh-CN" altLang="en-US" sz="2700" dirty="0">
                <a:ea typeface="宋体" pitchFamily="2" charset="-122"/>
              </a:rPr>
              <a:t>语句可以实现：</a:t>
            </a:r>
            <a:endParaRPr lang="en-US" altLang="zh-CN" sz="2700" dirty="0">
              <a:ea typeface="宋体" pitchFamily="2" charset="-122"/>
            </a:endParaRPr>
          </a:p>
          <a:p>
            <a:pPr marL="114300" indent="-457200"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700" dirty="0">
                <a:ea typeface="宋体" pitchFamily="2" charset="-122"/>
              </a:rPr>
              <a:t>向已有的表中</a:t>
            </a:r>
            <a:r>
              <a:rPr lang="zh-CN" altLang="en-US" sz="2700" dirty="0">
                <a:solidFill>
                  <a:srgbClr val="FF0000"/>
                </a:solidFill>
                <a:ea typeface="宋体" pitchFamily="2" charset="-122"/>
              </a:rPr>
              <a:t>添加</a:t>
            </a:r>
            <a:r>
              <a:rPr lang="zh-CN" altLang="en-US" sz="2700" dirty="0">
                <a:ea typeface="宋体" pitchFamily="2" charset="-122"/>
              </a:rPr>
              <a:t>列</a:t>
            </a:r>
            <a:endParaRPr lang="en-US" altLang="zh-CN" sz="2700" dirty="0">
              <a:ea typeface="宋体" pitchFamily="2" charset="-122"/>
            </a:endParaRPr>
          </a:p>
          <a:p>
            <a:pPr marL="114300" indent="-457200">
              <a:buFont typeface="Wingdings" panose="05000000000000000000" pitchFamily="2" charset="2"/>
              <a:buChar char="Ø"/>
              <a:defRPr/>
            </a:pPr>
            <a:r>
              <a:rPr lang="zh-CN" altLang="en-US" sz="2700" dirty="0">
                <a:solidFill>
                  <a:srgbClr val="FF0000"/>
                </a:solidFill>
                <a:ea typeface="宋体" pitchFamily="2" charset="-122"/>
              </a:rPr>
              <a:t>修改</a:t>
            </a:r>
            <a:r>
              <a:rPr lang="zh-CN" altLang="en-US" sz="2700" dirty="0">
                <a:ea typeface="宋体" pitchFamily="2" charset="-122"/>
              </a:rPr>
              <a:t>现有表中的列</a:t>
            </a:r>
            <a:endParaRPr lang="en-US" altLang="zh-CN" sz="2700" dirty="0">
              <a:ea typeface="宋体" pitchFamily="2" charset="-122"/>
            </a:endParaRPr>
          </a:p>
          <a:p>
            <a:pPr marL="114300" indent="-457200">
              <a:buFont typeface="Wingdings" panose="05000000000000000000" pitchFamily="2" charset="2"/>
              <a:buChar char="Ø"/>
              <a:defRPr/>
            </a:pPr>
            <a:r>
              <a:rPr lang="zh-CN" altLang="en-US" sz="2700" dirty="0">
                <a:solidFill>
                  <a:srgbClr val="FF0000"/>
                </a:solidFill>
                <a:ea typeface="宋体" pitchFamily="2" charset="-122"/>
              </a:rPr>
              <a:t>删除</a:t>
            </a:r>
            <a:r>
              <a:rPr lang="zh-CN" altLang="en-US" sz="2700" dirty="0">
                <a:ea typeface="宋体" pitchFamily="2" charset="-122"/>
              </a:rPr>
              <a:t>现有表中的列</a:t>
            </a:r>
            <a:endParaRPr lang="en-US" altLang="zh-CN" sz="2700" dirty="0">
              <a:ea typeface="宋体" pitchFamily="2" charset="-122"/>
            </a:endParaRPr>
          </a:p>
          <a:p>
            <a:pPr marL="114300" indent="-457200">
              <a:buFont typeface="Wingdings" panose="05000000000000000000" pitchFamily="2" charset="2"/>
              <a:buChar char="Ø"/>
              <a:defRPr/>
            </a:pPr>
            <a:r>
              <a:rPr lang="zh-CN" altLang="en-US" sz="2700" dirty="0">
                <a:solidFill>
                  <a:srgbClr val="FF0000"/>
                </a:solidFill>
                <a:ea typeface="宋体" pitchFamily="2" charset="-122"/>
              </a:rPr>
              <a:t>重命名</a:t>
            </a:r>
            <a:r>
              <a:rPr lang="zh-CN" altLang="en-US" sz="2700" dirty="0">
                <a:ea typeface="宋体" pitchFamily="2" charset="-122"/>
              </a:rPr>
              <a:t>现有表中的列</a:t>
            </a:r>
            <a:endParaRPr lang="en-US" altLang="zh-CN" sz="2700" dirty="0">
              <a:ea typeface="宋体" pitchFamily="2" charset="-122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zh-CN" sz="27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953212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ChangeArrowheads="1"/>
          </p:cNvSpPr>
          <p:nvPr/>
        </p:nvSpPr>
        <p:spPr bwMode="auto">
          <a:xfrm>
            <a:off x="774700" y="5302250"/>
            <a:ext cx="5702300" cy="1017588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8980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Courier New" pitchFamily="49" charset="0"/>
                <a:ea typeface="宋体" charset="-122"/>
              </a:rPr>
              <a:t>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4700" y="646905"/>
            <a:ext cx="7696200" cy="1439863"/>
          </a:xfrm>
          <a:prstGeom prst="rect">
            <a:avLst/>
          </a:prstGeom>
          <a:noFill/>
        </p:spPr>
        <p:txBody>
          <a:bodyPr lIns="92075" tIns="46038" rIns="92075" bIns="46038" anchor="t"/>
          <a:lstStyle/>
          <a:p>
            <a:r>
              <a:rPr lang="zh-CN" altLang="en-US" b="1" dirty="0">
                <a:latin typeface="宋体" charset="-122"/>
                <a:ea typeface="宋体" charset="-122"/>
              </a:rPr>
              <a:t>追加一个新列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638175" y="116840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DEPT80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7307263" y="2852738"/>
            <a:ext cx="151288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spcBef>
                <a:spcPct val="20000"/>
              </a:spcBef>
              <a:buFont typeface="Arial" charset="0"/>
              <a:buChar char="•"/>
              <a:tabLst>
                <a:tab pos="57626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defTabSz="346075" eaLnBrk="0" hangingPunct="0">
              <a:spcBef>
                <a:spcPct val="20000"/>
              </a:spcBef>
              <a:buFont typeface="Arial" charset="0"/>
              <a:buChar char="–"/>
              <a:tabLst>
                <a:tab pos="57626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defTabSz="346075" eaLnBrk="0" hangingPunct="0">
              <a:spcBef>
                <a:spcPct val="20000"/>
              </a:spcBef>
              <a:buFont typeface="Arial" charset="0"/>
              <a:buChar char="•"/>
              <a:tabLst>
                <a:tab pos="576263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defTabSz="346075" eaLnBrk="0" hangingPunct="0">
              <a:spcBef>
                <a:spcPct val="20000"/>
              </a:spcBef>
              <a:buFont typeface="Arial" charset="0"/>
              <a:buChar char="–"/>
              <a:tabLst>
                <a:tab pos="576263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defTabSz="346075" eaLnBrk="0" hangingPunct="0">
              <a:spcBef>
                <a:spcPct val="20000"/>
              </a:spcBef>
              <a:buFont typeface="Arial" charset="0"/>
              <a:buChar char="»"/>
              <a:tabLst>
                <a:tab pos="576263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defTabSz="3460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6263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defTabSz="3460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6263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defTabSz="3460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6263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defTabSz="3460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76263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35000"/>
              </a:spcBef>
              <a:buFontTx/>
              <a:buNone/>
            </a:pPr>
            <a:r>
              <a:rPr lang="zh-CN" altLang="en-US" sz="1600" b="1">
                <a:latin typeface="Arial" charset="0"/>
                <a:ea typeface="宋体" charset="-122"/>
              </a:rPr>
              <a:t>追加一个新列</a:t>
            </a:r>
            <a:endParaRPr lang="en-US" altLang="zh-CN" sz="1600" b="1">
              <a:latin typeface="Arial" charset="0"/>
              <a:ea typeface="宋体" charset="-122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09600" y="3351213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DEPT80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7085013" y="7635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charset="0"/>
                <a:ea typeface="宋体" charset="-122"/>
              </a:rPr>
              <a:t>新列</a:t>
            </a:r>
          </a:p>
        </p:txBody>
      </p:sp>
      <p:pic>
        <p:nvPicPr>
          <p:cNvPr id="143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566863"/>
            <a:ext cx="59531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3852863"/>
            <a:ext cx="59531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0" y="1241425"/>
            <a:ext cx="904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3860800"/>
            <a:ext cx="904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8" name="Line 11"/>
          <p:cNvSpPr>
            <a:spLocks noChangeShapeType="1"/>
          </p:cNvSpPr>
          <p:nvPr/>
        </p:nvSpPr>
        <p:spPr bwMode="auto">
          <a:xfrm flipH="1">
            <a:off x="7137400" y="2293938"/>
            <a:ext cx="179388" cy="1423987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sm" len="sm"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矩形 1"/>
          <p:cNvSpPr>
            <a:spLocks noChangeArrowheads="1"/>
          </p:cNvSpPr>
          <p:nvPr/>
        </p:nvSpPr>
        <p:spPr bwMode="auto">
          <a:xfrm>
            <a:off x="898525" y="54879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9715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9715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92150" algn="l"/>
                <a:tab pos="9715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92150" algn="l"/>
                <a:tab pos="9715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92150" algn="l"/>
                <a:tab pos="9715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9715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9715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9715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92150" algn="l"/>
                <a:tab pos="9715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ALTER TABLE dept80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ADD job_id varchar(15);</a:t>
            </a:r>
            <a:endParaRPr lang="zh-CN" altLang="en-US" sz="1800" b="1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16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5054" y="1009651"/>
            <a:ext cx="7696200" cy="1439862"/>
          </a:xfrm>
          <a:prstGeom prst="rect">
            <a:avLst/>
          </a:prstGeom>
          <a:noFill/>
        </p:spPr>
        <p:txBody>
          <a:bodyPr lIns="92075" tIns="46038" rIns="92075" bIns="46038" anchor="t"/>
          <a:lstStyle/>
          <a:p>
            <a:r>
              <a:rPr lang="zh-CN" altLang="en-US" b="1" dirty="0">
                <a:latin typeface="宋体" charset="-122"/>
                <a:ea typeface="宋体" charset="-122"/>
              </a:rPr>
              <a:t>修改一个列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887385"/>
            <a:ext cx="7385050" cy="3998913"/>
          </a:xfrm>
          <a:prstGeom prst="rect">
            <a:avLst/>
          </a:prstGeo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2700" dirty="0">
                <a:latin typeface="宋体" charset="-122"/>
                <a:ea typeface="宋体" charset="-122"/>
              </a:rPr>
              <a:t>可以修改列的</a:t>
            </a:r>
            <a:r>
              <a:rPr lang="zh-CN" altLang="en-US" sz="2700" dirty="0">
                <a:solidFill>
                  <a:srgbClr val="FF0000"/>
                </a:solidFill>
                <a:latin typeface="宋体" charset="-122"/>
                <a:ea typeface="宋体" charset="-122"/>
              </a:rPr>
              <a:t>数据类型</a:t>
            </a:r>
            <a:r>
              <a:rPr lang="en-US" altLang="zh-CN" sz="2700" dirty="0">
                <a:latin typeface="宋体" charset="-122"/>
                <a:ea typeface="宋体" charset="-122"/>
              </a:rPr>
              <a:t>, </a:t>
            </a:r>
            <a:r>
              <a:rPr lang="zh-CN" altLang="en-US" sz="2700" dirty="0">
                <a:solidFill>
                  <a:srgbClr val="FF0000"/>
                </a:solidFill>
                <a:latin typeface="宋体" charset="-122"/>
                <a:ea typeface="宋体" charset="-122"/>
              </a:rPr>
              <a:t>尺寸</a:t>
            </a:r>
            <a:r>
              <a:rPr lang="zh-CN" altLang="en-US" sz="2700" dirty="0">
                <a:latin typeface="宋体" charset="-122"/>
                <a:ea typeface="宋体" charset="-122"/>
              </a:rPr>
              <a:t>和</a:t>
            </a:r>
            <a:r>
              <a:rPr lang="zh-CN" altLang="en-US" sz="2700" dirty="0">
                <a:solidFill>
                  <a:srgbClr val="FF0000"/>
                </a:solidFill>
                <a:latin typeface="宋体" charset="-122"/>
                <a:ea typeface="宋体" charset="-122"/>
              </a:rPr>
              <a:t>默认值</a:t>
            </a:r>
            <a:endParaRPr lang="en-US" altLang="zh-CN" sz="2700" dirty="0">
              <a:solidFill>
                <a:srgbClr val="FF0000"/>
              </a:solidFill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700" dirty="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700" dirty="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700" dirty="0">
              <a:latin typeface="宋体" charset="-122"/>
              <a:ea typeface="宋体" charset="-122"/>
            </a:endParaRPr>
          </a:p>
          <a:p>
            <a:endParaRPr lang="en-US" altLang="zh-CN" sz="2700" dirty="0">
              <a:latin typeface="宋体" charset="-122"/>
              <a:ea typeface="宋体" charset="-122"/>
            </a:endParaRPr>
          </a:p>
          <a:p>
            <a:pPr>
              <a:buFont typeface="Arial" charset="0"/>
              <a:buNone/>
            </a:pPr>
            <a:endParaRPr lang="en-US" altLang="zh-CN" sz="2700" dirty="0">
              <a:latin typeface="宋体" charset="-122"/>
              <a:ea typeface="宋体" charset="-122"/>
            </a:endParaRPr>
          </a:p>
          <a:p>
            <a:endParaRPr lang="en-US" altLang="zh-CN" sz="2700" dirty="0">
              <a:latin typeface="宋体" charset="-122"/>
              <a:ea typeface="宋体" charset="-122"/>
            </a:endParaRPr>
          </a:p>
          <a:p>
            <a:r>
              <a:rPr lang="zh-CN" altLang="en-US" sz="2700" dirty="0">
                <a:latin typeface="宋体" charset="-122"/>
                <a:ea typeface="宋体" charset="-122"/>
              </a:rPr>
              <a:t>对默认值的修改</a:t>
            </a:r>
            <a:r>
              <a:rPr lang="zh-CN" altLang="en-US" sz="2700" dirty="0">
                <a:solidFill>
                  <a:srgbClr val="FF0000"/>
                </a:solidFill>
                <a:latin typeface="宋体" charset="-122"/>
                <a:ea typeface="宋体" charset="-122"/>
              </a:rPr>
              <a:t>只影响今后</a:t>
            </a:r>
            <a:r>
              <a:rPr lang="zh-CN" altLang="en-US" sz="2700" dirty="0">
                <a:latin typeface="宋体" charset="-122"/>
                <a:ea typeface="宋体" charset="-122"/>
              </a:rPr>
              <a:t>对表的修改</a:t>
            </a:r>
            <a:endParaRPr lang="en-US" altLang="zh-CN" sz="2700" dirty="0">
              <a:latin typeface="宋体" charset="-122"/>
              <a:ea typeface="宋体" charset="-122"/>
            </a:endParaRP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914400" y="2590800"/>
            <a:ext cx="7510463" cy="946150"/>
            <a:chOff x="0" y="0"/>
            <a:chExt cx="4731" cy="596"/>
          </a:xfrm>
        </p:grpSpPr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4731" cy="59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51" y="33"/>
              <a:ext cx="4144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latin typeface="Courier New" pitchFamily="49" charset="0"/>
                  <a:ea typeface="宋体" pitchFamily="2" charset="-122"/>
                </a:rPr>
                <a:t>ALTER TABLE	dept80</a:t>
              </a:r>
            </a:p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latin typeface="Courier New" pitchFamily="49" charset="0"/>
                  <a:ea typeface="宋体" pitchFamily="2" charset="-122"/>
                </a:rPr>
                <a:t>MODIFY		(</a:t>
              </a:r>
              <a:r>
                <a:rPr lang="en-US" b="1" err="1">
                  <a:latin typeface="Courier New" pitchFamily="49" charset="0"/>
                  <a:ea typeface="宋体" pitchFamily="2" charset="-122"/>
                </a:rPr>
                <a:t>last_name</a:t>
              </a:r>
              <a:r>
                <a:rPr lang="en-US" b="1">
                  <a:latin typeface="Courier New" pitchFamily="49" charset="0"/>
                  <a:ea typeface="宋体" pitchFamily="2" charset="-122"/>
                </a:rPr>
                <a:t> VARCHAR(30</a:t>
              </a:r>
              <a:r>
                <a:rPr lang="en-US" b="1" dirty="0">
                  <a:latin typeface="Courier New" pitchFamily="49" charset="0"/>
                  <a:ea typeface="宋体" pitchFamily="2" charset="-122"/>
                </a:rPr>
                <a:t>));</a:t>
              </a:r>
            </a:p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Table altered.</a:t>
              </a:r>
            </a:p>
          </p:txBody>
        </p:sp>
      </p:grpSp>
      <p:grpSp>
        <p:nvGrpSpPr>
          <p:cNvPr id="15365" name="Group 8"/>
          <p:cNvGrpSpPr>
            <a:grpSpLocks/>
          </p:cNvGrpSpPr>
          <p:nvPr/>
        </p:nvGrpSpPr>
        <p:grpSpPr bwMode="auto">
          <a:xfrm>
            <a:off x="898525" y="3924300"/>
            <a:ext cx="7510463" cy="946150"/>
            <a:chOff x="0" y="0"/>
            <a:chExt cx="4731" cy="596"/>
          </a:xfrm>
        </p:grpSpPr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4731" cy="59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33802" name="Rectangle 6"/>
            <p:cNvSpPr>
              <a:spLocks noChangeArrowheads="1"/>
            </p:cNvSpPr>
            <p:nvPr/>
          </p:nvSpPr>
          <p:spPr bwMode="auto">
            <a:xfrm>
              <a:off x="51" y="33"/>
              <a:ext cx="4144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latin typeface="Courier New" pitchFamily="49" charset="0"/>
                  <a:ea typeface="宋体" pitchFamily="2" charset="-122"/>
                </a:rPr>
                <a:t>ALTER TABLE	dept80</a:t>
              </a:r>
            </a:p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latin typeface="Courier New" pitchFamily="49" charset="0"/>
                  <a:ea typeface="宋体" pitchFamily="2" charset="-122"/>
                </a:rPr>
                <a:t>MODIFY		(</a:t>
              </a:r>
              <a:r>
                <a:rPr lang="en-US" b="1">
                  <a:latin typeface="Courier New" pitchFamily="49" charset="0"/>
                  <a:ea typeface="宋体" pitchFamily="2" charset="-122"/>
                </a:rPr>
                <a:t>salary double(9,2</a:t>
              </a:r>
              <a:r>
                <a:rPr lang="en-US" b="1" dirty="0">
                  <a:latin typeface="Courier New" pitchFamily="49" charset="0"/>
                  <a:ea typeface="宋体" pitchFamily="2" charset="-122"/>
                </a:rPr>
                <a:t>) default 1000);</a:t>
              </a:r>
            </a:p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Table altered.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34331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1001712"/>
            <a:ext cx="7696200" cy="1439863"/>
          </a:xfrm>
          <a:prstGeom prst="rect">
            <a:avLst/>
          </a:prstGeom>
          <a:noFill/>
        </p:spPr>
        <p:txBody>
          <a:bodyPr lIns="92075" tIns="46038" rIns="92075" bIns="46038" anchor="t"/>
          <a:lstStyle/>
          <a:p>
            <a:r>
              <a:rPr lang="zh-CN" altLang="en-US" b="1" dirty="0">
                <a:latin typeface="宋体" charset="-122"/>
                <a:ea typeface="宋体" charset="-122"/>
              </a:rPr>
              <a:t>重命名一个列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5362" y="1897063"/>
            <a:ext cx="7408862" cy="1193800"/>
          </a:xfrm>
          <a:prstGeom prst="rect">
            <a:avLst/>
          </a:prstGeom>
          <a:noFill/>
        </p:spPr>
        <p:txBody>
          <a:bodyPr lIns="92075" tIns="180000" rIns="92075" bIns="180000">
            <a:spAutoFit/>
          </a:bodyPr>
          <a:lstStyle/>
          <a:p>
            <a:pPr marL="0">
              <a:buFont typeface="Wingdings" pitchFamily="2" charset="2"/>
              <a:buNone/>
            </a:pPr>
            <a:r>
              <a:rPr lang="zh-CN" altLang="en-US" sz="2700" dirty="0">
                <a:ea typeface="宋体" charset="-122"/>
              </a:rPr>
              <a:t>使用 </a:t>
            </a:r>
            <a:r>
              <a:rPr lang="en-US" altLang="zh-CN" sz="2700" dirty="0">
                <a:ea typeface="宋体" charset="-122"/>
              </a:rPr>
              <a:t>CHANGE  </a:t>
            </a:r>
            <a:r>
              <a:rPr lang="en-US" altLang="zh-CN" sz="2700" dirty="0" err="1">
                <a:ea typeface="宋体" charset="-122"/>
              </a:rPr>
              <a:t>old_column</a:t>
            </a:r>
            <a:r>
              <a:rPr lang="en-US" altLang="zh-CN" sz="2700" dirty="0">
                <a:ea typeface="宋体" charset="-122"/>
              </a:rPr>
              <a:t>  </a:t>
            </a:r>
            <a:r>
              <a:rPr lang="en-US" altLang="zh-CN" sz="2700" dirty="0" err="1">
                <a:ea typeface="宋体" charset="-122"/>
              </a:rPr>
              <a:t>new_column</a:t>
            </a:r>
            <a:r>
              <a:rPr lang="en-US" altLang="zh-CN" sz="2700" dirty="0">
                <a:ea typeface="宋体" charset="-122"/>
              </a:rPr>
              <a:t>  </a:t>
            </a:r>
            <a:r>
              <a:rPr lang="en-US" altLang="zh-CN" sz="2700" dirty="0" err="1">
                <a:ea typeface="宋体" charset="-122"/>
              </a:rPr>
              <a:t>dataType</a:t>
            </a:r>
            <a:r>
              <a:rPr lang="zh-CN" altLang="en-US" sz="2700" dirty="0">
                <a:ea typeface="宋体" charset="-122"/>
              </a:rPr>
              <a:t>子句重命名列</a:t>
            </a:r>
            <a:endParaRPr lang="en-US" altLang="zh-CN" sz="2700" dirty="0">
              <a:ea typeface="宋体" charset="-122"/>
            </a:endParaRP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817563" y="3532188"/>
            <a:ext cx="7510462" cy="946150"/>
            <a:chOff x="0" y="0"/>
            <a:chExt cx="4731" cy="596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4731" cy="59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51" y="33"/>
              <a:ext cx="4144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latin typeface="Courier New" pitchFamily="49" charset="0"/>
                  <a:ea typeface="宋体" pitchFamily="2" charset="-122"/>
                </a:rPr>
                <a:t>ALTER TABLE  dept80</a:t>
              </a:r>
            </a:p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CHANGE </a:t>
              </a:r>
              <a:r>
                <a:rPr lang="en-US" altLang="zh-CN" b="1">
                  <a:latin typeface="Courier New" pitchFamily="49" charset="0"/>
                  <a:ea typeface="宋体" pitchFamily="2" charset="-122"/>
                </a:rPr>
                <a:t>department_name dept_name varchar(15)</a:t>
              </a:r>
              <a:r>
                <a:rPr lang="en-US" b="1">
                  <a:latin typeface="Courier New" pitchFamily="49" charset="0"/>
                  <a:ea typeface="宋体" pitchFamily="2" charset="-122"/>
                </a:rPr>
                <a:t>; </a:t>
              </a:r>
              <a:endParaRPr lang="en-US" b="1" dirty="0">
                <a:latin typeface="Courier New" pitchFamily="49" charset="0"/>
                <a:ea typeface="宋体" pitchFamily="2" charset="-122"/>
              </a:endParaRPr>
            </a:p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Table altered.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398081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6450" y="1052512"/>
            <a:ext cx="7696200" cy="1439863"/>
          </a:xfrm>
          <a:prstGeom prst="rect">
            <a:avLst/>
          </a:prstGeom>
          <a:noFill/>
        </p:spPr>
        <p:txBody>
          <a:bodyPr lIns="92075" tIns="46038" rIns="92075" bIns="46038" anchor="t"/>
          <a:lstStyle/>
          <a:p>
            <a:r>
              <a:rPr lang="zh-CN" altLang="en-US" b="1" dirty="0">
                <a:latin typeface="宋体" charset="-122"/>
                <a:ea typeface="宋体" charset="-122"/>
              </a:rPr>
              <a:t>删除一个列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2605" y="1860551"/>
            <a:ext cx="7408863" cy="650875"/>
          </a:xfrm>
          <a:prstGeom prst="rect">
            <a:avLst/>
          </a:prstGeom>
          <a:noFill/>
        </p:spPr>
        <p:txBody>
          <a:bodyPr lIns="92075" tIns="180000" rIns="92075" bIns="180000">
            <a:spAutoFit/>
          </a:bodyPr>
          <a:lstStyle/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2700" dirty="0">
                <a:ea typeface="宋体" charset="-122"/>
              </a:rPr>
              <a:t>使用 </a:t>
            </a:r>
            <a:r>
              <a:rPr lang="en-US" altLang="zh-CN" sz="2700" dirty="0">
                <a:ea typeface="宋体" charset="-122"/>
              </a:rPr>
              <a:t>DROP COLUMN </a:t>
            </a:r>
            <a:r>
              <a:rPr lang="zh-CN" altLang="en-US" sz="2700" dirty="0">
                <a:ea typeface="宋体" charset="-122"/>
              </a:rPr>
              <a:t>子句删除不再需要的列</a:t>
            </a:r>
            <a:r>
              <a:rPr lang="en-US" altLang="zh-CN" sz="2700" dirty="0">
                <a:ea typeface="宋体" charset="-122"/>
              </a:rPr>
              <a:t>.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827088" y="2492375"/>
            <a:ext cx="7510462" cy="946150"/>
            <a:chOff x="0" y="0"/>
            <a:chExt cx="4731" cy="596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4731" cy="59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Courier New" pitchFamily="49" charset="0"/>
                <a:ea typeface="宋体" charset="-122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51" y="33"/>
              <a:ext cx="4144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latin typeface="Courier New" pitchFamily="49" charset="0"/>
                  <a:ea typeface="宋体" pitchFamily="2" charset="-122"/>
                </a:rPr>
                <a:t>ALTER TABLE  dept80</a:t>
              </a:r>
            </a:p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DROP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ea typeface="宋体" pitchFamily="2" charset="-122"/>
                </a:rPr>
                <a:t>COLUMN</a:t>
              </a:r>
              <a:r>
                <a:rPr lang="en-US" b="1" dirty="0">
                  <a:latin typeface="Courier New" pitchFamily="49" charset="0"/>
                  <a:ea typeface="宋体" pitchFamily="2" charset="-122"/>
                </a:rPr>
                <a:t>  </a:t>
              </a:r>
              <a:r>
                <a:rPr lang="en-US" b="1" dirty="0" err="1">
                  <a:latin typeface="Courier New" pitchFamily="49" charset="0"/>
                  <a:ea typeface="宋体" pitchFamily="2" charset="-122"/>
                </a:rPr>
                <a:t>job_id</a:t>
              </a:r>
              <a:r>
                <a:rPr lang="en-US" b="1" dirty="0">
                  <a:latin typeface="Courier New" pitchFamily="49" charset="0"/>
                  <a:ea typeface="宋体" pitchFamily="2" charset="-122"/>
                </a:rPr>
                <a:t>; </a:t>
              </a:r>
            </a:p>
            <a:p>
              <a:pPr eaLnBrk="0" hangingPunct="0">
                <a:tabLst>
                  <a:tab pos="1200150" algn="l"/>
                </a:tabLst>
                <a:defRPr/>
              </a:pPr>
              <a:r>
                <a:rPr 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Table altered.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5694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888" y="1087439"/>
            <a:ext cx="7696200" cy="1439862"/>
          </a:xfrm>
          <a:prstGeom prst="rect">
            <a:avLst/>
          </a:prstGeom>
          <a:noFill/>
        </p:spPr>
        <p:txBody>
          <a:bodyPr lIns="92075" tIns="46038" rIns="92075" bIns="46038" anchor="t"/>
          <a:lstStyle/>
          <a:p>
            <a:r>
              <a:rPr lang="zh-CN" altLang="en-US" b="1" dirty="0">
                <a:latin typeface="宋体" charset="-122"/>
                <a:ea typeface="宋体" charset="-122"/>
              </a:rPr>
              <a:t>改变对象的名称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8088" y="1916112"/>
            <a:ext cx="7385050" cy="2503487"/>
          </a:xfrm>
          <a:prstGeom prst="rect">
            <a:avLst/>
          </a:prstGeo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2700" dirty="0">
                <a:latin typeface="宋体" charset="-122"/>
                <a:ea typeface="宋体" charset="-122"/>
              </a:rPr>
              <a:t>执行</a:t>
            </a:r>
            <a:r>
              <a:rPr lang="en-US" altLang="zh-CN" sz="2700" dirty="0">
                <a:latin typeface="宋体" charset="-122"/>
                <a:ea typeface="宋体" charset="-122"/>
              </a:rPr>
              <a:t>RENAME</a:t>
            </a:r>
            <a:r>
              <a:rPr lang="zh-CN" altLang="en-US" sz="2700" dirty="0">
                <a:latin typeface="宋体" charset="-122"/>
                <a:ea typeface="宋体" charset="-122"/>
              </a:rPr>
              <a:t>语句改变表</a:t>
            </a:r>
            <a:r>
              <a:rPr lang="en-US" altLang="zh-CN" sz="2700" dirty="0">
                <a:latin typeface="宋体" charset="-122"/>
                <a:ea typeface="宋体" charset="-122"/>
              </a:rPr>
              <a:t>, </a:t>
            </a:r>
            <a:r>
              <a:rPr lang="zh-CN" altLang="en-US" sz="2700" dirty="0">
                <a:latin typeface="宋体" charset="-122"/>
                <a:ea typeface="宋体" charset="-122"/>
              </a:rPr>
              <a:t>视图的名称</a:t>
            </a:r>
          </a:p>
          <a:p>
            <a:pPr>
              <a:buFont typeface="Wingdings" pitchFamily="2" charset="2"/>
              <a:buNone/>
            </a:pPr>
            <a:endParaRPr lang="en-US" altLang="zh-CN" sz="2700" dirty="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700" dirty="0">
              <a:latin typeface="宋体" charset="-122"/>
              <a:ea typeface="宋体" charset="-122"/>
            </a:endParaRPr>
          </a:p>
          <a:p>
            <a:endParaRPr lang="en-US" altLang="zh-CN" sz="2700" dirty="0">
              <a:latin typeface="宋体" charset="-122"/>
              <a:ea typeface="宋体" charset="-122"/>
            </a:endParaRPr>
          </a:p>
          <a:p>
            <a:r>
              <a:rPr lang="zh-CN" altLang="en-US" sz="2700" dirty="0">
                <a:latin typeface="宋体" charset="-122"/>
                <a:ea typeface="宋体" charset="-122"/>
              </a:rPr>
              <a:t>必须是对象的拥有者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93775" y="2636838"/>
            <a:ext cx="7453313" cy="10620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190625" y="2746375"/>
            <a:ext cx="542290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  <a:defRPr/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ALTER table 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dept</a:t>
            </a:r>
            <a:endParaRPr lang="en-US" b="1">
              <a:solidFill>
                <a:srgbClr val="FF0000"/>
              </a:solidFill>
              <a:latin typeface="Courier New" pitchFamily="49" charset="0"/>
              <a:ea typeface="宋体" pitchFamily="2" charset="-122"/>
            </a:endParaRPr>
          </a:p>
          <a:p>
            <a:pPr eaLnBrk="0" hangingPunct="0">
              <a:tabLst>
                <a:tab pos="1200150" algn="l"/>
              </a:tabLst>
              <a:defRPr/>
            </a:pPr>
            <a:r>
              <a:rPr lang="en-US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RENAME</a:t>
            </a:r>
            <a:r>
              <a:rPr lang="en-US" b="1">
                <a:latin typeface="Courier New" pitchFamily="49" charset="0"/>
                <a:ea typeface="宋体" pitchFamily="2" charset="-122"/>
              </a:rPr>
              <a:t>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TO</a:t>
            </a:r>
            <a:r>
              <a:rPr lang="en-US" b="1">
                <a:latin typeface="Courier New" pitchFamily="49" charset="0"/>
                <a:ea typeface="宋体" pitchFamily="2" charset="-122"/>
              </a:rPr>
              <a:t> detail_dept;</a:t>
            </a:r>
          </a:p>
          <a:p>
            <a:pPr eaLnBrk="0" hangingPunct="0">
              <a:tabLst>
                <a:tab pos="1200150" algn="l"/>
              </a:tabLst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Table renamed.</a:t>
            </a:r>
          </a:p>
        </p:txBody>
      </p:sp>
    </p:spTree>
    <p:extLst>
      <p:ext uri="{BB962C8B-B14F-4D97-AF65-F5344CB8AC3E}">
        <p14:creationId xmlns:p14="http://schemas.microsoft.com/office/powerpoint/2010/main" val="1985304629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112685"/>
            <a:ext cx="7696200" cy="1439862"/>
          </a:xfrm>
          <a:prstGeom prst="rect">
            <a:avLst/>
          </a:prstGeom>
          <a:noFill/>
        </p:spPr>
        <p:txBody>
          <a:bodyPr lIns="92075" tIns="46038" rIns="92075" bIns="46038" anchor="t"/>
          <a:lstStyle/>
          <a:p>
            <a:r>
              <a:rPr lang="zh-CN" altLang="en-US" b="1" dirty="0">
                <a:latin typeface="宋体" charset="-122"/>
                <a:ea typeface="宋体" charset="-122"/>
              </a:rPr>
              <a:t>删除表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3744" y="1884210"/>
            <a:ext cx="7696200" cy="2005013"/>
          </a:xfrm>
          <a:prstGeom prst="rect">
            <a:avLst/>
          </a:prstGeo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2700" dirty="0">
                <a:solidFill>
                  <a:srgbClr val="FF0000"/>
                </a:solidFill>
                <a:latin typeface="宋体" charset="-122"/>
                <a:ea typeface="宋体" charset="-122"/>
              </a:rPr>
              <a:t>数据和结构都被删除</a:t>
            </a:r>
          </a:p>
          <a:p>
            <a:r>
              <a:rPr lang="zh-CN" altLang="en-US" sz="2700" dirty="0">
                <a:latin typeface="宋体" charset="-122"/>
                <a:ea typeface="宋体" charset="-122"/>
              </a:rPr>
              <a:t>所有正在运行的相关事务被提交</a:t>
            </a:r>
          </a:p>
          <a:p>
            <a:r>
              <a:rPr lang="zh-CN" altLang="en-US" sz="2700" dirty="0">
                <a:latin typeface="宋体" charset="-122"/>
                <a:ea typeface="宋体" charset="-122"/>
              </a:rPr>
              <a:t>所有相关索引被删除</a:t>
            </a:r>
          </a:p>
          <a:p>
            <a:r>
              <a:rPr lang="en-US" altLang="zh-CN" sz="2700" dirty="0">
                <a:latin typeface="Courier New" pitchFamily="49" charset="0"/>
                <a:ea typeface="宋体" charset="-122"/>
                <a:cs typeface="Courier New" pitchFamily="49" charset="0"/>
              </a:rPr>
              <a:t>DROP TABLE </a:t>
            </a:r>
            <a:r>
              <a:rPr lang="zh-CN" altLang="en-US" sz="2700" dirty="0">
                <a:latin typeface="宋体" charset="-122"/>
                <a:ea typeface="宋体" charset="-122"/>
              </a:rPr>
              <a:t>语句不能回滚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827088" y="4049713"/>
            <a:ext cx="7529512" cy="7588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71550" y="3946525"/>
            <a:ext cx="6446838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  <a:defRPr/>
            </a:pPr>
            <a:r>
              <a:rPr lang="en-US" b="1">
                <a:latin typeface="Courier New" pitchFamily="49" charset="0"/>
                <a:ea typeface="宋体" pitchFamily="2" charset="-122"/>
              </a:rPr>
              <a:t>DROP TABLE dept80;</a:t>
            </a:r>
          </a:p>
          <a:p>
            <a:pPr eaLnBrk="0" hangingPunct="0">
              <a:tabLst>
                <a:tab pos="1200150" algn="l"/>
              </a:tabLst>
              <a:defRPr/>
            </a:pPr>
            <a:r>
              <a: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Table dropped.</a:t>
            </a:r>
          </a:p>
        </p:txBody>
      </p:sp>
    </p:spTree>
    <p:extLst>
      <p:ext uri="{BB962C8B-B14F-4D97-AF65-F5344CB8AC3E}">
        <p14:creationId xmlns:p14="http://schemas.microsoft.com/office/powerpoint/2010/main" val="1086212542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979488"/>
            <a:ext cx="7696200" cy="1439862"/>
          </a:xfrm>
          <a:prstGeom prst="rect">
            <a:avLst/>
          </a:prstGeom>
          <a:noFill/>
        </p:spPr>
        <p:txBody>
          <a:bodyPr lIns="92075" tIns="46038" rIns="92075" bIns="46038" anchor="t"/>
          <a:lstStyle/>
          <a:p>
            <a:r>
              <a:rPr lang="zh-CN" altLang="en-US" b="1">
                <a:latin typeface="宋体" charset="-122"/>
                <a:ea typeface="宋体" charset="-122"/>
              </a:rPr>
              <a:t>目  标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1116" y="2082800"/>
            <a:ext cx="6480175" cy="2692400"/>
          </a:xfrm>
          <a:prstGeom prst="rect">
            <a:avLst/>
          </a:prstGeom>
          <a:noFill/>
        </p:spPr>
        <p:txBody>
          <a:bodyPr lIns="92075" tIns="46038" rIns="92075" bIns="46038">
            <a:spAutoFit/>
          </a:bodyPr>
          <a:lstStyle/>
          <a:p>
            <a:pPr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2700" dirty="0">
                <a:latin typeface="宋体" charset="-122"/>
                <a:ea typeface="宋体" charset="-122"/>
              </a:rPr>
              <a:t>通过本章学习，您将可以:</a:t>
            </a:r>
            <a:r>
              <a:rPr lang="en-US" altLang="zh-CN" sz="2700" dirty="0">
                <a:latin typeface="宋体" charset="-122"/>
                <a:ea typeface="宋体" charset="-122"/>
              </a:rPr>
              <a:t> </a:t>
            </a:r>
          </a:p>
          <a:p>
            <a:pPr>
              <a:lnSpc>
                <a:spcPct val="85000"/>
              </a:lnSpc>
              <a:spcBef>
                <a:spcPts val="1800"/>
              </a:spcBef>
            </a:pPr>
            <a:r>
              <a:rPr lang="zh-CN" altLang="en-US" sz="2700" dirty="0">
                <a:latin typeface="宋体" charset="-122"/>
                <a:ea typeface="宋体" charset="-122"/>
              </a:rPr>
              <a:t>创建数据库</a:t>
            </a:r>
            <a:endParaRPr lang="en-US" altLang="zh-CN" sz="2700" dirty="0">
              <a:latin typeface="宋体" charset="-122"/>
              <a:ea typeface="宋体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700" dirty="0">
                <a:latin typeface="宋体" charset="-122"/>
                <a:ea typeface="宋体" charset="-122"/>
              </a:rPr>
              <a:t>创建表</a:t>
            </a:r>
          </a:p>
          <a:p>
            <a:pPr>
              <a:lnSpc>
                <a:spcPct val="85000"/>
              </a:lnSpc>
            </a:pPr>
            <a:r>
              <a:rPr lang="zh-CN" altLang="en-US" sz="2700" dirty="0">
                <a:latin typeface="宋体" charset="-122"/>
                <a:ea typeface="宋体" charset="-122"/>
              </a:rPr>
              <a:t>描述各种数据类型</a:t>
            </a:r>
          </a:p>
          <a:p>
            <a:pPr>
              <a:lnSpc>
                <a:spcPct val="85000"/>
              </a:lnSpc>
            </a:pPr>
            <a:r>
              <a:rPr lang="zh-CN" altLang="en-US" sz="2700" dirty="0">
                <a:latin typeface="宋体" charset="-122"/>
                <a:ea typeface="宋体" charset="-122"/>
              </a:rPr>
              <a:t>修改表的定义</a:t>
            </a:r>
          </a:p>
          <a:p>
            <a:pPr>
              <a:lnSpc>
                <a:spcPct val="85000"/>
              </a:lnSpc>
            </a:pPr>
            <a:r>
              <a:rPr lang="zh-CN" altLang="en-US" sz="2700" dirty="0">
                <a:latin typeface="宋体" charset="-122"/>
                <a:ea typeface="宋体" charset="-122"/>
              </a:rPr>
              <a:t>删除，重命名和清空表</a:t>
            </a:r>
          </a:p>
        </p:txBody>
      </p:sp>
    </p:spTree>
    <p:extLst>
      <p:ext uri="{BB962C8B-B14F-4D97-AF65-F5344CB8AC3E}">
        <p14:creationId xmlns:p14="http://schemas.microsoft.com/office/powerpoint/2010/main" val="674916579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692150"/>
            <a:ext cx="7696200" cy="696913"/>
          </a:xfrm>
          <a:prstGeom prst="rect">
            <a:avLst/>
          </a:prstGeom>
          <a:noFill/>
        </p:spPr>
        <p:txBody>
          <a:bodyPr lIns="92075" tIns="46038" rIns="92075" bIns="46038" anchor="t">
            <a:normAutofit/>
          </a:bodyPr>
          <a:lstStyle/>
          <a:p>
            <a:r>
              <a:rPr lang="zh-CN" altLang="en-US" b="1" dirty="0">
                <a:latin typeface="Courier New" pitchFamily="49" charset="0"/>
                <a:ea typeface="宋体" charset="-122"/>
                <a:cs typeface="Courier New" pitchFamily="49" charset="0"/>
              </a:rPr>
              <a:t>清空表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284" y="1196752"/>
            <a:ext cx="7385050" cy="5491162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27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TRUNCATE TABLE</a:t>
            </a:r>
            <a:r>
              <a:rPr lang="en-US" altLang="zh-CN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语句</a:t>
            </a:r>
            <a:r>
              <a:rPr lang="en-US" altLang="zh-CN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:</a:t>
            </a:r>
          </a:p>
          <a:p>
            <a:pPr lvl="1">
              <a:defRPr/>
            </a:pPr>
            <a:r>
              <a:rPr lang="zh-CN" altLang="en-US" sz="22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删除表中所有的数据</a:t>
            </a:r>
          </a:p>
          <a:p>
            <a:pPr lvl="1">
              <a:defRPr/>
            </a:pPr>
            <a:r>
              <a:rPr lang="zh-CN" altLang="en-US" sz="22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释放表的存储空间</a:t>
            </a:r>
          </a:p>
          <a:p>
            <a:pPr lvl="1">
              <a:buFontTx/>
              <a:buNone/>
              <a:defRPr/>
            </a:pPr>
            <a:endParaRPr lang="en-US" sz="2200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lvl="1">
              <a:buFontTx/>
              <a:buNone/>
              <a:defRPr/>
            </a:pPr>
            <a:endParaRPr lang="en-US" sz="2200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>
              <a:defRPr/>
            </a:pPr>
            <a:endParaRPr lang="en-US" sz="2000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TRUNCATE</a:t>
            </a:r>
            <a:r>
              <a:rPr lang="zh-CN" altLang="en-US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语句</a:t>
            </a:r>
            <a:r>
              <a:rPr lang="zh-CN" altLang="en-US" sz="2700" b="1" dirty="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不能回滚</a:t>
            </a:r>
          </a:p>
          <a:p>
            <a:pPr>
              <a:defRPr/>
            </a:pPr>
            <a:r>
              <a:rPr lang="zh-CN" altLang="en-US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可以使用 </a:t>
            </a:r>
            <a:r>
              <a:rPr lang="en-US" altLang="zh-CN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DELETE </a:t>
            </a:r>
            <a:r>
              <a:rPr lang="zh-CN" altLang="en-US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语句删除数据</a:t>
            </a:r>
            <a:r>
              <a:rPr lang="en-US" altLang="zh-CN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,</a:t>
            </a:r>
            <a:r>
              <a:rPr lang="zh-CN" altLang="en-US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可以回滚</a:t>
            </a:r>
            <a:endParaRPr lang="en-US" altLang="zh-CN" sz="2700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  <a:defRPr/>
            </a:pPr>
            <a:r>
              <a:rPr lang="zh-CN" altLang="en-US" sz="27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对比：</a:t>
            </a:r>
            <a:endParaRPr lang="en-US" altLang="zh-CN" sz="2700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ts val="2000"/>
              </a:lnSpc>
              <a:buFont typeface="Arial" charset="0"/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set </a:t>
            </a:r>
            <a:r>
              <a:rPr lang="en-US" altLang="zh-CN" sz="2400" dirty="0" err="1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autocommit</a:t>
            </a:r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= false;</a:t>
            </a:r>
          </a:p>
          <a:p>
            <a:pPr marL="0" indent="0">
              <a:lnSpc>
                <a:spcPts val="2000"/>
              </a:lnSpc>
              <a:buFont typeface="Arial" charset="0"/>
              <a:buNone/>
              <a:defRPr/>
            </a:pPr>
            <a:r>
              <a:rPr lang="en-US" altLang="zh-CN" sz="2400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delete from emp2;</a:t>
            </a:r>
          </a:p>
          <a:p>
            <a:pPr>
              <a:lnSpc>
                <a:spcPts val="2000"/>
              </a:lnSpc>
              <a:buFont typeface="Arial" charset="0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select </a:t>
            </a:r>
            <a:r>
              <a:rPr lang="zh-CN" alt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* </a:t>
            </a:r>
            <a:r>
              <a:rPr lang="en-US" altLang="zh-CN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from emp2;</a:t>
            </a:r>
          </a:p>
          <a:p>
            <a:pPr>
              <a:lnSpc>
                <a:spcPts val="2000"/>
              </a:lnSpc>
              <a:buFont typeface="Arial" charset="0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rollback;</a:t>
            </a:r>
          </a:p>
          <a:p>
            <a:pPr>
              <a:lnSpc>
                <a:spcPts val="2000"/>
              </a:lnSpc>
              <a:buFont typeface="Arial" charset="0"/>
              <a:buNone/>
              <a:defRPr/>
            </a:pPr>
            <a:r>
              <a:rPr lang="en-US" altLang="zh-CN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  select </a:t>
            </a:r>
            <a:r>
              <a:rPr lang="zh-CN" altLang="en-US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* </a:t>
            </a:r>
            <a:r>
              <a:rPr lang="en-US" altLang="zh-CN" sz="2400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from emp2;</a:t>
            </a:r>
            <a:endParaRPr lang="zh-CN" altLang="en-US" sz="2400" b="1" dirty="0"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31666" y="2456992"/>
            <a:ext cx="7510463" cy="7667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115616" y="2484642"/>
            <a:ext cx="5957887" cy="76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  <a:defRPr/>
            </a:pPr>
            <a:r>
              <a:rPr lang="en-US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TRUNCATE TABLE </a:t>
            </a:r>
            <a:r>
              <a:rPr lang="en-US" b="1" dirty="0" err="1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detail_dept</a:t>
            </a:r>
            <a:r>
              <a:rPr lang="en-US" b="1" dirty="0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;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  <a:cs typeface="Courier New" panose="02070309020205020404" pitchFamily="49" charset="0"/>
            </a:endParaRPr>
          </a:p>
          <a:p>
            <a:pPr eaLnBrk="0" hangingPunct="0">
              <a:tabLst>
                <a:tab pos="1200150" algn="l"/>
              </a:tabLst>
              <a:defRPr/>
            </a:pPr>
            <a:r>
              <a:rPr 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  <a:cs typeface="Courier New" panose="02070309020205020404" pitchFamily="49" charset="0"/>
              </a:rPr>
              <a:t>Table truncated.</a:t>
            </a:r>
          </a:p>
        </p:txBody>
      </p:sp>
      <p:sp>
        <p:nvSpPr>
          <p:cNvPr id="2" name="矩形 1"/>
          <p:cNvSpPr/>
          <p:nvPr/>
        </p:nvSpPr>
        <p:spPr>
          <a:xfrm>
            <a:off x="931666" y="4783249"/>
            <a:ext cx="4791075" cy="1755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3974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467544" y="1087438"/>
            <a:ext cx="2500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14400" indent="-914400"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3600" b="1">
                <a:latin typeface="Courier New" pitchFamily="49" charset="0"/>
                <a:ea typeface="宋体" charset="-122"/>
                <a:cs typeface="Courier New" pitchFamily="49" charset="0"/>
              </a:rPr>
              <a:t>创建数据库</a:t>
            </a:r>
            <a:endParaRPr lang="zh-CN" altLang="en-US" sz="3600" b="1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8100" y="2146300"/>
            <a:ext cx="7994650" cy="871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300" dirty="0">
                <a:latin typeface="Courier New" pitchFamily="49" charset="0"/>
                <a:ea typeface="宋体" pitchFamily="2" charset="-122"/>
                <a:cs typeface="Courier New" pitchFamily="49" charset="0"/>
                <a:sym typeface="Calibri" pitchFamily="34" charset="0"/>
              </a:rPr>
              <a:t>创建一个保存员工信息的数据库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300" b="1" dirty="0">
                <a:latin typeface="Courier New" pitchFamily="49" charset="0"/>
                <a:ea typeface="宋体" pitchFamily="2" charset="-122"/>
                <a:cs typeface="Courier New" pitchFamily="49" charset="0"/>
                <a:sym typeface="Calibri" pitchFamily="34" charset="0"/>
              </a:rPr>
              <a:t>create database employees;</a:t>
            </a:r>
            <a:endParaRPr lang="zh-CN" altLang="en-US" sz="2300" b="1" dirty="0">
              <a:latin typeface="Courier New" pitchFamily="49" charset="0"/>
              <a:ea typeface="宋体" pitchFamily="2" charset="-122"/>
              <a:cs typeface="Courier New" pitchFamily="49" charset="0"/>
              <a:sym typeface="Calibri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430588"/>
            <a:ext cx="9037638" cy="1295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300">
                <a:latin typeface="Courier New" pitchFamily="49" charset="0"/>
                <a:ea typeface="宋体" pitchFamily="2" charset="-122"/>
                <a:cs typeface="Courier New" pitchFamily="49" charset="0"/>
              </a:rPr>
              <a:t>相关其他命令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3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show databases; </a:t>
            </a:r>
            <a:r>
              <a:rPr lang="zh-CN" altLang="zh-CN" sz="2300">
                <a:latin typeface="Courier New" pitchFamily="49" charset="0"/>
                <a:ea typeface="宋体" pitchFamily="2" charset="-122"/>
                <a:cs typeface="Courier New" pitchFamily="49" charset="0"/>
              </a:rPr>
              <a:t>查看当前所有数据库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3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use employees; </a:t>
            </a:r>
            <a:r>
              <a:rPr lang="en-US" altLang="zh-CN" sz="2300">
                <a:latin typeface="Courier New" pitchFamily="49" charset="0"/>
                <a:ea typeface="宋体" pitchFamily="2" charset="-122"/>
                <a:cs typeface="Courier New" pitchFamily="49" charset="0"/>
              </a:rPr>
              <a:t>”</a:t>
            </a:r>
            <a:r>
              <a:rPr lang="zh-CN" altLang="zh-CN" sz="2300">
                <a:latin typeface="Courier New" pitchFamily="49" charset="0"/>
                <a:ea typeface="宋体" pitchFamily="2" charset="-122"/>
                <a:cs typeface="Courier New" pitchFamily="49" charset="0"/>
              </a:rPr>
              <a:t>使用</a:t>
            </a:r>
            <a:r>
              <a:rPr lang="en-US" altLang="zh-CN" sz="2300">
                <a:latin typeface="Courier New" pitchFamily="49" charset="0"/>
                <a:ea typeface="宋体" pitchFamily="2" charset="-122"/>
                <a:cs typeface="Courier New" pitchFamily="49" charset="0"/>
              </a:rPr>
              <a:t>”</a:t>
            </a:r>
            <a:r>
              <a:rPr lang="zh-CN" altLang="zh-CN" sz="2300">
                <a:latin typeface="Courier New" pitchFamily="49" charset="0"/>
                <a:ea typeface="宋体" pitchFamily="2" charset="-122"/>
                <a:cs typeface="Courier New" pitchFamily="49" charset="0"/>
              </a:rPr>
              <a:t>一个数据库，使其作为当前数据库</a:t>
            </a:r>
            <a:endParaRPr lang="zh-CN" altLang="en-US" sz="230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1817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6325" y="800684"/>
            <a:ext cx="4681538" cy="935038"/>
          </a:xfrm>
          <a:prstGeom prst="rect">
            <a:avLst/>
          </a:prstGeom>
          <a:noFill/>
        </p:spPr>
        <p:txBody>
          <a:bodyPr lIns="92075" tIns="46038" rIns="92075" bIns="46038" anchor="t"/>
          <a:lstStyle/>
          <a:p>
            <a:r>
              <a:rPr lang="zh-CN" altLang="en-US" b="1" dirty="0">
                <a:latin typeface="Courier New" pitchFamily="49" charset="0"/>
                <a:ea typeface="宋体" charset="-122"/>
                <a:cs typeface="Courier New" pitchFamily="49" charset="0"/>
              </a:rPr>
              <a:t>命名规则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6325" y="1700213"/>
            <a:ext cx="8067675" cy="3940175"/>
          </a:xfrm>
          <a:prstGeom prst="rect">
            <a:avLst/>
          </a:prstGeo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数据库名不得超过</a:t>
            </a:r>
            <a:r>
              <a:rPr lang="en-US" altLang="zh-CN" sz="2500" dirty="0">
                <a:latin typeface="Courier New" pitchFamily="49" charset="0"/>
                <a:ea typeface="宋体" charset="-122"/>
                <a:cs typeface="Courier New" pitchFamily="49" charset="0"/>
              </a:rPr>
              <a:t>30</a:t>
            </a:r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个字符，变量名限制为</a:t>
            </a:r>
            <a:r>
              <a:rPr lang="en-US" altLang="zh-CN" sz="2500" dirty="0">
                <a:latin typeface="Courier New" pitchFamily="49" charset="0"/>
                <a:ea typeface="宋体" charset="-122"/>
                <a:cs typeface="Courier New" pitchFamily="49" charset="0"/>
              </a:rPr>
              <a:t>29</a:t>
            </a:r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个</a:t>
            </a:r>
            <a:endParaRPr lang="en-US" altLang="zh-CN" sz="2500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必须只能包含 </a:t>
            </a:r>
            <a:r>
              <a:rPr lang="en-US" altLang="zh-CN" sz="2500" dirty="0">
                <a:latin typeface="Courier New" pitchFamily="49" charset="0"/>
                <a:ea typeface="宋体" charset="-122"/>
                <a:cs typeface="Courier New" pitchFamily="49" charset="0"/>
              </a:rPr>
              <a:t>A–Z, a–z, 0–9, _</a:t>
            </a:r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共</a:t>
            </a:r>
            <a:r>
              <a:rPr lang="en-US" altLang="zh-CN" sz="2500" dirty="0">
                <a:latin typeface="Courier New" pitchFamily="49" charset="0"/>
                <a:ea typeface="宋体" charset="-122"/>
                <a:cs typeface="Courier New" pitchFamily="49" charset="0"/>
              </a:rPr>
              <a:t>63</a:t>
            </a:r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个字符</a:t>
            </a:r>
            <a:endParaRPr lang="en-US" altLang="zh-CN" sz="2500" b="1" dirty="0">
              <a:solidFill>
                <a:srgbClr val="FF000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不能在对象名的字符间留空格</a:t>
            </a:r>
            <a:endParaRPr lang="en-US" altLang="zh-CN" sz="2500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必须不能和用户定义的其他对象重名</a:t>
            </a:r>
            <a:endParaRPr lang="en-US" altLang="zh-CN" sz="2500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必须保证你的字段没有和保留字、数据库系统或常用方法冲突</a:t>
            </a:r>
            <a:endParaRPr lang="en-US" altLang="zh-CN" sz="2500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保持字段名和类型的一致性</a:t>
            </a:r>
            <a:r>
              <a:rPr lang="en-US" altLang="zh-CN" sz="2500" dirty="0">
                <a:latin typeface="Courier New" pitchFamily="49" charset="0"/>
                <a:ea typeface="宋体" charset="-122"/>
                <a:cs typeface="Courier New" pitchFamily="49" charset="0"/>
              </a:rPr>
              <a:t>,</a:t>
            </a:r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在命名字段并为其指定数据类型的时候一定要保证一致性。假如数据类型在一个表里是整数</a:t>
            </a:r>
            <a:r>
              <a:rPr lang="en-US" altLang="zh-CN" sz="2500" dirty="0">
                <a:latin typeface="Courier New" pitchFamily="49" charset="0"/>
                <a:ea typeface="宋体" charset="-122"/>
                <a:cs typeface="Courier New" pitchFamily="49" charset="0"/>
              </a:rPr>
              <a:t>,</a:t>
            </a:r>
            <a:r>
              <a:rPr lang="zh-CN" altLang="en-US" sz="2500" dirty="0">
                <a:latin typeface="Courier New" pitchFamily="49" charset="0"/>
                <a:ea typeface="宋体" charset="-122"/>
                <a:cs typeface="Courier New" pitchFamily="49" charset="0"/>
              </a:rPr>
              <a:t>那在另一个表里就不要变成字符型了</a:t>
            </a:r>
          </a:p>
        </p:txBody>
      </p:sp>
    </p:spTree>
    <p:extLst>
      <p:ext uri="{BB962C8B-B14F-4D97-AF65-F5344CB8AC3E}">
        <p14:creationId xmlns:p14="http://schemas.microsoft.com/office/powerpoint/2010/main" val="64694514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1123950"/>
            <a:ext cx="7696200" cy="565150"/>
          </a:xfrm>
          <a:prstGeom prst="rect">
            <a:avLst/>
          </a:prstGeom>
        </p:spPr>
        <p:txBody>
          <a:bodyPr lIns="92075" tIns="46038" rIns="92075" bIns="46038" anchor="t">
            <a:normAutofit/>
          </a:bodyPr>
          <a:lstStyle/>
          <a:p>
            <a:r>
              <a:rPr lang="en-US" altLang="zh-CN" b="1">
                <a:latin typeface="Courier New" pitchFamily="49" charset="0"/>
                <a:ea typeface="宋体" charset="-122"/>
                <a:cs typeface="Courier New" pitchFamily="49" charset="0"/>
              </a:rPr>
              <a:t>CREATE TABLE </a:t>
            </a:r>
            <a:r>
              <a:rPr lang="zh-CN" altLang="en-US" b="1">
                <a:latin typeface="Courier New" pitchFamily="49" charset="0"/>
                <a:ea typeface="宋体" charset="-122"/>
                <a:cs typeface="Courier New" pitchFamily="49" charset="0"/>
              </a:rPr>
              <a:t>语句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6937" y="2132856"/>
            <a:ext cx="7385050" cy="3629025"/>
          </a:xfrm>
          <a:prstGeom prst="rect">
            <a:avLst/>
          </a:prstGeo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2700" dirty="0">
                <a:latin typeface="Courier New" pitchFamily="49" charset="0"/>
                <a:ea typeface="宋体" charset="-122"/>
                <a:cs typeface="Courier New" pitchFamily="49" charset="0"/>
              </a:rPr>
              <a:t>必须具备</a:t>
            </a:r>
            <a:r>
              <a:rPr lang="en-US" altLang="zh-CN" sz="2700" dirty="0">
                <a:latin typeface="Courier New" pitchFamily="49" charset="0"/>
                <a:ea typeface="宋体" charset="-122"/>
                <a:cs typeface="Courier New" pitchFamily="49" charset="0"/>
              </a:rPr>
              <a:t>:</a:t>
            </a:r>
          </a:p>
          <a:p>
            <a:pPr lvl="1"/>
            <a:r>
              <a:rPr lang="en-US" altLang="zh-CN" sz="2300" dirty="0">
                <a:latin typeface="Courier New" pitchFamily="49" charset="0"/>
                <a:ea typeface="宋体" charset="-122"/>
                <a:cs typeface="Courier New" pitchFamily="49" charset="0"/>
              </a:rPr>
              <a:t>CREATE TABLE</a:t>
            </a:r>
            <a:r>
              <a:rPr lang="zh-CN" altLang="en-US" sz="2300" dirty="0">
                <a:latin typeface="Courier New" pitchFamily="49" charset="0"/>
                <a:ea typeface="宋体" charset="-122"/>
                <a:cs typeface="Courier New" pitchFamily="49" charset="0"/>
              </a:rPr>
              <a:t>权限</a:t>
            </a:r>
          </a:p>
          <a:p>
            <a:pPr lvl="1"/>
            <a:r>
              <a:rPr lang="zh-CN" altLang="en-US" sz="2300" dirty="0">
                <a:latin typeface="Courier New" pitchFamily="49" charset="0"/>
                <a:ea typeface="宋体" charset="-122"/>
                <a:cs typeface="Courier New" pitchFamily="49" charset="0"/>
              </a:rPr>
              <a:t>存储空间</a:t>
            </a:r>
          </a:p>
          <a:p>
            <a:pPr lvl="1">
              <a:buFontTx/>
              <a:buNone/>
            </a:pPr>
            <a:endParaRPr lang="en-US" altLang="zh-CN" sz="2300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zh-CN" sz="2700" dirty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r>
              <a:rPr lang="zh-CN" altLang="en-US" sz="2700" dirty="0">
                <a:latin typeface="Courier New" pitchFamily="49" charset="0"/>
                <a:ea typeface="宋体" charset="-122"/>
                <a:cs typeface="Courier New" pitchFamily="49" charset="0"/>
              </a:rPr>
              <a:t>必须指定</a:t>
            </a:r>
            <a:r>
              <a:rPr lang="en-US" altLang="zh-CN" sz="2700" dirty="0">
                <a:latin typeface="Courier New" pitchFamily="49" charset="0"/>
                <a:ea typeface="宋体" charset="-122"/>
                <a:cs typeface="Courier New" pitchFamily="49" charset="0"/>
              </a:rPr>
              <a:t>:</a:t>
            </a:r>
          </a:p>
          <a:p>
            <a:pPr lvl="1"/>
            <a:r>
              <a:rPr lang="zh-CN" altLang="en-US" sz="2300" dirty="0">
                <a:latin typeface="Courier New" pitchFamily="49" charset="0"/>
                <a:ea typeface="宋体" charset="-122"/>
                <a:cs typeface="Courier New" pitchFamily="49" charset="0"/>
              </a:rPr>
              <a:t>表名</a:t>
            </a:r>
          </a:p>
          <a:p>
            <a:pPr lvl="1"/>
            <a:r>
              <a:rPr lang="zh-CN" altLang="en-US" sz="2300" dirty="0">
                <a:latin typeface="Courier New" pitchFamily="49" charset="0"/>
                <a:ea typeface="宋体" charset="-122"/>
                <a:cs typeface="Courier New" pitchFamily="49" charset="0"/>
              </a:rPr>
              <a:t>列名</a:t>
            </a:r>
            <a:r>
              <a:rPr lang="en-US" altLang="zh-CN" sz="2300" dirty="0">
                <a:latin typeface="Courier New" pitchFamily="49" charset="0"/>
                <a:ea typeface="宋体" charset="-122"/>
                <a:cs typeface="Courier New" pitchFamily="49" charset="0"/>
              </a:rPr>
              <a:t>, </a:t>
            </a:r>
            <a:r>
              <a:rPr lang="zh-CN" altLang="en-US" sz="2300" dirty="0">
                <a:latin typeface="Courier New" pitchFamily="49" charset="0"/>
                <a:ea typeface="宋体" charset="-122"/>
                <a:cs typeface="Courier New" pitchFamily="49" charset="0"/>
              </a:rPr>
              <a:t>数据类型</a:t>
            </a:r>
            <a:r>
              <a:rPr lang="en-US" altLang="zh-CN" sz="2300" dirty="0">
                <a:latin typeface="Courier New" pitchFamily="49" charset="0"/>
                <a:ea typeface="宋体" charset="-122"/>
                <a:cs typeface="Courier New" pitchFamily="49" charset="0"/>
              </a:rPr>
              <a:t>, </a:t>
            </a:r>
            <a:r>
              <a:rPr lang="zh-CN" altLang="en-US" sz="2300" b="1" dirty="0">
                <a:solidFill>
                  <a:srgbClr val="FF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尺寸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33450" y="3341688"/>
            <a:ext cx="7491413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b="1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081088" y="3314700"/>
            <a:ext cx="71659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  <a:cs typeface="Courier New" pitchFamily="49" charset="0"/>
              </a:rPr>
              <a:t>CREATE TABLE [</a:t>
            </a:r>
            <a:r>
              <a:rPr lang="en-US" altLang="zh-CN" sz="1800" b="1" i="1">
                <a:latin typeface="Courier New" pitchFamily="49" charset="0"/>
                <a:ea typeface="宋体" charset="-122"/>
                <a:cs typeface="Courier New" pitchFamily="49" charset="0"/>
              </a:rPr>
              <a:t>schema</a:t>
            </a:r>
            <a:r>
              <a:rPr lang="en-US" altLang="zh-CN" sz="1800" b="1">
                <a:latin typeface="Courier New" pitchFamily="49" charset="0"/>
                <a:ea typeface="宋体" charset="-122"/>
                <a:cs typeface="Courier New" pitchFamily="49" charset="0"/>
              </a:rPr>
              <a:t>.]</a:t>
            </a:r>
            <a:r>
              <a:rPr lang="en-US" altLang="zh-CN" sz="1800" b="1" i="1">
                <a:latin typeface="Courier New" pitchFamily="49" charset="0"/>
                <a:ea typeface="宋体" charset="-122"/>
                <a:cs typeface="Courier New" pitchFamily="49" charset="0"/>
              </a:rPr>
              <a:t>table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  <a:cs typeface="Courier New" pitchFamily="49" charset="0"/>
              </a:rPr>
              <a:t>	    (</a:t>
            </a:r>
            <a:r>
              <a:rPr lang="en-US" altLang="zh-CN" sz="1800" b="1" i="1">
                <a:latin typeface="Courier New" pitchFamily="49" charset="0"/>
                <a:ea typeface="宋体" charset="-122"/>
                <a:cs typeface="Courier New" pitchFamily="49" charset="0"/>
              </a:rPr>
              <a:t>column</a:t>
            </a:r>
            <a:r>
              <a:rPr lang="en-US" altLang="zh-CN" sz="1800" b="1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sz="1800" b="1" i="1">
                <a:latin typeface="Courier New" pitchFamily="49" charset="0"/>
                <a:ea typeface="宋体" charset="-122"/>
                <a:cs typeface="Courier New" pitchFamily="49" charset="0"/>
              </a:rPr>
              <a:t>datatype</a:t>
            </a:r>
            <a:r>
              <a:rPr lang="en-US" altLang="zh-CN" sz="1800" b="1">
                <a:latin typeface="Courier New" pitchFamily="49" charset="0"/>
                <a:ea typeface="宋体" charset="-122"/>
                <a:cs typeface="Courier New" pitchFamily="49" charset="0"/>
              </a:rPr>
              <a:t> [DEFAULT </a:t>
            </a:r>
            <a:r>
              <a:rPr lang="en-US" altLang="zh-CN" sz="1800" b="1" i="1">
                <a:latin typeface="Courier New" pitchFamily="49" charset="0"/>
                <a:ea typeface="宋体" charset="-122"/>
                <a:cs typeface="Courier New" pitchFamily="49" charset="0"/>
              </a:rPr>
              <a:t>expr</a:t>
            </a:r>
            <a:r>
              <a:rPr lang="en-US" altLang="zh-CN" sz="1800" b="1">
                <a:latin typeface="Courier New" pitchFamily="49" charset="0"/>
                <a:ea typeface="宋体" charset="-122"/>
                <a:cs typeface="Courier New" pitchFamily="49" charset="0"/>
              </a:rPr>
              <a:t>][, ...]);</a:t>
            </a:r>
          </a:p>
        </p:txBody>
      </p:sp>
    </p:spTree>
    <p:extLst>
      <p:ext uri="{BB962C8B-B14F-4D97-AF65-F5344CB8AC3E}">
        <p14:creationId xmlns:p14="http://schemas.microsoft.com/office/powerpoint/2010/main" val="291636119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82650" y="1478755"/>
            <a:ext cx="7385050" cy="2503488"/>
          </a:xfrm>
          <a:prstGeom prst="rect">
            <a:avLst/>
          </a:prstGeo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2700" dirty="0">
                <a:latin typeface="宋体" charset="-122"/>
                <a:ea typeface="宋体" charset="-122"/>
              </a:rPr>
              <a:t>语法</a:t>
            </a:r>
          </a:p>
          <a:p>
            <a:pPr>
              <a:buFont typeface="Wingdings" pitchFamily="2" charset="2"/>
              <a:buNone/>
            </a:pPr>
            <a:endParaRPr lang="en-US" altLang="zh-CN" sz="2700" dirty="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700" dirty="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700" dirty="0">
              <a:latin typeface="宋体" charset="-122"/>
              <a:ea typeface="宋体" charset="-122"/>
            </a:endParaRPr>
          </a:p>
          <a:p>
            <a:r>
              <a:rPr lang="zh-CN" altLang="en-US" sz="2700" dirty="0">
                <a:latin typeface="宋体" charset="-122"/>
                <a:ea typeface="宋体" charset="-122"/>
              </a:rPr>
              <a:t>确认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20711" y="748904"/>
            <a:ext cx="7696200" cy="1439862"/>
          </a:xfrm>
          <a:prstGeom prst="rect">
            <a:avLst/>
          </a:prstGeom>
          <a:noFill/>
        </p:spPr>
        <p:txBody>
          <a:bodyPr lIns="92075" tIns="46038" rIns="92075" bIns="46038" anchor="t"/>
          <a:lstStyle/>
          <a:p>
            <a:r>
              <a:rPr lang="zh-CN" altLang="en-US" b="1" dirty="0">
                <a:latin typeface="宋体" charset="-122"/>
                <a:ea typeface="宋体" charset="-122"/>
              </a:rPr>
              <a:t>创建表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966788" y="714375"/>
            <a:ext cx="7385050" cy="106680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01713" y="3365500"/>
            <a:ext cx="7385050" cy="106680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914400" y="1947863"/>
            <a:ext cx="7162800" cy="1343025"/>
            <a:chOff x="0" y="0"/>
            <a:chExt cx="4735" cy="846"/>
          </a:xfrm>
        </p:grpSpPr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4735" cy="84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outerShdw dist="8980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1200150" algn="l"/>
                </a:tabLst>
                <a:defRPr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1200150" algn="l"/>
                </a:tabLst>
                <a:defRPr sz="1600">
                  <a:solidFill>
                    <a:schemeClr val="tx1"/>
                  </a:solidFill>
                  <a:latin typeface="Calibri" pitchFamily="34" charset="0"/>
                  <a:ea typeface="Arial Unicode MS" pitchFamily="34" charset="-122"/>
                  <a:cs typeface="Arial Unicode MS" pitchFamily="34" charset="-122"/>
                  <a:sym typeface="Calibri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Courier New" pitchFamily="49" charset="0"/>
                  <a:ea typeface="宋体" charset="-122"/>
                </a:rPr>
                <a:t> </a:t>
              </a: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55" y="9"/>
              <a:ext cx="4608" cy="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tabLst>
                  <a:tab pos="1601788" algn="l"/>
                  <a:tab pos="1717675" algn="l"/>
                </a:tabLst>
                <a:defRPr/>
              </a:pPr>
              <a:r>
                <a:rPr lang="en-US" b="1">
                  <a:latin typeface="Courier New" pitchFamily="49" charset="0"/>
                  <a:ea typeface="宋体" pitchFamily="2" charset="-122"/>
                </a:rPr>
                <a:t>CREATE TABLE dept</a:t>
              </a:r>
              <a:br>
                <a:rPr lang="en-US" b="1">
                  <a:latin typeface="Courier New" pitchFamily="49" charset="0"/>
                  <a:ea typeface="宋体" pitchFamily="2" charset="-122"/>
                </a:rPr>
              </a:br>
              <a:r>
                <a:rPr lang="en-US" b="1">
                  <a:latin typeface="Courier New" pitchFamily="49" charset="0"/>
                  <a:ea typeface="宋体" pitchFamily="2" charset="-122"/>
                </a:rPr>
                <a:t>	(deptno 	INT(2),</a:t>
              </a:r>
            </a:p>
            <a:p>
              <a:pPr eaLnBrk="0" hangingPunct="0">
                <a:tabLst>
                  <a:tab pos="1601788" algn="l"/>
                  <a:tab pos="1717675" algn="l"/>
                </a:tabLst>
                <a:defRPr/>
              </a:pPr>
              <a:r>
                <a:rPr lang="en-US" b="1">
                  <a:latin typeface="Courier New" pitchFamily="49" charset="0"/>
                  <a:ea typeface="宋体" pitchFamily="2" charset="-122"/>
                </a:rPr>
                <a:t>		dname 	VARCHAR(14),</a:t>
              </a:r>
            </a:p>
            <a:p>
              <a:pPr eaLnBrk="0" hangingPunct="0">
                <a:tabLst>
                  <a:tab pos="1601788" algn="l"/>
                  <a:tab pos="1717675" algn="l"/>
                </a:tabLst>
                <a:defRPr/>
              </a:pPr>
              <a:r>
                <a:rPr lang="en-US" b="1">
                  <a:latin typeface="Courier New" pitchFamily="49" charset="0"/>
                  <a:ea typeface="宋体" pitchFamily="2" charset="-122"/>
                </a:rPr>
                <a:t>		loc 	VARCHAR(13));</a:t>
              </a:r>
            </a:p>
            <a:p>
              <a:pPr eaLnBrk="0" hangingPunct="0">
                <a:tabLst>
                  <a:tab pos="1601788" algn="l"/>
                  <a:tab pos="1717675" algn="l"/>
                </a:tabLst>
                <a:defRPr/>
              </a:pPr>
              <a:r>
                <a:rPr 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ea typeface="宋体" pitchFamily="2" charset="-122"/>
                </a:rPr>
                <a:t>Table created.</a:t>
              </a:r>
            </a:p>
          </p:txBody>
        </p:sp>
      </p:grp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914400" y="3814763"/>
            <a:ext cx="7162800" cy="42545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8980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Courier New" pitchFamily="49" charset="0"/>
                <a:ea typeface="宋体" charset="-122"/>
              </a:rPr>
              <a:t> </a:t>
            </a:r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1092200" y="3857625"/>
            <a:ext cx="7315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601788" algn="l"/>
                <a:tab pos="1717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601788" algn="l"/>
                <a:tab pos="1717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601788" algn="l"/>
                <a:tab pos="1717675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601788" algn="l"/>
                <a:tab pos="1717675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601788" algn="l"/>
                <a:tab pos="1717675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01788" algn="l"/>
                <a:tab pos="1717675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01788" algn="l"/>
                <a:tab pos="1717675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01788" algn="l"/>
                <a:tab pos="1717675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601788" algn="l"/>
                <a:tab pos="1717675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Courier New" pitchFamily="49" charset="0"/>
                <a:ea typeface="宋体" charset="-122"/>
              </a:rPr>
              <a:t>DESCRIBE dept</a:t>
            </a:r>
          </a:p>
        </p:txBody>
      </p:sp>
      <p:pic>
        <p:nvPicPr>
          <p:cNvPr id="717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97425"/>
            <a:ext cx="73533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31573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 txBox="1">
            <a:spLocks noChangeArrowheads="1"/>
          </p:cNvSpPr>
          <p:nvPr/>
        </p:nvSpPr>
        <p:spPr bwMode="auto">
          <a:xfrm>
            <a:off x="1019175" y="674688"/>
            <a:ext cx="729932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914400" indent="-914400"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宋体" charset="-122"/>
                <a:ea typeface="宋体" charset="-122"/>
              </a:rPr>
              <a:t>常用数据类型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6725" y="1411288"/>
          <a:ext cx="8283575" cy="5248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6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>
                          <a:latin typeface="+mn-lt"/>
                          <a:ea typeface="宋体" panose="02010600030101010101" pitchFamily="2" charset="-122"/>
                        </a:rPr>
                        <a:t>从</a:t>
                      </a:r>
                      <a:r>
                        <a:rPr lang="en-US" altLang="zh-CN" sz="1800" b="0">
                          <a:latin typeface="+mn-lt"/>
                          <a:ea typeface="宋体" panose="02010600030101010101" pitchFamily="2" charset="-122"/>
                        </a:rPr>
                        <a:t>-2^31</a:t>
                      </a:r>
                      <a:r>
                        <a:rPr lang="zh-CN" altLang="en-US" sz="1800" b="0">
                          <a:latin typeface="+mn-lt"/>
                          <a:ea typeface="宋体" panose="02010600030101010101" pitchFamily="2" charset="-122"/>
                        </a:rPr>
                        <a:t>到</a:t>
                      </a:r>
                      <a:r>
                        <a:rPr lang="en-US" altLang="zh-CN" sz="1800" b="0">
                          <a:latin typeface="+mn-lt"/>
                          <a:ea typeface="宋体" panose="02010600030101010101" pitchFamily="2" charset="-122"/>
                        </a:rPr>
                        <a:t>2^31-1</a:t>
                      </a:r>
                      <a:r>
                        <a:rPr lang="zh-CN" altLang="en-US" sz="1800" b="0">
                          <a:latin typeface="+mn-lt"/>
                          <a:ea typeface="宋体" panose="02010600030101010101" pitchFamily="2" charset="-122"/>
                        </a:rPr>
                        <a:t>的整型数据。存储大小为</a:t>
                      </a:r>
                      <a:r>
                        <a:rPr lang="zh-CN" altLang="en-US" sz="1800" b="0" baseline="0"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800" b="0" baseline="0"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sz="1800" b="0" baseline="0">
                          <a:latin typeface="+mn-lt"/>
                          <a:ea typeface="宋体" panose="02010600030101010101" pitchFamily="2" charset="-122"/>
                        </a:rPr>
                        <a:t>个字节</a:t>
                      </a:r>
                      <a:endParaRPr lang="zh-CN" altLang="en-US" sz="1800" b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CHAR(</a:t>
                      </a:r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size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定长字符数据。若未指定，默认为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个字符，最大长度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255</a:t>
                      </a:r>
                      <a:endParaRPr lang="zh-CN" altLang="en-US" sz="1800" b="0" dirty="0"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endParaRPr lang="zh-CN" altLang="en-US" sz="1800" b="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VARCHAR(</a:t>
                      </a:r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size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)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可变长字符数据，根据字符串实际长度保存，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+mn-lt"/>
                          <a:ea typeface="宋体" panose="02010600030101010101" pitchFamily="2" charset="-122"/>
                        </a:rPr>
                        <a:t>必须指定长度</a:t>
                      </a:r>
                    </a:p>
                    <a:p>
                      <a:endParaRPr lang="zh-CN" altLang="en-US" sz="1800" b="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FLOAT(M,D)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单精度，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M=</a:t>
                      </a: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整数位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小数位，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D=</a:t>
                      </a: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小数位。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 D&lt;=M&lt;=255,0&lt;=D&lt;=30</a:t>
                      </a: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，默认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M+D&lt;=6</a:t>
                      </a:r>
                    </a:p>
                    <a:p>
                      <a:endParaRPr lang="zh-CN" altLang="en-US" sz="1800" b="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DOUBLE(M,D)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eaLnBrk="0" hangingPunct="0">
                        <a:spcBef>
                          <a:spcPct val="60000"/>
                        </a:spcBef>
                        <a:tabLst>
                          <a:tab pos="2684463" algn="l"/>
                        </a:tabLst>
                      </a:pP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双精度。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D&lt;=M&lt;=255,0&lt;=D&lt;=30</a:t>
                      </a: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，默认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M+D&lt;=15</a:t>
                      </a: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DATE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日期型数据，格式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’YYYY-MM-DD’</a:t>
                      </a:r>
                      <a:endParaRPr lang="zh-CN" altLang="en-US" sz="1800" b="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BLOB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eaLnBrk="0" hangingPunct="0">
                        <a:lnSpc>
                          <a:spcPct val="100000"/>
                        </a:lnSpc>
                        <a:spcBef>
                          <a:spcPct val="60000"/>
                        </a:spcBef>
                        <a:tabLst>
                          <a:tab pos="2684463" algn="l"/>
                        </a:tabLst>
                      </a:pP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二进制形式的长文本数据，最大可达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4G</a:t>
                      </a: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TEXT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lt"/>
                          <a:ea typeface="宋体" panose="02010600030101010101" pitchFamily="2" charset="-122"/>
                        </a:rPr>
                        <a:t>长文本数据，最大可达</a:t>
                      </a:r>
                      <a:r>
                        <a:rPr lang="en-US" altLang="zh-CN" sz="1800" b="0" dirty="0">
                          <a:latin typeface="+mn-lt"/>
                          <a:ea typeface="宋体" panose="02010600030101010101" pitchFamily="2" charset="-122"/>
                        </a:rPr>
                        <a:t>4G</a:t>
                      </a:r>
                    </a:p>
                    <a:p>
                      <a:endParaRPr lang="zh-CN" altLang="en-US" sz="1800" b="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87831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043000-5499-450C-9B00-8C4CD1716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11158"/>
              </p:ext>
            </p:extLst>
          </p:nvPr>
        </p:nvGraphicFramePr>
        <p:xfrm>
          <a:off x="1403648" y="908720"/>
          <a:ext cx="5976664" cy="5270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664">
                  <a:extLst>
                    <a:ext uri="{9D8B030D-6E8A-4147-A177-3AD203B41FA5}">
                      <a16:colId xmlns:a16="http://schemas.microsoft.com/office/drawing/2014/main" val="4170532570"/>
                    </a:ext>
                  </a:extLst>
                </a:gridCol>
              </a:tblGrid>
              <a:tr h="789091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整型 ： </a:t>
                      </a:r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</a:rPr>
                        <a:t>tinyint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</a:rPr>
                        <a:t>samllint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</a:rPr>
                        <a:t>mediumint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/int/</a:t>
                      </a:r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</a:rPr>
                        <a:t>bigint</a:t>
                      </a:r>
                      <a:endParaRPr lang="en-US" altLang="zh-CN" sz="1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</a:rPr>
                        <a:t>tinyint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 : 1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字节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    smallint:2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字节 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mediumint:3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字节 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int:4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字节 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bigint:8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字节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512225"/>
                  </a:ext>
                </a:extLst>
              </a:tr>
              <a:tr h="1410271"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浮点型</a:t>
                      </a:r>
                      <a:r>
                        <a:rPr lang="en-US" altLang="zh-CN" sz="1400" b="1" dirty="0"/>
                        <a:t>:  </a:t>
                      </a:r>
                      <a:r>
                        <a:rPr lang="en-US" altLang="zh-CN" sz="1400" dirty="0"/>
                        <a:t>float(</a:t>
                      </a:r>
                      <a:r>
                        <a:rPr lang="en-US" altLang="zh-CN" sz="1400" dirty="0" err="1"/>
                        <a:t>n,m</a:t>
                      </a:r>
                      <a:r>
                        <a:rPr lang="en-US" altLang="zh-CN" sz="1400" dirty="0"/>
                        <a:t>)/double(</a:t>
                      </a:r>
                      <a:r>
                        <a:rPr lang="en-US" altLang="zh-CN" sz="1400" dirty="0" err="1"/>
                        <a:t>n,m</a:t>
                      </a:r>
                      <a:r>
                        <a:rPr lang="en-US" altLang="zh-CN" sz="1400" dirty="0"/>
                        <a:t>)/decimal(</a:t>
                      </a:r>
                      <a:r>
                        <a:rPr lang="en-US" altLang="zh-CN" sz="1400" dirty="0" err="1"/>
                        <a:t>n,m</a:t>
                      </a:r>
                      <a:r>
                        <a:rPr lang="en-US" altLang="zh-CN" sz="1400" dirty="0"/>
                        <a:t>)</a:t>
                      </a:r>
                    </a:p>
                    <a:p>
                      <a:r>
                        <a:rPr lang="en-US" altLang="zh-CN" sz="1400" dirty="0"/>
                        <a:t>Float:4</a:t>
                      </a:r>
                      <a:r>
                        <a:rPr lang="zh-CN" altLang="en-US" sz="1400" dirty="0"/>
                        <a:t>字节  </a:t>
                      </a:r>
                      <a:r>
                        <a:rPr lang="en-US" altLang="zh-CN" sz="1400" dirty="0"/>
                        <a:t>double:8</a:t>
                      </a:r>
                      <a:r>
                        <a:rPr lang="zh-CN" altLang="en-US" sz="1400" dirty="0"/>
                        <a:t>字节  </a:t>
                      </a:r>
                      <a:r>
                        <a:rPr lang="en-US" altLang="zh-CN" sz="1400" dirty="0"/>
                        <a:t>decimal(</a:t>
                      </a:r>
                      <a:r>
                        <a:rPr lang="en-US" altLang="zh-CN" sz="1400" dirty="0" err="1"/>
                        <a:t>m,n</a:t>
                      </a:r>
                      <a:r>
                        <a:rPr lang="en-US" altLang="zh-CN" sz="1400" dirty="0"/>
                        <a:t>):</a:t>
                      </a:r>
                      <a:r>
                        <a:rPr lang="zh-CN" altLang="en-US" sz="1400" dirty="0"/>
                        <a:t>如果</a:t>
                      </a:r>
                      <a:r>
                        <a:rPr lang="en-US" altLang="zh-CN" sz="1400" dirty="0"/>
                        <a:t>m&gt;n</a:t>
                      </a:r>
                      <a:r>
                        <a:rPr lang="zh-CN" altLang="en-US" sz="1400" dirty="0"/>
                        <a:t>为</a:t>
                      </a:r>
                      <a:r>
                        <a:rPr lang="en-US" altLang="zh-CN" sz="1400" dirty="0"/>
                        <a:t>m+2</a:t>
                      </a:r>
                      <a:r>
                        <a:rPr lang="zh-CN" altLang="en-US" sz="1400" dirty="0"/>
                        <a:t>否则为</a:t>
                      </a:r>
                      <a:r>
                        <a:rPr lang="en-US" altLang="zh-CN" sz="1400" dirty="0"/>
                        <a:t>n+2</a:t>
                      </a:r>
                    </a:p>
                    <a:p>
                      <a:r>
                        <a:rPr lang="en-US" altLang="zh-CN" sz="1400" dirty="0"/>
                        <a:t>n:</a:t>
                      </a:r>
                      <a:r>
                        <a:rPr lang="zh-CN" altLang="en-US" sz="1400" dirty="0"/>
                        <a:t>代表整数部位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小数部位的最大长度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m</a:t>
                      </a:r>
                      <a:r>
                        <a:rPr lang="zh-CN" altLang="en-US" sz="1400" dirty="0"/>
                        <a:t>：代表小数部位的最大长度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例：</a:t>
                      </a:r>
                      <a:r>
                        <a:rPr lang="en-US" altLang="zh-CN" sz="1400" dirty="0"/>
                        <a:t>FLOAT(5,3) : -99.999 ~ 99.999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893874"/>
                  </a:ext>
                </a:extLst>
              </a:tr>
              <a:tr h="1401038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字符型：</a:t>
                      </a:r>
                      <a:r>
                        <a:rPr lang="en-US" altLang="zh-CN" sz="1400" dirty="0"/>
                        <a:t>char(n)/varchar(n)/text</a:t>
                      </a:r>
                    </a:p>
                    <a:p>
                      <a:r>
                        <a:rPr lang="en-US" altLang="zh-CN" sz="1400" dirty="0"/>
                        <a:t>text:</a:t>
                      </a:r>
                      <a:r>
                        <a:rPr lang="zh-CN" altLang="en-US" sz="1400" dirty="0"/>
                        <a:t>用于保存较长的文本，比如备注文字，协议文字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char(n) </a:t>
                      </a:r>
                      <a:r>
                        <a:rPr lang="zh-CN" altLang="en-US" sz="1400" dirty="0"/>
                        <a:t>能保存的字符的最大个数，可选，默认是</a:t>
                      </a:r>
                      <a:r>
                        <a:rPr lang="en-US" altLang="zh-CN" sz="1400" dirty="0"/>
                        <a:t>1 </a:t>
                      </a:r>
                      <a:r>
                        <a:rPr lang="zh-CN" altLang="en-US" sz="1400" dirty="0"/>
                        <a:t>，固定长度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varchar(n)</a:t>
                      </a:r>
                      <a:r>
                        <a:rPr lang="zh-CN" altLang="en-US" sz="1400" dirty="0"/>
                        <a:t>能保存的字符的最大个数，必写，可变长度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05732"/>
                  </a:ext>
                </a:extLst>
              </a:tr>
              <a:tr h="1670059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日期型：</a:t>
                      </a:r>
                      <a:r>
                        <a:rPr lang="en-US" altLang="zh-CN" sz="1400" dirty="0"/>
                        <a:t>datetime/date/time/</a:t>
                      </a:r>
                      <a:r>
                        <a:rPr lang="en-US" altLang="zh-CN" sz="1400" dirty="0" err="1"/>
                        <a:t>timestamep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时间戳</a:t>
                      </a:r>
                      <a:r>
                        <a:rPr lang="en-US" altLang="zh-CN" sz="1400" dirty="0"/>
                        <a:t>)/year</a:t>
                      </a:r>
                    </a:p>
                    <a:p>
                      <a:r>
                        <a:rPr lang="en-US" altLang="zh-CN" sz="1400" dirty="0"/>
                        <a:t>date:</a:t>
                      </a:r>
                      <a:r>
                        <a:rPr lang="zh-CN" altLang="en-US" sz="1400" dirty="0"/>
                        <a:t>只有日期</a:t>
                      </a:r>
                      <a:r>
                        <a:rPr lang="en-US" altLang="zh-CN" sz="1400" dirty="0"/>
                        <a:t>(3</a:t>
                      </a:r>
                      <a:r>
                        <a:rPr lang="zh-CN" altLang="en-US" sz="1400" dirty="0"/>
                        <a:t>字节</a:t>
                      </a:r>
                      <a:r>
                        <a:rPr lang="en-US" altLang="zh-CN" sz="1400" dirty="0"/>
                        <a:t>)</a:t>
                      </a:r>
                      <a:r>
                        <a:rPr lang="zh-CN" altLang="en-US" sz="1400" dirty="0"/>
                        <a:t>  </a:t>
                      </a:r>
                      <a:r>
                        <a:rPr lang="en-US" altLang="zh-CN" sz="1400" dirty="0"/>
                        <a:t>time:</a:t>
                      </a:r>
                      <a:r>
                        <a:rPr lang="zh-CN" altLang="en-US" sz="1400" dirty="0"/>
                        <a:t>只有时间</a:t>
                      </a:r>
                      <a:r>
                        <a:rPr lang="en-US" altLang="zh-CN" sz="1400" dirty="0"/>
                        <a:t>(3</a:t>
                      </a:r>
                      <a:r>
                        <a:rPr lang="zh-CN" altLang="en-US" sz="1400" dirty="0"/>
                        <a:t>字节</a:t>
                      </a:r>
                      <a:r>
                        <a:rPr lang="en-US" altLang="zh-CN" sz="1400" dirty="0"/>
                        <a:t>)  </a:t>
                      </a:r>
                    </a:p>
                    <a:p>
                      <a:r>
                        <a:rPr lang="en-US" altLang="zh-CN" sz="1400" dirty="0"/>
                        <a:t>Year:</a:t>
                      </a:r>
                      <a:r>
                        <a:rPr lang="zh-CN" altLang="en-US" sz="1400" dirty="0"/>
                        <a:t>只有年份值（</a:t>
                      </a: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字节）范围</a:t>
                      </a:r>
                      <a:r>
                        <a:rPr lang="en-US" altLang="zh-CN" sz="1400" dirty="0"/>
                        <a:t>1901-2155</a:t>
                      </a:r>
                    </a:p>
                    <a:p>
                      <a:r>
                        <a:rPr lang="en-US" altLang="zh-CN" sz="1400" dirty="0"/>
                        <a:t>datetime :</a:t>
                      </a:r>
                      <a:r>
                        <a:rPr lang="zh-CN" altLang="en-US" sz="1400" dirty="0"/>
                        <a:t>日期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时间</a:t>
                      </a:r>
                      <a:r>
                        <a:rPr lang="en-US" altLang="zh-CN" sz="1400" dirty="0"/>
                        <a:t> </a:t>
                      </a:r>
                      <a:r>
                        <a:rPr lang="zh-CN" altLang="en-US" sz="1400" dirty="0"/>
                        <a:t>，占用</a:t>
                      </a:r>
                      <a:r>
                        <a:rPr lang="en-US" altLang="zh-CN" sz="1400" dirty="0"/>
                        <a:t>8</a:t>
                      </a:r>
                      <a:r>
                        <a:rPr lang="zh-CN" altLang="en-US" sz="1400" dirty="0"/>
                        <a:t>个字节，</a:t>
                      </a:r>
                      <a:r>
                        <a:rPr lang="en-US" altLang="zh-CN" sz="1400" dirty="0"/>
                        <a:t>1900-1-1 ~ 9999-12-31 </a:t>
                      </a:r>
                    </a:p>
                    <a:p>
                      <a:r>
                        <a:rPr lang="en-US" altLang="zh-CN" sz="1400" dirty="0"/>
                        <a:t>timestamp:</a:t>
                      </a:r>
                      <a:r>
                        <a:rPr lang="zh-CN" altLang="en-US" sz="1400" dirty="0"/>
                        <a:t>日期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时间，占用</a:t>
                      </a:r>
                      <a:r>
                        <a:rPr lang="en-US" altLang="zh-CN" sz="1400" dirty="0"/>
                        <a:t>4</a:t>
                      </a:r>
                      <a:r>
                        <a:rPr lang="zh-CN" altLang="en-US" sz="1400" dirty="0"/>
                        <a:t>个字节</a:t>
                      </a:r>
                      <a:r>
                        <a:rPr lang="en-US" altLang="zh-CN" sz="1400" dirty="0"/>
                        <a:t> 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1970-1-1 ~ 2038-12-31</a:t>
                      </a:r>
                    </a:p>
                    <a:p>
                      <a:endParaRPr lang="en-US" altLang="zh-C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11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37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360363" y="760413"/>
            <a:ext cx="4192587" cy="4097337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8980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200150" algn="l"/>
              </a:tabLst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200150" algn="l"/>
              </a:tabLst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Courier New" pitchFamily="49" charset="0"/>
                <a:ea typeface="宋体" charset="-122"/>
              </a:rPr>
              <a:t> </a:t>
            </a:r>
          </a:p>
        </p:txBody>
      </p:sp>
      <p:sp>
        <p:nvSpPr>
          <p:cNvPr id="9219" name="矩形 1"/>
          <p:cNvSpPr>
            <a:spLocks noChangeArrowheads="1"/>
          </p:cNvSpPr>
          <p:nvPr/>
        </p:nvSpPr>
        <p:spPr bwMode="auto">
          <a:xfrm>
            <a:off x="322263" y="763588"/>
            <a:ext cx="4572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Arial" charset="0"/>
                <a:ea typeface="宋体" charset="-122"/>
              </a:rPr>
              <a:t>创建表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CREATE TABLE emp (</a:t>
            </a:r>
            <a:endParaRPr lang="zh-CN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#int</a:t>
            </a:r>
            <a:r>
              <a:rPr lang="zh-CN" altLang="zh-CN" sz="2000">
                <a:latin typeface="Arial" charset="0"/>
                <a:ea typeface="宋体" charset="-122"/>
              </a:rPr>
              <a:t>类型，自增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emp_id INT </a:t>
            </a:r>
            <a:r>
              <a:rPr lang="en-US" altLang="zh-CN" sz="2000" b="1">
                <a:latin typeface="Arial" charset="0"/>
                <a:ea typeface="宋体" charset="-122"/>
              </a:rPr>
              <a:t>AUTO_INCREMENT</a:t>
            </a:r>
            <a:r>
              <a:rPr lang="en-US" altLang="zh-CN" sz="2000">
                <a:latin typeface="Arial" charset="0"/>
                <a:ea typeface="宋体" charset="-122"/>
              </a:rPr>
              <a:t>,</a:t>
            </a:r>
            <a:endParaRPr lang="zh-CN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#</a:t>
            </a:r>
            <a:r>
              <a:rPr lang="zh-CN" altLang="zh-CN" sz="2000">
                <a:latin typeface="Arial" charset="0"/>
                <a:ea typeface="宋体" charset="-122"/>
              </a:rPr>
              <a:t>最多保存</a:t>
            </a:r>
            <a:r>
              <a:rPr lang="en-US" altLang="zh-CN" sz="2000">
                <a:latin typeface="Arial" charset="0"/>
                <a:ea typeface="宋体" charset="-122"/>
              </a:rPr>
              <a:t>20</a:t>
            </a:r>
            <a:r>
              <a:rPr lang="zh-CN" altLang="zh-CN" sz="2000">
                <a:latin typeface="Arial" charset="0"/>
                <a:ea typeface="宋体" charset="-122"/>
              </a:rPr>
              <a:t>个中英文字符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emp_name CHAR (20),</a:t>
            </a:r>
            <a:endParaRPr lang="zh-CN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#</a:t>
            </a:r>
            <a:r>
              <a:rPr lang="zh-CN" altLang="zh-CN" sz="2000">
                <a:latin typeface="Arial" charset="0"/>
                <a:ea typeface="宋体" charset="-122"/>
              </a:rPr>
              <a:t>总位数不超过</a:t>
            </a:r>
            <a:r>
              <a:rPr lang="en-US" altLang="zh-CN" sz="2000">
                <a:latin typeface="Arial" charset="0"/>
                <a:ea typeface="宋体" charset="-122"/>
              </a:rPr>
              <a:t>15</a:t>
            </a:r>
            <a:r>
              <a:rPr lang="zh-CN" altLang="zh-CN" sz="2000">
                <a:latin typeface="Arial" charset="0"/>
                <a:ea typeface="宋体" charset="-122"/>
              </a:rPr>
              <a:t>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salary DOUBLE,</a:t>
            </a:r>
            <a:endParaRPr lang="zh-CN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#</a:t>
            </a:r>
            <a:r>
              <a:rPr lang="zh-CN" altLang="zh-CN" sz="2000">
                <a:latin typeface="Arial" charset="0"/>
                <a:ea typeface="宋体" charset="-122"/>
              </a:rPr>
              <a:t>日期类型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birthday DATE,</a:t>
            </a:r>
            <a:endParaRPr lang="zh-CN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#</a:t>
            </a:r>
            <a:r>
              <a:rPr lang="zh-CN" altLang="zh-CN" sz="2000">
                <a:latin typeface="Arial" charset="0"/>
                <a:ea typeface="宋体" charset="-122"/>
              </a:rPr>
              <a:t>主键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  PRIMARY KEY (emp_id)</a:t>
            </a:r>
            <a:endParaRPr lang="zh-CN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) ;</a:t>
            </a:r>
            <a:endParaRPr lang="zh-CN" altLang="en-US" sz="2000">
              <a:latin typeface="Arial" charset="0"/>
              <a:ea typeface="宋体" charset="-122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157788"/>
            <a:ext cx="8750300" cy="120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133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3194</Words>
  <Application>Microsoft Office PowerPoint</Application>
  <PresentationFormat>全屏显示(4:3)</PresentationFormat>
  <Paragraphs>379</Paragraphs>
  <Slides>21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楷体</vt:lpstr>
      <vt:lpstr>宋体</vt:lpstr>
      <vt:lpstr>Arial</vt:lpstr>
      <vt:lpstr>Calibri</vt:lpstr>
      <vt:lpstr>Courier New</vt:lpstr>
      <vt:lpstr>Times New Roman</vt:lpstr>
      <vt:lpstr>Wingdings</vt:lpstr>
      <vt:lpstr>1_Office 主题</vt:lpstr>
      <vt:lpstr>Microsoft Word 97 - 2003 Document</vt:lpstr>
      <vt:lpstr>第3节 创建和管理表 </vt:lpstr>
      <vt:lpstr>目  标</vt:lpstr>
      <vt:lpstr>PowerPoint 演示文稿</vt:lpstr>
      <vt:lpstr>命名规则</vt:lpstr>
      <vt:lpstr>CREATE TABLE 语句</vt:lpstr>
      <vt:lpstr>创建表</vt:lpstr>
      <vt:lpstr>PowerPoint 演示文稿</vt:lpstr>
      <vt:lpstr>PowerPoint 演示文稿</vt:lpstr>
      <vt:lpstr>PowerPoint 演示文稿</vt:lpstr>
      <vt:lpstr>使用子查询创建表</vt:lpstr>
      <vt:lpstr>使用子查询创建表</vt:lpstr>
      <vt:lpstr>使用子查询创建表举例</vt:lpstr>
      <vt:lpstr>ALTER TABLE 语句</vt:lpstr>
      <vt:lpstr>追加一个新列</vt:lpstr>
      <vt:lpstr>修改一个列</vt:lpstr>
      <vt:lpstr>重命名一个列</vt:lpstr>
      <vt:lpstr>删除一个列</vt:lpstr>
      <vt:lpstr>改变对象的名称</vt:lpstr>
      <vt:lpstr>删除表</vt:lpstr>
      <vt:lpstr>清空表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</cp:lastModifiedBy>
  <cp:revision>28</cp:revision>
  <dcterms:created xsi:type="dcterms:W3CDTF">2013-03-04T07:19:04Z</dcterms:created>
  <dcterms:modified xsi:type="dcterms:W3CDTF">2020-01-10T07:17:20Z</dcterms:modified>
</cp:coreProperties>
</file>