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482"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5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4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E12A6-C01D-4CEE-A75E-C8BF6FB17111}" type="datetimeFigureOut">
              <a:rPr lang="zh-CN" altLang="en-US" smtClean="0"/>
              <a:t>2020/1/10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67B2B-9EBD-418B-A656-9C93799F435F}" type="slidenum">
              <a:rPr lang="zh-CN" altLang="en-US" smtClean="0"/>
              <a:t>‹#›</a:t>
            </a:fld>
            <a:endParaRPr lang="zh-CN" altLang="en-US"/>
          </a:p>
        </p:txBody>
      </p:sp>
    </p:spTree>
    <p:extLst>
      <p:ext uri="{BB962C8B-B14F-4D97-AF65-F5344CB8AC3E}">
        <p14:creationId xmlns:p14="http://schemas.microsoft.com/office/powerpoint/2010/main" val="377990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1.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a:t>Updating Rows</a:t>
            </a:r>
          </a:p>
          <a:p>
            <a:pPr marL="120650" lvl="1" defTabSz="406400" eaLnBrk="1" hangingPunct="1">
              <a:spcBef>
                <a:spcPct val="0"/>
              </a:spcBef>
            </a:pPr>
            <a:r>
              <a:rPr lang="en-US" altLang="zh-CN"/>
              <a:t>You can modify existing rows by using the </a:t>
            </a:r>
            <a:r>
              <a:rPr lang="en-US" altLang="zh-CN">
                <a:solidFill>
                  <a:srgbClr val="FC0128"/>
                </a:solidFill>
                <a:latin typeface="Courier New" pitchFamily="49" charset="0"/>
              </a:rPr>
              <a:t>UPDATE</a:t>
            </a:r>
            <a:r>
              <a:rPr lang="en-US" altLang="zh-CN">
                <a:solidFill>
                  <a:srgbClr val="FC0128"/>
                </a:solidFill>
              </a:rPr>
              <a:t> statement</a:t>
            </a:r>
            <a:r>
              <a:rPr lang="en-US" altLang="zh-CN"/>
              <a:t>.</a:t>
            </a:r>
          </a:p>
          <a:p>
            <a:pPr marL="120650" lvl="1" defTabSz="406400" eaLnBrk="1" hangingPunct="1">
              <a:spcBef>
                <a:spcPct val="0"/>
              </a:spcBef>
            </a:pPr>
            <a:r>
              <a:rPr lang="en-US" altLang="zh-CN"/>
              <a:t>In the syntax:</a:t>
            </a:r>
          </a:p>
          <a:p>
            <a:pPr marL="120650" lvl="1" defTabSz="406400" eaLnBrk="1" hangingPunct="1">
              <a:spcBef>
                <a:spcPct val="0"/>
              </a:spcBef>
            </a:pPr>
            <a:r>
              <a:rPr lang="en-US" altLang="zh-CN"/>
              <a:t>	</a:t>
            </a:r>
            <a:r>
              <a:rPr lang="en-US" altLang="zh-CN" i="1">
                <a:latin typeface="Courier New" pitchFamily="49" charset="0"/>
              </a:rPr>
              <a:t>table</a:t>
            </a:r>
            <a:r>
              <a:rPr lang="en-US" altLang="zh-CN"/>
              <a:t>		is the name of the table</a:t>
            </a:r>
          </a:p>
          <a:p>
            <a:pPr marL="120650" lvl="1" defTabSz="406400" eaLnBrk="1" hangingPunct="1">
              <a:spcBef>
                <a:spcPct val="0"/>
              </a:spcBef>
            </a:pPr>
            <a:r>
              <a:rPr lang="en-US" altLang="zh-CN"/>
              <a:t>	</a:t>
            </a:r>
            <a:r>
              <a:rPr lang="en-US" altLang="zh-CN" i="1">
                <a:latin typeface="Courier New" pitchFamily="49" charset="0"/>
              </a:rPr>
              <a:t>column</a:t>
            </a:r>
            <a:r>
              <a:rPr lang="en-US" altLang="zh-CN"/>
              <a:t>		is the name of the column in the table to populate</a:t>
            </a:r>
          </a:p>
          <a:p>
            <a:pPr marL="120650" lvl="1" defTabSz="406400" eaLnBrk="1" hangingPunct="1">
              <a:spcBef>
                <a:spcPct val="0"/>
              </a:spcBef>
            </a:pPr>
            <a:r>
              <a:rPr lang="en-US" altLang="zh-CN"/>
              <a:t>	</a:t>
            </a:r>
            <a:r>
              <a:rPr lang="en-US" altLang="zh-CN" i="1">
                <a:latin typeface="Courier New" pitchFamily="49" charset="0"/>
              </a:rPr>
              <a:t>value</a:t>
            </a:r>
            <a:r>
              <a:rPr lang="en-US" altLang="zh-CN"/>
              <a:t>		is the corresponding value or subquery for the column</a:t>
            </a:r>
          </a:p>
          <a:p>
            <a:pPr marL="120650" lvl="1" defTabSz="406400" eaLnBrk="1" hangingPunct="1">
              <a:spcBef>
                <a:spcPct val="0"/>
              </a:spcBef>
            </a:pPr>
            <a:r>
              <a:rPr lang="en-US" altLang="zh-CN"/>
              <a:t>	</a:t>
            </a:r>
            <a:r>
              <a:rPr lang="en-US" altLang="zh-CN" i="1">
                <a:latin typeface="Courier New" pitchFamily="49" charset="0"/>
              </a:rPr>
              <a:t>condition</a:t>
            </a:r>
            <a:r>
              <a:rPr lang="en-US" altLang="zh-CN"/>
              <a:t>		identifies the rows to be updated and is composed of column names 					expressions, constants, subqueries, and comparison operators</a:t>
            </a:r>
          </a:p>
          <a:p>
            <a:pPr marL="120650" lvl="1" defTabSz="406400" eaLnBrk="1" hangingPunct="1">
              <a:spcBef>
                <a:spcPct val="0"/>
              </a:spcBef>
            </a:pPr>
            <a:r>
              <a:rPr lang="en-US" altLang="zh-CN"/>
              <a:t>Confirm the update operation by querying the table to display the updated rows.</a:t>
            </a:r>
            <a:endParaRPr lang="en-US" altLang="zh-CN" i="1"/>
          </a:p>
          <a:p>
            <a:pPr marL="120650" lvl="1" defTabSz="406400" eaLnBrk="1" hangingPunct="1">
              <a:spcBef>
                <a:spcPct val="0"/>
              </a:spcBef>
            </a:pPr>
            <a:r>
              <a:rPr lang="en-US" altLang="zh-CN"/>
              <a:t>For more information, see </a:t>
            </a:r>
            <a:r>
              <a:rPr lang="en-US" altLang="zh-CN" i="1"/>
              <a:t>Oracle9i SQL Reference</a:t>
            </a:r>
            <a:r>
              <a:rPr lang="en-US" altLang="zh-CN"/>
              <a:t>, “</a:t>
            </a:r>
            <a:r>
              <a:rPr lang="en-US" altLang="zh-CN">
                <a:latin typeface="Courier New" pitchFamily="49" charset="0"/>
              </a:rPr>
              <a:t>UPDATE</a:t>
            </a:r>
            <a:r>
              <a:rPr lang="en-US" altLang="zh-CN"/>
              <a:t>.”</a:t>
            </a:r>
          </a:p>
          <a:p>
            <a:pPr marL="120650" lvl="1" defTabSz="406400" eaLnBrk="1" hangingPunct="1">
              <a:spcBef>
                <a:spcPct val="0"/>
              </a:spcBef>
            </a:pPr>
            <a:r>
              <a:rPr lang="en-US" altLang="zh-CN" b="1"/>
              <a:t>Note:</a:t>
            </a:r>
            <a:r>
              <a:rPr lang="en-US" altLang="zh-CN"/>
              <a:t> In general, use the primary key to identify a single row. Using other columns can unexpectedly cause several rows to be updated. For example, identifying a single row in the </a:t>
            </a:r>
            <a:r>
              <a:rPr lang="en-US" altLang="zh-CN">
                <a:latin typeface="Courier New" pitchFamily="49" charset="0"/>
              </a:rPr>
              <a:t>EMPLOYEES</a:t>
            </a:r>
            <a:r>
              <a:rPr lang="en-US" altLang="zh-CN"/>
              <a:t> table by name is dangerous, because more than one employee may have the same name.</a:t>
            </a:r>
          </a:p>
          <a:p>
            <a:pPr defTabSz="406400" eaLnBrk="1" hangingPunct="1">
              <a:spcBef>
                <a:spcPct val="0"/>
              </a:spcBef>
            </a:pPr>
            <a:endParaRPr lang="zh-CN" altLang="en-US" b="1"/>
          </a:p>
        </p:txBody>
      </p:sp>
      <p:sp>
        <p:nvSpPr>
          <p:cNvPr id="31747"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05253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460375" y="169863"/>
            <a:ext cx="5935663" cy="44513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417513" y="4770438"/>
            <a:ext cx="5945187"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0050" eaLnBrk="1" hangingPunct="1">
              <a:spcBef>
                <a:spcPct val="0"/>
              </a:spcBef>
              <a:tabLst>
                <a:tab pos="455613" algn="l"/>
              </a:tabLst>
            </a:pPr>
            <a:r>
              <a:rPr lang="en-US" altLang="zh-CN"/>
              <a:t>Updating Rows (continued)</a:t>
            </a:r>
          </a:p>
          <a:p>
            <a:pPr marL="120650" lvl="1" defTabSz="400050" eaLnBrk="1" hangingPunct="1">
              <a:spcBef>
                <a:spcPct val="0"/>
              </a:spcBef>
              <a:tabLst>
                <a:tab pos="455613" algn="l"/>
              </a:tabLst>
            </a:pPr>
            <a:r>
              <a:rPr lang="en-US" altLang="zh-CN"/>
              <a:t>The </a:t>
            </a:r>
            <a:r>
              <a:rPr lang="en-US" altLang="zh-CN">
                <a:solidFill>
                  <a:srgbClr val="FC0128"/>
                </a:solidFill>
                <a:latin typeface="Courier New" pitchFamily="49" charset="0"/>
              </a:rPr>
              <a:t>UPDATE</a:t>
            </a:r>
            <a:r>
              <a:rPr lang="en-US" altLang="zh-CN">
                <a:solidFill>
                  <a:srgbClr val="FC0128"/>
                </a:solidFill>
              </a:rPr>
              <a:t> statement</a:t>
            </a:r>
            <a:r>
              <a:rPr lang="en-US" altLang="zh-CN"/>
              <a:t> modifies specific rows if the </a:t>
            </a:r>
            <a:r>
              <a:rPr lang="en-US" altLang="zh-CN">
                <a:latin typeface="Courier New" pitchFamily="49" charset="0"/>
              </a:rPr>
              <a:t>WHERE</a:t>
            </a:r>
            <a:r>
              <a:rPr lang="en-US" altLang="zh-CN"/>
              <a:t> clause is specified. The slide example transfers employee 113 (Popp) to department 70.  </a:t>
            </a:r>
          </a:p>
          <a:p>
            <a:pPr marL="120650" lvl="1" defTabSz="400050" eaLnBrk="1" hangingPunct="1">
              <a:spcBef>
                <a:spcPct val="0"/>
              </a:spcBef>
              <a:tabLst>
                <a:tab pos="455613" algn="l"/>
              </a:tabLst>
            </a:pPr>
            <a:r>
              <a:rPr lang="en-US" altLang="zh-CN"/>
              <a:t>If you omit the </a:t>
            </a:r>
            <a:r>
              <a:rPr lang="en-US" altLang="zh-CN">
                <a:latin typeface="Courier New" pitchFamily="49" charset="0"/>
              </a:rPr>
              <a:t>WHERE</a:t>
            </a:r>
            <a:r>
              <a:rPr lang="en-US" altLang="zh-CN"/>
              <a:t> clause, all the rows in the table are modified.</a:t>
            </a:r>
          </a:p>
          <a:p>
            <a:pPr marL="120650" lvl="1" defTabSz="400050" eaLnBrk="1" hangingPunct="1">
              <a:spcBef>
                <a:spcPct val="0"/>
              </a:spcBef>
              <a:tabLst>
                <a:tab pos="455613" algn="l"/>
              </a:tabLst>
            </a:pPr>
            <a:r>
              <a:rPr lang="en-US" altLang="zh-CN">
                <a:latin typeface="Courier New" pitchFamily="49" charset="0"/>
              </a:rPr>
              <a:t>   SELECT last_name, department_id</a:t>
            </a:r>
          </a:p>
          <a:p>
            <a:pPr marL="120650" lvl="1" defTabSz="400050" eaLnBrk="1" hangingPunct="1">
              <a:spcBef>
                <a:spcPct val="0"/>
              </a:spcBef>
              <a:tabLst>
                <a:tab pos="455613" algn="l"/>
              </a:tabLst>
            </a:pPr>
            <a:r>
              <a:rPr lang="en-US" altLang="zh-CN">
                <a:latin typeface="Courier New" pitchFamily="49" charset="0"/>
              </a:rPr>
              <a:t>   FROM   copy_emp;</a:t>
            </a:r>
          </a:p>
          <a:p>
            <a:pPr marL="120650" lvl="1" defTabSz="400050" eaLnBrk="1" hangingPunct="1">
              <a:spcBef>
                <a:spcPct val="0"/>
              </a:spcBef>
              <a:tabLst>
                <a:tab pos="455613" algn="l"/>
              </a:tabLst>
            </a:pPr>
            <a:r>
              <a:rPr lang="en-US" altLang="zh-CN">
                <a:latin typeface="Courier New" pitchFamily="49" charset="0"/>
              </a:rPr>
              <a:t>   </a:t>
            </a:r>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endParaRPr lang="en-US" altLang="zh-CN" b="1"/>
          </a:p>
          <a:p>
            <a:pPr marL="120650" lvl="1" defTabSz="400050" eaLnBrk="1" hangingPunct="1">
              <a:spcBef>
                <a:spcPct val="0"/>
              </a:spcBef>
              <a:tabLst>
                <a:tab pos="455613" algn="l"/>
              </a:tabLst>
            </a:pPr>
            <a:r>
              <a:rPr lang="en-US" altLang="zh-CN" b="1"/>
              <a:t>Note:</a:t>
            </a:r>
            <a:r>
              <a:rPr lang="en-US" altLang="zh-CN"/>
              <a:t> The </a:t>
            </a:r>
            <a:r>
              <a:rPr lang="en-US" altLang="zh-CN">
                <a:latin typeface="Courier New" pitchFamily="49" charset="0"/>
              </a:rPr>
              <a:t>COPY_EMP</a:t>
            </a:r>
            <a:r>
              <a:rPr lang="en-US" altLang="zh-CN"/>
              <a:t> table has the same data as the </a:t>
            </a:r>
            <a:r>
              <a:rPr lang="en-US" altLang="zh-CN">
                <a:latin typeface="Courier New" pitchFamily="49" charset="0"/>
              </a:rPr>
              <a:t>EMPLOYEES</a:t>
            </a:r>
            <a:r>
              <a:rPr lang="en-US" altLang="zh-CN"/>
              <a:t> table. </a:t>
            </a:r>
          </a:p>
        </p:txBody>
      </p:sp>
      <p:sp useBgFill="1">
        <p:nvSpPr>
          <p:cNvPr id="32772" name="Freeform 4"/>
          <p:cNvSpPr>
            <a:spLocks/>
          </p:cNvSpPr>
          <p:nvPr/>
        </p:nvSpPr>
        <p:spPr bwMode="auto">
          <a:xfrm>
            <a:off x="392113" y="7578725"/>
            <a:ext cx="5462587" cy="331788"/>
          </a:xfrm>
          <a:custGeom>
            <a:avLst/>
            <a:gdLst>
              <a:gd name="T0" fmla="*/ 0 w 3614"/>
              <a:gd name="T1" fmla="*/ 0 h 216"/>
              <a:gd name="T2" fmla="*/ 2147483647 w 3614"/>
              <a:gd name="T3" fmla="*/ 0 h 216"/>
              <a:gd name="T4" fmla="*/ 2147483647 w 3614"/>
              <a:gd name="T5" fmla="*/ 2147483647 h 216"/>
              <a:gd name="T6" fmla="*/ 2147483647 w 3614"/>
              <a:gd name="T7" fmla="*/ 2147483647 h 216"/>
              <a:gd name="T8" fmla="*/ 2147483647 w 3614"/>
              <a:gd name="T9" fmla="*/ 2147483647 h 216"/>
              <a:gd name="T10" fmla="*/ 2147483647 w 3614"/>
              <a:gd name="T11" fmla="*/ 2147483647 h 216"/>
              <a:gd name="T12" fmla="*/ 2147483647 w 3614"/>
              <a:gd name="T13" fmla="*/ 2147483647 h 216"/>
              <a:gd name="T14" fmla="*/ 2147483647 w 3614"/>
              <a:gd name="T15" fmla="*/ 2147483647 h 216"/>
              <a:gd name="T16" fmla="*/ 2147483647 w 3614"/>
              <a:gd name="T17" fmla="*/ 2147483647 h 216"/>
              <a:gd name="T18" fmla="*/ 2147483647 w 3614"/>
              <a:gd name="T19" fmla="*/ 2147483647 h 216"/>
              <a:gd name="T20" fmla="*/ 2147483647 w 3614"/>
              <a:gd name="T21" fmla="*/ 2147483647 h 216"/>
              <a:gd name="T22" fmla="*/ 2147483647 w 3614"/>
              <a:gd name="T23" fmla="*/ 2147483647 h 216"/>
              <a:gd name="T24" fmla="*/ 2147483647 w 3614"/>
              <a:gd name="T25" fmla="*/ 2147483647 h 216"/>
              <a:gd name="T26" fmla="*/ 2147483647 w 3614"/>
              <a:gd name="T27" fmla="*/ 2147483647 h 216"/>
              <a:gd name="T28" fmla="*/ 2147483647 w 3614"/>
              <a:gd name="T29" fmla="*/ 2147483647 h 216"/>
              <a:gd name="T30" fmla="*/ 2147483647 w 3614"/>
              <a:gd name="T31" fmla="*/ 2147483647 h 216"/>
              <a:gd name="T32" fmla="*/ 2147483647 w 3614"/>
              <a:gd name="T33" fmla="*/ 2147483647 h 216"/>
              <a:gd name="T34" fmla="*/ 2147483647 w 3614"/>
              <a:gd name="T35" fmla="*/ 2147483647 h 216"/>
              <a:gd name="T36" fmla="*/ 2147483647 w 3614"/>
              <a:gd name="T37" fmla="*/ 2147483647 h 216"/>
              <a:gd name="T38" fmla="*/ 2147483647 w 3614"/>
              <a:gd name="T39" fmla="*/ 2147483647 h 216"/>
              <a:gd name="T40" fmla="*/ 2147483647 w 3614"/>
              <a:gd name="T41" fmla="*/ 2147483647 h 216"/>
              <a:gd name="T42" fmla="*/ 0 w 3614"/>
              <a:gd name="T43" fmla="*/ 2147483647 h 216"/>
              <a:gd name="T44" fmla="*/ 0 w 3614"/>
              <a:gd name="T45" fmla="*/ 0 h 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4"/>
              <a:gd name="T70" fmla="*/ 0 h 216"/>
              <a:gd name="T71" fmla="*/ 3614 w 3614"/>
              <a:gd name="T72" fmla="*/ 216 h 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6029325"/>
            <a:ext cx="4699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27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7605713"/>
            <a:ext cx="47339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2775" name="Text Box 7"/>
          <p:cNvSpPr txBox="1">
            <a:spLocks noChangeArrowheads="1"/>
          </p:cNvSpPr>
          <p:nvPr/>
        </p:nvSpPr>
        <p:spPr bwMode="auto">
          <a:xfrm>
            <a:off x="915988" y="729615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eaLnBrk="0" hangingPunct="0">
              <a:spcBef>
                <a:spcPct val="30000"/>
              </a:spcBef>
              <a:defRPr sz="1200">
                <a:solidFill>
                  <a:schemeClr val="tx1"/>
                </a:solidFill>
                <a:latin typeface="Calibri" pitchFamily="34" charset="0"/>
                <a:ea typeface="宋体" charset="-122"/>
              </a:defRPr>
            </a:lvl1pPr>
            <a:lvl2pPr marL="742950" indent="-285750" defTabSz="787400" eaLnBrk="0" hangingPunct="0">
              <a:spcBef>
                <a:spcPct val="30000"/>
              </a:spcBef>
              <a:defRPr sz="1200">
                <a:solidFill>
                  <a:schemeClr val="tx1"/>
                </a:solidFill>
                <a:latin typeface="Calibri" pitchFamily="34" charset="0"/>
                <a:ea typeface="宋体" charset="-122"/>
              </a:defRPr>
            </a:lvl2pPr>
            <a:lvl3pPr marL="1143000" indent="-228600" defTabSz="787400" eaLnBrk="0" hangingPunct="0">
              <a:spcBef>
                <a:spcPct val="30000"/>
              </a:spcBef>
              <a:defRPr sz="1200">
                <a:solidFill>
                  <a:schemeClr val="tx1"/>
                </a:solidFill>
                <a:latin typeface="Calibri" pitchFamily="34" charset="0"/>
                <a:ea typeface="宋体" charset="-122"/>
              </a:defRPr>
            </a:lvl3pPr>
            <a:lvl4pPr marL="1600200" indent="-228600" defTabSz="787400" eaLnBrk="0" hangingPunct="0">
              <a:spcBef>
                <a:spcPct val="30000"/>
              </a:spcBef>
              <a:defRPr sz="1200">
                <a:solidFill>
                  <a:schemeClr val="tx1"/>
                </a:solidFill>
                <a:latin typeface="Calibri" pitchFamily="34" charset="0"/>
                <a:ea typeface="宋体" charset="-122"/>
              </a:defRPr>
            </a:lvl4pPr>
            <a:lvl5pPr marL="2057400" indent="-228600" defTabSz="787400" eaLnBrk="0" hangingPunct="0">
              <a:spcBef>
                <a:spcPct val="30000"/>
              </a:spcBef>
              <a:defRPr sz="1200">
                <a:solidFill>
                  <a:schemeClr val="tx1"/>
                </a:solidFill>
                <a:latin typeface="Calibri" pitchFamily="34" charset="0"/>
                <a:ea typeface="宋体" charset="-122"/>
              </a:defRPr>
            </a:lvl5pPr>
            <a:lvl6pPr marL="2514600" indent="-228600" defTabSz="7874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defTabSz="7874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defTabSz="7874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defTabSz="7874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buClr>
                <a:srgbClr val="000000"/>
              </a:buClr>
            </a:pPr>
            <a:r>
              <a:rPr lang="zh-CN" altLang="en-US" sz="2300" b="1">
                <a:latin typeface="Arial" charset="0"/>
                <a:ea typeface="Arial Unicode MS" pitchFamily="34" charset="-122"/>
                <a:cs typeface="Arial Unicode MS" pitchFamily="34" charset="-122"/>
              </a:rPr>
              <a:t>…</a:t>
            </a:r>
          </a:p>
        </p:txBody>
      </p:sp>
    </p:spTree>
    <p:extLst>
      <p:ext uri="{BB962C8B-B14F-4D97-AF65-F5344CB8AC3E}">
        <p14:creationId xmlns:p14="http://schemas.microsoft.com/office/powerpoint/2010/main" val="96245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a:t>Integrity Constraint Error</a:t>
            </a:r>
          </a:p>
          <a:p>
            <a:pPr marL="120650" lvl="1" defTabSz="406400" eaLnBrk="1" hangingPunct="1">
              <a:spcBef>
                <a:spcPct val="0"/>
              </a:spcBef>
            </a:pPr>
            <a:r>
              <a:rPr lang="en-US" altLang="zh-CN"/>
              <a:t>If you attempt to update a record with a value that is tied to an </a:t>
            </a:r>
            <a:r>
              <a:rPr lang="en-US" altLang="zh-CN">
                <a:solidFill>
                  <a:srgbClr val="FC0128"/>
                </a:solidFill>
              </a:rPr>
              <a:t>integrity constraint</a:t>
            </a:r>
            <a:r>
              <a:rPr lang="en-US" altLang="zh-CN"/>
              <a:t>, an error is returned. </a:t>
            </a:r>
          </a:p>
          <a:p>
            <a:pPr marL="120650" lvl="1" defTabSz="406400" eaLnBrk="1" hangingPunct="1">
              <a:spcBef>
                <a:spcPct val="0"/>
              </a:spcBef>
            </a:pPr>
            <a:r>
              <a:rPr lang="en-US" altLang="zh-CN">
                <a:latin typeface="Times" pitchFamily="18" charset="0"/>
              </a:rPr>
              <a:t>In the example on the slide, department number 55 does not exist in the parent table, </a:t>
            </a:r>
            <a:r>
              <a:rPr lang="en-US" altLang="zh-CN">
                <a:latin typeface="Courier New" pitchFamily="49" charset="0"/>
              </a:rPr>
              <a:t>DEPARTMENTS</a:t>
            </a:r>
            <a:r>
              <a:rPr lang="en-US" altLang="zh-CN">
                <a:latin typeface="Times" pitchFamily="18" charset="0"/>
              </a:rPr>
              <a:t>, and so you receive the </a:t>
            </a:r>
            <a:r>
              <a:rPr lang="en-US" altLang="zh-CN" i="1">
                <a:latin typeface="Times" pitchFamily="18" charset="0"/>
              </a:rPr>
              <a:t>parent key</a:t>
            </a:r>
            <a:r>
              <a:rPr lang="en-US" altLang="zh-CN">
                <a:latin typeface="Times" pitchFamily="18" charset="0"/>
              </a:rPr>
              <a:t> violation </a:t>
            </a:r>
            <a:r>
              <a:rPr lang="en-US" altLang="zh-CN">
                <a:latin typeface="Courier New" pitchFamily="49" charset="0"/>
              </a:rPr>
              <a:t>ORA-02291</a:t>
            </a:r>
            <a:r>
              <a:rPr lang="en-US" altLang="zh-CN">
                <a:latin typeface="Times" pitchFamily="18" charset="0"/>
              </a:rPr>
              <a:t>.</a:t>
            </a:r>
          </a:p>
          <a:p>
            <a:pPr marL="120650" lvl="1" defTabSz="406400" eaLnBrk="1" hangingPunct="1">
              <a:spcBef>
                <a:spcPct val="0"/>
              </a:spcBef>
            </a:pPr>
            <a:r>
              <a:rPr lang="en-US" altLang="zh-CN" b="1"/>
              <a:t>Note:</a:t>
            </a:r>
            <a:r>
              <a:rPr lang="en-US" altLang="zh-CN"/>
              <a:t> Integrity constraints ensure that the data adheres to a predefined set of rules. A subsequent lesson  covers integrity constraints in greater depth.</a:t>
            </a:r>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defTabSz="406400" eaLnBrk="1" hangingPunct="1">
              <a:spcBef>
                <a:spcPct val="65000"/>
              </a:spcBef>
            </a:pPr>
            <a:r>
              <a:rPr lang="en-US" altLang="zh-CN">
                <a:solidFill>
                  <a:srgbClr val="0000FF"/>
                </a:solidFill>
              </a:rPr>
              <a:t>Instructor Note</a:t>
            </a:r>
          </a:p>
          <a:p>
            <a:pPr marL="120650" lvl="1" defTabSz="406400" eaLnBrk="1" hangingPunct="1">
              <a:spcBef>
                <a:spcPct val="0"/>
              </a:spcBef>
            </a:pPr>
            <a:r>
              <a:rPr lang="en-US" altLang="zh-CN">
                <a:solidFill>
                  <a:srgbClr val="0000FF"/>
                </a:solidFill>
              </a:rPr>
              <a:t>Explain integrity constraints, and review the concepts of primary key and foreign key.</a:t>
            </a:r>
          </a:p>
        </p:txBody>
      </p:sp>
      <p:sp>
        <p:nvSpPr>
          <p:cNvPr id="33795"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71866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4819"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4820" name="Rectangle 4"/>
          <p:cNvSpPr>
            <a:spLocks noGrp="1" noChangeArrowheads="1"/>
          </p:cNvSpPr>
          <p:nvPr>
            <p:ph type="body" idx="1"/>
          </p:nvPr>
        </p:nvSpPr>
        <p:spPr bwMode="auto">
          <a:xfrm>
            <a:off x="377825" y="4770438"/>
            <a:ext cx="59372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0050" eaLnBrk="1" hangingPunct="1">
              <a:spcBef>
                <a:spcPct val="0"/>
              </a:spcBef>
              <a:tabLst>
                <a:tab pos="455613" algn="l"/>
              </a:tabLst>
            </a:pPr>
            <a:r>
              <a:rPr lang="en-US" altLang="zh-CN"/>
              <a:t>Removing a Row from a Table</a:t>
            </a:r>
          </a:p>
          <a:p>
            <a:pPr marL="120650" lvl="1" defTabSz="400050" eaLnBrk="1" hangingPunct="1">
              <a:spcBef>
                <a:spcPct val="0"/>
              </a:spcBef>
              <a:tabLst>
                <a:tab pos="455613" algn="l"/>
              </a:tabLst>
            </a:pPr>
            <a:r>
              <a:rPr lang="en-US" altLang="zh-CN"/>
              <a:t>The slide graphic removes the Finance department from the </a:t>
            </a:r>
            <a:r>
              <a:rPr lang="en-US" altLang="zh-CN">
                <a:latin typeface="Courier New" pitchFamily="49" charset="0"/>
              </a:rPr>
              <a:t>DEPARTMENTS</a:t>
            </a:r>
            <a:r>
              <a:rPr lang="en-US" altLang="zh-CN"/>
              <a:t> table (assuming that there are no constraints defined on the </a:t>
            </a:r>
            <a:r>
              <a:rPr lang="en-US" altLang="zh-CN">
                <a:latin typeface="Courier New" pitchFamily="49" charset="0"/>
              </a:rPr>
              <a:t>DEPARTMENTS</a:t>
            </a:r>
            <a:r>
              <a:rPr lang="en-US" altLang="zh-CN"/>
              <a:t> table).</a:t>
            </a:r>
          </a:p>
          <a:p>
            <a:pPr marL="120650" lvl="1" defTabSz="400050" eaLnBrk="1" hangingPunct="1">
              <a:spcBef>
                <a:spcPct val="0"/>
              </a:spcBef>
              <a:tabLst>
                <a:tab pos="455613" algn="l"/>
              </a:tabLst>
            </a:pPr>
            <a:endParaRPr lang="en-US" altLang="zh-CN"/>
          </a:p>
          <a:p>
            <a:pPr marL="120650" lvl="1" defTabSz="400050" eaLnBrk="1" hangingPunct="1">
              <a:spcBef>
                <a:spcPct val="0"/>
              </a:spcBef>
              <a:tabLst>
                <a:tab pos="455613" algn="l"/>
              </a:tabLst>
            </a:pPr>
            <a:endParaRPr lang="en-US" altLang="zh-CN"/>
          </a:p>
          <a:p>
            <a:pPr marL="120650" lvl="1" defTabSz="400050" eaLnBrk="1" hangingPunct="1">
              <a:spcBef>
                <a:spcPct val="0"/>
              </a:spcBef>
              <a:tabLst>
                <a:tab pos="455613" algn="l"/>
              </a:tabLst>
            </a:pPr>
            <a:endParaRPr lang="en-US" altLang="zh-CN"/>
          </a:p>
          <a:p>
            <a:pPr marL="120650" lvl="1" defTabSz="400050" eaLnBrk="1" hangingPunct="1">
              <a:spcBef>
                <a:spcPct val="0"/>
              </a:spcBef>
              <a:tabLst>
                <a:tab pos="455613" algn="l"/>
              </a:tabLst>
            </a:pPr>
            <a:endParaRPr lang="en-US" altLang="zh-CN"/>
          </a:p>
          <a:p>
            <a:pPr marL="120650" lvl="1" defTabSz="400050" eaLnBrk="1" hangingPunct="1">
              <a:spcBef>
                <a:spcPct val="0"/>
              </a:spcBef>
              <a:tabLst>
                <a:tab pos="455613" algn="l"/>
              </a:tabLst>
            </a:pPr>
            <a:endParaRPr lang="en-US" altLang="zh-CN"/>
          </a:p>
          <a:p>
            <a:pPr defTabSz="400050" eaLnBrk="1" hangingPunct="1">
              <a:spcBef>
                <a:spcPct val="0"/>
              </a:spcBef>
              <a:tabLst>
                <a:tab pos="455613" algn="l"/>
              </a:tabLst>
            </a:pPr>
            <a:r>
              <a:rPr lang="en-US" altLang="zh-CN">
                <a:solidFill>
                  <a:srgbClr val="0000FF"/>
                </a:solidFill>
              </a:rPr>
              <a:t>Instructor Note</a:t>
            </a:r>
          </a:p>
          <a:p>
            <a:pPr marL="120650" lvl="1" defTabSz="400050" eaLnBrk="1" hangingPunct="1">
              <a:spcBef>
                <a:spcPct val="0"/>
              </a:spcBef>
              <a:tabLst>
                <a:tab pos="455613" algn="l"/>
              </a:tabLst>
            </a:pPr>
            <a:r>
              <a:rPr lang="en-US" altLang="zh-CN">
                <a:solidFill>
                  <a:srgbClr val="0000FF"/>
                </a:solidFill>
              </a:rPr>
              <a:t>After all the rows have been eliminated with the </a:t>
            </a:r>
            <a:r>
              <a:rPr lang="en-US" altLang="zh-CN">
                <a:solidFill>
                  <a:srgbClr val="0000FF"/>
                </a:solidFill>
                <a:latin typeface="Courier New" pitchFamily="49" charset="0"/>
              </a:rPr>
              <a:t>DELETE</a:t>
            </a:r>
            <a:r>
              <a:rPr lang="en-US" altLang="zh-CN">
                <a:solidFill>
                  <a:srgbClr val="0000FF"/>
                </a:solidFill>
              </a:rPr>
              <a:t> statement, only the data structure of the table remains. A more efficient method of emptying a table is with the </a:t>
            </a:r>
            <a:r>
              <a:rPr lang="en-US" altLang="zh-CN">
                <a:solidFill>
                  <a:srgbClr val="0000FF"/>
                </a:solidFill>
                <a:latin typeface="Courier New" pitchFamily="49" charset="0"/>
              </a:rPr>
              <a:t>TRUNCATE</a:t>
            </a:r>
            <a:r>
              <a:rPr lang="en-US" altLang="zh-CN">
                <a:solidFill>
                  <a:srgbClr val="0000FF"/>
                </a:solidFill>
              </a:rPr>
              <a:t> statement.</a:t>
            </a:r>
            <a:br>
              <a:rPr lang="en-US" altLang="zh-CN">
                <a:solidFill>
                  <a:srgbClr val="0000FF"/>
                </a:solidFill>
              </a:rPr>
            </a:br>
            <a:r>
              <a:rPr lang="en-US" altLang="zh-CN">
                <a:solidFill>
                  <a:srgbClr val="0000FF"/>
                </a:solidFill>
              </a:rPr>
              <a:t>You can use the </a:t>
            </a:r>
            <a:r>
              <a:rPr lang="en-US" altLang="zh-CN">
                <a:solidFill>
                  <a:srgbClr val="0000FF"/>
                </a:solidFill>
                <a:latin typeface="Courier New" pitchFamily="49" charset="0"/>
              </a:rPr>
              <a:t>TRUNCATE</a:t>
            </a:r>
            <a:r>
              <a:rPr lang="en-US" altLang="zh-CN">
                <a:solidFill>
                  <a:srgbClr val="0000FF"/>
                </a:solidFill>
              </a:rPr>
              <a:t> statement to quickly remove all rows from a table or cluster. Removing rows with the </a:t>
            </a:r>
            <a:r>
              <a:rPr lang="en-US" altLang="zh-CN">
                <a:solidFill>
                  <a:srgbClr val="0000FF"/>
                </a:solidFill>
                <a:latin typeface="Courier New" pitchFamily="49" charset="0"/>
              </a:rPr>
              <a:t>TRUNCATE</a:t>
            </a:r>
            <a:r>
              <a:rPr lang="en-US" altLang="zh-CN">
                <a:solidFill>
                  <a:srgbClr val="0000FF"/>
                </a:solidFill>
              </a:rPr>
              <a:t> statement is faster than removing them with the </a:t>
            </a:r>
            <a:r>
              <a:rPr lang="en-US" altLang="zh-CN">
                <a:solidFill>
                  <a:srgbClr val="0000FF"/>
                </a:solidFill>
                <a:latin typeface="Courier New" pitchFamily="49" charset="0"/>
              </a:rPr>
              <a:t>DELETE</a:t>
            </a:r>
            <a:r>
              <a:rPr lang="en-US" altLang="zh-CN">
                <a:solidFill>
                  <a:srgbClr val="0000FF"/>
                </a:solidFill>
              </a:rPr>
              <a:t> statement for the following reasons:</a:t>
            </a:r>
          </a:p>
          <a:p>
            <a:pPr marL="449263" lvl="2" indent="-207963" defTabSz="400050" eaLnBrk="1" hangingPunct="1">
              <a:spcBef>
                <a:spcPct val="0"/>
              </a:spcBef>
              <a:tabLst>
                <a:tab pos="455613" algn="l"/>
              </a:tabLst>
            </a:pPr>
            <a:r>
              <a:rPr lang="en-US" altLang="zh-CN">
                <a:solidFill>
                  <a:srgbClr val="0000FF"/>
                </a:solidFill>
              </a:rPr>
              <a:t>The </a:t>
            </a:r>
            <a:r>
              <a:rPr lang="en-US" altLang="zh-CN">
                <a:solidFill>
                  <a:srgbClr val="0000FF"/>
                </a:solidFill>
                <a:latin typeface="Courier New" pitchFamily="49" charset="0"/>
              </a:rPr>
              <a:t>TRUNCATE</a:t>
            </a:r>
            <a:r>
              <a:rPr lang="en-US" altLang="zh-CN">
                <a:solidFill>
                  <a:srgbClr val="0000FF"/>
                </a:solidFill>
              </a:rPr>
              <a:t> statement is a data definition language (DDL) statement and generates no rollback information. It is covered in a subsequent lesson.</a:t>
            </a:r>
          </a:p>
          <a:p>
            <a:pPr marL="449263" lvl="2" indent="-207963" defTabSz="400050" eaLnBrk="1" hangingPunct="1">
              <a:spcBef>
                <a:spcPct val="0"/>
              </a:spcBef>
              <a:tabLst>
                <a:tab pos="455613" algn="l"/>
              </a:tabLst>
            </a:pPr>
            <a:r>
              <a:rPr lang="en-US" altLang="zh-CN">
                <a:solidFill>
                  <a:srgbClr val="0000FF"/>
                </a:solidFill>
              </a:rPr>
              <a:t>Truncating a table does not fire the delete triggers of the table. </a:t>
            </a:r>
          </a:p>
          <a:p>
            <a:pPr marL="449263" lvl="2" indent="-207963" defTabSz="400050" eaLnBrk="1" hangingPunct="1">
              <a:spcBef>
                <a:spcPct val="0"/>
              </a:spcBef>
              <a:tabLst>
                <a:tab pos="455613" algn="l"/>
              </a:tabLst>
            </a:pPr>
            <a:r>
              <a:rPr lang="en-US" altLang="zh-CN">
                <a:solidFill>
                  <a:srgbClr val="0000FF"/>
                </a:solidFill>
              </a:rPr>
              <a:t>If the table is the parent of a referential integrity constraint, you cannot truncate the table. Disable the constraint before issuing the </a:t>
            </a:r>
            <a:r>
              <a:rPr lang="en-US" altLang="zh-CN">
                <a:solidFill>
                  <a:srgbClr val="0000FF"/>
                </a:solidFill>
                <a:latin typeface="Courier New" pitchFamily="49" charset="0"/>
              </a:rPr>
              <a:t>TRUNCATE</a:t>
            </a:r>
            <a:r>
              <a:rPr lang="en-US" altLang="zh-CN">
                <a:solidFill>
                  <a:srgbClr val="0000FF"/>
                </a:solidFill>
              </a:rPr>
              <a:t> statement.</a:t>
            </a:r>
          </a:p>
        </p:txBody>
      </p:sp>
      <p:sp>
        <p:nvSpPr>
          <p:cNvPr id="34821" name="Rectangle 5"/>
          <p:cNvSpPr>
            <a:spLocks noGrp="1" noRot="1" noChangeAspect="1" noChangeArrowheads="1" noTextEdit="1"/>
          </p:cNvSpPr>
          <p:nvPr>
            <p:ph type="sldImg"/>
          </p:nvPr>
        </p:nvSpPr>
        <p:spPr bwMode="auto">
          <a:xfrm>
            <a:off x="460375" y="169863"/>
            <a:ext cx="5935663" cy="44513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34709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5843"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5844" name="Rectangle 4"/>
          <p:cNvSpPr>
            <a:spLocks noGrp="1" noChangeArrowheads="1"/>
          </p:cNvSpPr>
          <p:nvPr>
            <p:ph type="body" idx="1"/>
          </p:nvPr>
        </p:nvSpPr>
        <p:spPr bwMode="auto">
          <a:xfrm>
            <a:off x="388938" y="4773613"/>
            <a:ext cx="6027737"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a:t>Deleting Rows</a:t>
            </a:r>
          </a:p>
          <a:p>
            <a:pPr marL="120650" lvl="1" defTabSz="406400" eaLnBrk="1" hangingPunct="1">
              <a:spcBef>
                <a:spcPct val="0"/>
              </a:spcBef>
            </a:pPr>
            <a:r>
              <a:rPr lang="en-US" altLang="zh-CN"/>
              <a:t>You can remove existing rows by using the </a:t>
            </a:r>
            <a:r>
              <a:rPr lang="en-US" altLang="zh-CN">
                <a:solidFill>
                  <a:srgbClr val="FC0128"/>
                </a:solidFill>
                <a:latin typeface="Courier New" pitchFamily="49" charset="0"/>
              </a:rPr>
              <a:t>DELETE</a:t>
            </a:r>
            <a:r>
              <a:rPr lang="en-US" altLang="zh-CN">
                <a:solidFill>
                  <a:srgbClr val="FC0128"/>
                </a:solidFill>
              </a:rPr>
              <a:t> statement</a:t>
            </a:r>
            <a:r>
              <a:rPr lang="en-US" altLang="zh-CN"/>
              <a:t>.</a:t>
            </a:r>
          </a:p>
          <a:p>
            <a:pPr marL="120650" lvl="1" defTabSz="406400" eaLnBrk="1" hangingPunct="1">
              <a:spcBef>
                <a:spcPct val="0"/>
              </a:spcBef>
            </a:pPr>
            <a:r>
              <a:rPr lang="en-US" altLang="zh-CN"/>
              <a:t>In the syntax:</a:t>
            </a:r>
          </a:p>
          <a:p>
            <a:pPr marL="120650" lvl="1" defTabSz="406400" eaLnBrk="1" hangingPunct="1">
              <a:spcBef>
                <a:spcPct val="0"/>
              </a:spcBef>
            </a:pPr>
            <a:r>
              <a:rPr lang="en-US" altLang="zh-CN"/>
              <a:t>	</a:t>
            </a:r>
            <a:r>
              <a:rPr lang="en-US" altLang="zh-CN" i="1">
                <a:latin typeface="Courier New" pitchFamily="49" charset="0"/>
              </a:rPr>
              <a:t>table</a:t>
            </a:r>
            <a:r>
              <a:rPr lang="en-US" altLang="zh-CN" i="1"/>
              <a:t>		</a:t>
            </a:r>
            <a:r>
              <a:rPr lang="en-US" altLang="zh-CN"/>
              <a:t>is the table name</a:t>
            </a:r>
            <a:br>
              <a:rPr lang="en-US" altLang="zh-CN"/>
            </a:br>
            <a:r>
              <a:rPr lang="en-US" altLang="zh-CN"/>
              <a:t>	</a:t>
            </a:r>
            <a:r>
              <a:rPr lang="en-US" altLang="zh-CN" i="1">
                <a:latin typeface="Courier New" pitchFamily="49" charset="0"/>
              </a:rPr>
              <a:t>condition</a:t>
            </a:r>
            <a:r>
              <a:rPr lang="en-US" altLang="zh-CN"/>
              <a:t>		identifies the rows to be deleted and is composed of column names, 					expressions, constants, subqueries, and comparison operators</a:t>
            </a:r>
          </a:p>
          <a:p>
            <a:pPr marL="120650" lvl="1" defTabSz="406400" eaLnBrk="1" hangingPunct="1">
              <a:spcBef>
                <a:spcPct val="0"/>
              </a:spcBef>
            </a:pPr>
            <a:endParaRPr lang="en-US" altLang="zh-CN"/>
          </a:p>
          <a:p>
            <a:pPr marL="120650" lvl="1" defTabSz="406400" eaLnBrk="1" hangingPunct="1">
              <a:spcBef>
                <a:spcPct val="0"/>
              </a:spcBef>
            </a:pPr>
            <a:r>
              <a:rPr lang="en-US" altLang="zh-CN" b="1"/>
              <a:t>Note:</a:t>
            </a:r>
            <a:r>
              <a:rPr lang="en-US" altLang="zh-CN"/>
              <a:t> If no rows are deleted, a message “</a:t>
            </a:r>
            <a:r>
              <a:rPr lang="en-US" altLang="zh-CN">
                <a:latin typeface="Courier New" pitchFamily="49" charset="0"/>
              </a:rPr>
              <a:t>0 rows deleted</a:t>
            </a:r>
            <a:r>
              <a:rPr lang="en-US" altLang="zh-CN"/>
              <a:t>.” is returned:</a:t>
            </a:r>
          </a:p>
          <a:p>
            <a:pPr marL="120650" lvl="1" defTabSz="406400" eaLnBrk="1" hangingPunct="1">
              <a:spcBef>
                <a:spcPct val="0"/>
              </a:spcBef>
            </a:pPr>
            <a:r>
              <a:rPr lang="en-US" altLang="zh-CN"/>
              <a:t>For more information, see </a:t>
            </a:r>
            <a:r>
              <a:rPr lang="en-US" altLang="zh-CN" i="1"/>
              <a:t>Oracle9i SQL Reference</a:t>
            </a:r>
            <a:r>
              <a:rPr lang="en-US" altLang="zh-CN"/>
              <a:t>, “</a:t>
            </a:r>
            <a:r>
              <a:rPr lang="en-US" altLang="zh-CN">
                <a:latin typeface="Courier New" pitchFamily="49" charset="0"/>
              </a:rPr>
              <a:t>DELETE</a:t>
            </a:r>
            <a:r>
              <a:rPr lang="en-US" altLang="zh-CN"/>
              <a:t>.”</a:t>
            </a:r>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defTabSz="406400" eaLnBrk="1" hangingPunct="1">
              <a:spcBef>
                <a:spcPct val="0"/>
              </a:spcBef>
            </a:pPr>
            <a:r>
              <a:rPr lang="en-US" altLang="zh-CN">
                <a:solidFill>
                  <a:srgbClr val="0000FF"/>
                </a:solidFill>
              </a:rPr>
              <a:t>Instructor Note</a:t>
            </a:r>
          </a:p>
          <a:p>
            <a:pPr marL="120650" lvl="1" defTabSz="406400" eaLnBrk="1" hangingPunct="1">
              <a:spcBef>
                <a:spcPct val="0"/>
              </a:spcBef>
            </a:pPr>
            <a:r>
              <a:rPr lang="en-US" altLang="zh-CN">
                <a:solidFill>
                  <a:srgbClr val="0000FF"/>
                </a:solidFill>
              </a:rPr>
              <a:t>The </a:t>
            </a:r>
            <a:r>
              <a:rPr lang="en-US" altLang="zh-CN">
                <a:solidFill>
                  <a:srgbClr val="0000FF"/>
                </a:solidFill>
                <a:latin typeface="Courier New" pitchFamily="49" charset="0"/>
              </a:rPr>
              <a:t>DELETE</a:t>
            </a:r>
            <a:r>
              <a:rPr lang="en-US" altLang="zh-CN">
                <a:solidFill>
                  <a:srgbClr val="0000FF"/>
                </a:solidFill>
              </a:rPr>
              <a:t> statement does not ask for confirmation. However, the delete operation is not made permanent until the data transaction is committed. Therefore, you can undo the operation with the </a:t>
            </a:r>
            <a:r>
              <a:rPr lang="en-US" altLang="zh-CN">
                <a:solidFill>
                  <a:srgbClr val="0000FF"/>
                </a:solidFill>
                <a:latin typeface="Courier New" pitchFamily="49" charset="0"/>
              </a:rPr>
              <a:t>ROLLBACK</a:t>
            </a:r>
            <a:r>
              <a:rPr lang="en-US" altLang="zh-CN">
                <a:solidFill>
                  <a:srgbClr val="0000FF"/>
                </a:solidFill>
              </a:rPr>
              <a:t> statement if you make a mistake.</a:t>
            </a:r>
          </a:p>
        </p:txBody>
      </p:sp>
      <p:sp>
        <p:nvSpPr>
          <p:cNvPr id="35845"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97559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a:t>Deleting Rows (continued)</a:t>
            </a:r>
          </a:p>
          <a:p>
            <a:pPr lvl="1" eaLnBrk="1" hangingPunct="1">
              <a:spcBef>
                <a:spcPct val="0"/>
              </a:spcBef>
            </a:pPr>
            <a:r>
              <a:rPr lang="en-US" altLang="zh-CN"/>
              <a:t>You can delete specific rows by specifying the </a:t>
            </a:r>
            <a:r>
              <a:rPr lang="en-US" altLang="zh-CN">
                <a:latin typeface="Courier New" pitchFamily="49" charset="0"/>
              </a:rPr>
              <a:t>WHERE</a:t>
            </a:r>
            <a:r>
              <a:rPr lang="en-US" altLang="zh-CN"/>
              <a:t> clause in the </a:t>
            </a:r>
            <a:r>
              <a:rPr lang="en-US" altLang="zh-CN">
                <a:solidFill>
                  <a:srgbClr val="FC0128"/>
                </a:solidFill>
                <a:latin typeface="Courier New" pitchFamily="49" charset="0"/>
              </a:rPr>
              <a:t>DELETE</a:t>
            </a:r>
            <a:r>
              <a:rPr lang="en-US" altLang="zh-CN">
                <a:solidFill>
                  <a:srgbClr val="FC0128"/>
                </a:solidFill>
              </a:rPr>
              <a:t> statement</a:t>
            </a:r>
            <a:r>
              <a:rPr lang="en-US" altLang="zh-CN"/>
              <a:t>. The slide example deletes the Finance department from the </a:t>
            </a:r>
            <a:r>
              <a:rPr lang="en-US" altLang="zh-CN">
                <a:latin typeface="Courier New" pitchFamily="49" charset="0"/>
              </a:rPr>
              <a:t>DEPARTMENTS</a:t>
            </a:r>
            <a:r>
              <a:rPr lang="en-US" altLang="zh-CN"/>
              <a:t> table. You can c</a:t>
            </a:r>
            <a:r>
              <a:rPr lang="en-US" altLang="zh-CN">
                <a:latin typeface="Times" pitchFamily="18" charset="0"/>
              </a:rPr>
              <a:t>onfirm the delete operation by displaying the deleted rows using the </a:t>
            </a:r>
            <a:r>
              <a:rPr lang="en-US" altLang="zh-CN">
                <a:latin typeface="Courier New" pitchFamily="49" charset="0"/>
              </a:rPr>
              <a:t>SELECT</a:t>
            </a:r>
            <a:r>
              <a:rPr lang="en-US" altLang="zh-CN">
                <a:latin typeface="Times" pitchFamily="18" charset="0"/>
              </a:rPr>
              <a:t> statement. </a:t>
            </a:r>
          </a:p>
          <a:p>
            <a:pPr lvl="1" eaLnBrk="1" hangingPunct="1">
              <a:spcBef>
                <a:spcPct val="0"/>
              </a:spcBef>
            </a:pPr>
            <a:endParaRPr lang="en-US" altLang="zh-CN" sz="500">
              <a:latin typeface="Times" pitchFamily="18" charset="0"/>
            </a:endParaRPr>
          </a:p>
          <a:p>
            <a:pPr eaLnBrk="1" hangingPunct="1">
              <a:lnSpc>
                <a:spcPct val="95000"/>
              </a:lnSpc>
              <a:spcBef>
                <a:spcPct val="0"/>
              </a:spcBef>
            </a:pPr>
            <a:r>
              <a:rPr lang="en-US" altLang="zh-CN" b="1">
                <a:latin typeface="Courier New" pitchFamily="49" charset="0"/>
              </a:rPr>
              <a:t>    SELECT  *</a:t>
            </a:r>
          </a:p>
          <a:p>
            <a:pPr eaLnBrk="1" hangingPunct="1">
              <a:lnSpc>
                <a:spcPct val="95000"/>
              </a:lnSpc>
              <a:spcBef>
                <a:spcPct val="0"/>
              </a:spcBef>
            </a:pPr>
            <a:r>
              <a:rPr lang="en-US" altLang="zh-CN" b="1">
                <a:latin typeface="Courier New" pitchFamily="49" charset="0"/>
              </a:rPr>
              <a:t>    FROM    departments</a:t>
            </a:r>
          </a:p>
          <a:p>
            <a:pPr eaLnBrk="1" hangingPunct="1">
              <a:lnSpc>
                <a:spcPct val="95000"/>
              </a:lnSpc>
              <a:spcBef>
                <a:spcPct val="0"/>
              </a:spcBef>
            </a:pPr>
            <a:r>
              <a:rPr lang="en-US" altLang="zh-CN" b="1">
                <a:latin typeface="Courier New" pitchFamily="49" charset="0"/>
              </a:rPr>
              <a:t>    WHERE   department_name = </a:t>
            </a:r>
            <a:r>
              <a:rPr lang="en-US" altLang="zh-CN" b="1">
                <a:solidFill>
                  <a:srgbClr val="000000"/>
                </a:solidFill>
                <a:latin typeface="Courier New" pitchFamily="49" charset="0"/>
              </a:rPr>
              <a:t>'</a:t>
            </a:r>
            <a:r>
              <a:rPr lang="en-US" altLang="zh-CN" b="1">
                <a:latin typeface="Courier New" pitchFamily="49" charset="0"/>
              </a:rPr>
              <a:t>Finance</a:t>
            </a:r>
            <a:r>
              <a:rPr lang="en-US" altLang="zh-CN" b="1">
                <a:solidFill>
                  <a:srgbClr val="000000"/>
                </a:solidFill>
                <a:latin typeface="Courier New" pitchFamily="49" charset="0"/>
              </a:rPr>
              <a:t>';</a:t>
            </a:r>
          </a:p>
          <a:p>
            <a:pPr eaLnBrk="1" hangingPunct="1">
              <a:lnSpc>
                <a:spcPct val="95000"/>
              </a:lnSpc>
              <a:spcBef>
                <a:spcPct val="40000"/>
              </a:spcBef>
            </a:pPr>
            <a:r>
              <a:rPr lang="en-US" altLang="zh-CN" b="1">
                <a:latin typeface="Courier New" pitchFamily="49" charset="0"/>
              </a:rPr>
              <a:t>    no rows selected.</a:t>
            </a:r>
          </a:p>
          <a:p>
            <a:pPr lvl="1" eaLnBrk="1" hangingPunct="1">
              <a:spcBef>
                <a:spcPct val="0"/>
              </a:spcBef>
            </a:pPr>
            <a:r>
              <a:rPr lang="en-US" altLang="zh-CN"/>
              <a:t>If you omit the </a:t>
            </a:r>
            <a:r>
              <a:rPr lang="en-US" altLang="zh-CN">
                <a:latin typeface="Courier New" pitchFamily="49" charset="0"/>
              </a:rPr>
              <a:t>WHERE</a:t>
            </a:r>
            <a:r>
              <a:rPr lang="en-US" altLang="zh-CN"/>
              <a:t> clause, all rows in the table are deleted. The second example on the slide deletes all the rows from the </a:t>
            </a:r>
            <a:r>
              <a:rPr lang="en-US" altLang="zh-CN">
                <a:latin typeface="Courier New" pitchFamily="49" charset="0"/>
              </a:rPr>
              <a:t>COPY_EMP</a:t>
            </a:r>
            <a:r>
              <a:rPr lang="en-US" altLang="zh-CN"/>
              <a:t> table, because no </a:t>
            </a:r>
            <a:r>
              <a:rPr lang="en-US" altLang="zh-CN">
                <a:latin typeface="Courier New" pitchFamily="49" charset="0"/>
              </a:rPr>
              <a:t>WHERE</a:t>
            </a:r>
            <a:r>
              <a:rPr lang="en-US" altLang="zh-CN"/>
              <a:t> clause has been specified.</a:t>
            </a:r>
          </a:p>
          <a:p>
            <a:pPr lvl="1" eaLnBrk="1" hangingPunct="1">
              <a:spcBef>
                <a:spcPct val="0"/>
              </a:spcBef>
            </a:pPr>
            <a:r>
              <a:rPr lang="en-US" altLang="zh-CN" b="1"/>
              <a:t>Example</a:t>
            </a:r>
          </a:p>
          <a:p>
            <a:pPr lvl="1" eaLnBrk="1" hangingPunct="1">
              <a:spcBef>
                <a:spcPct val="15000"/>
              </a:spcBef>
            </a:pPr>
            <a:r>
              <a:rPr lang="en-US" altLang="zh-CN"/>
              <a:t>Remove rows identified in the </a:t>
            </a:r>
            <a:r>
              <a:rPr lang="en-US" altLang="zh-CN">
                <a:latin typeface="Courier New" pitchFamily="49" charset="0"/>
              </a:rPr>
              <a:t>WHERE</a:t>
            </a:r>
            <a:r>
              <a:rPr lang="en-US" altLang="zh-CN"/>
              <a:t> clause.</a:t>
            </a:r>
          </a:p>
          <a:p>
            <a:pPr lvl="1" eaLnBrk="1" hangingPunct="1">
              <a:spcBef>
                <a:spcPct val="0"/>
              </a:spcBef>
            </a:pPr>
            <a:endParaRPr lang="en-US" altLang="zh-CN" sz="500"/>
          </a:p>
          <a:p>
            <a:pPr eaLnBrk="1" hangingPunct="1">
              <a:lnSpc>
                <a:spcPct val="95000"/>
              </a:lnSpc>
              <a:spcBef>
                <a:spcPct val="0"/>
              </a:spcBef>
            </a:pPr>
            <a:r>
              <a:rPr lang="en-US" altLang="zh-CN" b="1">
                <a:latin typeface="Courier New" pitchFamily="49" charset="0"/>
              </a:rPr>
              <a:t>    DELETE FROM  employees</a:t>
            </a:r>
          </a:p>
          <a:p>
            <a:pPr eaLnBrk="1" hangingPunct="1">
              <a:lnSpc>
                <a:spcPct val="95000"/>
              </a:lnSpc>
              <a:spcBef>
                <a:spcPct val="0"/>
              </a:spcBef>
            </a:pPr>
            <a:r>
              <a:rPr lang="en-US" altLang="zh-CN" b="1">
                <a:latin typeface="Courier New" pitchFamily="49" charset="0"/>
              </a:rPr>
              <a:t>    WHERE        employee_id = 114;</a:t>
            </a:r>
          </a:p>
          <a:p>
            <a:pPr eaLnBrk="1" hangingPunct="1">
              <a:lnSpc>
                <a:spcPct val="95000"/>
              </a:lnSpc>
              <a:spcBef>
                <a:spcPct val="0"/>
              </a:spcBef>
            </a:pPr>
            <a:endParaRPr lang="en-US" altLang="zh-CN" b="1">
              <a:latin typeface="Courier New" pitchFamily="49" charset="0"/>
            </a:endParaRPr>
          </a:p>
          <a:p>
            <a:pPr eaLnBrk="1" hangingPunct="1">
              <a:lnSpc>
                <a:spcPct val="95000"/>
              </a:lnSpc>
              <a:spcBef>
                <a:spcPct val="0"/>
              </a:spcBef>
            </a:pPr>
            <a:r>
              <a:rPr lang="en-US" altLang="zh-CN" b="1">
                <a:latin typeface="Courier New" pitchFamily="49" charset="0"/>
              </a:rPr>
              <a:t>    1 row deleted.</a:t>
            </a:r>
          </a:p>
          <a:p>
            <a:pPr eaLnBrk="1" hangingPunct="1">
              <a:lnSpc>
                <a:spcPct val="95000"/>
              </a:lnSpc>
              <a:spcBef>
                <a:spcPct val="0"/>
              </a:spcBef>
            </a:pPr>
            <a:endParaRPr lang="en-US" altLang="zh-CN" b="1">
              <a:latin typeface="Courier New" pitchFamily="49" charset="0"/>
            </a:endParaRPr>
          </a:p>
          <a:p>
            <a:pPr eaLnBrk="1" hangingPunct="1">
              <a:lnSpc>
                <a:spcPct val="95000"/>
              </a:lnSpc>
              <a:spcBef>
                <a:spcPct val="0"/>
              </a:spcBef>
            </a:pPr>
            <a:r>
              <a:rPr lang="en-US" altLang="zh-CN" b="1">
                <a:latin typeface="Courier New" pitchFamily="49" charset="0"/>
              </a:rPr>
              <a:t>    DELETE FROM  departments</a:t>
            </a:r>
          </a:p>
          <a:p>
            <a:pPr eaLnBrk="1" hangingPunct="1">
              <a:lnSpc>
                <a:spcPct val="95000"/>
              </a:lnSpc>
              <a:spcBef>
                <a:spcPct val="0"/>
              </a:spcBef>
            </a:pPr>
            <a:r>
              <a:rPr lang="en-US" altLang="zh-CN" b="1">
                <a:latin typeface="Courier New" pitchFamily="49" charset="0"/>
              </a:rPr>
              <a:t>    WHERE        department_id IN (30, 40);</a:t>
            </a:r>
          </a:p>
          <a:p>
            <a:pPr eaLnBrk="1" hangingPunct="1">
              <a:lnSpc>
                <a:spcPct val="95000"/>
              </a:lnSpc>
              <a:spcBef>
                <a:spcPct val="0"/>
              </a:spcBef>
            </a:pPr>
            <a:endParaRPr lang="en-US" altLang="zh-CN" b="1">
              <a:latin typeface="Courier New" pitchFamily="49" charset="0"/>
            </a:endParaRPr>
          </a:p>
          <a:p>
            <a:pPr eaLnBrk="1" hangingPunct="1">
              <a:lnSpc>
                <a:spcPct val="95000"/>
              </a:lnSpc>
              <a:spcBef>
                <a:spcPct val="0"/>
              </a:spcBef>
            </a:pPr>
            <a:r>
              <a:rPr lang="en-US" altLang="zh-CN" b="1">
                <a:latin typeface="Courier New" pitchFamily="49" charset="0"/>
              </a:rPr>
              <a:t>    2 rows deleted.</a:t>
            </a:r>
          </a:p>
        </p:txBody>
      </p:sp>
      <p:sp>
        <p:nvSpPr>
          <p:cNvPr id="36868" name="Rectangle 4"/>
          <p:cNvSpPr>
            <a:spLocks noChangeArrowheads="1"/>
          </p:cNvSpPr>
          <p:nvPr/>
        </p:nvSpPr>
        <p:spPr bwMode="auto">
          <a:xfrm>
            <a:off x="565150" y="6973888"/>
            <a:ext cx="5634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Tree>
    <p:extLst>
      <p:ext uri="{BB962C8B-B14F-4D97-AF65-F5344CB8AC3E}">
        <p14:creationId xmlns:p14="http://schemas.microsoft.com/office/powerpoint/2010/main" val="330664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7891"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7892" name="Rectangle 4"/>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a:t>Integrity Constraint Error</a:t>
            </a:r>
          </a:p>
          <a:p>
            <a:pPr marL="120650" lvl="1" defTabSz="406400" eaLnBrk="1" hangingPunct="1">
              <a:spcBef>
                <a:spcPct val="0"/>
              </a:spcBef>
            </a:pPr>
            <a:r>
              <a:rPr lang="en-US" altLang="zh-CN"/>
              <a:t>If you attempt to </a:t>
            </a:r>
            <a:r>
              <a:rPr lang="en-US" altLang="zh-CN">
                <a:solidFill>
                  <a:srgbClr val="FC0128"/>
                </a:solidFill>
              </a:rPr>
              <a:t>delete a record with a value that is tied to an integrity constraint</a:t>
            </a:r>
            <a:r>
              <a:rPr lang="en-US" altLang="zh-CN"/>
              <a:t>, an error is returned.</a:t>
            </a:r>
          </a:p>
          <a:p>
            <a:pPr marL="120650" lvl="1" defTabSz="406400" eaLnBrk="1" hangingPunct="1">
              <a:spcBef>
                <a:spcPct val="0"/>
              </a:spcBef>
            </a:pPr>
            <a:r>
              <a:rPr lang="en-US" altLang="zh-CN"/>
              <a:t>The example on the slide tries to delete department number 60 from the </a:t>
            </a:r>
            <a:r>
              <a:rPr lang="en-US" altLang="zh-CN">
                <a:latin typeface="Courier New" pitchFamily="49" charset="0"/>
              </a:rPr>
              <a:t>DEPARTMENTS</a:t>
            </a:r>
            <a:r>
              <a:rPr lang="en-US" altLang="zh-CN"/>
              <a:t> table, but it results in an error because department number is used as a foreign key in the </a:t>
            </a:r>
            <a:r>
              <a:rPr lang="en-US" altLang="zh-CN">
                <a:latin typeface="Courier New" pitchFamily="49" charset="0"/>
              </a:rPr>
              <a:t>EMPLOYEES</a:t>
            </a:r>
            <a:r>
              <a:rPr lang="en-US" altLang="zh-CN"/>
              <a:t> table. If the parent record that you attempt to delete has child records, then you receive the </a:t>
            </a:r>
            <a:r>
              <a:rPr lang="en-US" altLang="zh-CN" i="1"/>
              <a:t>child record found</a:t>
            </a:r>
            <a:r>
              <a:rPr lang="en-US" altLang="zh-CN"/>
              <a:t> violation </a:t>
            </a:r>
            <a:r>
              <a:rPr lang="en-US" altLang="zh-CN">
                <a:latin typeface="Courier New" pitchFamily="49" charset="0"/>
              </a:rPr>
              <a:t>ORA-02292</a:t>
            </a:r>
            <a:r>
              <a:rPr lang="en-US" altLang="zh-CN"/>
              <a:t>.</a:t>
            </a:r>
          </a:p>
          <a:p>
            <a:pPr marL="120650" lvl="1" defTabSz="406400" eaLnBrk="1" hangingPunct="1">
              <a:spcBef>
                <a:spcPct val="0"/>
              </a:spcBef>
            </a:pPr>
            <a:r>
              <a:rPr lang="en-US" altLang="zh-CN"/>
              <a:t>The following statement works because there are no employees in department 70:</a:t>
            </a:r>
          </a:p>
          <a:p>
            <a:pPr defTabSz="406400" eaLnBrk="1" hangingPunct="1">
              <a:spcBef>
                <a:spcPct val="0"/>
              </a:spcBef>
            </a:pPr>
            <a:r>
              <a:rPr lang="en-US" altLang="zh-CN" b="1">
                <a:latin typeface="Courier New" pitchFamily="49" charset="0"/>
              </a:rPr>
              <a:t>    DELETE FROM  departments</a:t>
            </a:r>
          </a:p>
          <a:p>
            <a:pPr defTabSz="406400" eaLnBrk="1" hangingPunct="1">
              <a:lnSpc>
                <a:spcPct val="95000"/>
              </a:lnSpc>
              <a:spcBef>
                <a:spcPct val="0"/>
              </a:spcBef>
            </a:pPr>
            <a:r>
              <a:rPr lang="en-US" altLang="zh-CN" b="1">
                <a:latin typeface="Courier New" pitchFamily="49" charset="0"/>
              </a:rPr>
              <a:t>    WHERE        department_id = 70;</a:t>
            </a:r>
          </a:p>
          <a:p>
            <a:pPr defTabSz="406400" eaLnBrk="1" hangingPunct="1">
              <a:lnSpc>
                <a:spcPct val="95000"/>
              </a:lnSpc>
              <a:spcBef>
                <a:spcPct val="0"/>
              </a:spcBef>
            </a:pPr>
            <a:endParaRPr lang="en-US" altLang="zh-CN" b="1">
              <a:latin typeface="Courier New" pitchFamily="49" charset="0"/>
            </a:endParaRPr>
          </a:p>
          <a:p>
            <a:pPr defTabSz="406400" eaLnBrk="1" hangingPunct="1">
              <a:lnSpc>
                <a:spcPct val="95000"/>
              </a:lnSpc>
              <a:spcBef>
                <a:spcPct val="0"/>
              </a:spcBef>
            </a:pPr>
            <a:r>
              <a:rPr lang="en-US" altLang="zh-CN" b="1">
                <a:latin typeface="Courier New" pitchFamily="49" charset="0"/>
              </a:rPr>
              <a:t>    1 row deleted.</a:t>
            </a:r>
            <a:endParaRPr lang="en-US" altLang="zh-CN" b="1"/>
          </a:p>
          <a:p>
            <a:pPr marL="120650" lvl="1" defTabSz="406400" eaLnBrk="1" hangingPunct="1">
              <a:spcBef>
                <a:spcPct val="0"/>
              </a:spcBef>
            </a:pPr>
            <a:endParaRPr lang="en-US" altLang="zh-CN"/>
          </a:p>
          <a:p>
            <a:pPr algn="just" defTabSz="406400" eaLnBrk="1" hangingPunct="1">
              <a:lnSpc>
                <a:spcPct val="112000"/>
              </a:lnSpc>
              <a:spcBef>
                <a:spcPct val="24000"/>
              </a:spcBef>
            </a:pPr>
            <a:endParaRPr lang="en-US" altLang="zh-CN" b="1">
              <a:latin typeface="Times" pitchFamily="18" charset="0"/>
            </a:endParaRPr>
          </a:p>
          <a:p>
            <a:pPr algn="just" defTabSz="406400" eaLnBrk="1" hangingPunct="1">
              <a:lnSpc>
                <a:spcPct val="112000"/>
              </a:lnSpc>
              <a:spcBef>
                <a:spcPct val="24000"/>
              </a:spcBef>
            </a:pPr>
            <a:endParaRPr lang="en-US" altLang="zh-CN" b="1">
              <a:latin typeface="Times" pitchFamily="18" charset="0"/>
            </a:endParaRPr>
          </a:p>
          <a:p>
            <a:pPr algn="just" defTabSz="406400" eaLnBrk="1" hangingPunct="1">
              <a:lnSpc>
                <a:spcPct val="112000"/>
              </a:lnSpc>
              <a:spcBef>
                <a:spcPct val="24000"/>
              </a:spcBef>
            </a:pPr>
            <a:endParaRPr lang="en-US" altLang="zh-CN" b="1">
              <a:latin typeface="Times" pitchFamily="18" charset="0"/>
            </a:endParaRPr>
          </a:p>
          <a:p>
            <a:pPr algn="just" defTabSz="406400" eaLnBrk="1" hangingPunct="1">
              <a:lnSpc>
                <a:spcPct val="112000"/>
              </a:lnSpc>
              <a:spcBef>
                <a:spcPct val="24000"/>
              </a:spcBef>
            </a:pPr>
            <a:r>
              <a:rPr lang="en-US" altLang="zh-CN">
                <a:solidFill>
                  <a:srgbClr val="0000FF"/>
                </a:solidFill>
              </a:rPr>
              <a:t>Instructor Note</a:t>
            </a:r>
            <a:endParaRPr lang="en-US" altLang="zh-CN" b="1">
              <a:solidFill>
                <a:srgbClr val="0000FF"/>
              </a:solidFill>
              <a:latin typeface="Times" pitchFamily="18" charset="0"/>
            </a:endParaRPr>
          </a:p>
          <a:p>
            <a:pPr marL="120650" lvl="1" defTabSz="406400" eaLnBrk="1" hangingPunct="1">
              <a:spcBef>
                <a:spcPct val="0"/>
              </a:spcBef>
            </a:pPr>
            <a:r>
              <a:rPr lang="en-US" altLang="zh-CN">
                <a:solidFill>
                  <a:srgbClr val="0000FF"/>
                </a:solidFill>
              </a:rPr>
              <a:t>If referential integrity constraints are in use, you may receive an Oracle server error message when you attempt to delete a row. However, if the referential integrity constraint contains the </a:t>
            </a:r>
            <a:r>
              <a:rPr lang="en-US" altLang="zh-CN">
                <a:solidFill>
                  <a:srgbClr val="0000FF"/>
                </a:solidFill>
                <a:latin typeface="Courier New" pitchFamily="49" charset="0"/>
              </a:rPr>
              <a:t>ON DELETE CASCADE</a:t>
            </a:r>
            <a:r>
              <a:rPr lang="en-US" altLang="zh-CN">
                <a:solidFill>
                  <a:srgbClr val="0000FF"/>
                </a:solidFill>
              </a:rPr>
              <a:t> option, then the selected row and its children are deleted from their respective tables.</a:t>
            </a:r>
          </a:p>
        </p:txBody>
      </p:sp>
      <p:sp>
        <p:nvSpPr>
          <p:cNvPr id="37893" name="Rectangle 5"/>
          <p:cNvSpPr>
            <a:spLocks noGrp="1" noRot="1" noChangeAspect="1" noChangeArrowheads="1" noTextEdit="1"/>
          </p:cNvSpPr>
          <p:nvPr>
            <p:ph type="sldImg"/>
          </p:nvPr>
        </p:nvSpPr>
        <p:spPr bwMode="auto">
          <a:xfrm>
            <a:off x="482600" y="152400"/>
            <a:ext cx="5868988" cy="44021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8304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a:t>Database Transactions</a:t>
            </a:r>
          </a:p>
          <a:p>
            <a:pPr lvl="1" eaLnBrk="1" hangingPunct="1">
              <a:spcBef>
                <a:spcPct val="0"/>
              </a:spcBef>
            </a:pPr>
            <a:r>
              <a:rPr lang="en-US" altLang="zh-CN"/>
              <a:t>The Oracle server ensures data consistency based on </a:t>
            </a:r>
            <a:r>
              <a:rPr lang="en-US" altLang="zh-CN">
                <a:solidFill>
                  <a:srgbClr val="FC0128"/>
                </a:solidFill>
              </a:rPr>
              <a:t>transactions.</a:t>
            </a:r>
            <a:r>
              <a:rPr lang="en-US" altLang="zh-CN"/>
              <a:t> Transactions give you more flexibility and control when changing data, and they ensure data consistency in the event of user process failure or system failure.</a:t>
            </a:r>
          </a:p>
          <a:p>
            <a:pPr lvl="1" eaLnBrk="1" hangingPunct="1">
              <a:spcBef>
                <a:spcPct val="0"/>
              </a:spcBef>
            </a:pPr>
            <a:r>
              <a:rPr lang="en-US" altLang="zh-CN"/>
              <a:t>Transactions consist of DML statements that make up one consistent change to the data. For example, a transfer of funds between two accounts should include the debit to one account and the credit to another account in the same amount. Both actions should either fail or succeed together; the credit should not be committed without the debit.</a:t>
            </a:r>
          </a:p>
          <a:p>
            <a:pPr eaLnBrk="1" hangingPunct="1">
              <a:spcBef>
                <a:spcPct val="0"/>
              </a:spcBef>
            </a:pPr>
            <a:r>
              <a:rPr lang="en-US" altLang="zh-CN"/>
              <a:t>Transaction Types</a:t>
            </a:r>
          </a:p>
          <a:p>
            <a:pPr lvl="1" eaLnBrk="1" hangingPunct="1">
              <a:spcBef>
                <a:spcPct val="0"/>
              </a:spcBef>
            </a:pPr>
            <a:endParaRPr lang="en-US" altLang="zh-CN"/>
          </a:p>
          <a:p>
            <a:pPr eaLnBrk="1" hangingPunct="1">
              <a:spcBef>
                <a:spcPct val="0"/>
              </a:spcBef>
            </a:pPr>
            <a:endParaRPr lang="en-US" altLang="zh-CN" b="1"/>
          </a:p>
        </p:txBody>
      </p:sp>
      <p:graphicFrame>
        <p:nvGraphicFramePr>
          <p:cNvPr id="38916" name="Object 2"/>
          <p:cNvGraphicFramePr>
            <a:graphicFrameLocks/>
          </p:cNvGraphicFramePr>
          <p:nvPr/>
        </p:nvGraphicFramePr>
        <p:xfrm>
          <a:off x="520700" y="6532563"/>
          <a:ext cx="5761038" cy="1787525"/>
        </p:xfrm>
        <a:graphic>
          <a:graphicData uri="http://schemas.openxmlformats.org/presentationml/2006/ole">
            <mc:AlternateContent xmlns:mc="http://schemas.openxmlformats.org/markup-compatibility/2006">
              <mc:Choice xmlns:v="urn:schemas-microsoft-com:vml" Requires="v">
                <p:oleObj spid="_x0000_s2065" name="Document" r:id="rId4" imgW="5997575" imgH="1855788" progId="Word.Document.8">
                  <p:embed/>
                </p:oleObj>
              </mc:Choice>
              <mc:Fallback>
                <p:oleObj name="Document" r:id="rId4" imgW="5997575" imgH="185578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6532563"/>
                        <a:ext cx="5761038"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7059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a:t>When Does a Transaction Start and End?</a:t>
            </a:r>
          </a:p>
          <a:p>
            <a:pPr lvl="1" eaLnBrk="1" hangingPunct="1">
              <a:spcBef>
                <a:spcPct val="0"/>
              </a:spcBef>
            </a:pPr>
            <a:r>
              <a:rPr lang="en-US" altLang="zh-CN"/>
              <a:t>A </a:t>
            </a:r>
            <a:r>
              <a:rPr lang="en-US" altLang="zh-CN">
                <a:solidFill>
                  <a:srgbClr val="FC0128"/>
                </a:solidFill>
              </a:rPr>
              <a:t>transaction begins</a:t>
            </a:r>
            <a:r>
              <a:rPr lang="en-US" altLang="zh-CN"/>
              <a:t> when the first DML statement is encountered and ends when one of the following occurs:</a:t>
            </a:r>
          </a:p>
          <a:p>
            <a:pPr lvl="2" eaLnBrk="1" hangingPunct="1">
              <a:spcBef>
                <a:spcPct val="0"/>
              </a:spcBef>
            </a:pPr>
            <a:r>
              <a:rPr lang="en-US" altLang="zh-CN"/>
              <a:t>A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a:t>
            </a:r>
            <a:r>
              <a:rPr lang="en-US" altLang="zh-CN"/>
              <a:t> is issued</a:t>
            </a:r>
          </a:p>
          <a:p>
            <a:pPr lvl="2" eaLnBrk="1" hangingPunct="1">
              <a:spcBef>
                <a:spcPct val="0"/>
              </a:spcBef>
            </a:pPr>
            <a:r>
              <a:rPr lang="en-US" altLang="zh-CN"/>
              <a:t>A </a:t>
            </a:r>
            <a:r>
              <a:rPr lang="en-US" altLang="zh-CN">
                <a:solidFill>
                  <a:srgbClr val="FC0128"/>
                </a:solidFill>
              </a:rPr>
              <a:t>DDL statement</a:t>
            </a:r>
            <a:r>
              <a:rPr lang="en-US" altLang="zh-CN"/>
              <a:t>, such as </a:t>
            </a:r>
            <a:r>
              <a:rPr lang="en-US" altLang="zh-CN">
                <a:latin typeface="Courier New" pitchFamily="49" charset="0"/>
              </a:rPr>
              <a:t>CREATE</a:t>
            </a:r>
            <a:r>
              <a:rPr lang="en-US" altLang="zh-CN"/>
              <a:t>, is issued</a:t>
            </a:r>
          </a:p>
          <a:p>
            <a:pPr lvl="2" eaLnBrk="1" hangingPunct="1">
              <a:spcBef>
                <a:spcPct val="0"/>
              </a:spcBef>
            </a:pPr>
            <a:r>
              <a:rPr lang="en-US" altLang="zh-CN"/>
              <a:t>A </a:t>
            </a:r>
            <a:r>
              <a:rPr lang="en-US" altLang="zh-CN">
                <a:solidFill>
                  <a:srgbClr val="FC0128"/>
                </a:solidFill>
              </a:rPr>
              <a:t>DCL statement</a:t>
            </a:r>
            <a:r>
              <a:rPr lang="en-US" altLang="zh-CN"/>
              <a:t> is issued</a:t>
            </a:r>
          </a:p>
          <a:p>
            <a:pPr lvl="2" eaLnBrk="1" hangingPunct="1">
              <a:spcBef>
                <a:spcPct val="0"/>
              </a:spcBef>
            </a:pPr>
            <a:r>
              <a:rPr lang="en-US" altLang="zh-CN"/>
              <a:t>The user exits </a:t>
            </a:r>
            <a:r>
              <a:rPr lang="en-US" altLang="zh-CN" i="1"/>
              <a:t>i</a:t>
            </a:r>
            <a:r>
              <a:rPr lang="en-US" altLang="zh-CN"/>
              <a:t>SQL*Plus</a:t>
            </a:r>
          </a:p>
          <a:p>
            <a:pPr lvl="2" eaLnBrk="1" hangingPunct="1">
              <a:spcBef>
                <a:spcPct val="0"/>
              </a:spcBef>
            </a:pPr>
            <a:r>
              <a:rPr lang="en-US" altLang="zh-CN"/>
              <a:t>A machine fails or the system crashes</a:t>
            </a:r>
          </a:p>
          <a:p>
            <a:pPr lvl="1" eaLnBrk="1" hangingPunct="1">
              <a:spcBef>
                <a:spcPct val="0"/>
              </a:spcBef>
            </a:pPr>
            <a:r>
              <a:rPr lang="en-US" altLang="zh-CN"/>
              <a:t>After one transaction ends, the next executable SQL statement automatically starts the next transaction.</a:t>
            </a:r>
          </a:p>
          <a:p>
            <a:pPr lvl="1" eaLnBrk="1" hangingPunct="1">
              <a:spcBef>
                <a:spcPct val="0"/>
              </a:spcBef>
            </a:pPr>
            <a:r>
              <a:rPr lang="en-US" altLang="zh-CN"/>
              <a:t>A DDL statement or a DCL statement is automatically committed and therefore implicitly ends a transaction.</a:t>
            </a:r>
          </a:p>
          <a:p>
            <a:pPr lvl="1" eaLnBrk="1" hangingPunct="1">
              <a:spcBef>
                <a:spcPct val="0"/>
              </a:spcBef>
            </a:pPr>
            <a:endParaRPr lang="en-US" altLang="zh-CN" b="1"/>
          </a:p>
          <a:p>
            <a:pPr eaLnBrk="1" hangingPunct="1">
              <a:spcBef>
                <a:spcPct val="0"/>
              </a:spcBef>
            </a:pPr>
            <a:endParaRPr lang="en-US" altLang="zh-CN" b="1"/>
          </a:p>
          <a:p>
            <a:pPr eaLnBrk="1" hangingPunct="1">
              <a:spcBef>
                <a:spcPct val="0"/>
              </a:spcBef>
            </a:pPr>
            <a:endParaRPr lang="en-US" altLang="zh-CN" b="1"/>
          </a:p>
          <a:p>
            <a:pPr eaLnBrk="1" hangingPunct="1">
              <a:spcBef>
                <a:spcPct val="0"/>
              </a:spcBef>
            </a:pPr>
            <a:endParaRPr lang="en-US" altLang="zh-CN" b="1"/>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Please run the script </a:t>
            </a:r>
            <a:r>
              <a:rPr lang="en-US" altLang="zh-CN">
                <a:solidFill>
                  <a:srgbClr val="0000FF"/>
                </a:solidFill>
                <a:latin typeface="Courier New" pitchFamily="49" charset="0"/>
              </a:rPr>
              <a:t>8_cretest.sql</a:t>
            </a:r>
            <a:r>
              <a:rPr lang="en-US" altLang="zh-CN">
                <a:solidFill>
                  <a:srgbClr val="0000FF"/>
                </a:solidFill>
              </a:rPr>
              <a:t> to create the test table and insert data into the table.</a:t>
            </a:r>
          </a:p>
        </p:txBody>
      </p:sp>
    </p:spTree>
    <p:extLst>
      <p:ext uri="{BB962C8B-B14F-4D97-AF65-F5344CB8AC3E}">
        <p14:creationId xmlns:p14="http://schemas.microsoft.com/office/powerpoint/2010/main" val="425262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endParaRPr lang="zh-CN" altLang="en-US" sz="1300"/>
          </a:p>
          <a:p>
            <a:pPr eaLnBrk="1" hangingPunct="1">
              <a:spcBef>
                <a:spcPct val="0"/>
              </a:spcBef>
            </a:pPr>
            <a:endParaRPr lang="zh-CN" altLang="en-US" sz="1300"/>
          </a:p>
        </p:txBody>
      </p:sp>
    </p:spTree>
    <p:extLst>
      <p:ext uri="{BB962C8B-B14F-4D97-AF65-F5344CB8AC3E}">
        <p14:creationId xmlns:p14="http://schemas.microsoft.com/office/powerpoint/2010/main" val="369862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3555"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3556" name="Rectangle 4"/>
          <p:cNvSpPr>
            <a:spLocks noGrp="1" noChangeArrowheads="1"/>
          </p:cNvSpPr>
          <p:nvPr>
            <p:ph type="body" idx="1"/>
          </p:nvPr>
        </p:nvSpPr>
        <p:spPr bwMode="auto">
          <a:xfrm>
            <a:off x="395288" y="4770438"/>
            <a:ext cx="5945187"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73075" eaLnBrk="1" hangingPunct="1">
              <a:spcBef>
                <a:spcPct val="0"/>
              </a:spcBef>
              <a:tabLst>
                <a:tab pos="452438" algn="l"/>
              </a:tabLst>
            </a:pPr>
            <a:r>
              <a:rPr lang="en-US" altLang="zh-CN"/>
              <a:t>Lesson Aim</a:t>
            </a:r>
          </a:p>
          <a:p>
            <a:pPr marL="120650" lvl="1" defTabSz="473075" eaLnBrk="1" hangingPunct="1">
              <a:spcBef>
                <a:spcPct val="0"/>
              </a:spcBef>
              <a:tabLst>
                <a:tab pos="452438" algn="l"/>
              </a:tabLst>
            </a:pPr>
            <a:r>
              <a:rPr lang="en-US" altLang="zh-CN"/>
              <a:t>In this lesson, you learn how to insert rows into a table, update existing rows in a table, and delete existing rows from a table. You also learn how to control transactions with the </a:t>
            </a:r>
            <a:r>
              <a:rPr lang="en-US" altLang="zh-CN">
                <a:solidFill>
                  <a:srgbClr val="FC0128"/>
                </a:solidFill>
                <a:latin typeface="Courier New" pitchFamily="49" charset="0"/>
              </a:rPr>
              <a:t>COMMIT</a:t>
            </a:r>
            <a:r>
              <a:rPr lang="en-US" altLang="zh-CN"/>
              <a:t>, </a:t>
            </a:r>
            <a:r>
              <a:rPr lang="en-US" altLang="zh-CN">
                <a:solidFill>
                  <a:srgbClr val="FC0128"/>
                </a:solidFill>
                <a:latin typeface="Courier New" pitchFamily="49" charset="0"/>
              </a:rPr>
              <a:t>SAVEPOINT</a:t>
            </a:r>
            <a:r>
              <a:rPr lang="en-US" altLang="zh-CN"/>
              <a:t>, and </a:t>
            </a:r>
            <a:r>
              <a:rPr lang="en-US" altLang="zh-CN">
                <a:solidFill>
                  <a:srgbClr val="FC0128"/>
                </a:solidFill>
                <a:latin typeface="Courier New" pitchFamily="49" charset="0"/>
              </a:rPr>
              <a:t>ROLLBACK</a:t>
            </a:r>
            <a:r>
              <a:rPr lang="en-US" altLang="zh-CN">
                <a:solidFill>
                  <a:srgbClr val="FC0128"/>
                </a:solidFill>
              </a:rPr>
              <a:t> </a:t>
            </a:r>
            <a:r>
              <a:rPr lang="en-US" altLang="zh-CN"/>
              <a:t>statements.</a:t>
            </a:r>
          </a:p>
        </p:txBody>
      </p:sp>
      <p:sp>
        <p:nvSpPr>
          <p:cNvPr id="23557" name="Rectangle 5"/>
          <p:cNvSpPr>
            <a:spLocks noGrp="1" noRot="1" noChangeAspect="1" noChangeArrowheads="1" noTextEdit="1"/>
          </p:cNvSpPr>
          <p:nvPr>
            <p:ph type="sldImg"/>
          </p:nvPr>
        </p:nvSpPr>
        <p:spPr bwMode="auto">
          <a:xfrm>
            <a:off x="460375" y="169863"/>
            <a:ext cx="5935663" cy="44513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1152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bwMode="blackWhite">
          <a:xfrm>
            <a:off x="412750" y="47482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a:t>Summary</a:t>
            </a:r>
          </a:p>
          <a:p>
            <a:pPr marL="120650" lvl="1" defTabSz="406400" eaLnBrk="1" hangingPunct="1">
              <a:spcBef>
                <a:spcPct val="0"/>
              </a:spcBef>
            </a:pPr>
            <a:r>
              <a:rPr lang="en-US" altLang="zh-CN"/>
              <a:t>In this lesson, you should have learned how to manipulate data in the Oracle database by using the </a:t>
            </a:r>
            <a:r>
              <a:rPr lang="en-US" altLang="zh-CN">
                <a:latin typeface="Courier New" pitchFamily="49" charset="0"/>
              </a:rPr>
              <a:t>INSERT</a:t>
            </a:r>
            <a:r>
              <a:rPr lang="en-US" altLang="zh-CN"/>
              <a:t>, </a:t>
            </a:r>
            <a:r>
              <a:rPr lang="en-US" altLang="zh-CN">
                <a:latin typeface="Courier New" pitchFamily="49" charset="0"/>
              </a:rPr>
              <a:t>UPDATE</a:t>
            </a:r>
            <a:r>
              <a:rPr lang="en-US" altLang="zh-CN"/>
              <a:t>, and </a:t>
            </a:r>
            <a:r>
              <a:rPr lang="en-US" altLang="zh-CN">
                <a:latin typeface="Courier New" pitchFamily="49" charset="0"/>
              </a:rPr>
              <a:t>DELETE</a:t>
            </a:r>
            <a:r>
              <a:rPr lang="en-US" altLang="zh-CN"/>
              <a:t> statements. Control data changes by using the </a:t>
            </a:r>
            <a:r>
              <a:rPr lang="en-US" altLang="zh-CN">
                <a:latin typeface="Courier New" pitchFamily="49" charset="0"/>
              </a:rPr>
              <a:t>COMMIT</a:t>
            </a:r>
            <a:r>
              <a:rPr lang="en-US" altLang="zh-CN"/>
              <a:t>, </a:t>
            </a:r>
            <a:r>
              <a:rPr lang="en-US" altLang="zh-CN">
                <a:latin typeface="Courier New" pitchFamily="49" charset="0"/>
              </a:rPr>
              <a:t>SAVEPOINT</a:t>
            </a:r>
            <a:r>
              <a:rPr lang="en-US" altLang="zh-CN"/>
              <a:t>, and </a:t>
            </a:r>
            <a:r>
              <a:rPr lang="en-US" altLang="zh-CN">
                <a:latin typeface="Courier New" pitchFamily="49" charset="0"/>
              </a:rPr>
              <a:t>ROLLBACK</a:t>
            </a:r>
            <a:r>
              <a:rPr lang="en-US" altLang="zh-CN"/>
              <a:t> statements.</a:t>
            </a:r>
          </a:p>
          <a:p>
            <a:pPr marL="120650" lvl="1" defTabSz="406400" eaLnBrk="1" hangingPunct="1">
              <a:spcBef>
                <a:spcPct val="0"/>
              </a:spcBef>
            </a:pPr>
            <a:r>
              <a:rPr lang="en-US" altLang="zh-CN"/>
              <a:t>The Oracle server guarantees a consistent view of data at all times.</a:t>
            </a:r>
          </a:p>
          <a:p>
            <a:pPr marL="120650" lvl="1" defTabSz="406400" eaLnBrk="1" hangingPunct="1">
              <a:spcBef>
                <a:spcPct val="0"/>
              </a:spcBef>
            </a:pPr>
            <a:r>
              <a:rPr lang="en-US" altLang="zh-CN"/>
              <a:t>Locking can be implicit or explicit.</a:t>
            </a:r>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marL="120650" lvl="1" defTabSz="406400" eaLnBrk="1" hangingPunct="1">
              <a:spcBef>
                <a:spcPct val="0"/>
              </a:spcBef>
            </a:pPr>
            <a:endParaRPr lang="en-US" altLang="zh-CN"/>
          </a:p>
          <a:p>
            <a:pPr defTabSz="406400" eaLnBrk="1" hangingPunct="1">
              <a:spcBef>
                <a:spcPct val="0"/>
              </a:spcBef>
            </a:pPr>
            <a:endParaRPr lang="en-US" altLang="zh-CN" b="1"/>
          </a:p>
        </p:txBody>
      </p:sp>
      <p:sp>
        <p:nvSpPr>
          <p:cNvPr id="41987"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0206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4580" name="Rectangle 4"/>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4581"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tabLst>
                <a:tab pos="458788" algn="l"/>
              </a:tabLst>
            </a:pPr>
            <a:r>
              <a:rPr lang="en-US" altLang="zh-CN"/>
              <a:t>Data Manipulation Language</a:t>
            </a:r>
          </a:p>
          <a:p>
            <a:pPr marL="120650" lvl="1" defTabSz="406400" eaLnBrk="1" hangingPunct="1">
              <a:spcBef>
                <a:spcPct val="0"/>
              </a:spcBef>
              <a:tabLst>
                <a:tab pos="458788" algn="l"/>
              </a:tabLst>
            </a:pPr>
            <a:r>
              <a:rPr lang="en-US" altLang="zh-CN">
                <a:solidFill>
                  <a:srgbClr val="FC0128"/>
                </a:solidFill>
              </a:rPr>
              <a:t>Data manipulation language</a:t>
            </a:r>
            <a:r>
              <a:rPr lang="en-US" altLang="zh-CN"/>
              <a:t> (DML) is a core part of SQL. When you want to add, update, or delete data in the database, you execute a DML statement. A collection of DML statements that form a logical unit of work is called a transaction. </a:t>
            </a:r>
          </a:p>
          <a:p>
            <a:pPr marL="120650" lvl="1" defTabSz="406400" eaLnBrk="1" hangingPunct="1">
              <a:spcBef>
                <a:spcPct val="0"/>
              </a:spcBef>
              <a:tabLst>
                <a:tab pos="458788" algn="l"/>
              </a:tabLst>
            </a:pPr>
            <a:r>
              <a:rPr lang="en-US" altLang="zh-CN"/>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marL="120650" lvl="1" defTabSz="406400" eaLnBrk="1" hangingPunct="1">
              <a:spcBef>
                <a:spcPct val="0"/>
              </a:spcBef>
              <a:tabLst>
                <a:tab pos="458788" algn="l"/>
              </a:tabLst>
            </a:pPr>
            <a:endParaRPr lang="en-US" altLang="zh-CN"/>
          </a:p>
          <a:p>
            <a:pPr marL="120650" lvl="1" defTabSz="406400" eaLnBrk="1" hangingPunct="1">
              <a:spcBef>
                <a:spcPct val="0"/>
              </a:spcBef>
              <a:tabLst>
                <a:tab pos="458788" algn="l"/>
              </a:tabLst>
            </a:pPr>
            <a:endParaRPr lang="en-US" altLang="zh-CN"/>
          </a:p>
          <a:p>
            <a:pPr defTabSz="406400" eaLnBrk="1" hangingPunct="1">
              <a:spcBef>
                <a:spcPct val="0"/>
              </a:spcBef>
              <a:tabLst>
                <a:tab pos="458788" algn="l"/>
              </a:tabLst>
            </a:pPr>
            <a:r>
              <a:rPr lang="en-US" altLang="zh-CN">
                <a:solidFill>
                  <a:srgbClr val="0000FF"/>
                </a:solidFill>
              </a:rPr>
              <a:t>Instructor Note</a:t>
            </a:r>
          </a:p>
          <a:p>
            <a:pPr marL="120650" lvl="1" defTabSz="406400" eaLnBrk="1" hangingPunct="1">
              <a:spcBef>
                <a:spcPct val="0"/>
              </a:spcBef>
              <a:tabLst>
                <a:tab pos="458788" algn="l"/>
              </a:tabLst>
            </a:pPr>
            <a:r>
              <a:rPr lang="en-US" altLang="zh-CN">
                <a:solidFill>
                  <a:srgbClr val="0000FF"/>
                </a:solidFill>
              </a:rPr>
              <a:t>DML statements can be issued directly in </a:t>
            </a:r>
            <a:r>
              <a:rPr lang="en-US" altLang="zh-CN" i="1">
                <a:solidFill>
                  <a:srgbClr val="0000FF"/>
                </a:solidFill>
              </a:rPr>
              <a:t>i</a:t>
            </a:r>
            <a:r>
              <a:rPr lang="en-US" altLang="zh-CN">
                <a:solidFill>
                  <a:srgbClr val="0000FF"/>
                </a:solidFill>
              </a:rPr>
              <a:t>SQL*Plus, performed automatically by tools such as Oracle Forms Services, or programmed with tools such as the 3GL precompilers. </a:t>
            </a:r>
          </a:p>
          <a:p>
            <a:pPr marL="120650" lvl="1" defTabSz="406400" eaLnBrk="1" hangingPunct="1">
              <a:spcBef>
                <a:spcPct val="0"/>
              </a:spcBef>
              <a:tabLst>
                <a:tab pos="458788" algn="l"/>
              </a:tabLst>
            </a:pPr>
            <a:r>
              <a:rPr lang="en-US" altLang="zh-CN">
                <a:solidFill>
                  <a:srgbClr val="0000FF"/>
                </a:solidFill>
              </a:rPr>
              <a:t>Every table has </a:t>
            </a:r>
            <a:r>
              <a:rPr lang="en-US" altLang="zh-CN">
                <a:solidFill>
                  <a:srgbClr val="0000FF"/>
                </a:solidFill>
                <a:latin typeface="Courier New" pitchFamily="49" charset="0"/>
              </a:rPr>
              <a:t>INSERT</a:t>
            </a:r>
            <a:r>
              <a:rPr lang="en-US" altLang="zh-CN">
                <a:solidFill>
                  <a:srgbClr val="0000FF"/>
                </a:solidFill>
              </a:rPr>
              <a:t>, </a:t>
            </a:r>
            <a:r>
              <a:rPr lang="en-US" altLang="zh-CN">
                <a:solidFill>
                  <a:srgbClr val="0000FF"/>
                </a:solidFill>
                <a:latin typeface="Courier New" pitchFamily="49" charset="0"/>
              </a:rPr>
              <a:t>UPDATE</a:t>
            </a:r>
            <a:r>
              <a:rPr lang="en-US" altLang="zh-CN">
                <a:solidFill>
                  <a:srgbClr val="0000FF"/>
                </a:solidFill>
              </a:rPr>
              <a:t>, and </a:t>
            </a:r>
            <a:r>
              <a:rPr lang="en-US" altLang="zh-CN">
                <a:solidFill>
                  <a:srgbClr val="0000FF"/>
                </a:solidFill>
                <a:latin typeface="Courier New" pitchFamily="49" charset="0"/>
              </a:rPr>
              <a:t>DELETE</a:t>
            </a:r>
            <a:r>
              <a:rPr lang="en-US" altLang="zh-CN">
                <a:solidFill>
                  <a:srgbClr val="0000FF"/>
                </a:solidFill>
              </a:rPr>
              <a:t> privileges associated with it. These privileges are automatically granted to the creator of the table, but in general they must be explicitly granted to other users.</a:t>
            </a:r>
          </a:p>
          <a:p>
            <a:pPr marL="120650" lvl="1" defTabSz="406400" eaLnBrk="1" hangingPunct="1">
              <a:spcBef>
                <a:spcPct val="0"/>
              </a:spcBef>
              <a:tabLst>
                <a:tab pos="458788" algn="l"/>
              </a:tabLst>
            </a:pPr>
            <a:r>
              <a:rPr lang="en-US" altLang="zh-CN">
                <a:solidFill>
                  <a:srgbClr val="0000FF"/>
                </a:solidFill>
              </a:rPr>
              <a:t>Starting with Oracle 7.2, you can place a subquery in the place of the table name in an </a:t>
            </a:r>
            <a:r>
              <a:rPr lang="en-US" altLang="zh-CN">
                <a:solidFill>
                  <a:srgbClr val="0000FF"/>
                </a:solidFill>
                <a:latin typeface="Courier New" pitchFamily="49" charset="0"/>
              </a:rPr>
              <a:t>UPDATE</a:t>
            </a:r>
            <a:r>
              <a:rPr lang="en-US" altLang="zh-CN">
                <a:solidFill>
                  <a:srgbClr val="0000FF"/>
                </a:solidFill>
              </a:rPr>
              <a:t> statement, essentially the same way you use a view. </a:t>
            </a:r>
          </a:p>
        </p:txBody>
      </p:sp>
    </p:spTree>
    <p:extLst>
      <p:ext uri="{BB962C8B-B14F-4D97-AF65-F5344CB8AC3E}">
        <p14:creationId xmlns:p14="http://schemas.microsoft.com/office/powerpoint/2010/main" val="369335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5603"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5604" name="Rectangle 4"/>
          <p:cNvSpPr>
            <a:spLocks noGrp="1" noChangeArrowheads="1"/>
          </p:cNvSpPr>
          <p:nvPr>
            <p:ph type="body" idx="1"/>
          </p:nvPr>
        </p:nvSpPr>
        <p:spPr bwMode="auto">
          <a:xfrm>
            <a:off x="454025" y="4770438"/>
            <a:ext cx="59118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73075" eaLnBrk="1" hangingPunct="1">
              <a:spcBef>
                <a:spcPct val="0"/>
              </a:spcBef>
              <a:tabLst>
                <a:tab pos="447675" algn="l"/>
              </a:tabLst>
            </a:pPr>
            <a:r>
              <a:rPr lang="en-US" altLang="zh-CN"/>
              <a:t>Adding a New Row to a Table</a:t>
            </a:r>
          </a:p>
          <a:p>
            <a:pPr marL="120650" lvl="1" defTabSz="473075" eaLnBrk="1" hangingPunct="1">
              <a:spcBef>
                <a:spcPct val="0"/>
              </a:spcBef>
              <a:tabLst>
                <a:tab pos="447675" algn="l"/>
              </a:tabLst>
            </a:pPr>
            <a:r>
              <a:rPr lang="en-US" altLang="zh-CN"/>
              <a:t>The slide graphic illustrates adding a new department to the </a:t>
            </a:r>
            <a:r>
              <a:rPr lang="en-US" altLang="zh-CN">
                <a:latin typeface="Courier New" pitchFamily="49" charset="0"/>
              </a:rPr>
              <a:t>DEPARTMENTS</a:t>
            </a:r>
            <a:r>
              <a:rPr lang="en-US" altLang="zh-CN"/>
              <a:t> table. </a:t>
            </a: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zh-CN" altLang="en-US"/>
          </a:p>
        </p:txBody>
      </p:sp>
      <p:sp>
        <p:nvSpPr>
          <p:cNvPr id="25605" name="Rectangle 5"/>
          <p:cNvSpPr>
            <a:spLocks noGrp="1" noRot="1" noChangeAspect="1" noChangeArrowheads="1" noTextEdit="1"/>
          </p:cNvSpPr>
          <p:nvPr>
            <p:ph type="sldImg"/>
          </p:nvPr>
        </p:nvSpPr>
        <p:spPr bwMode="auto">
          <a:xfrm>
            <a:off x="461963" y="173038"/>
            <a:ext cx="5930900" cy="44481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28424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6627"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6628"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a:t>Adding a New Row to a Table (continued)</a:t>
            </a:r>
          </a:p>
          <a:p>
            <a:pPr lvl="1" eaLnBrk="1" hangingPunct="1">
              <a:spcBef>
                <a:spcPct val="0"/>
              </a:spcBef>
            </a:pPr>
            <a:r>
              <a:rPr lang="en-US" altLang="zh-CN"/>
              <a:t>You can add new rows to a table by issuing the </a:t>
            </a:r>
            <a:r>
              <a:rPr lang="en-US" altLang="zh-CN">
                <a:solidFill>
                  <a:srgbClr val="FC0128"/>
                </a:solidFill>
                <a:latin typeface="Courier New" pitchFamily="49" charset="0"/>
              </a:rPr>
              <a:t>INSERT</a:t>
            </a:r>
            <a:r>
              <a:rPr lang="en-US" altLang="zh-CN">
                <a:solidFill>
                  <a:srgbClr val="FC0128"/>
                </a:solidFill>
              </a:rPr>
              <a:t> statement</a:t>
            </a:r>
            <a:r>
              <a:rPr lang="en-US" altLang="zh-CN"/>
              <a:t>. </a:t>
            </a:r>
          </a:p>
          <a:p>
            <a:pPr lvl="1" eaLnBrk="1" hangingPunct="1">
              <a:spcBef>
                <a:spcPct val="0"/>
              </a:spcBef>
            </a:pPr>
            <a:r>
              <a:rPr lang="en-US" altLang="zh-CN"/>
              <a:t>In the syntax:</a:t>
            </a:r>
          </a:p>
          <a:p>
            <a:pPr lvl="1" eaLnBrk="1" hangingPunct="1">
              <a:spcBef>
                <a:spcPct val="0"/>
              </a:spcBef>
            </a:pPr>
            <a:r>
              <a:rPr lang="en-US" altLang="zh-CN"/>
              <a:t>	</a:t>
            </a:r>
            <a:r>
              <a:rPr lang="en-US" altLang="zh-CN" i="1"/>
              <a:t>table			</a:t>
            </a:r>
            <a:r>
              <a:rPr lang="en-US" altLang="zh-CN"/>
              <a:t>is the name of the table</a:t>
            </a:r>
          </a:p>
          <a:p>
            <a:pPr lvl="1" eaLnBrk="1" hangingPunct="1">
              <a:spcBef>
                <a:spcPct val="0"/>
              </a:spcBef>
            </a:pPr>
            <a:r>
              <a:rPr lang="en-US" altLang="zh-CN"/>
              <a:t>	</a:t>
            </a:r>
            <a:r>
              <a:rPr lang="en-US" altLang="zh-CN" i="1"/>
              <a:t>column		</a:t>
            </a:r>
            <a:r>
              <a:rPr lang="en-US" altLang="zh-CN"/>
              <a:t>is the name of the column in the table to populate</a:t>
            </a:r>
          </a:p>
          <a:p>
            <a:pPr lvl="1" eaLnBrk="1" hangingPunct="1">
              <a:spcBef>
                <a:spcPct val="0"/>
              </a:spcBef>
            </a:pPr>
            <a:r>
              <a:rPr lang="en-US" altLang="zh-CN"/>
              <a:t>	</a:t>
            </a:r>
            <a:r>
              <a:rPr lang="en-US" altLang="zh-CN" i="1"/>
              <a:t>value			</a:t>
            </a:r>
            <a:r>
              <a:rPr lang="en-US" altLang="zh-CN"/>
              <a:t>is the corresponding value for the column</a:t>
            </a:r>
          </a:p>
          <a:p>
            <a:pPr lvl="1" eaLnBrk="1" hangingPunct="1">
              <a:spcBef>
                <a:spcPct val="0"/>
              </a:spcBef>
            </a:pPr>
            <a:r>
              <a:rPr lang="en-US" altLang="zh-CN" b="1"/>
              <a:t>Note:</a:t>
            </a:r>
            <a:r>
              <a:rPr lang="en-US" altLang="zh-CN"/>
              <a:t> This statement with the </a:t>
            </a:r>
            <a:r>
              <a:rPr lang="en-US" altLang="zh-CN">
                <a:solidFill>
                  <a:srgbClr val="FC0128"/>
                </a:solidFill>
                <a:latin typeface="Courier New" pitchFamily="49" charset="0"/>
              </a:rPr>
              <a:t>VALUES</a:t>
            </a:r>
            <a:r>
              <a:rPr lang="en-US" altLang="zh-CN">
                <a:solidFill>
                  <a:srgbClr val="FC0128"/>
                </a:solidFill>
              </a:rPr>
              <a:t> clause</a:t>
            </a:r>
            <a:r>
              <a:rPr lang="en-US" altLang="zh-CN"/>
              <a:t> adds only one row at a time to a table.</a:t>
            </a:r>
          </a:p>
          <a:p>
            <a:pPr lvl="1" eaLnBrk="1" hangingPunct="1">
              <a:spcBef>
                <a:spcPct val="0"/>
              </a:spcBef>
            </a:pPr>
            <a:endParaRPr lang="en-US" altLang="zh-CN"/>
          </a:p>
          <a:p>
            <a:pPr eaLnBrk="1" hangingPunct="1">
              <a:spcBef>
                <a:spcPct val="0"/>
              </a:spcBef>
            </a:pPr>
            <a:endParaRPr lang="en-US" altLang="zh-CN" b="1"/>
          </a:p>
        </p:txBody>
      </p:sp>
      <p:sp>
        <p:nvSpPr>
          <p:cNvPr id="26629"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52575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a:t>Adding a New Row to a Table (continued)</a:t>
            </a:r>
          </a:p>
          <a:p>
            <a:pPr lvl="1" eaLnBrk="1" hangingPunct="1">
              <a:spcBef>
                <a:spcPct val="0"/>
              </a:spcBef>
            </a:pPr>
            <a:r>
              <a:rPr lang="en-US" altLang="zh-CN"/>
              <a:t>Because you can insert a new row that contains values for each column, the column list is not required in the </a:t>
            </a:r>
            <a:r>
              <a:rPr lang="en-US" altLang="zh-CN">
                <a:solidFill>
                  <a:srgbClr val="FC0128"/>
                </a:solidFill>
                <a:latin typeface="Courier New" pitchFamily="49" charset="0"/>
              </a:rPr>
              <a:t>INSERT</a:t>
            </a:r>
            <a:r>
              <a:rPr lang="en-US" altLang="zh-CN">
                <a:solidFill>
                  <a:srgbClr val="FC0128"/>
                </a:solidFill>
              </a:rPr>
              <a:t> clause</a:t>
            </a:r>
            <a:r>
              <a:rPr lang="en-US" altLang="zh-CN"/>
              <a:t>. However, if you do not use the column list, the values must be listed according to the default order of the columns in the table, and a value must be provided for each column. </a:t>
            </a:r>
          </a:p>
          <a:p>
            <a:pPr lvl="1" eaLnBrk="1" hangingPunct="1">
              <a:spcBef>
                <a:spcPct val="0"/>
              </a:spcBef>
            </a:pPr>
            <a:endParaRPr lang="en-US" altLang="zh-CN" sz="500"/>
          </a:p>
          <a:p>
            <a:pPr lvl="1" eaLnBrk="1" hangingPunct="1">
              <a:spcBef>
                <a:spcPct val="0"/>
              </a:spcBef>
            </a:pPr>
            <a:r>
              <a:rPr lang="en-US" altLang="zh-CN">
                <a:latin typeface="Courier New" pitchFamily="49" charset="0"/>
              </a:rPr>
              <a:t>   DESCRIBE  departments</a:t>
            </a:r>
            <a:endParaRPr lang="en-US" altLang="zh-CN" b="1">
              <a:latin typeface="Courier New" pitchFamily="49" charset="0"/>
            </a:endParaRP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r>
              <a:rPr lang="en-US" altLang="zh-CN"/>
              <a:t>For clarity, use the column list in the </a:t>
            </a:r>
            <a:r>
              <a:rPr lang="en-US" altLang="zh-CN">
                <a:latin typeface="Courier New" pitchFamily="49" charset="0"/>
              </a:rPr>
              <a:t>INSERT</a:t>
            </a:r>
            <a:r>
              <a:rPr lang="en-US" altLang="zh-CN"/>
              <a:t> clause.</a:t>
            </a:r>
            <a:br>
              <a:rPr lang="en-US" altLang="zh-CN"/>
            </a:br>
            <a:r>
              <a:rPr lang="en-US" altLang="zh-CN"/>
              <a:t>Enclose character and date values within single quotation marks; it is not recommended to enclose numeric values within single quotation marks.</a:t>
            </a:r>
          </a:p>
          <a:p>
            <a:pPr lvl="1" eaLnBrk="1" hangingPunct="1">
              <a:spcBef>
                <a:spcPct val="0"/>
              </a:spcBef>
            </a:pPr>
            <a:r>
              <a:rPr lang="en-US" altLang="zh-CN"/>
              <a:t>Number values should not be enclosed in single quotes, because implicit conversion may take place for numeric values assigned to </a:t>
            </a:r>
            <a:r>
              <a:rPr lang="en-US" altLang="zh-CN">
                <a:latin typeface="Courier New" pitchFamily="49" charset="0"/>
              </a:rPr>
              <a:t>NUMBER</a:t>
            </a:r>
            <a:r>
              <a:rPr lang="en-US" altLang="zh-CN"/>
              <a:t> data type columns if single quotes are included.</a:t>
            </a:r>
            <a:r>
              <a:rPr lang="en-US" altLang="zh-CN" sz="1300"/>
              <a:t>  </a:t>
            </a:r>
          </a:p>
        </p:txBody>
      </p:sp>
      <p:sp>
        <p:nvSpPr>
          <p:cNvPr id="27652" name="Rectangle 4"/>
          <p:cNvSpPr>
            <a:spLocks noChangeArrowheads="1"/>
          </p:cNvSpPr>
          <p:nvPr/>
        </p:nvSpPr>
        <p:spPr bwMode="auto">
          <a:xfrm>
            <a:off x="625475" y="5957888"/>
            <a:ext cx="5575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851525"/>
            <a:ext cx="50609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0082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482600" y="150813"/>
            <a:ext cx="5868988"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a:t>Methods for Inserting Null Values</a:t>
            </a:r>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lvl="1" eaLnBrk="1" hangingPunct="1">
              <a:spcBef>
                <a:spcPct val="0"/>
              </a:spcBef>
            </a:pPr>
            <a:endParaRPr lang="en-US" altLang="zh-CN"/>
          </a:p>
          <a:p>
            <a:pPr lvl="1" eaLnBrk="1" hangingPunct="1">
              <a:spcBef>
                <a:spcPct val="0"/>
              </a:spcBef>
            </a:pPr>
            <a:r>
              <a:rPr lang="en-US" altLang="zh-CN"/>
              <a:t>Be sure that you can use null values in the targeted column by verifying the </a:t>
            </a:r>
            <a:r>
              <a:rPr lang="en-US" altLang="zh-CN">
                <a:latin typeface="Courier New" pitchFamily="49" charset="0"/>
              </a:rPr>
              <a:t>Null?</a:t>
            </a:r>
            <a:r>
              <a:rPr lang="en-US" altLang="zh-CN"/>
              <a:t> status with the </a:t>
            </a:r>
            <a:r>
              <a:rPr lang="en-US" altLang="zh-CN" i="1"/>
              <a:t>i</a:t>
            </a:r>
            <a:r>
              <a:rPr lang="en-US" altLang="zh-CN"/>
              <a:t>SQL*Plus </a:t>
            </a:r>
            <a:r>
              <a:rPr lang="en-US" altLang="zh-CN">
                <a:solidFill>
                  <a:srgbClr val="FC0128"/>
                </a:solidFill>
                <a:latin typeface="Courier New" pitchFamily="49" charset="0"/>
              </a:rPr>
              <a:t>DESCRIBE</a:t>
            </a:r>
            <a:r>
              <a:rPr lang="en-US" altLang="zh-CN">
                <a:solidFill>
                  <a:srgbClr val="FC0128"/>
                </a:solidFill>
              </a:rPr>
              <a:t> command</a:t>
            </a:r>
            <a:r>
              <a:rPr lang="en-US" altLang="zh-CN"/>
              <a:t>.</a:t>
            </a:r>
          </a:p>
          <a:p>
            <a:pPr lvl="1" eaLnBrk="1" hangingPunct="1">
              <a:spcBef>
                <a:spcPct val="0"/>
              </a:spcBef>
            </a:pPr>
            <a:r>
              <a:rPr lang="en-US" altLang="zh-CN"/>
              <a:t>The Oracle Server automatically enforces all data types, data ranges, and data integrity constraints. Any column that is not listed explicitly obtains a null value in the new row.</a:t>
            </a:r>
          </a:p>
          <a:p>
            <a:pPr lvl="1" eaLnBrk="1" hangingPunct="1">
              <a:spcBef>
                <a:spcPct val="0"/>
              </a:spcBef>
            </a:pPr>
            <a:r>
              <a:rPr lang="en-US" altLang="zh-CN"/>
              <a:t>Common errors that can occur during user input: </a:t>
            </a:r>
          </a:p>
          <a:p>
            <a:pPr lvl="2" eaLnBrk="1" hangingPunct="1">
              <a:spcBef>
                <a:spcPct val="0"/>
              </a:spcBef>
            </a:pPr>
            <a:r>
              <a:rPr lang="en-US" altLang="zh-CN"/>
              <a:t>Mandatory value missing for a </a:t>
            </a:r>
            <a:r>
              <a:rPr lang="en-US" altLang="zh-CN">
                <a:latin typeface="Courier New" pitchFamily="49" charset="0"/>
              </a:rPr>
              <a:t>NOT NULL</a:t>
            </a:r>
            <a:r>
              <a:rPr lang="en-US" altLang="zh-CN"/>
              <a:t> column</a:t>
            </a:r>
          </a:p>
          <a:p>
            <a:pPr lvl="2" eaLnBrk="1" hangingPunct="1">
              <a:spcBef>
                <a:spcPct val="0"/>
              </a:spcBef>
            </a:pPr>
            <a:r>
              <a:rPr lang="en-US" altLang="zh-CN"/>
              <a:t>Duplicate value violates uniqueness constraint</a:t>
            </a:r>
          </a:p>
          <a:p>
            <a:pPr lvl="2" eaLnBrk="1" hangingPunct="1">
              <a:spcBef>
                <a:spcPct val="0"/>
              </a:spcBef>
            </a:pPr>
            <a:r>
              <a:rPr lang="en-US" altLang="zh-CN"/>
              <a:t>Foreign key constraint violated</a:t>
            </a:r>
          </a:p>
          <a:p>
            <a:pPr lvl="2" eaLnBrk="1" hangingPunct="1">
              <a:spcBef>
                <a:spcPct val="0"/>
              </a:spcBef>
            </a:pPr>
            <a:r>
              <a:rPr lang="en-US" altLang="zh-CN">
                <a:latin typeface="Courier New" pitchFamily="49" charset="0"/>
              </a:rPr>
              <a:t>CHECK</a:t>
            </a:r>
            <a:r>
              <a:rPr lang="en-US" altLang="zh-CN"/>
              <a:t> constraint violated</a:t>
            </a:r>
          </a:p>
          <a:p>
            <a:pPr lvl="2" eaLnBrk="1" hangingPunct="1">
              <a:spcBef>
                <a:spcPct val="0"/>
              </a:spcBef>
            </a:pPr>
            <a:r>
              <a:rPr lang="en-US" altLang="zh-CN"/>
              <a:t>Data type mismatch</a:t>
            </a:r>
          </a:p>
          <a:p>
            <a:pPr lvl="2" eaLnBrk="1" hangingPunct="1">
              <a:spcBef>
                <a:spcPct val="0"/>
              </a:spcBef>
            </a:pPr>
            <a:r>
              <a:rPr lang="en-US" altLang="zh-CN"/>
              <a:t>Value too wide to fit in column</a:t>
            </a:r>
          </a:p>
        </p:txBody>
      </p:sp>
      <p:graphicFrame>
        <p:nvGraphicFramePr>
          <p:cNvPr id="28676" name="Object 2"/>
          <p:cNvGraphicFramePr>
            <a:graphicFrameLocks/>
          </p:cNvGraphicFramePr>
          <p:nvPr/>
        </p:nvGraphicFramePr>
        <p:xfrm>
          <a:off x="428625" y="5022850"/>
          <a:ext cx="5938838" cy="1458913"/>
        </p:xfrm>
        <a:graphic>
          <a:graphicData uri="http://schemas.openxmlformats.org/presentationml/2006/ole">
            <mc:AlternateContent xmlns:mc="http://schemas.openxmlformats.org/markup-compatibility/2006">
              <mc:Choice xmlns:v="urn:schemas-microsoft-com:vml" Requires="v">
                <p:oleObj spid="_x0000_s1041" name="Document" r:id="rId4" imgW="6184900" imgH="1514475" progId="Word.Document.8">
                  <p:embed/>
                </p:oleObj>
              </mc:Choice>
              <mc:Fallback>
                <p:oleObj name="Document" r:id="rId4" imgW="6184900" imgH="1514475"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5022850"/>
                        <a:ext cx="5938838"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75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a:t>Copying Rows from Another Table </a:t>
            </a:r>
          </a:p>
          <a:p>
            <a:pPr marL="120650" lvl="1" defTabSz="406400" eaLnBrk="1" hangingPunct="1">
              <a:spcBef>
                <a:spcPct val="0"/>
              </a:spcBef>
            </a:pPr>
            <a:r>
              <a:rPr lang="en-US" altLang="zh-CN"/>
              <a:t>You can use the </a:t>
            </a:r>
            <a:r>
              <a:rPr lang="en-US" altLang="zh-CN">
                <a:solidFill>
                  <a:srgbClr val="FC0128"/>
                </a:solidFill>
                <a:latin typeface="Courier New" pitchFamily="49" charset="0"/>
              </a:rPr>
              <a:t>INSERT</a:t>
            </a:r>
            <a:r>
              <a:rPr lang="en-US" altLang="zh-CN">
                <a:solidFill>
                  <a:srgbClr val="FC0128"/>
                </a:solidFill>
              </a:rPr>
              <a:t> statement</a:t>
            </a:r>
            <a:r>
              <a:rPr lang="en-US" altLang="zh-CN"/>
              <a:t> to add rows to a table where the values are derived from existing tables. In place of the </a:t>
            </a:r>
            <a:r>
              <a:rPr lang="en-US" altLang="zh-CN">
                <a:latin typeface="Courier New" pitchFamily="49" charset="0"/>
              </a:rPr>
              <a:t>VALUES</a:t>
            </a:r>
            <a:r>
              <a:rPr lang="en-US" altLang="zh-CN"/>
              <a:t> clause, you use a subquery. </a:t>
            </a:r>
          </a:p>
          <a:p>
            <a:pPr marL="120650" lvl="1" defTabSz="406400" eaLnBrk="1" hangingPunct="1">
              <a:spcBef>
                <a:spcPct val="0"/>
              </a:spcBef>
            </a:pPr>
            <a:r>
              <a:rPr lang="en-US" altLang="zh-CN" b="1"/>
              <a:t>Syntax</a:t>
            </a:r>
            <a:endParaRPr lang="en-US" altLang="zh-CN"/>
          </a:p>
          <a:p>
            <a:pPr algn="just" defTabSz="406400" eaLnBrk="1" hangingPunct="1">
              <a:lnSpc>
                <a:spcPct val="70000"/>
              </a:lnSpc>
              <a:spcBef>
                <a:spcPct val="15000"/>
              </a:spcBef>
            </a:pPr>
            <a:r>
              <a:rPr lang="en-US" altLang="zh-CN" b="1">
                <a:latin typeface="Times" pitchFamily="18" charset="0"/>
              </a:rPr>
              <a:t> </a:t>
            </a:r>
            <a:r>
              <a:rPr lang="en-US" altLang="zh-CN" b="1">
                <a:latin typeface="Courier New" pitchFamily="49" charset="0"/>
              </a:rPr>
              <a:t>    INSERT INTO </a:t>
            </a:r>
            <a:r>
              <a:rPr lang="en-US" altLang="zh-CN" b="1" i="1">
                <a:latin typeface="Courier New" pitchFamily="49" charset="0"/>
              </a:rPr>
              <a:t>table</a:t>
            </a:r>
            <a:r>
              <a:rPr lang="en-US" altLang="zh-CN" b="1">
                <a:latin typeface="Courier New" pitchFamily="49" charset="0"/>
              </a:rPr>
              <a:t> [ </a:t>
            </a:r>
            <a:r>
              <a:rPr lang="en-US" altLang="zh-CN" b="1" i="1">
                <a:latin typeface="Courier New" pitchFamily="49" charset="0"/>
              </a:rPr>
              <a:t>column</a:t>
            </a:r>
            <a:r>
              <a:rPr lang="en-US" altLang="zh-CN" b="1">
                <a:latin typeface="Courier New" pitchFamily="49" charset="0"/>
              </a:rPr>
              <a:t> (, </a:t>
            </a:r>
            <a:r>
              <a:rPr lang="en-US" altLang="zh-CN" b="1" i="1">
                <a:latin typeface="Courier New" pitchFamily="49" charset="0"/>
              </a:rPr>
              <a:t>column</a:t>
            </a:r>
            <a:r>
              <a:rPr lang="en-US" altLang="zh-CN" b="1">
                <a:latin typeface="Courier New" pitchFamily="49" charset="0"/>
              </a:rPr>
              <a:t>) ] </a:t>
            </a:r>
            <a:r>
              <a:rPr lang="en-US" altLang="zh-CN" b="1" i="1">
                <a:latin typeface="Courier New" pitchFamily="49" charset="0"/>
              </a:rPr>
              <a:t>subquery;</a:t>
            </a:r>
            <a:r>
              <a:rPr lang="en-US" altLang="zh-CN" b="1">
                <a:latin typeface="Times" pitchFamily="18" charset="0"/>
              </a:rPr>
              <a:t> </a:t>
            </a:r>
          </a:p>
          <a:p>
            <a:pPr marL="120650" lvl="1" defTabSz="406400" eaLnBrk="1" hangingPunct="1">
              <a:spcBef>
                <a:spcPct val="0"/>
              </a:spcBef>
            </a:pPr>
            <a:r>
              <a:rPr lang="en-US" altLang="zh-CN"/>
              <a:t>In the syntax:</a:t>
            </a:r>
            <a:endParaRPr lang="en-US" altLang="zh-CN" b="1"/>
          </a:p>
          <a:p>
            <a:pPr marL="120650" lvl="1" defTabSz="406400" eaLnBrk="1" hangingPunct="1">
              <a:spcBef>
                <a:spcPct val="0"/>
              </a:spcBef>
            </a:pPr>
            <a:r>
              <a:rPr lang="en-US" altLang="zh-CN" b="1"/>
              <a:t>	</a:t>
            </a:r>
            <a:r>
              <a:rPr lang="en-US" altLang="zh-CN" i="1">
                <a:latin typeface="Courier New" pitchFamily="49" charset="0"/>
              </a:rPr>
              <a:t>table</a:t>
            </a:r>
            <a:r>
              <a:rPr lang="en-US" altLang="zh-CN" i="1"/>
              <a:t>		</a:t>
            </a:r>
            <a:r>
              <a:rPr lang="en-US" altLang="zh-CN"/>
              <a:t>is the table name</a:t>
            </a:r>
          </a:p>
          <a:p>
            <a:pPr marL="120650" lvl="1" defTabSz="406400" eaLnBrk="1" hangingPunct="1">
              <a:spcBef>
                <a:spcPct val="0"/>
              </a:spcBef>
            </a:pPr>
            <a:r>
              <a:rPr lang="en-US" altLang="zh-CN"/>
              <a:t>	</a:t>
            </a:r>
            <a:r>
              <a:rPr lang="en-US" altLang="zh-CN" i="1">
                <a:latin typeface="Courier New" pitchFamily="49" charset="0"/>
              </a:rPr>
              <a:t>column</a:t>
            </a:r>
            <a:r>
              <a:rPr lang="en-US" altLang="zh-CN" i="1"/>
              <a:t>		</a:t>
            </a:r>
            <a:r>
              <a:rPr lang="en-US" altLang="zh-CN"/>
              <a:t>is the name of the column in the table to populate</a:t>
            </a:r>
          </a:p>
          <a:p>
            <a:pPr marL="120650" lvl="1" defTabSz="406400" eaLnBrk="1" hangingPunct="1">
              <a:spcBef>
                <a:spcPct val="0"/>
              </a:spcBef>
            </a:pPr>
            <a:r>
              <a:rPr lang="en-US" altLang="zh-CN"/>
              <a:t>	</a:t>
            </a:r>
            <a:r>
              <a:rPr lang="en-US" altLang="zh-CN" i="1">
                <a:latin typeface="Courier New" pitchFamily="49" charset="0"/>
              </a:rPr>
              <a:t>subquery</a:t>
            </a:r>
            <a:r>
              <a:rPr lang="en-US" altLang="zh-CN"/>
              <a:t>		is the subquery that returns rows into the table</a:t>
            </a:r>
          </a:p>
          <a:p>
            <a:pPr marL="120650" lvl="1" defTabSz="406400" eaLnBrk="1" hangingPunct="1">
              <a:spcBef>
                <a:spcPct val="65000"/>
              </a:spcBef>
            </a:pPr>
            <a:r>
              <a:rPr lang="en-US" altLang="zh-CN"/>
              <a:t>The number of columns and their data types in the column list of the </a:t>
            </a:r>
            <a:r>
              <a:rPr lang="en-US" altLang="zh-CN">
                <a:latin typeface="Courier New" pitchFamily="49" charset="0"/>
              </a:rPr>
              <a:t>INSERT</a:t>
            </a:r>
            <a:r>
              <a:rPr lang="en-US" altLang="zh-CN"/>
              <a:t> clause must match the number of values and their data types in the subquery. To create a copy of the rows of a table, use </a:t>
            </a:r>
            <a:r>
              <a:rPr lang="en-US" altLang="zh-CN">
                <a:latin typeface="Courier New" pitchFamily="49" charset="0"/>
              </a:rPr>
              <a:t>SELECT</a:t>
            </a:r>
            <a:r>
              <a:rPr lang="en-US" altLang="zh-CN"/>
              <a:t> * in the subquery.</a:t>
            </a:r>
          </a:p>
          <a:p>
            <a:pPr marL="120650" lvl="1" defTabSz="406400" eaLnBrk="1" hangingPunct="1">
              <a:spcBef>
                <a:spcPct val="40000"/>
              </a:spcBef>
            </a:pPr>
            <a:r>
              <a:rPr lang="en-US" altLang="zh-CN"/>
              <a:t>      </a:t>
            </a:r>
            <a:r>
              <a:rPr lang="en-US" altLang="zh-CN">
                <a:latin typeface="Courier New" pitchFamily="49" charset="0"/>
              </a:rPr>
              <a:t>INSERT INTO copy_emp</a:t>
            </a:r>
          </a:p>
          <a:p>
            <a:pPr marL="120650" lvl="1" defTabSz="406400" eaLnBrk="1" hangingPunct="1">
              <a:spcBef>
                <a:spcPct val="0"/>
              </a:spcBef>
            </a:pPr>
            <a:r>
              <a:rPr lang="en-US" altLang="zh-CN">
                <a:latin typeface="Courier New" pitchFamily="49" charset="0"/>
              </a:rPr>
              <a:t>     SELECT * </a:t>
            </a:r>
          </a:p>
          <a:p>
            <a:pPr marL="120650" lvl="1" defTabSz="406400" eaLnBrk="1" hangingPunct="1">
              <a:spcBef>
                <a:spcPct val="0"/>
              </a:spcBef>
            </a:pPr>
            <a:r>
              <a:rPr lang="en-US" altLang="zh-CN">
                <a:latin typeface="Courier New" pitchFamily="49" charset="0"/>
              </a:rPr>
              <a:t>     FROM   employees;</a:t>
            </a:r>
          </a:p>
          <a:p>
            <a:pPr marL="120650" lvl="1" defTabSz="406400" eaLnBrk="1" hangingPunct="1">
              <a:spcBef>
                <a:spcPct val="0"/>
              </a:spcBef>
            </a:pPr>
            <a:r>
              <a:rPr lang="en-US" altLang="zh-CN"/>
              <a:t>For more information, see </a:t>
            </a:r>
            <a:r>
              <a:rPr lang="en-US" altLang="zh-CN" i="1"/>
              <a:t>Oracle9i SQL Reference</a:t>
            </a:r>
            <a:r>
              <a:rPr lang="en-US" altLang="zh-CN"/>
              <a:t>, “</a:t>
            </a:r>
            <a:r>
              <a:rPr lang="en-US" altLang="zh-CN">
                <a:latin typeface="Courier New" pitchFamily="49" charset="0"/>
              </a:rPr>
              <a:t>SELECT</a:t>
            </a:r>
            <a:r>
              <a:rPr lang="en-US" altLang="zh-CN"/>
              <a:t>,” subqueries section.</a:t>
            </a:r>
          </a:p>
          <a:p>
            <a:pPr defTabSz="406400" eaLnBrk="1" hangingPunct="1">
              <a:spcBef>
                <a:spcPct val="0"/>
              </a:spcBef>
            </a:pPr>
            <a:r>
              <a:rPr lang="en-US" altLang="zh-CN">
                <a:solidFill>
                  <a:srgbClr val="0000FF"/>
                </a:solidFill>
              </a:rPr>
              <a:t>Instructor Note</a:t>
            </a:r>
          </a:p>
          <a:p>
            <a:pPr marL="120650" lvl="1" defTabSz="406400" eaLnBrk="1" hangingPunct="1">
              <a:spcBef>
                <a:spcPct val="0"/>
              </a:spcBef>
            </a:pPr>
            <a:r>
              <a:rPr lang="en-US" altLang="zh-CN">
                <a:solidFill>
                  <a:srgbClr val="0000FF"/>
                </a:solidFill>
              </a:rPr>
              <a:t>Please run the script </a:t>
            </a:r>
            <a:r>
              <a:rPr lang="en-US" altLang="zh-CN">
                <a:solidFill>
                  <a:srgbClr val="0000FF"/>
                </a:solidFill>
                <a:latin typeface="Courier New" pitchFamily="49" charset="0"/>
              </a:rPr>
              <a:t>8_cretabs.sql</a:t>
            </a:r>
            <a:r>
              <a:rPr lang="en-US" altLang="zh-CN">
                <a:solidFill>
                  <a:srgbClr val="0000FF"/>
                </a:solidFill>
              </a:rPr>
              <a:t> to create the </a:t>
            </a:r>
            <a:r>
              <a:rPr lang="en-US" altLang="zh-CN">
                <a:solidFill>
                  <a:srgbClr val="0000FF"/>
                </a:solidFill>
                <a:latin typeface="Courier New" pitchFamily="49" charset="0"/>
              </a:rPr>
              <a:t>COPY_EMP</a:t>
            </a:r>
            <a:r>
              <a:rPr lang="en-US" altLang="zh-CN">
                <a:solidFill>
                  <a:srgbClr val="0000FF"/>
                </a:solidFill>
              </a:rPr>
              <a:t> and </a:t>
            </a:r>
            <a:r>
              <a:rPr lang="en-US" altLang="zh-CN">
                <a:solidFill>
                  <a:srgbClr val="0000FF"/>
                </a:solidFill>
                <a:latin typeface="Courier New" pitchFamily="49" charset="0"/>
              </a:rPr>
              <a:t>SALES_REPS</a:t>
            </a:r>
            <a:r>
              <a:rPr lang="en-US" altLang="zh-CN">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3057548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0723"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0724" name="Rectangle 4"/>
          <p:cNvSpPr>
            <a:spLocks noGrp="1" noChangeArrowheads="1"/>
          </p:cNvSpPr>
          <p:nvPr>
            <p:ph type="body" idx="1"/>
          </p:nvPr>
        </p:nvSpPr>
        <p:spPr bwMode="auto">
          <a:xfrm>
            <a:off x="430213" y="4770438"/>
            <a:ext cx="5935662"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73075" eaLnBrk="1" hangingPunct="1">
              <a:spcBef>
                <a:spcPct val="0"/>
              </a:spcBef>
              <a:tabLst>
                <a:tab pos="447675" algn="l"/>
              </a:tabLst>
            </a:pPr>
            <a:r>
              <a:rPr lang="en-US" altLang="zh-CN"/>
              <a:t>Changing Data in a Table</a:t>
            </a:r>
          </a:p>
          <a:p>
            <a:pPr marL="120650" lvl="1" defTabSz="473075" eaLnBrk="1" hangingPunct="1">
              <a:spcBef>
                <a:spcPct val="0"/>
              </a:spcBef>
              <a:tabLst>
                <a:tab pos="447675" algn="l"/>
              </a:tabLst>
            </a:pPr>
            <a:r>
              <a:rPr lang="en-US" altLang="zh-CN"/>
              <a:t>The slide graphic illustrates changing the department number for employees in department 60 to department 30.</a:t>
            </a:r>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en-US" altLang="zh-CN">
              <a:solidFill>
                <a:schemeClr val="accent1"/>
              </a:solidFill>
            </a:endParaRPr>
          </a:p>
          <a:p>
            <a:pPr defTabSz="473075" eaLnBrk="1" hangingPunct="1">
              <a:spcBef>
                <a:spcPct val="0"/>
              </a:spcBef>
              <a:tabLst>
                <a:tab pos="447675" algn="l"/>
              </a:tabLst>
            </a:pPr>
            <a:endParaRPr lang="zh-CN" altLang="en-US">
              <a:solidFill>
                <a:schemeClr val="accent1"/>
              </a:solidFill>
            </a:endParaRPr>
          </a:p>
        </p:txBody>
      </p:sp>
      <p:sp>
        <p:nvSpPr>
          <p:cNvPr id="30725" name="Rectangle 5"/>
          <p:cNvSpPr>
            <a:spLocks noGrp="1" noRot="1" noChangeAspect="1" noChangeArrowheads="1" noTextEdit="1"/>
          </p:cNvSpPr>
          <p:nvPr>
            <p:ph type="sldImg"/>
          </p:nvPr>
        </p:nvSpPr>
        <p:spPr bwMode="auto">
          <a:xfrm>
            <a:off x="461963" y="173038"/>
            <a:ext cx="5930900" cy="44481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56883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525"/>
            <a:ext cx="6858000" cy="1656052"/>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6357462"/>
            <a:ext cx="2057400" cy="365189"/>
          </a:xfrm>
        </p:spPr>
        <p:txBody>
          <a:bodyPr/>
          <a:lstStyle/>
          <a:p>
            <a:fld id="{D997B5FA-0921-464F-AAE1-844C04324D75}" type="datetimeFigureOut">
              <a:rPr lang="zh-CN" altLang="en-US" smtClean="0"/>
              <a:t>2020/1/10</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957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dirty="0"/>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3963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2020/1/10</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826"/>
            <a:ext cx="7886700" cy="2483549"/>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3189504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6" name="页脚占位符 5"/>
          <p:cNvSpPr>
            <a:spLocks noGrp="1"/>
          </p:cNvSpPr>
          <p:nvPr>
            <p:ph type="ftr" sz="quarter" idx="11"/>
          </p:nvPr>
        </p:nvSpPr>
        <p:spPr>
          <a:xfrm>
            <a:off x="3028950" y="6357462"/>
            <a:ext cx="3086100" cy="365189"/>
          </a:xfrm>
        </p:spPr>
        <p:txBody>
          <a:bodyPr/>
          <a:lstStyle/>
          <a:p>
            <a:endParaRPr lang="zh-CN" altLang="en-US"/>
          </a:p>
        </p:txBody>
      </p:sp>
      <p:sp>
        <p:nvSpPr>
          <p:cNvPr id="7" name="灯片编号占位符 6"/>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469363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8" name="页脚占位符 7"/>
          <p:cNvSpPr>
            <a:spLocks noGrp="1"/>
          </p:cNvSpPr>
          <p:nvPr>
            <p:ph type="ftr" sz="quarter" idx="11"/>
          </p:nvPr>
        </p:nvSpPr>
        <p:spPr>
          <a:xfrm>
            <a:off x="3028950" y="6357462"/>
            <a:ext cx="3086100" cy="365189"/>
          </a:xfrm>
        </p:spPr>
        <p:txBody>
          <a:bodyPr/>
          <a:lstStyle/>
          <a:p>
            <a:endParaRPr lang="zh-CN" altLang="en-US"/>
          </a:p>
        </p:txBody>
      </p:sp>
      <p:sp>
        <p:nvSpPr>
          <p:cNvPr id="9" name="灯片编号占位符 8"/>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8430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2020/1/10</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1243667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43776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1" y="713797"/>
            <a:ext cx="3511241" cy="1428411"/>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6357462"/>
            <a:ext cx="2057400" cy="365189"/>
          </a:xfrm>
        </p:spPr>
        <p:txBody>
          <a:bodyPr/>
          <a:lstStyle/>
          <a:p>
            <a:fld id="{9EFD9D74-47D9-4702-A33C-335B63B48DBF}" type="datetimeFigureOut">
              <a:rPr lang="zh-CN" altLang="en-US" smtClean="0"/>
              <a:t>2020/1/10</a:t>
            </a:fld>
            <a:endParaRPr lang="zh-CN" altLang="en-US" dirty="0"/>
          </a:p>
        </p:txBody>
      </p:sp>
      <p:sp>
        <p:nvSpPr>
          <p:cNvPr id="6" name="页脚占位符 5"/>
          <p:cNvSpPr>
            <a:spLocks noGrp="1"/>
          </p:cNvSpPr>
          <p:nvPr>
            <p:ph type="ftr" sz="quarter" idx="11"/>
          </p:nvPr>
        </p:nvSpPr>
        <p:spPr>
          <a:xfrm>
            <a:off x="3028950" y="6357462"/>
            <a:ext cx="3086100" cy="365189"/>
          </a:xfrm>
        </p:spPr>
        <p:txBody>
          <a:bodyPr/>
          <a:lstStyle/>
          <a:p>
            <a:endParaRPr lang="zh-CN" altLang="en-US" dirty="0"/>
          </a:p>
        </p:txBody>
      </p:sp>
      <p:sp>
        <p:nvSpPr>
          <p:cNvPr id="7" name="灯片编号占位符 6"/>
          <p:cNvSpPr>
            <a:spLocks noGrp="1"/>
          </p:cNvSpPr>
          <p:nvPr>
            <p:ph type="sldNum" sz="quarter" idx="12"/>
          </p:nvPr>
        </p:nvSpPr>
        <p:spPr>
          <a:xfrm>
            <a:off x="6467475" y="6382862"/>
            <a:ext cx="2057400" cy="365189"/>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112102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90"/>
            <a:ext cx="681676" cy="5812855"/>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97289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640"/>
            <a:ext cx="7886700" cy="555994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074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19193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3.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idx="4294967295"/>
          </p:nvPr>
        </p:nvSpPr>
        <p:spPr>
          <a:xfrm>
            <a:off x="2339752" y="2420888"/>
            <a:ext cx="6525317" cy="1440160"/>
          </a:xfrm>
          <a:prstGeom prst="rect">
            <a:avLst/>
          </a:prstGeom>
        </p:spPr>
        <p:txBody>
          <a:bodyPr>
            <a:normAutofit fontScale="90000"/>
          </a:bodyPr>
          <a:lstStyle/>
          <a:p>
            <a:pPr algn="ct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第</a:t>
            </a:r>
            <a:r>
              <a:rPr lang="en-US" altLang="zh-CN" sz="4800" b="1" dirty="0">
                <a:solidFill>
                  <a:srgbClr val="FEA006"/>
                </a:solidFill>
                <a:effectLst>
                  <a:outerShdw blurRad="38100" dist="38100" dir="2700000" algn="tl">
                    <a:srgbClr val="000000">
                      <a:alpha val="43137"/>
                    </a:srgbClr>
                  </a:outerShdw>
                </a:effectLst>
                <a:latin typeface="+mn-lt"/>
                <a:ea typeface="楷体" pitchFamily="49" charset="-122"/>
              </a:rPr>
              <a:t>4</a:t>
            </a: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节</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数据处理之增删改</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endParaRPr lang="zh-CN" altLang="zh-CN" sz="4800" b="1" dirty="0">
              <a:solidFill>
                <a:srgbClr val="FEA006"/>
              </a:solidFill>
              <a:effectLst>
                <a:outerShdw blurRad="38100" dist="38100" dir="2700000" algn="tl">
                  <a:srgbClr val="000000">
                    <a:alpha val="43137"/>
                  </a:srgbClr>
                </a:outerShdw>
              </a:effectLst>
              <a:latin typeface="+mn-lt"/>
              <a:ea typeface="楷体" pitchFamily="49" charset="-122"/>
            </a:endParaRPr>
          </a:p>
        </p:txBody>
      </p:sp>
      <p:sp>
        <p:nvSpPr>
          <p:cNvPr id="5" name="TextBox 4"/>
          <p:cNvSpPr txBox="1"/>
          <p:nvPr/>
        </p:nvSpPr>
        <p:spPr>
          <a:xfrm>
            <a:off x="734433" y="5477530"/>
            <a:ext cx="7339524"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rPr>
              <a:t>讲师：王飞龙   </a:t>
            </a:r>
            <a:endParaRPr kumimoji="0" lang="en-US" altLang="zh-CN"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723900" y="992187"/>
            <a:ext cx="7696200" cy="1439863"/>
          </a:xfrm>
          <a:prstGeom prst="rect">
            <a:avLst/>
          </a:prstGeom>
          <a:noFill/>
        </p:spPr>
        <p:txBody>
          <a:bodyPr lIns="92075" tIns="46038" rIns="92075" bIns="46038" anchor="t"/>
          <a:lstStyle/>
          <a:p>
            <a:r>
              <a:rPr lang="en-US" altLang="zh-CN" b="1" dirty="0">
                <a:latin typeface="Courier New" pitchFamily="49" charset="0"/>
                <a:ea typeface="宋体" charset="-122"/>
                <a:cs typeface="Courier New" pitchFamily="49" charset="0"/>
              </a:rPr>
              <a:t>UPDATE </a:t>
            </a:r>
            <a:r>
              <a:rPr lang="zh-CN" altLang="en-US" b="1" dirty="0">
                <a:latin typeface="Courier New" pitchFamily="49" charset="0"/>
                <a:ea typeface="宋体" charset="-122"/>
                <a:cs typeface="Courier New" pitchFamily="49" charset="0"/>
              </a:rPr>
              <a:t>语句语法</a:t>
            </a:r>
          </a:p>
        </p:txBody>
      </p:sp>
      <p:sp>
        <p:nvSpPr>
          <p:cNvPr id="11267" name="Rectangle 3"/>
          <p:cNvSpPr>
            <a:spLocks noGrp="1" noChangeArrowheads="1"/>
          </p:cNvSpPr>
          <p:nvPr>
            <p:ph type="body" idx="4294967295"/>
          </p:nvPr>
        </p:nvSpPr>
        <p:spPr>
          <a:xfrm>
            <a:off x="588963" y="1988840"/>
            <a:ext cx="7385050" cy="3251200"/>
          </a:xfrm>
          <a:prstGeom prst="rect">
            <a:avLst/>
          </a:prstGeom>
          <a:noFill/>
        </p:spPr>
        <p:txBody>
          <a:bodyPr lIns="92075" tIns="46038" rIns="92075" bIns="46038">
            <a:spAutoFit/>
          </a:bodyPr>
          <a:lstStyle/>
          <a:p>
            <a:r>
              <a:rPr lang="zh-CN" altLang="en-US" sz="2700" dirty="0">
                <a:latin typeface="Courier New" pitchFamily="49" charset="0"/>
                <a:ea typeface="宋体" charset="-122"/>
                <a:cs typeface="Courier New" pitchFamily="49" charset="0"/>
              </a:rPr>
              <a:t>使用 </a:t>
            </a:r>
            <a:r>
              <a:rPr lang="en-US" altLang="zh-CN" sz="2700" dirty="0">
                <a:latin typeface="Courier New" pitchFamily="49" charset="0"/>
                <a:ea typeface="宋体" charset="-122"/>
                <a:cs typeface="Courier New" pitchFamily="49" charset="0"/>
              </a:rPr>
              <a:t>UPDATE </a:t>
            </a:r>
            <a:r>
              <a:rPr lang="zh-CN" altLang="en-US" sz="2700" dirty="0">
                <a:latin typeface="Courier New" pitchFamily="49" charset="0"/>
                <a:ea typeface="宋体" charset="-122"/>
                <a:cs typeface="Courier New" pitchFamily="49" charset="0"/>
              </a:rPr>
              <a:t>语句更新数据。</a:t>
            </a:r>
          </a:p>
          <a:p>
            <a:pPr>
              <a:buFont typeface="Wingdings" pitchFamily="2" charset="2"/>
              <a:buNone/>
            </a:pPr>
            <a:br>
              <a:rPr lang="en-US" altLang="zh-CN" sz="2700" dirty="0">
                <a:latin typeface="Courier New" pitchFamily="49" charset="0"/>
                <a:ea typeface="宋体" charset="-122"/>
                <a:cs typeface="Courier New" pitchFamily="49" charset="0"/>
              </a:rPr>
            </a:br>
            <a:br>
              <a:rPr lang="en-US" altLang="zh-CN" sz="2700" dirty="0">
                <a:latin typeface="Courier New" pitchFamily="49" charset="0"/>
                <a:ea typeface="宋体" charset="-122"/>
                <a:cs typeface="Courier New" pitchFamily="49" charset="0"/>
              </a:rPr>
            </a:br>
            <a:endParaRPr lang="en-US" altLang="zh-CN" sz="2700" dirty="0">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可以一次更新</a:t>
            </a:r>
            <a:r>
              <a:rPr lang="zh-CN" altLang="en-US" sz="2700" b="1" dirty="0">
                <a:solidFill>
                  <a:srgbClr val="FF0000"/>
                </a:solidFill>
                <a:latin typeface="Courier New" pitchFamily="49" charset="0"/>
                <a:ea typeface="宋体" charset="-122"/>
                <a:cs typeface="Courier New" pitchFamily="49" charset="0"/>
              </a:rPr>
              <a:t>多条</a:t>
            </a:r>
            <a:r>
              <a:rPr lang="zh-CN" altLang="en-US" sz="2700" dirty="0">
                <a:latin typeface="Courier New" pitchFamily="49" charset="0"/>
                <a:ea typeface="宋体" charset="-122"/>
                <a:cs typeface="Courier New" pitchFamily="49" charset="0"/>
              </a:rPr>
              <a:t>数据。</a:t>
            </a:r>
            <a:endParaRPr lang="en-US" altLang="zh-CN" sz="2700" dirty="0">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如果需要回滚数据，需要保证在</a:t>
            </a:r>
            <a:r>
              <a:rPr lang="en-US" altLang="zh-CN" sz="2700" dirty="0">
                <a:latin typeface="Courier New" pitchFamily="49" charset="0"/>
                <a:ea typeface="宋体" charset="-122"/>
                <a:cs typeface="Courier New" pitchFamily="49" charset="0"/>
              </a:rPr>
              <a:t>DML</a:t>
            </a:r>
            <a:r>
              <a:rPr lang="zh-CN" altLang="en-US" sz="2700" dirty="0">
                <a:latin typeface="Courier New" pitchFamily="49" charset="0"/>
                <a:ea typeface="宋体" charset="-122"/>
                <a:cs typeface="Courier New" pitchFamily="49" charset="0"/>
              </a:rPr>
              <a:t>前，进行设置：</a:t>
            </a:r>
            <a:r>
              <a:rPr lang="en-US" altLang="zh-CN" sz="2700" dirty="0">
                <a:solidFill>
                  <a:srgbClr val="FF0000"/>
                </a:solidFill>
                <a:latin typeface="Courier New" pitchFamily="49" charset="0"/>
                <a:ea typeface="宋体" charset="-122"/>
                <a:cs typeface="Courier New" pitchFamily="49" charset="0"/>
              </a:rPr>
              <a:t>SET AUTOCOMMIT = FALSE;</a:t>
            </a:r>
          </a:p>
        </p:txBody>
      </p:sp>
      <p:sp>
        <p:nvSpPr>
          <p:cNvPr id="11268" name="Rectangle 4"/>
          <p:cNvSpPr>
            <a:spLocks noChangeArrowheads="1"/>
          </p:cNvSpPr>
          <p:nvPr/>
        </p:nvSpPr>
        <p:spPr bwMode="blackWhite">
          <a:xfrm>
            <a:off x="755650" y="2432050"/>
            <a:ext cx="749776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dirty="0">
                <a:solidFill>
                  <a:srgbClr val="FF0000"/>
                </a:solidFill>
                <a:latin typeface="Courier New" pitchFamily="49" charset="0"/>
                <a:ea typeface="宋体" charset="-122"/>
                <a:cs typeface="Courier New" pitchFamily="49" charset="0"/>
              </a:rPr>
              <a:t>UPDATE</a:t>
            </a:r>
            <a:r>
              <a:rPr lang="en-US" altLang="zh-CN" sz="1800" b="1" dirty="0">
                <a:solidFill>
                  <a:srgbClr val="000000"/>
                </a:solidFill>
                <a:latin typeface="Courier New" pitchFamily="49" charset="0"/>
                <a:ea typeface="宋体" charset="-122"/>
                <a:cs typeface="Courier New" pitchFamily="49" charset="0"/>
              </a:rPr>
              <a:t>		</a:t>
            </a:r>
            <a:r>
              <a:rPr lang="en-US" altLang="zh-CN" sz="1800" b="1" i="1" dirty="0">
                <a:solidFill>
                  <a:srgbClr val="000000"/>
                </a:solidFill>
                <a:latin typeface="Courier New" pitchFamily="49" charset="0"/>
                <a:ea typeface="宋体" charset="-122"/>
                <a:cs typeface="Courier New" pitchFamily="49" charset="0"/>
              </a:rPr>
              <a:t>table</a:t>
            </a:r>
            <a:endParaRPr lang="en-US" altLang="zh-CN" sz="1800" b="1" dirty="0">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dirty="0">
                <a:solidFill>
                  <a:srgbClr val="FF0000"/>
                </a:solidFill>
                <a:latin typeface="Courier New" pitchFamily="49" charset="0"/>
                <a:ea typeface="宋体" charset="-122"/>
                <a:cs typeface="Courier New" pitchFamily="49" charset="0"/>
              </a:rPr>
              <a:t>SET</a:t>
            </a:r>
            <a:r>
              <a:rPr lang="en-US" altLang="zh-CN" sz="1800" b="1" dirty="0">
                <a:solidFill>
                  <a:srgbClr val="000000"/>
                </a:solidFill>
                <a:latin typeface="Courier New" pitchFamily="49" charset="0"/>
                <a:ea typeface="宋体" charset="-122"/>
                <a:cs typeface="Courier New" pitchFamily="49" charset="0"/>
              </a:rPr>
              <a:t>		</a:t>
            </a:r>
            <a:r>
              <a:rPr lang="en-US" altLang="zh-CN" sz="1800" b="1" i="1" dirty="0">
                <a:solidFill>
                  <a:srgbClr val="000000"/>
                </a:solidFill>
                <a:latin typeface="Courier New" pitchFamily="49" charset="0"/>
                <a:ea typeface="宋体" charset="-122"/>
                <a:cs typeface="Courier New" pitchFamily="49" charset="0"/>
              </a:rPr>
              <a:t>column</a:t>
            </a:r>
            <a:r>
              <a:rPr lang="en-US" altLang="zh-CN" sz="1800" b="1" dirty="0">
                <a:solidFill>
                  <a:srgbClr val="000000"/>
                </a:solidFill>
                <a:latin typeface="Courier New" pitchFamily="49" charset="0"/>
                <a:ea typeface="宋体" charset="-122"/>
                <a:cs typeface="Courier New" pitchFamily="49" charset="0"/>
              </a:rPr>
              <a:t> = </a:t>
            </a:r>
            <a:r>
              <a:rPr lang="en-US" altLang="zh-CN" sz="1800" b="1" i="1" dirty="0">
                <a:solidFill>
                  <a:srgbClr val="000000"/>
                </a:solidFill>
                <a:latin typeface="Courier New" pitchFamily="49" charset="0"/>
                <a:ea typeface="宋体" charset="-122"/>
                <a:cs typeface="Courier New" pitchFamily="49" charset="0"/>
              </a:rPr>
              <a:t>value</a:t>
            </a:r>
            <a:r>
              <a:rPr lang="en-US" altLang="zh-CN" sz="1800" b="1" dirty="0">
                <a:solidFill>
                  <a:srgbClr val="000000"/>
                </a:solidFill>
                <a:latin typeface="Courier New" pitchFamily="49" charset="0"/>
                <a:ea typeface="宋体" charset="-122"/>
                <a:cs typeface="Courier New" pitchFamily="49" charset="0"/>
              </a:rPr>
              <a:t> [, </a:t>
            </a:r>
            <a:r>
              <a:rPr lang="en-US" altLang="zh-CN" sz="1800" b="1" i="1" dirty="0">
                <a:solidFill>
                  <a:srgbClr val="000000"/>
                </a:solidFill>
                <a:latin typeface="Courier New" pitchFamily="49" charset="0"/>
                <a:ea typeface="宋体" charset="-122"/>
                <a:cs typeface="Courier New" pitchFamily="49" charset="0"/>
              </a:rPr>
              <a:t>column </a:t>
            </a:r>
            <a:r>
              <a:rPr lang="en-US" altLang="zh-CN" sz="1800" b="1" dirty="0">
                <a:solidFill>
                  <a:srgbClr val="000000"/>
                </a:solidFill>
                <a:latin typeface="Courier New" pitchFamily="49" charset="0"/>
                <a:ea typeface="宋体" charset="-122"/>
                <a:cs typeface="Courier New" pitchFamily="49" charset="0"/>
              </a:rPr>
              <a:t>= </a:t>
            </a:r>
            <a:r>
              <a:rPr lang="en-US" altLang="zh-CN" sz="1800" b="1" i="1" dirty="0">
                <a:solidFill>
                  <a:srgbClr val="000000"/>
                </a:solidFill>
                <a:latin typeface="Courier New" pitchFamily="49" charset="0"/>
                <a:ea typeface="宋体" charset="-122"/>
                <a:cs typeface="Courier New" pitchFamily="49" charset="0"/>
              </a:rPr>
              <a:t>value, ...</a:t>
            </a:r>
            <a:r>
              <a:rPr lang="en-US" altLang="zh-CN" sz="1800" b="1" dirty="0">
                <a:solidFill>
                  <a:srgbClr val="000000"/>
                </a:solidFill>
                <a:latin typeface="Courier New" pitchFamily="49" charset="0"/>
                <a:ea typeface="宋体" charset="-122"/>
                <a:cs typeface="Courier New" pitchFamily="49" charset="0"/>
              </a:rPr>
              <a:t>]</a:t>
            </a:r>
          </a:p>
          <a:p>
            <a:pPr>
              <a:spcBef>
                <a:spcPct val="0"/>
              </a:spcBef>
              <a:buFontTx/>
              <a:buNone/>
            </a:pPr>
            <a:r>
              <a:rPr lang="en-US" altLang="zh-CN" sz="1800" b="1" dirty="0">
                <a:solidFill>
                  <a:srgbClr val="000000"/>
                </a:solidFill>
                <a:latin typeface="Courier New" pitchFamily="49" charset="0"/>
                <a:ea typeface="宋体" charset="-122"/>
                <a:cs typeface="Courier New" pitchFamily="49" charset="0"/>
              </a:rPr>
              <a:t>[WHERE 		</a:t>
            </a:r>
            <a:r>
              <a:rPr lang="en-US" altLang="zh-CN" sz="1800" b="1" i="1" dirty="0">
                <a:solidFill>
                  <a:srgbClr val="000000"/>
                </a:solidFill>
                <a:latin typeface="Courier New" pitchFamily="49" charset="0"/>
                <a:ea typeface="宋体" charset="-122"/>
                <a:cs typeface="Courier New" pitchFamily="49" charset="0"/>
              </a:rPr>
              <a:t>condition</a:t>
            </a:r>
            <a:r>
              <a:rPr lang="en-US" altLang="zh-CN" sz="1800" b="1" dirty="0">
                <a:solidFill>
                  <a:srgbClr val="000000"/>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41820234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blackWhite">
          <a:xfrm>
            <a:off x="1025525" y="2371725"/>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643075" name="Rectangle 3"/>
          <p:cNvSpPr>
            <a:spLocks noChangeArrowheads="1"/>
          </p:cNvSpPr>
          <p:nvPr/>
        </p:nvSpPr>
        <p:spPr bwMode="blackWhite">
          <a:xfrm>
            <a:off x="1004888" y="2413000"/>
            <a:ext cx="7529512" cy="1108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a:solidFill>
                  <a:srgbClr val="000000"/>
                </a:solidFill>
                <a:latin typeface="Courier New" pitchFamily="49" charset="0"/>
                <a:ea typeface="宋体" pitchFamily="2" charset="-122"/>
              </a:rPr>
              <a:t>UPDATE employees</a:t>
            </a:r>
          </a:p>
          <a:p>
            <a:pPr eaLnBrk="0" hangingPunct="0">
              <a:tabLst>
                <a:tab pos="1200150" algn="l"/>
              </a:tabLst>
              <a:defRPr/>
            </a:pPr>
            <a:r>
              <a:rPr lang="en-US" altLang="zh-CN" b="1">
                <a:solidFill>
                  <a:srgbClr val="000000"/>
                </a:solidFill>
                <a:latin typeface="Courier New" pitchFamily="49" charset="0"/>
                <a:ea typeface="宋体" pitchFamily="2" charset="-122"/>
              </a:rPr>
              <a:t>SET    department_id = 70</a:t>
            </a:r>
          </a:p>
          <a:p>
            <a:pPr eaLnBrk="0" hangingPunct="0">
              <a:tabLst>
                <a:tab pos="1200150" algn="l"/>
              </a:tabLst>
              <a:defRPr/>
            </a:pPr>
            <a:r>
              <a:rPr lang="en-US" altLang="zh-CN" b="1">
                <a:solidFill>
                  <a:srgbClr val="000000"/>
                </a:solidFill>
                <a:latin typeface="Courier New" pitchFamily="49" charset="0"/>
                <a:ea typeface="宋体" pitchFamily="2" charset="-122"/>
              </a:rPr>
              <a:t>WHERE  employee_id = 113;</a:t>
            </a:r>
            <a:endParaRPr lang="en-US" altLang="zh-CN" b="1">
              <a:solidFill>
                <a:srgbClr val="FF3300"/>
              </a:solidFill>
              <a:effectLst>
                <a:outerShdw blurRad="38100" dist="38100" dir="2700000" algn="tl">
                  <a:srgbClr val="C0C0C0"/>
                </a:outerShdw>
              </a:effectLst>
              <a:latin typeface="Courier New" pitchFamily="49" charset="0"/>
              <a:ea typeface="宋体" pitchFamily="2" charset="-122"/>
            </a:endParaRPr>
          </a:p>
          <a:p>
            <a:pPr eaLnBrk="0" hangingPunct="0">
              <a:tabLst>
                <a:tab pos="1200150" algn="l"/>
              </a:tabLst>
              <a:defRPr/>
            </a:pPr>
            <a:r>
              <a:rPr lang="en-US" altLang="zh-CN" b="1">
                <a:solidFill>
                  <a:srgbClr val="FF3300"/>
                </a:solidFill>
                <a:effectLst>
                  <a:outerShdw blurRad="38100" dist="38100" dir="2700000" algn="tl">
                    <a:srgbClr val="C0C0C0"/>
                  </a:outerShdw>
                </a:effectLst>
                <a:latin typeface="Courier New" pitchFamily="49" charset="0"/>
                <a:ea typeface="宋体" pitchFamily="2" charset="-122"/>
              </a:rPr>
              <a:t>1 row updated.</a:t>
            </a:r>
          </a:p>
        </p:txBody>
      </p:sp>
      <p:sp>
        <p:nvSpPr>
          <p:cNvPr id="12292" name="Rectangle 4"/>
          <p:cNvSpPr>
            <a:spLocks noGrp="1" noChangeArrowheads="1"/>
          </p:cNvSpPr>
          <p:nvPr>
            <p:ph type="body" idx="4294967295"/>
          </p:nvPr>
        </p:nvSpPr>
        <p:spPr>
          <a:xfrm>
            <a:off x="972474" y="1953419"/>
            <a:ext cx="7991475" cy="2605088"/>
          </a:xfrm>
          <a:prstGeom prst="rect">
            <a:avLst/>
          </a:prstGeom>
          <a:noFill/>
        </p:spPr>
        <p:txBody>
          <a:bodyPr lIns="92075" tIns="46038" rIns="92075" bIns="46038">
            <a:spAutoFit/>
          </a:bodyPr>
          <a:lstStyle/>
          <a:p>
            <a:r>
              <a:rPr lang="zh-CN" altLang="en-US" sz="2400" dirty="0">
                <a:latin typeface="宋体" charset="-122"/>
                <a:ea typeface="宋体" charset="-122"/>
              </a:rPr>
              <a:t>使用</a:t>
            </a:r>
            <a:r>
              <a:rPr lang="zh-CN" altLang="en-US" sz="2400" dirty="0">
                <a:latin typeface="Courier New" pitchFamily="49" charset="0"/>
                <a:ea typeface="宋体" charset="-122"/>
                <a:cs typeface="Courier New" pitchFamily="49" charset="0"/>
              </a:rPr>
              <a:t> </a:t>
            </a:r>
            <a:r>
              <a:rPr lang="en-US" altLang="zh-CN" sz="2400" b="1" dirty="0">
                <a:solidFill>
                  <a:srgbClr val="FF0000"/>
                </a:solidFill>
                <a:latin typeface="Courier New" pitchFamily="49" charset="0"/>
                <a:ea typeface="宋体" charset="-122"/>
                <a:cs typeface="Courier New" pitchFamily="49" charset="0"/>
              </a:rPr>
              <a:t>WHERE</a:t>
            </a:r>
            <a:r>
              <a:rPr lang="en-US" altLang="zh-CN" sz="2400" dirty="0">
                <a:latin typeface="Courier New" pitchFamily="49" charset="0"/>
                <a:ea typeface="宋体" charset="-122"/>
                <a:cs typeface="Courier New" pitchFamily="49" charset="0"/>
              </a:rPr>
              <a:t> </a:t>
            </a:r>
            <a:r>
              <a:rPr lang="zh-CN" altLang="en-US" sz="2400" dirty="0">
                <a:latin typeface="宋体" charset="-122"/>
                <a:ea typeface="宋体" charset="-122"/>
              </a:rPr>
              <a:t>子句指定需要更新的数据。</a:t>
            </a:r>
          </a:p>
          <a:p>
            <a:pPr>
              <a:buFont typeface="Wingdings" pitchFamily="2" charset="2"/>
              <a:buNone/>
            </a:pPr>
            <a:endParaRPr lang="en-US" altLang="zh-CN" sz="2400" dirty="0">
              <a:latin typeface="宋体" charset="-122"/>
              <a:ea typeface="宋体" charset="-122"/>
            </a:endParaRPr>
          </a:p>
          <a:p>
            <a:pPr>
              <a:buFont typeface="Wingdings" pitchFamily="2" charset="2"/>
              <a:buNone/>
            </a:pPr>
            <a:endParaRPr lang="en-US" altLang="zh-CN" sz="2400" dirty="0">
              <a:latin typeface="宋体" charset="-122"/>
              <a:ea typeface="宋体" charset="-122"/>
            </a:endParaRPr>
          </a:p>
          <a:p>
            <a:pPr>
              <a:buFont typeface="Wingdings" pitchFamily="2" charset="2"/>
              <a:buNone/>
            </a:pPr>
            <a:endParaRPr lang="zh-CN" altLang="en-US" sz="2400" dirty="0">
              <a:latin typeface="宋体" charset="-122"/>
              <a:ea typeface="宋体" charset="-122"/>
            </a:endParaRPr>
          </a:p>
          <a:p>
            <a:r>
              <a:rPr lang="zh-CN" altLang="en-US" sz="2400" dirty="0">
                <a:latin typeface="宋体" charset="-122"/>
                <a:ea typeface="宋体" charset="-122"/>
              </a:rPr>
              <a:t>如果省略 </a:t>
            </a:r>
            <a:r>
              <a:rPr lang="en-US" altLang="zh-CN" sz="2400" dirty="0">
                <a:latin typeface="Courier New" pitchFamily="49" charset="0"/>
                <a:ea typeface="宋体" charset="-122"/>
              </a:rPr>
              <a:t>WHERE </a:t>
            </a:r>
            <a:r>
              <a:rPr lang="zh-CN" altLang="en-US" sz="2400" dirty="0">
                <a:latin typeface="宋体" charset="-122"/>
                <a:ea typeface="宋体" charset="-122"/>
              </a:rPr>
              <a:t>子句，则表中的所有数据都将被更新。</a:t>
            </a:r>
          </a:p>
        </p:txBody>
      </p:sp>
      <p:sp>
        <p:nvSpPr>
          <p:cNvPr id="12293" name="Rectangle 5"/>
          <p:cNvSpPr>
            <a:spLocks noGrp="1" noChangeArrowheads="1"/>
          </p:cNvSpPr>
          <p:nvPr>
            <p:ph type="title" idx="4294967295"/>
          </p:nvPr>
        </p:nvSpPr>
        <p:spPr>
          <a:xfrm>
            <a:off x="1024909" y="973138"/>
            <a:ext cx="7600950" cy="1439862"/>
          </a:xfrm>
          <a:prstGeom prst="rect">
            <a:avLst/>
          </a:prstGeom>
          <a:noFill/>
        </p:spPr>
        <p:txBody>
          <a:bodyPr lIns="92075" tIns="46038" rIns="92075" bIns="46038" anchor="t"/>
          <a:lstStyle/>
          <a:p>
            <a:r>
              <a:rPr lang="zh-CN" altLang="en-US" b="1" dirty="0">
                <a:latin typeface="宋体" charset="-122"/>
                <a:ea typeface="宋体" charset="-122"/>
              </a:rPr>
              <a:t>更新数据</a:t>
            </a:r>
            <a:endParaRPr lang="en-US" altLang="zh-CN" b="1" dirty="0">
              <a:latin typeface="宋体" charset="-122"/>
              <a:ea typeface="宋体" charset="-122"/>
            </a:endParaRPr>
          </a:p>
        </p:txBody>
      </p:sp>
      <p:sp>
        <p:nvSpPr>
          <p:cNvPr id="12294" name="Rectangle 6"/>
          <p:cNvSpPr>
            <a:spLocks noChangeArrowheads="1"/>
          </p:cNvSpPr>
          <p:nvPr/>
        </p:nvSpPr>
        <p:spPr bwMode="ltGray">
          <a:xfrm>
            <a:off x="1062038" y="2951163"/>
            <a:ext cx="3509962" cy="304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643079" name="Rectangle 7"/>
          <p:cNvSpPr>
            <a:spLocks noChangeArrowheads="1"/>
          </p:cNvSpPr>
          <p:nvPr/>
        </p:nvSpPr>
        <p:spPr bwMode="blackWhite">
          <a:xfrm>
            <a:off x="1075709" y="4201313"/>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altLang="zh-CN" b="1" dirty="0">
                <a:solidFill>
                  <a:srgbClr val="000000"/>
                </a:solidFill>
                <a:latin typeface="Courier New" pitchFamily="49" charset="0"/>
                <a:ea typeface="宋体" pitchFamily="2" charset="-122"/>
              </a:rPr>
              <a:t>UPDATE 	</a:t>
            </a:r>
            <a:r>
              <a:rPr lang="en-US" altLang="zh-CN" b="1" dirty="0" err="1">
                <a:solidFill>
                  <a:srgbClr val="000000"/>
                </a:solidFill>
                <a:latin typeface="Courier New" pitchFamily="49" charset="0"/>
                <a:ea typeface="宋体" pitchFamily="2" charset="-122"/>
              </a:rPr>
              <a:t>copy_emp</a:t>
            </a:r>
            <a:endParaRPr lang="en-US" altLang="zh-CN" b="1" dirty="0">
              <a:solidFill>
                <a:srgbClr val="000000"/>
              </a:solidFill>
              <a:latin typeface="Courier New" pitchFamily="49" charset="0"/>
              <a:ea typeface="宋体" pitchFamily="2" charset="-122"/>
            </a:endParaRPr>
          </a:p>
          <a:p>
            <a:pPr eaLnBrk="0" hangingPunct="0">
              <a:tabLst>
                <a:tab pos="1200150" algn="l"/>
              </a:tabLst>
              <a:defRPr/>
            </a:pPr>
            <a:r>
              <a:rPr lang="en-US" altLang="zh-CN" b="1" dirty="0">
                <a:solidFill>
                  <a:srgbClr val="000000"/>
                </a:solidFill>
                <a:latin typeface="Courier New" pitchFamily="49" charset="0"/>
                <a:ea typeface="宋体" pitchFamily="2" charset="-122"/>
              </a:rPr>
              <a:t>SET    	</a:t>
            </a:r>
            <a:r>
              <a:rPr lang="en-US" altLang="zh-CN" b="1" dirty="0" err="1">
                <a:solidFill>
                  <a:srgbClr val="000000"/>
                </a:solidFill>
                <a:latin typeface="Courier New" pitchFamily="49" charset="0"/>
                <a:ea typeface="宋体" pitchFamily="2" charset="-122"/>
              </a:rPr>
              <a:t>department_id</a:t>
            </a:r>
            <a:r>
              <a:rPr lang="en-US" altLang="zh-CN" b="1" dirty="0">
                <a:solidFill>
                  <a:srgbClr val="000000"/>
                </a:solidFill>
                <a:latin typeface="Courier New" pitchFamily="49" charset="0"/>
                <a:ea typeface="宋体" pitchFamily="2" charset="-122"/>
              </a:rPr>
              <a:t> = 110;</a:t>
            </a:r>
          </a:p>
          <a:p>
            <a:pPr eaLnBrk="0" hangingPunct="0">
              <a:tabLst>
                <a:tab pos="1200150" algn="l"/>
              </a:tabLst>
              <a:defRPr/>
            </a:pPr>
            <a:r>
              <a:rPr lang="en-US" altLang="zh-CN" b="1" dirty="0">
                <a:solidFill>
                  <a:srgbClr val="FF3300"/>
                </a:solidFill>
                <a:effectLst>
                  <a:outerShdw blurRad="38100" dist="38100" dir="2700000" algn="tl">
                    <a:srgbClr val="000000"/>
                  </a:outerShdw>
                </a:effectLst>
                <a:latin typeface="Courier New" pitchFamily="49" charset="0"/>
                <a:ea typeface="宋体" pitchFamily="2" charset="-122"/>
              </a:rPr>
              <a:t>22 rows updated.</a:t>
            </a:r>
          </a:p>
        </p:txBody>
      </p:sp>
    </p:spTree>
    <p:extLst>
      <p:ext uri="{BB962C8B-B14F-4D97-AF65-F5344CB8AC3E}">
        <p14:creationId xmlns:p14="http://schemas.microsoft.com/office/powerpoint/2010/main" val="168038430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755650" y="3249613"/>
            <a:ext cx="7510463" cy="14779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eaLnBrk="0" hangingPunct="0">
              <a:spcBef>
                <a:spcPct val="20000"/>
              </a:spcBef>
              <a:buFont typeface="Arial" charset="0"/>
              <a:buChar char="•"/>
              <a:tabLst>
                <a:tab pos="688975" algn="l"/>
                <a:tab pos="1824038" algn="l"/>
                <a:tab pos="3324225" algn="l"/>
                <a:tab pos="4579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3324225" algn="l"/>
                <a:tab pos="4579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3324225" algn="l"/>
                <a:tab pos="4579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solidFill>
                  <a:srgbClr val="000000"/>
                </a:solidFill>
                <a:latin typeface="Courier New" pitchFamily="49" charset="0"/>
                <a:ea typeface="宋体" charset="-122"/>
              </a:rPr>
              <a:t>错误代码： </a:t>
            </a:r>
            <a:r>
              <a:rPr lang="en-US" altLang="zh-CN" sz="1800" b="1">
                <a:solidFill>
                  <a:srgbClr val="000000"/>
                </a:solidFill>
                <a:latin typeface="Courier New" pitchFamily="49" charset="0"/>
                <a:ea typeface="宋体" charset="-122"/>
              </a:rPr>
              <a:t>1452</a:t>
            </a:r>
            <a:endParaRPr lang="zh-CN" altLang="en-US"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Cannot add or update a child row: a foreign key constraint fails (`myemployees`.`employees`, CONSTRAINT `dept_id_fk` FOREIGN KEY (`department_id`) REFERENCES `departments` (`department_id`))</a:t>
            </a:r>
            <a:endParaRPr lang="zh-CN" altLang="en-US" sz="1800" b="1">
              <a:solidFill>
                <a:srgbClr val="000000"/>
              </a:solidFill>
              <a:latin typeface="Courier New" pitchFamily="49" charset="0"/>
              <a:ea typeface="宋体" charset="-122"/>
            </a:endParaRPr>
          </a:p>
        </p:txBody>
      </p:sp>
      <p:sp>
        <p:nvSpPr>
          <p:cNvPr id="13315" name="Rectangle 3"/>
          <p:cNvSpPr>
            <a:spLocks noChangeArrowheads="1"/>
          </p:cNvSpPr>
          <p:nvPr/>
        </p:nvSpPr>
        <p:spPr bwMode="blackWhite">
          <a:xfrm>
            <a:off x="771525" y="1916113"/>
            <a:ext cx="7469188"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688975" algn="l"/>
                <a:tab pos="1824038" algn="l"/>
                <a:tab pos="3324225" algn="l"/>
                <a:tab pos="4579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3324225" algn="l"/>
                <a:tab pos="4579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3324225" algn="l"/>
                <a:tab pos="4579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UPDATE employees</a:t>
            </a:r>
          </a:p>
          <a:p>
            <a:pPr>
              <a:spcBef>
                <a:spcPct val="0"/>
              </a:spcBef>
              <a:buFontTx/>
              <a:buNone/>
            </a:pPr>
            <a:r>
              <a:rPr lang="en-US" altLang="zh-CN" sz="1800" b="1">
                <a:solidFill>
                  <a:srgbClr val="000000"/>
                </a:solidFill>
                <a:latin typeface="Courier New" pitchFamily="49" charset="0"/>
                <a:ea typeface="宋体" charset="-122"/>
              </a:rPr>
              <a:t>SET    department_id = 55</a:t>
            </a:r>
          </a:p>
          <a:p>
            <a:pPr>
              <a:spcBef>
                <a:spcPct val="0"/>
              </a:spcBef>
              <a:buFontTx/>
              <a:buNone/>
            </a:pPr>
            <a:r>
              <a:rPr lang="en-US" altLang="zh-CN" sz="1800" b="1">
                <a:solidFill>
                  <a:srgbClr val="000000"/>
                </a:solidFill>
                <a:latin typeface="Courier New" pitchFamily="49" charset="0"/>
                <a:ea typeface="宋体" charset="-122"/>
              </a:rPr>
              <a:t>WHERE  department_id = 110;</a:t>
            </a:r>
          </a:p>
        </p:txBody>
      </p:sp>
      <p:sp>
        <p:nvSpPr>
          <p:cNvPr id="13316" name="Rectangle 4"/>
          <p:cNvSpPr>
            <a:spLocks noGrp="1" noChangeArrowheads="1"/>
          </p:cNvSpPr>
          <p:nvPr>
            <p:ph type="title" idx="4294967295"/>
          </p:nvPr>
        </p:nvSpPr>
        <p:spPr>
          <a:xfrm>
            <a:off x="771525" y="921545"/>
            <a:ext cx="7696200" cy="1439862"/>
          </a:xfrm>
          <a:prstGeom prst="rect">
            <a:avLst/>
          </a:prstGeom>
          <a:noFill/>
        </p:spPr>
        <p:txBody>
          <a:bodyPr lIns="92075" tIns="46038" rIns="92075" bIns="46038" anchor="t"/>
          <a:lstStyle/>
          <a:p>
            <a:r>
              <a:rPr lang="zh-CN" altLang="en-US" b="1" dirty="0">
                <a:latin typeface="宋体" charset="-122"/>
                <a:ea typeface="宋体" charset="-122"/>
              </a:rPr>
              <a:t>更新中的数据完整性错误</a:t>
            </a:r>
          </a:p>
        </p:txBody>
      </p:sp>
      <p:sp>
        <p:nvSpPr>
          <p:cNvPr id="13317" name="Rectangle 5"/>
          <p:cNvSpPr>
            <a:spLocks noGrp="1" noChangeArrowheads="1"/>
          </p:cNvSpPr>
          <p:nvPr>
            <p:ph type="body" idx="4294967295"/>
          </p:nvPr>
        </p:nvSpPr>
        <p:spPr>
          <a:xfrm rot="21599209">
            <a:off x="755711" y="5062476"/>
            <a:ext cx="4097338" cy="523875"/>
          </a:xfrm>
          <a:prstGeom prst="rect">
            <a:avLst/>
          </a:prstGeom>
          <a:noFill/>
        </p:spPr>
        <p:txBody>
          <a:bodyPr lIns="92075" tIns="46038" rIns="92075" bIns="46038">
            <a:spAutoFit/>
          </a:bodyPr>
          <a:lstStyle/>
          <a:p>
            <a:pPr marL="0" indent="0">
              <a:spcBef>
                <a:spcPct val="0"/>
              </a:spcBef>
              <a:buFont typeface="Wingdings" pitchFamily="2" charset="2"/>
              <a:buNone/>
            </a:pPr>
            <a:r>
              <a:rPr lang="zh-CN" altLang="en-US" dirty="0">
                <a:latin typeface="宋体" charset="-122"/>
                <a:ea typeface="宋体" charset="-122"/>
              </a:rPr>
              <a:t>不存在 </a:t>
            </a:r>
            <a:r>
              <a:rPr lang="en-US" altLang="zh-CN" dirty="0">
                <a:latin typeface="宋体" charset="-122"/>
                <a:ea typeface="宋体" charset="-122"/>
              </a:rPr>
              <a:t>55 </a:t>
            </a:r>
            <a:r>
              <a:rPr lang="zh-CN" altLang="en-US" dirty="0">
                <a:latin typeface="宋体" charset="-122"/>
                <a:ea typeface="宋体" charset="-122"/>
              </a:rPr>
              <a:t>号部门</a:t>
            </a:r>
          </a:p>
        </p:txBody>
      </p:sp>
      <p:sp>
        <p:nvSpPr>
          <p:cNvPr id="13318" name="TextBox 1"/>
          <p:cNvSpPr txBox="1">
            <a:spLocks noChangeArrowheads="1"/>
          </p:cNvSpPr>
          <p:nvPr/>
        </p:nvSpPr>
        <p:spPr bwMode="auto">
          <a:xfrm>
            <a:off x="771525" y="5662613"/>
            <a:ext cx="7897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a:latin typeface="Arial" charset="0"/>
                <a:ea typeface="宋体" charset="-122"/>
              </a:rPr>
              <a:t>另例：</a:t>
            </a:r>
            <a:endParaRPr lang="en-US" altLang="zh-CN" sz="2000">
              <a:latin typeface="Arial" charset="0"/>
              <a:ea typeface="宋体" charset="-122"/>
            </a:endParaRPr>
          </a:p>
          <a:p>
            <a:pPr eaLnBrk="1" hangingPunct="1">
              <a:spcBef>
                <a:spcPct val="0"/>
              </a:spcBef>
              <a:buFontTx/>
              <a:buNone/>
            </a:pPr>
            <a:r>
              <a:rPr lang="en-US" altLang="zh-CN" sz="2000">
                <a:latin typeface="Arial" charset="0"/>
                <a:ea typeface="宋体" charset="-122"/>
              </a:rPr>
              <a:t>update employees set manager_id = 299 where employee_id = 203; </a:t>
            </a:r>
            <a:endParaRPr lang="zh-CN" altLang="en-US" sz="2000">
              <a:latin typeface="Arial" charset="0"/>
              <a:ea typeface="宋体" charset="-122"/>
            </a:endParaRPr>
          </a:p>
        </p:txBody>
      </p:sp>
    </p:spTree>
    <p:extLst>
      <p:ext uri="{BB962C8B-B14F-4D97-AF65-F5344CB8AC3E}">
        <p14:creationId xmlns:p14="http://schemas.microsoft.com/office/powerpoint/2010/main" val="6075660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84225" y="4156075"/>
            <a:ext cx="58435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65000"/>
              </a:lnSpc>
              <a:spcBef>
                <a:spcPct val="35000"/>
              </a:spcBef>
              <a:buFontTx/>
              <a:buNone/>
            </a:pPr>
            <a:r>
              <a:rPr lang="zh-CN" altLang="en-US" sz="2200" b="1">
                <a:latin typeface="Courier New" pitchFamily="49" charset="0"/>
                <a:ea typeface="宋体" charset="-122"/>
              </a:rPr>
              <a:t>从表</a:t>
            </a:r>
            <a:r>
              <a:rPr lang="en-US" altLang="zh-CN" sz="2200" b="1">
                <a:latin typeface="Courier New" pitchFamily="49" charset="0"/>
                <a:ea typeface="宋体" charset="-122"/>
              </a:rPr>
              <a:t>DEPARTMENTS</a:t>
            </a:r>
            <a:r>
              <a:rPr lang="en-US" altLang="zh-CN" sz="2200" b="1">
                <a:latin typeface="Arial" charset="0"/>
                <a:ea typeface="宋体" charset="-122"/>
              </a:rPr>
              <a:t> </a:t>
            </a:r>
            <a:r>
              <a:rPr lang="zh-CN" altLang="en-US" sz="2200" b="1">
                <a:latin typeface="Arial" charset="0"/>
                <a:ea typeface="宋体" charset="-122"/>
              </a:rPr>
              <a:t>中删除一条记录。</a:t>
            </a:r>
          </a:p>
        </p:txBody>
      </p:sp>
      <p:sp>
        <p:nvSpPr>
          <p:cNvPr id="14339" name="Rectangle 3"/>
          <p:cNvSpPr>
            <a:spLocks noGrp="1" noChangeArrowheads="1"/>
          </p:cNvSpPr>
          <p:nvPr>
            <p:ph type="title" idx="4294967295"/>
          </p:nvPr>
        </p:nvSpPr>
        <p:spPr>
          <a:xfrm>
            <a:off x="784225" y="1292958"/>
            <a:ext cx="7696200" cy="504825"/>
          </a:xfrm>
          <a:prstGeom prst="rect">
            <a:avLst/>
          </a:prstGeom>
          <a:noFill/>
        </p:spPr>
        <p:txBody>
          <a:bodyPr lIns="92075" tIns="46038" rIns="92075" bIns="46038" anchor="t"/>
          <a:lstStyle/>
          <a:p>
            <a:r>
              <a:rPr lang="zh-CN" altLang="en-US" b="1" dirty="0">
                <a:latin typeface="宋体" charset="-122"/>
                <a:ea typeface="宋体" charset="-122"/>
              </a:rPr>
              <a:t>删除数据 </a:t>
            </a:r>
          </a:p>
        </p:txBody>
      </p:sp>
      <p:sp>
        <p:nvSpPr>
          <p:cNvPr id="14340" name="Rectangle 4"/>
          <p:cNvSpPr>
            <a:spLocks noChangeArrowheads="1"/>
          </p:cNvSpPr>
          <p:nvPr/>
        </p:nvSpPr>
        <p:spPr bwMode="auto">
          <a:xfrm>
            <a:off x="777875" y="1893888"/>
            <a:ext cx="21050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200" b="1">
                <a:latin typeface="Courier New" pitchFamily="49" charset="0"/>
                <a:ea typeface="宋体" charset="-122"/>
              </a:rPr>
              <a:t>DEPARTMENTS</a:t>
            </a:r>
            <a:r>
              <a:rPr lang="en-US" altLang="zh-CN" sz="1800" b="1">
                <a:latin typeface="Arial" charset="0"/>
                <a:ea typeface="宋体" charset="-122"/>
              </a:rPr>
              <a:t> </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362200"/>
            <a:ext cx="69913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3" y="4581525"/>
            <a:ext cx="6991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4343" name="Rectangle 7"/>
          <p:cNvSpPr>
            <a:spLocks noChangeArrowheads="1"/>
          </p:cNvSpPr>
          <p:nvPr/>
        </p:nvSpPr>
        <p:spPr bwMode="ltGray">
          <a:xfrm>
            <a:off x="990600" y="3244850"/>
            <a:ext cx="6853238" cy="184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68542104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849312" y="1063626"/>
            <a:ext cx="7696200" cy="1439862"/>
          </a:xfrm>
          <a:prstGeom prst="rect">
            <a:avLst/>
          </a:prstGeom>
          <a:noFill/>
        </p:spPr>
        <p:txBody>
          <a:bodyPr lIns="92075" tIns="46038" rIns="92075" bIns="46038" anchor="t"/>
          <a:lstStyle/>
          <a:p>
            <a:r>
              <a:rPr lang="en-US" altLang="zh-CN" b="1" dirty="0">
                <a:latin typeface="Courier New" pitchFamily="49" charset="0"/>
                <a:ea typeface="宋体" charset="-122"/>
                <a:cs typeface="Courier New" pitchFamily="49" charset="0"/>
              </a:rPr>
              <a:t>DELETE </a:t>
            </a:r>
            <a:r>
              <a:rPr lang="zh-CN" altLang="en-US" b="1" dirty="0">
                <a:latin typeface="宋体" charset="-122"/>
                <a:ea typeface="宋体" charset="-122"/>
                <a:cs typeface="Courier New" pitchFamily="49" charset="0"/>
              </a:rPr>
              <a:t>语句</a:t>
            </a:r>
          </a:p>
        </p:txBody>
      </p:sp>
      <p:sp>
        <p:nvSpPr>
          <p:cNvPr id="15363" name="Rectangle 3"/>
          <p:cNvSpPr>
            <a:spLocks noGrp="1" noChangeArrowheads="1"/>
          </p:cNvSpPr>
          <p:nvPr>
            <p:ph type="body" idx="4294967295"/>
          </p:nvPr>
        </p:nvSpPr>
        <p:spPr>
          <a:xfrm>
            <a:off x="723900" y="1929267"/>
            <a:ext cx="7696200" cy="393700"/>
          </a:xfrm>
          <a:prstGeom prst="rect">
            <a:avLst/>
          </a:prstGeom>
          <a:noFill/>
        </p:spPr>
        <p:txBody>
          <a:bodyPr lIns="92075" tIns="46038" rIns="92075" bIns="46038">
            <a:spAutoFit/>
          </a:bodyPr>
          <a:lstStyle/>
          <a:p>
            <a:pPr>
              <a:lnSpc>
                <a:spcPct val="65000"/>
              </a:lnSpc>
              <a:buFont typeface="Wingdings" pitchFamily="2" charset="2"/>
              <a:buNone/>
            </a:pPr>
            <a:r>
              <a:rPr lang="zh-CN" altLang="en-US" sz="2700" dirty="0">
                <a:latin typeface="宋体" charset="-122"/>
                <a:ea typeface="宋体" charset="-122"/>
              </a:rPr>
              <a:t>使用 </a:t>
            </a:r>
            <a:r>
              <a:rPr lang="en-US" altLang="zh-CN" sz="2700" dirty="0">
                <a:latin typeface="Courier New" pitchFamily="49" charset="0"/>
                <a:ea typeface="宋体" charset="-122"/>
                <a:cs typeface="Courier New" pitchFamily="49" charset="0"/>
              </a:rPr>
              <a:t>DELETE </a:t>
            </a:r>
            <a:r>
              <a:rPr lang="zh-CN" altLang="en-US" sz="2700" dirty="0">
                <a:latin typeface="宋体" charset="-122"/>
                <a:ea typeface="宋体" charset="-122"/>
              </a:rPr>
              <a:t>语句从表中删除数据。</a:t>
            </a:r>
          </a:p>
        </p:txBody>
      </p:sp>
      <p:sp>
        <p:nvSpPr>
          <p:cNvPr id="15364" name="Rectangle 4"/>
          <p:cNvSpPr>
            <a:spLocks noChangeArrowheads="1"/>
          </p:cNvSpPr>
          <p:nvPr/>
        </p:nvSpPr>
        <p:spPr bwMode="blackWhite">
          <a:xfrm>
            <a:off x="795338" y="2503488"/>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688975" algn="l"/>
                <a:tab pos="1824038" algn="l"/>
                <a:tab pos="3324225" algn="l"/>
                <a:tab pos="4579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3324225" algn="l"/>
                <a:tab pos="4579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3324225" algn="l"/>
                <a:tab pos="4579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dirty="0">
                <a:solidFill>
                  <a:srgbClr val="FF0000"/>
                </a:solidFill>
                <a:latin typeface="Courier New" pitchFamily="49" charset="0"/>
                <a:ea typeface="宋体" charset="-122"/>
              </a:rPr>
              <a:t>DELETE FROM	</a:t>
            </a:r>
            <a:r>
              <a:rPr lang="en-US" altLang="zh-CN" sz="1800" b="1" dirty="0">
                <a:solidFill>
                  <a:srgbClr val="000000"/>
                </a:solidFill>
                <a:latin typeface="Courier New" pitchFamily="49" charset="0"/>
                <a:ea typeface="宋体" charset="-122"/>
              </a:rPr>
              <a:t>  </a:t>
            </a:r>
            <a:r>
              <a:rPr lang="en-US" altLang="zh-CN" sz="1800" b="1" i="1" dirty="0">
                <a:solidFill>
                  <a:srgbClr val="000000"/>
                </a:solidFill>
                <a:latin typeface="Courier New" pitchFamily="49" charset="0"/>
                <a:ea typeface="宋体" charset="-122"/>
              </a:rPr>
              <a:t>table</a:t>
            </a:r>
            <a:endParaRPr lang="en-US" altLang="zh-CN" sz="1800" b="1" dirty="0">
              <a:solidFill>
                <a:srgbClr val="000000"/>
              </a:solidFill>
              <a:latin typeface="Courier New" pitchFamily="49" charset="0"/>
              <a:ea typeface="宋体" charset="-122"/>
            </a:endParaRPr>
          </a:p>
          <a:p>
            <a:pPr>
              <a:spcBef>
                <a:spcPct val="0"/>
              </a:spcBef>
              <a:buFontTx/>
              <a:buNone/>
            </a:pPr>
            <a:r>
              <a:rPr lang="en-US" altLang="zh-CN" sz="1800" b="1" dirty="0">
                <a:solidFill>
                  <a:srgbClr val="000000"/>
                </a:solidFill>
                <a:latin typeface="Courier New" pitchFamily="49" charset="0"/>
                <a:ea typeface="宋体" charset="-122"/>
              </a:rPr>
              <a:t>[</a:t>
            </a:r>
            <a:r>
              <a:rPr lang="en-US" altLang="zh-CN" sz="1800" b="1" dirty="0">
                <a:solidFill>
                  <a:srgbClr val="FF0000"/>
                </a:solidFill>
                <a:latin typeface="Courier New" pitchFamily="49" charset="0"/>
                <a:ea typeface="宋体" charset="-122"/>
              </a:rPr>
              <a:t>WHERE</a:t>
            </a:r>
            <a:r>
              <a:rPr lang="en-US" altLang="zh-CN" sz="1800" b="1" dirty="0">
                <a:solidFill>
                  <a:srgbClr val="000000"/>
                </a:solidFill>
                <a:latin typeface="Courier New" pitchFamily="49" charset="0"/>
                <a:ea typeface="宋体" charset="-122"/>
              </a:rPr>
              <a:t>	  </a:t>
            </a:r>
            <a:r>
              <a:rPr lang="en-US" altLang="zh-CN" sz="1800" b="1" i="1" dirty="0">
                <a:solidFill>
                  <a:srgbClr val="000000"/>
                </a:solidFill>
                <a:latin typeface="Courier New" pitchFamily="49" charset="0"/>
                <a:ea typeface="宋体" charset="-122"/>
              </a:rPr>
              <a:t>condition</a:t>
            </a:r>
            <a:r>
              <a:rPr lang="en-US" altLang="zh-CN" sz="1800" b="1" dirty="0">
                <a:solidFill>
                  <a:srgbClr val="000000"/>
                </a:solidFill>
                <a:latin typeface="Courier New" pitchFamily="49" charset="0"/>
                <a:ea typeface="宋体" charset="-122"/>
              </a:rPr>
              <a:t>];</a:t>
            </a:r>
          </a:p>
        </p:txBody>
      </p:sp>
    </p:spTree>
    <p:extLst>
      <p:ext uri="{BB962C8B-B14F-4D97-AF65-F5344CB8AC3E}">
        <p14:creationId xmlns:p14="http://schemas.microsoft.com/office/powerpoint/2010/main" val="117533920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223963" y="1936750"/>
            <a:ext cx="7920037" cy="2940050"/>
          </a:xfrm>
          <a:prstGeom prst="rect">
            <a:avLst/>
          </a:prstGeom>
          <a:noFill/>
        </p:spPr>
        <p:txBody>
          <a:bodyPr lIns="92075" tIns="46038" rIns="92075" bIns="46038">
            <a:spAutoFit/>
          </a:bodyPr>
          <a:lstStyle/>
          <a:p>
            <a:r>
              <a:rPr lang="zh-CN" altLang="en-US" sz="2500">
                <a:latin typeface="Courier New" pitchFamily="49" charset="0"/>
                <a:ea typeface="宋体" charset="-122"/>
                <a:cs typeface="Courier New" pitchFamily="49" charset="0"/>
              </a:rPr>
              <a:t>使用 </a:t>
            </a:r>
            <a:r>
              <a:rPr lang="en-US" altLang="zh-CN" sz="2500">
                <a:latin typeface="Courier New" pitchFamily="49" charset="0"/>
                <a:ea typeface="宋体" charset="-122"/>
                <a:cs typeface="Courier New" pitchFamily="49" charset="0"/>
              </a:rPr>
              <a:t>WHERE </a:t>
            </a:r>
            <a:r>
              <a:rPr lang="zh-CN" altLang="en-US" sz="2500">
                <a:latin typeface="Courier New" pitchFamily="49" charset="0"/>
                <a:ea typeface="宋体" charset="-122"/>
                <a:cs typeface="Courier New" pitchFamily="49" charset="0"/>
              </a:rPr>
              <a:t>子句删除指定的记录。</a:t>
            </a:r>
            <a:br>
              <a:rPr lang="zh-CN" altLang="en-US" sz="2500">
                <a:latin typeface="Courier New" pitchFamily="49" charset="0"/>
                <a:ea typeface="宋体" charset="-122"/>
                <a:cs typeface="Courier New" pitchFamily="49" charset="0"/>
              </a:rPr>
            </a:br>
            <a:br>
              <a:rPr lang="zh-CN" altLang="en-US" sz="2500">
                <a:latin typeface="Courier New" pitchFamily="49" charset="0"/>
                <a:ea typeface="宋体" charset="-122"/>
                <a:cs typeface="Courier New" pitchFamily="49" charset="0"/>
              </a:rPr>
            </a:br>
            <a:br>
              <a:rPr lang="zh-CN" altLang="en-US" sz="2500">
                <a:latin typeface="Courier New" pitchFamily="49" charset="0"/>
                <a:ea typeface="宋体" charset="-122"/>
                <a:cs typeface="Courier New" pitchFamily="49" charset="0"/>
              </a:rPr>
            </a:br>
            <a:br>
              <a:rPr lang="zh-CN" altLang="en-US" sz="2500">
                <a:latin typeface="Courier New" pitchFamily="49" charset="0"/>
                <a:ea typeface="宋体" charset="-122"/>
                <a:cs typeface="Courier New" pitchFamily="49" charset="0"/>
              </a:rPr>
            </a:br>
            <a:endParaRPr lang="zh-CN" altLang="en-US" sz="2500">
              <a:latin typeface="Courier New" pitchFamily="49" charset="0"/>
              <a:ea typeface="宋体" charset="-122"/>
              <a:cs typeface="Courier New" pitchFamily="49" charset="0"/>
            </a:endParaRPr>
          </a:p>
          <a:p>
            <a:endParaRPr lang="en-US" altLang="zh-CN" sz="2500">
              <a:latin typeface="Courier New" pitchFamily="49" charset="0"/>
              <a:ea typeface="宋体" charset="-122"/>
              <a:cs typeface="Courier New" pitchFamily="49" charset="0"/>
            </a:endParaRPr>
          </a:p>
          <a:p>
            <a:r>
              <a:rPr lang="zh-CN" altLang="en-US" sz="2500">
                <a:latin typeface="Courier New" pitchFamily="49" charset="0"/>
                <a:ea typeface="宋体" charset="-122"/>
                <a:cs typeface="Courier New" pitchFamily="49" charset="0"/>
              </a:rPr>
              <a:t>如果省略 </a:t>
            </a:r>
            <a:r>
              <a:rPr lang="en-US" altLang="zh-CN" sz="2500">
                <a:latin typeface="Courier New" pitchFamily="49" charset="0"/>
                <a:ea typeface="宋体" charset="-122"/>
                <a:cs typeface="Courier New" pitchFamily="49" charset="0"/>
              </a:rPr>
              <a:t>WHERE </a:t>
            </a:r>
            <a:r>
              <a:rPr lang="zh-CN" altLang="en-US" sz="2500">
                <a:latin typeface="Courier New" pitchFamily="49" charset="0"/>
                <a:ea typeface="宋体" charset="-122"/>
                <a:cs typeface="Courier New" pitchFamily="49" charset="0"/>
              </a:rPr>
              <a:t>子句，则表中的全部数据将被删除</a:t>
            </a:r>
          </a:p>
        </p:txBody>
      </p:sp>
      <p:sp>
        <p:nvSpPr>
          <p:cNvPr id="16387" name="Rectangle 3"/>
          <p:cNvSpPr>
            <a:spLocks noGrp="1" noChangeArrowheads="1"/>
          </p:cNvSpPr>
          <p:nvPr>
            <p:ph type="title" idx="4294967295"/>
          </p:nvPr>
        </p:nvSpPr>
        <p:spPr>
          <a:xfrm>
            <a:off x="1447800" y="908050"/>
            <a:ext cx="7696200" cy="1439863"/>
          </a:xfrm>
          <a:prstGeom prst="rect">
            <a:avLst/>
          </a:prstGeom>
          <a:noFill/>
        </p:spPr>
        <p:txBody>
          <a:bodyPr lIns="92075" tIns="46038" rIns="92075" bIns="46038" anchor="t"/>
          <a:lstStyle/>
          <a:p>
            <a:r>
              <a:rPr lang="zh-CN" altLang="en-US" b="1">
                <a:latin typeface="Courier New" pitchFamily="49" charset="0"/>
                <a:ea typeface="宋体" charset="-122"/>
                <a:cs typeface="Courier New" pitchFamily="49" charset="0"/>
              </a:rPr>
              <a:t>删除数据</a:t>
            </a:r>
            <a:endParaRPr lang="en-US" altLang="zh-CN" b="1">
              <a:latin typeface="Courier New" pitchFamily="49" charset="0"/>
              <a:ea typeface="宋体" charset="-122"/>
              <a:cs typeface="Courier New" pitchFamily="49" charset="0"/>
            </a:endParaRPr>
          </a:p>
        </p:txBody>
      </p:sp>
      <p:sp>
        <p:nvSpPr>
          <p:cNvPr id="655364" name="Rectangle 4"/>
          <p:cNvSpPr>
            <a:spLocks noChangeArrowheads="1"/>
          </p:cNvSpPr>
          <p:nvPr/>
        </p:nvSpPr>
        <p:spPr bwMode="blackWhite">
          <a:xfrm>
            <a:off x="1092200" y="2611438"/>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2735263" algn="l"/>
                <a:tab pos="4579938" algn="l"/>
              </a:tabLst>
              <a:defRPr/>
            </a:pPr>
            <a:r>
              <a:rPr lang="zh-CN" altLang="en-US" b="1" dirty="0">
                <a:solidFill>
                  <a:srgbClr val="000000"/>
                </a:solidFill>
                <a:latin typeface="Courier New" panose="02070309020205020404" pitchFamily="49" charset="0"/>
                <a:ea typeface="宋体" pitchFamily="2" charset="-122"/>
                <a:cs typeface="Courier New" panose="02070309020205020404" pitchFamily="49" charset="0"/>
              </a:rPr>
              <a:t> </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DELETE FROM departments</a:t>
            </a:r>
          </a:p>
          <a:p>
            <a:pPr eaLnBrk="0" hangingPunct="0">
              <a:tabLst>
                <a:tab pos="688975" algn="l"/>
                <a:tab pos="1824038" algn="l"/>
                <a:tab pos="2735263" algn="l"/>
                <a:tab pos="4579938"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 WHERE  </a:t>
            </a:r>
            <a:r>
              <a:rPr lang="en-US" altLang="zh-CN" b="1" dirty="0" err="1">
                <a:solidFill>
                  <a:srgbClr val="000000"/>
                </a:solidFill>
                <a:latin typeface="Courier New" panose="02070309020205020404" pitchFamily="49" charset="0"/>
                <a:ea typeface="宋体" pitchFamily="2" charset="-122"/>
                <a:cs typeface="Courier New" panose="02070309020205020404" pitchFamily="49" charset="0"/>
              </a:rPr>
              <a:t>department_name</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 = 'Finance';</a:t>
            </a:r>
            <a:endParaRPr lang="en-US" altLang="zh-CN" b="1" dirty="0">
              <a:solidFill>
                <a:srgbClr val="FF3300"/>
              </a:solidFill>
              <a:effectLst>
                <a:outerShdw blurRad="38100" dist="38100" dir="2700000" algn="tl">
                  <a:srgbClr val="000000"/>
                </a:outerShdw>
              </a:effectLst>
              <a:latin typeface="Courier New" panose="02070309020205020404" pitchFamily="49" charset="0"/>
              <a:ea typeface="宋体" pitchFamily="2" charset="-122"/>
              <a:cs typeface="Courier New" panose="02070309020205020404" pitchFamily="49" charset="0"/>
            </a:endParaRPr>
          </a:p>
          <a:p>
            <a:pPr eaLnBrk="0" hangingPunct="0">
              <a:tabLst>
                <a:tab pos="688975" algn="l"/>
                <a:tab pos="1824038" algn="l"/>
                <a:tab pos="2735263" algn="l"/>
                <a:tab pos="4579938" algn="l"/>
              </a:tabLst>
              <a:defRPr/>
            </a:pPr>
            <a:r>
              <a:rPr lang="en-US" altLang="zh-CN" b="1" dirty="0">
                <a:solidFill>
                  <a:srgbClr val="FF3300"/>
                </a:solidFill>
                <a:effectLst>
                  <a:outerShdw blurRad="38100" dist="38100" dir="2700000" algn="tl">
                    <a:srgbClr val="000000"/>
                  </a:outerShdw>
                </a:effectLst>
                <a:latin typeface="Courier New" panose="02070309020205020404" pitchFamily="49" charset="0"/>
                <a:ea typeface="宋体" pitchFamily="2" charset="-122"/>
                <a:cs typeface="Courier New" panose="02070309020205020404" pitchFamily="49" charset="0"/>
              </a:rPr>
              <a:t>1 row deleted.</a:t>
            </a:r>
          </a:p>
        </p:txBody>
      </p:sp>
      <p:sp>
        <p:nvSpPr>
          <p:cNvPr id="655365" name="Rectangle 5"/>
          <p:cNvSpPr>
            <a:spLocks noChangeArrowheads="1"/>
          </p:cNvSpPr>
          <p:nvPr/>
        </p:nvSpPr>
        <p:spPr bwMode="blackWhite">
          <a:xfrm>
            <a:off x="1090613" y="4967288"/>
            <a:ext cx="72072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2735263" algn="l"/>
                <a:tab pos="4579938" algn="l"/>
              </a:tabLst>
              <a:defRPr/>
            </a:pPr>
            <a:r>
              <a:rPr lang="en-US" altLang="zh-CN" b="1">
                <a:solidFill>
                  <a:srgbClr val="000000"/>
                </a:solidFill>
                <a:latin typeface="Courier New" panose="02070309020205020404" pitchFamily="49" charset="0"/>
                <a:ea typeface="宋体" pitchFamily="2" charset="-122"/>
                <a:cs typeface="Courier New" panose="02070309020205020404" pitchFamily="49" charset="0"/>
              </a:rPr>
              <a:t>DELETE FROM  copy_emp;</a:t>
            </a:r>
          </a:p>
          <a:p>
            <a:pPr eaLnBrk="0" hangingPunct="0">
              <a:tabLst>
                <a:tab pos="688975" algn="l"/>
                <a:tab pos="1824038" algn="l"/>
                <a:tab pos="2735263" algn="l"/>
                <a:tab pos="4579938" algn="l"/>
              </a:tabLst>
              <a:defRPr/>
            </a:pPr>
            <a:r>
              <a:rPr lang="en-US" altLang="zh-CN" b="1">
                <a:solidFill>
                  <a:srgbClr val="FF3300"/>
                </a:solidFill>
                <a:effectLst>
                  <a:outerShdw blurRad="38100" dist="38100" dir="2700000" algn="tl">
                    <a:srgbClr val="000000"/>
                  </a:outerShdw>
                </a:effectLst>
                <a:latin typeface="Courier New" panose="02070309020205020404" pitchFamily="49" charset="0"/>
                <a:ea typeface="宋体" pitchFamily="2" charset="-122"/>
                <a:cs typeface="Courier New" panose="02070309020205020404" pitchFamily="49" charset="0"/>
              </a:rPr>
              <a:t>22 rows deleted.</a:t>
            </a:r>
          </a:p>
        </p:txBody>
      </p:sp>
    </p:spTree>
    <p:extLst>
      <p:ext uri="{BB962C8B-B14F-4D97-AF65-F5344CB8AC3E}">
        <p14:creationId xmlns:p14="http://schemas.microsoft.com/office/powerpoint/2010/main" val="3749258871"/>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89795" y="1005205"/>
            <a:ext cx="7696200" cy="1439862"/>
          </a:xfrm>
          <a:prstGeom prst="rect">
            <a:avLst/>
          </a:prstGeom>
          <a:noFill/>
        </p:spPr>
        <p:txBody>
          <a:bodyPr lIns="92075" tIns="46038" rIns="92075" bIns="46038" anchor="t"/>
          <a:lstStyle/>
          <a:p>
            <a:r>
              <a:rPr lang="zh-CN" altLang="en-US" b="1" dirty="0">
                <a:latin typeface="宋体" charset="-122"/>
                <a:ea typeface="宋体" charset="-122"/>
              </a:rPr>
              <a:t>删除中的数据完整性错误</a:t>
            </a:r>
            <a:endParaRPr lang="en-US" altLang="zh-CN" b="1" dirty="0">
              <a:latin typeface="宋体" charset="-122"/>
              <a:ea typeface="宋体" charset="-122"/>
            </a:endParaRPr>
          </a:p>
        </p:txBody>
      </p:sp>
      <p:sp>
        <p:nvSpPr>
          <p:cNvPr id="17413" name="Rectangle 5"/>
          <p:cNvSpPr>
            <a:spLocks noGrp="1" noChangeArrowheads="1"/>
          </p:cNvSpPr>
          <p:nvPr>
            <p:ph type="body" idx="4294967295"/>
          </p:nvPr>
        </p:nvSpPr>
        <p:spPr>
          <a:xfrm rot="21583222">
            <a:off x="685531" y="5313994"/>
            <a:ext cx="7416800" cy="822325"/>
          </a:xfrm>
          <a:prstGeom prst="rect">
            <a:avLst/>
          </a:prstGeom>
          <a:noFill/>
        </p:spPr>
        <p:txBody>
          <a:bodyPr lIns="92075" tIns="46038" rIns="92075" bIns="46038">
            <a:spAutoFit/>
          </a:bodyPr>
          <a:lstStyle/>
          <a:p>
            <a:pPr marL="0" indent="0">
              <a:spcBef>
                <a:spcPct val="0"/>
              </a:spcBef>
              <a:buFont typeface="Wingdings" pitchFamily="2" charset="2"/>
              <a:buNone/>
            </a:pPr>
            <a:r>
              <a:rPr lang="en-US" altLang="zh-CN" sz="2400" dirty="0">
                <a:solidFill>
                  <a:srgbClr val="FF3300"/>
                </a:solidFill>
              </a:rPr>
              <a:t>You cannot delete a row that contains a primary key that is used as a foreign key in another table.</a:t>
            </a:r>
          </a:p>
        </p:txBody>
      </p:sp>
      <p:sp>
        <p:nvSpPr>
          <p:cNvPr id="17411" name="Rectangle 3"/>
          <p:cNvSpPr>
            <a:spLocks noChangeArrowheads="1"/>
          </p:cNvSpPr>
          <p:nvPr/>
        </p:nvSpPr>
        <p:spPr bwMode="blackWhite">
          <a:xfrm>
            <a:off x="773113" y="2060575"/>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688975" algn="l"/>
                <a:tab pos="1824038" algn="l"/>
                <a:tab pos="2735263" algn="l"/>
                <a:tab pos="3648075" algn="l"/>
                <a:tab pos="5026025"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2735263" algn="l"/>
                <a:tab pos="3648075" algn="l"/>
                <a:tab pos="5026025"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2735263" algn="l"/>
                <a:tab pos="3648075" algn="l"/>
                <a:tab pos="5026025"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DELETE FROM departments</a:t>
            </a:r>
          </a:p>
          <a:p>
            <a:pPr>
              <a:spcBef>
                <a:spcPct val="0"/>
              </a:spcBef>
              <a:buFontTx/>
              <a:buNone/>
            </a:pPr>
            <a:r>
              <a:rPr lang="en-US" altLang="zh-CN" sz="1800" b="1">
                <a:solidFill>
                  <a:srgbClr val="000000"/>
                </a:solidFill>
                <a:latin typeface="Courier New" pitchFamily="49" charset="0"/>
                <a:ea typeface="宋体" charset="-122"/>
              </a:rPr>
              <a:t>WHERE       department_id = 60;</a:t>
            </a:r>
          </a:p>
        </p:txBody>
      </p:sp>
      <p:sp>
        <p:nvSpPr>
          <p:cNvPr id="17412" name="Rectangle 4"/>
          <p:cNvSpPr>
            <a:spLocks noChangeArrowheads="1"/>
          </p:cNvSpPr>
          <p:nvPr/>
        </p:nvSpPr>
        <p:spPr bwMode="blackWhite">
          <a:xfrm>
            <a:off x="765175" y="3360738"/>
            <a:ext cx="7510463" cy="14779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eaLnBrk="0" hangingPunct="0">
              <a:spcBef>
                <a:spcPct val="20000"/>
              </a:spcBef>
              <a:buFont typeface="Arial" charset="0"/>
              <a:buChar char="•"/>
              <a:tabLst>
                <a:tab pos="688975" algn="l"/>
                <a:tab pos="1824038" algn="l"/>
                <a:tab pos="2735263" algn="l"/>
                <a:tab pos="3648075" algn="l"/>
                <a:tab pos="5026025"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2735263" algn="l"/>
                <a:tab pos="3648075" algn="l"/>
                <a:tab pos="5026025"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2735263" algn="l"/>
                <a:tab pos="3648075" algn="l"/>
                <a:tab pos="5026025"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solidFill>
                  <a:srgbClr val="000000"/>
                </a:solidFill>
                <a:latin typeface="Courier New" pitchFamily="49" charset="0"/>
                <a:ea typeface="宋体" charset="-122"/>
              </a:rPr>
              <a:t>错误代码： </a:t>
            </a:r>
            <a:r>
              <a:rPr lang="en-US" altLang="zh-CN" sz="1800" b="1">
                <a:solidFill>
                  <a:srgbClr val="000000"/>
                </a:solidFill>
                <a:latin typeface="Courier New" pitchFamily="49" charset="0"/>
                <a:ea typeface="宋体" charset="-122"/>
              </a:rPr>
              <a:t>1451</a:t>
            </a:r>
            <a:endParaRPr lang="zh-CN" altLang="en-US"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Cannot delete or update a parent row: a foreign key constraint fails (`myemployees`.`employees`, CONSTRAINT `dept_id_fk` FOREIGN KEY (`department_id`) REFERENCES `departments` (`department_id`))</a:t>
            </a:r>
            <a:endParaRPr lang="zh-CN" altLang="en-US" sz="1800" b="1">
              <a:solidFill>
                <a:srgbClr val="000000"/>
              </a:solidFill>
              <a:latin typeface="Courier New" pitchFamily="49" charset="0"/>
              <a:ea typeface="宋体" charset="-122"/>
            </a:endParaRPr>
          </a:p>
        </p:txBody>
      </p:sp>
    </p:spTree>
    <p:extLst>
      <p:ext uri="{BB962C8B-B14F-4D97-AF65-F5344CB8AC3E}">
        <p14:creationId xmlns:p14="http://schemas.microsoft.com/office/powerpoint/2010/main" val="417120538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23900" y="836712"/>
            <a:ext cx="7696200" cy="719137"/>
          </a:xfrm>
          <a:prstGeom prst="rect">
            <a:avLst/>
          </a:prstGeom>
          <a:noFill/>
        </p:spPr>
        <p:txBody>
          <a:bodyPr lIns="92075" tIns="46038" rIns="92075" bIns="46038" anchor="t">
            <a:normAutofit/>
          </a:bodyPr>
          <a:lstStyle/>
          <a:p>
            <a:r>
              <a:rPr lang="zh-CN" altLang="en-US" b="1" dirty="0">
                <a:latin typeface="宋体" charset="-122"/>
                <a:ea typeface="宋体" charset="-122"/>
              </a:rPr>
              <a:t>数据库事务</a:t>
            </a:r>
          </a:p>
        </p:txBody>
      </p:sp>
      <p:sp>
        <p:nvSpPr>
          <p:cNvPr id="18435" name="Rectangle 3"/>
          <p:cNvSpPr>
            <a:spLocks noGrp="1" noChangeArrowheads="1"/>
          </p:cNvSpPr>
          <p:nvPr>
            <p:ph type="body" idx="4294967295"/>
          </p:nvPr>
        </p:nvSpPr>
        <p:spPr>
          <a:xfrm>
            <a:off x="609600" y="1844824"/>
            <a:ext cx="7924800" cy="3690938"/>
          </a:xfrm>
          <a:prstGeom prst="rect">
            <a:avLst/>
          </a:prstGeom>
          <a:noFill/>
        </p:spPr>
        <p:txBody>
          <a:bodyPr lIns="92075" tIns="190800" rIns="92075" bIns="190800">
            <a:spAutoFit/>
          </a:bodyPr>
          <a:lstStyle/>
          <a:p>
            <a:r>
              <a:rPr lang="zh-CN" altLang="en-US" sz="2400" b="1" dirty="0">
                <a:ea typeface="宋体" charset="-122"/>
              </a:rPr>
              <a:t>事务：</a:t>
            </a:r>
            <a:r>
              <a:rPr lang="zh-CN" altLang="en-US" sz="2400" b="1" dirty="0">
                <a:solidFill>
                  <a:srgbClr val="1003BD"/>
                </a:solidFill>
                <a:ea typeface="宋体" charset="-122"/>
              </a:rPr>
              <a:t>一组逻辑操作单元</a:t>
            </a:r>
            <a:r>
              <a:rPr lang="en-US" altLang="zh-CN" sz="2400" dirty="0">
                <a:solidFill>
                  <a:srgbClr val="1003BD"/>
                </a:solidFill>
                <a:ea typeface="宋体" charset="-122"/>
              </a:rPr>
              <a:t>,</a:t>
            </a:r>
            <a:r>
              <a:rPr lang="zh-CN" altLang="en-US" sz="2400" b="1" dirty="0">
                <a:solidFill>
                  <a:srgbClr val="1003BD"/>
                </a:solidFill>
                <a:ea typeface="宋体" charset="-122"/>
              </a:rPr>
              <a:t>使数据从一种状态变换到另一种状态</a:t>
            </a:r>
            <a:r>
              <a:rPr lang="zh-CN" altLang="en-US" sz="2400" dirty="0">
                <a:solidFill>
                  <a:srgbClr val="1003BD"/>
                </a:solidFill>
                <a:ea typeface="宋体" charset="-122"/>
              </a:rPr>
              <a:t>。</a:t>
            </a:r>
            <a:endParaRPr lang="en-US" altLang="zh-CN" sz="2700" dirty="0">
              <a:solidFill>
                <a:srgbClr val="1003BD"/>
              </a:solidFill>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数据库事务由以下的部分组成</a:t>
            </a:r>
            <a:r>
              <a:rPr lang="en-US" altLang="zh-CN" sz="2700" dirty="0">
                <a:latin typeface="Courier New" pitchFamily="49" charset="0"/>
                <a:ea typeface="宋体" charset="-122"/>
                <a:cs typeface="Courier New" pitchFamily="49" charset="0"/>
              </a:rPr>
              <a:t>:</a:t>
            </a:r>
          </a:p>
          <a:p>
            <a:pPr lvl="1"/>
            <a:r>
              <a:rPr lang="zh-CN" altLang="en-US" sz="2400" b="1" dirty="0">
                <a:solidFill>
                  <a:srgbClr val="FF0000"/>
                </a:solidFill>
                <a:latin typeface="Courier New" pitchFamily="49" charset="0"/>
                <a:ea typeface="宋体" charset="-122"/>
                <a:cs typeface="Courier New" pitchFamily="49" charset="0"/>
              </a:rPr>
              <a:t>一个或多个</a:t>
            </a:r>
            <a:r>
              <a:rPr lang="en-US" altLang="zh-CN" sz="2400" b="1" dirty="0">
                <a:solidFill>
                  <a:srgbClr val="FF0000"/>
                </a:solidFill>
                <a:latin typeface="Courier New" pitchFamily="49" charset="0"/>
                <a:ea typeface="宋体" charset="-122"/>
                <a:cs typeface="Courier New" pitchFamily="49" charset="0"/>
              </a:rPr>
              <a:t>DML </a:t>
            </a:r>
            <a:r>
              <a:rPr lang="zh-CN" altLang="en-US" sz="2400" b="1" dirty="0">
                <a:solidFill>
                  <a:srgbClr val="FF0000"/>
                </a:solidFill>
                <a:latin typeface="Courier New" pitchFamily="49" charset="0"/>
                <a:ea typeface="宋体" charset="-122"/>
                <a:cs typeface="Courier New" pitchFamily="49" charset="0"/>
              </a:rPr>
              <a:t>语句</a:t>
            </a:r>
          </a:p>
          <a:p>
            <a:pPr lvl="1"/>
            <a:r>
              <a:rPr lang="zh-CN" altLang="en-US" sz="2400" dirty="0">
                <a:latin typeface="Courier New" pitchFamily="49" charset="0"/>
                <a:ea typeface="宋体" charset="-122"/>
                <a:cs typeface="Courier New" pitchFamily="49" charset="0"/>
              </a:rPr>
              <a:t>一个 </a:t>
            </a:r>
            <a:r>
              <a:rPr lang="en-US" altLang="zh-CN" sz="2400" dirty="0">
                <a:latin typeface="Courier New" pitchFamily="49" charset="0"/>
                <a:ea typeface="宋体" charset="-122"/>
                <a:cs typeface="Courier New" pitchFamily="49" charset="0"/>
              </a:rPr>
              <a:t>DDL(Data Definition Language – </a:t>
            </a:r>
            <a:r>
              <a:rPr lang="zh-CN" altLang="en-US" sz="2400" dirty="0">
                <a:latin typeface="Courier New" pitchFamily="49" charset="0"/>
                <a:ea typeface="宋体" charset="-122"/>
                <a:cs typeface="Courier New" pitchFamily="49" charset="0"/>
              </a:rPr>
              <a:t>数据定义语言</a:t>
            </a:r>
            <a:r>
              <a:rPr lang="en-US" altLang="zh-CN" sz="2400" dirty="0">
                <a:latin typeface="Courier New" pitchFamily="49" charset="0"/>
                <a:ea typeface="宋体" charset="-122"/>
                <a:cs typeface="Courier New" pitchFamily="49" charset="0"/>
              </a:rPr>
              <a:t>) </a:t>
            </a:r>
            <a:r>
              <a:rPr lang="zh-CN" altLang="en-US" sz="2400" dirty="0">
                <a:latin typeface="Courier New" pitchFamily="49" charset="0"/>
                <a:ea typeface="宋体" charset="-122"/>
                <a:cs typeface="Courier New" pitchFamily="49" charset="0"/>
              </a:rPr>
              <a:t>语句</a:t>
            </a:r>
          </a:p>
          <a:p>
            <a:pPr lvl="1"/>
            <a:r>
              <a:rPr lang="zh-CN" altLang="en-US" sz="2400" dirty="0">
                <a:latin typeface="Courier New" pitchFamily="49" charset="0"/>
                <a:ea typeface="宋体" charset="-122"/>
                <a:cs typeface="Courier New" pitchFamily="49" charset="0"/>
              </a:rPr>
              <a:t>一个 </a:t>
            </a:r>
            <a:r>
              <a:rPr lang="en-US" altLang="zh-CN" sz="2400" dirty="0">
                <a:latin typeface="Courier New" pitchFamily="49" charset="0"/>
                <a:ea typeface="宋体" charset="-122"/>
                <a:cs typeface="Courier New" pitchFamily="49" charset="0"/>
              </a:rPr>
              <a:t>DCL(Data Control Language – </a:t>
            </a:r>
            <a:r>
              <a:rPr lang="zh-CN" altLang="en-US" sz="2400" dirty="0">
                <a:latin typeface="Courier New" pitchFamily="49" charset="0"/>
                <a:ea typeface="宋体" charset="-122"/>
                <a:cs typeface="Courier New" pitchFamily="49" charset="0"/>
              </a:rPr>
              <a:t>数据控制语言</a:t>
            </a:r>
            <a:r>
              <a:rPr lang="en-US" altLang="zh-CN" sz="2400" dirty="0">
                <a:latin typeface="Courier New" pitchFamily="49" charset="0"/>
                <a:ea typeface="宋体" charset="-122"/>
                <a:cs typeface="Courier New" pitchFamily="49" charset="0"/>
              </a:rPr>
              <a:t>) </a:t>
            </a:r>
            <a:r>
              <a:rPr lang="zh-CN" altLang="en-US" sz="2400" dirty="0">
                <a:latin typeface="Courier New" pitchFamily="49" charset="0"/>
                <a:ea typeface="宋体" charset="-122"/>
                <a:cs typeface="Courier New" pitchFamily="49" charset="0"/>
              </a:rPr>
              <a:t>语句</a:t>
            </a:r>
          </a:p>
        </p:txBody>
      </p:sp>
    </p:spTree>
    <p:extLst>
      <p:ext uri="{BB962C8B-B14F-4D97-AF65-F5344CB8AC3E}">
        <p14:creationId xmlns:p14="http://schemas.microsoft.com/office/powerpoint/2010/main" val="4429037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723900" y="1124744"/>
            <a:ext cx="7696200" cy="576734"/>
          </a:xfrm>
          <a:prstGeom prst="rect">
            <a:avLst/>
          </a:prstGeom>
          <a:noFill/>
        </p:spPr>
        <p:txBody>
          <a:bodyPr lIns="92075" tIns="46038" rIns="92075" bIns="46038" anchor="t"/>
          <a:lstStyle/>
          <a:p>
            <a:r>
              <a:rPr lang="zh-CN" altLang="en-US" b="1" dirty="0">
                <a:latin typeface="Courier New" pitchFamily="49" charset="0"/>
                <a:ea typeface="宋体" charset="-122"/>
                <a:cs typeface="Courier New" pitchFamily="49" charset="0"/>
              </a:rPr>
              <a:t>数据库事务</a:t>
            </a:r>
          </a:p>
        </p:txBody>
      </p:sp>
      <p:sp>
        <p:nvSpPr>
          <p:cNvPr id="19459" name="Rectangle 3"/>
          <p:cNvSpPr>
            <a:spLocks noGrp="1" noChangeArrowheads="1"/>
          </p:cNvSpPr>
          <p:nvPr>
            <p:ph type="body" idx="4294967295"/>
          </p:nvPr>
        </p:nvSpPr>
        <p:spPr>
          <a:xfrm>
            <a:off x="627856" y="1916832"/>
            <a:ext cx="7888288" cy="3703638"/>
          </a:xfrm>
          <a:prstGeom prst="rect">
            <a:avLst/>
          </a:prstGeom>
          <a:noFill/>
        </p:spPr>
        <p:txBody>
          <a:bodyPr lIns="92075" tIns="46038" rIns="92075" bIns="46038">
            <a:spAutoFit/>
          </a:bodyPr>
          <a:lstStyle/>
          <a:p>
            <a:r>
              <a:rPr lang="zh-CN" altLang="en-US" sz="2700" b="1" dirty="0">
                <a:solidFill>
                  <a:srgbClr val="FF0000"/>
                </a:solidFill>
                <a:latin typeface="Courier New" pitchFamily="49" charset="0"/>
                <a:ea typeface="宋体" charset="-122"/>
                <a:cs typeface="Courier New" pitchFamily="49" charset="0"/>
              </a:rPr>
              <a:t>设置提交状态：</a:t>
            </a:r>
            <a:r>
              <a:rPr lang="en-US" altLang="zh-CN" sz="2700" b="1" dirty="0">
                <a:solidFill>
                  <a:srgbClr val="FF0000"/>
                </a:solidFill>
                <a:latin typeface="Courier New" pitchFamily="49" charset="0"/>
                <a:ea typeface="宋体" charset="-122"/>
                <a:cs typeface="Courier New" pitchFamily="49" charset="0"/>
              </a:rPr>
              <a:t>SET AUTOCOMMIT = FALSE;</a:t>
            </a:r>
          </a:p>
          <a:p>
            <a:r>
              <a:rPr lang="zh-CN" altLang="en-US" sz="2700" dirty="0">
                <a:latin typeface="Courier New" pitchFamily="49" charset="0"/>
                <a:ea typeface="宋体" charset="-122"/>
                <a:cs typeface="Courier New" pitchFamily="49" charset="0"/>
              </a:rPr>
              <a:t>以第一个 </a:t>
            </a:r>
            <a:r>
              <a:rPr lang="en-US" altLang="zh-CN" sz="2700" dirty="0">
                <a:latin typeface="Courier New" pitchFamily="49" charset="0"/>
                <a:ea typeface="宋体" charset="-122"/>
                <a:cs typeface="Courier New" pitchFamily="49" charset="0"/>
              </a:rPr>
              <a:t>DML </a:t>
            </a:r>
            <a:r>
              <a:rPr lang="zh-CN" altLang="en-US" sz="2700" dirty="0">
                <a:latin typeface="Courier New" pitchFamily="49" charset="0"/>
                <a:ea typeface="宋体" charset="-122"/>
                <a:cs typeface="Courier New" pitchFamily="49" charset="0"/>
              </a:rPr>
              <a:t>语句的执行作为开始</a:t>
            </a:r>
          </a:p>
          <a:p>
            <a:endParaRPr lang="en-US" altLang="zh-CN" sz="2700" dirty="0">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以下面的其中之一作为结束</a:t>
            </a:r>
            <a:r>
              <a:rPr lang="en-US" altLang="zh-CN" sz="2700" dirty="0">
                <a:latin typeface="Courier New" pitchFamily="49" charset="0"/>
                <a:ea typeface="宋体" charset="-122"/>
                <a:cs typeface="Courier New" pitchFamily="49" charset="0"/>
              </a:rPr>
              <a:t>:</a:t>
            </a:r>
          </a:p>
          <a:p>
            <a:pPr lvl="1"/>
            <a:r>
              <a:rPr lang="en-US" altLang="zh-CN" sz="2300" b="1" dirty="0">
                <a:solidFill>
                  <a:srgbClr val="FF0000"/>
                </a:solidFill>
                <a:latin typeface="Courier New" pitchFamily="49" charset="0"/>
                <a:ea typeface="宋体" charset="-122"/>
                <a:cs typeface="Courier New" pitchFamily="49" charset="0"/>
              </a:rPr>
              <a:t>COMMIT </a:t>
            </a:r>
            <a:r>
              <a:rPr lang="zh-CN" altLang="en-US" sz="2300" b="1" dirty="0">
                <a:solidFill>
                  <a:srgbClr val="FF0000"/>
                </a:solidFill>
                <a:latin typeface="Courier New" pitchFamily="49" charset="0"/>
                <a:ea typeface="宋体" charset="-122"/>
                <a:cs typeface="Courier New" pitchFamily="49" charset="0"/>
              </a:rPr>
              <a:t>或 </a:t>
            </a:r>
            <a:r>
              <a:rPr lang="en-US" altLang="zh-CN" sz="2300" b="1" dirty="0">
                <a:solidFill>
                  <a:srgbClr val="FF0000"/>
                </a:solidFill>
                <a:latin typeface="Courier New" pitchFamily="49" charset="0"/>
                <a:ea typeface="宋体" charset="-122"/>
                <a:cs typeface="Courier New" pitchFamily="49" charset="0"/>
              </a:rPr>
              <a:t>ROLLBACK </a:t>
            </a:r>
            <a:r>
              <a:rPr lang="zh-CN" altLang="en-US" sz="2300" b="1" dirty="0">
                <a:solidFill>
                  <a:srgbClr val="FF0000"/>
                </a:solidFill>
                <a:latin typeface="Courier New" pitchFamily="49" charset="0"/>
                <a:ea typeface="宋体" charset="-122"/>
                <a:cs typeface="Courier New" pitchFamily="49" charset="0"/>
              </a:rPr>
              <a:t>语句</a:t>
            </a:r>
          </a:p>
          <a:p>
            <a:pPr lvl="1"/>
            <a:r>
              <a:rPr lang="en-US" altLang="zh-CN" sz="2300" dirty="0">
                <a:latin typeface="Courier New" pitchFamily="49" charset="0"/>
                <a:ea typeface="宋体" charset="-122"/>
                <a:cs typeface="Courier New" pitchFamily="49" charset="0"/>
              </a:rPr>
              <a:t>DDL </a:t>
            </a:r>
            <a:r>
              <a:rPr lang="zh-CN" altLang="en-US" sz="2300" dirty="0">
                <a:latin typeface="Courier New" pitchFamily="49" charset="0"/>
                <a:ea typeface="宋体" charset="-122"/>
                <a:cs typeface="Courier New" pitchFamily="49" charset="0"/>
              </a:rPr>
              <a:t>语句（</a:t>
            </a:r>
            <a:r>
              <a:rPr lang="zh-CN" altLang="en-US" sz="2300" b="1" dirty="0">
                <a:solidFill>
                  <a:srgbClr val="0000FF"/>
                </a:solidFill>
                <a:latin typeface="Courier New" pitchFamily="49" charset="0"/>
                <a:ea typeface="宋体" charset="-122"/>
                <a:cs typeface="Courier New" pitchFamily="49" charset="0"/>
              </a:rPr>
              <a:t>自动提交</a:t>
            </a:r>
            <a:r>
              <a:rPr lang="zh-CN" altLang="en-US" sz="2300" dirty="0">
                <a:latin typeface="Courier New" pitchFamily="49" charset="0"/>
                <a:ea typeface="宋体" charset="-122"/>
                <a:cs typeface="Courier New" pitchFamily="49" charset="0"/>
              </a:rPr>
              <a:t>）</a:t>
            </a:r>
          </a:p>
          <a:p>
            <a:pPr lvl="1"/>
            <a:r>
              <a:rPr lang="zh-CN" altLang="en-US" sz="2300" dirty="0">
                <a:latin typeface="Courier New" pitchFamily="49" charset="0"/>
                <a:ea typeface="宋体" charset="-122"/>
                <a:cs typeface="Courier New" pitchFamily="49" charset="0"/>
              </a:rPr>
              <a:t>用户会话正常结束</a:t>
            </a:r>
          </a:p>
          <a:p>
            <a:pPr lvl="1"/>
            <a:r>
              <a:rPr lang="zh-CN" altLang="en-US" sz="2300" dirty="0">
                <a:latin typeface="Courier New" pitchFamily="49" charset="0"/>
                <a:ea typeface="宋体" charset="-122"/>
                <a:cs typeface="Courier New" pitchFamily="49" charset="0"/>
              </a:rPr>
              <a:t>系统异常终止</a:t>
            </a:r>
          </a:p>
        </p:txBody>
      </p:sp>
    </p:spTree>
    <p:extLst>
      <p:ext uri="{BB962C8B-B14F-4D97-AF65-F5344CB8AC3E}">
        <p14:creationId xmlns:p14="http://schemas.microsoft.com/office/powerpoint/2010/main" val="327230787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115616" y="1052736"/>
            <a:ext cx="7696200" cy="1439862"/>
          </a:xfrm>
          <a:prstGeom prst="rect">
            <a:avLst/>
          </a:prstGeom>
        </p:spPr>
        <p:txBody>
          <a:bodyPr lIns="92075" tIns="46038" rIns="92075" bIns="46038" anchor="t"/>
          <a:lstStyle/>
          <a:p>
            <a:r>
              <a:rPr lang="en-US" altLang="zh-CN" b="1" dirty="0">
                <a:latin typeface="Courier New" pitchFamily="49" charset="0"/>
                <a:ea typeface="宋体" charset="-122"/>
                <a:cs typeface="Courier New" pitchFamily="49" charset="0"/>
              </a:rPr>
              <a:t>COMMIT</a:t>
            </a:r>
            <a:r>
              <a:rPr lang="zh-CN" altLang="en-US" b="1" dirty="0">
                <a:latin typeface="Courier New" pitchFamily="49" charset="0"/>
                <a:ea typeface="宋体" charset="-122"/>
                <a:cs typeface="Courier New" pitchFamily="49" charset="0"/>
              </a:rPr>
              <a:t>和</a:t>
            </a:r>
            <a:r>
              <a:rPr lang="en-US" altLang="zh-CN" b="1" dirty="0">
                <a:latin typeface="Courier New" pitchFamily="49" charset="0"/>
                <a:ea typeface="宋体" charset="-122"/>
                <a:cs typeface="Courier New" pitchFamily="49" charset="0"/>
              </a:rPr>
              <a:t>ROLLBACK</a:t>
            </a:r>
            <a:r>
              <a:rPr lang="zh-CN" altLang="en-US" b="1" dirty="0">
                <a:latin typeface="Courier New" pitchFamily="49" charset="0"/>
                <a:ea typeface="宋体" charset="-122"/>
                <a:cs typeface="Courier New" pitchFamily="49" charset="0"/>
              </a:rPr>
              <a:t>语句的优点</a:t>
            </a:r>
          </a:p>
        </p:txBody>
      </p:sp>
      <p:sp>
        <p:nvSpPr>
          <p:cNvPr id="20483" name="Rectangle 3"/>
          <p:cNvSpPr>
            <a:spLocks noGrp="1" noChangeArrowheads="1"/>
          </p:cNvSpPr>
          <p:nvPr>
            <p:ph type="body" idx="4294967295"/>
          </p:nvPr>
        </p:nvSpPr>
        <p:spPr>
          <a:xfrm>
            <a:off x="971600" y="1916832"/>
            <a:ext cx="7385050" cy="2281237"/>
          </a:xfrm>
          <a:prstGeom prst="rect">
            <a:avLst/>
          </a:prstGeom>
          <a:noFill/>
        </p:spPr>
        <p:txBody>
          <a:bodyPr lIns="92075" tIns="46038" rIns="92075" bIns="46038">
            <a:spAutoFit/>
          </a:bodyPr>
          <a:lstStyle/>
          <a:p>
            <a:pPr>
              <a:buFont typeface="Wingdings" pitchFamily="2" charset="2"/>
              <a:buNone/>
            </a:pPr>
            <a:endParaRPr lang="en-US" altLang="zh-CN" sz="2700" dirty="0">
              <a:latin typeface="Courier New" pitchFamily="49" charset="0"/>
              <a:ea typeface="宋体" charset="-122"/>
              <a:cs typeface="Courier New" pitchFamily="49" charset="0"/>
            </a:endParaRPr>
          </a:p>
          <a:p>
            <a:pPr>
              <a:buFont typeface="Wingdings" pitchFamily="2" charset="2"/>
              <a:buNone/>
            </a:pPr>
            <a:r>
              <a:rPr lang="zh-CN" altLang="en-US" sz="2700" dirty="0">
                <a:latin typeface="Courier New" pitchFamily="49" charset="0"/>
                <a:ea typeface="宋体" charset="-122"/>
                <a:cs typeface="Courier New" pitchFamily="49" charset="0"/>
              </a:rPr>
              <a:t>使用</a:t>
            </a:r>
            <a:r>
              <a:rPr lang="en-US" altLang="zh-CN" sz="2700" dirty="0">
                <a:latin typeface="Courier New" pitchFamily="49" charset="0"/>
                <a:ea typeface="宋体" charset="-122"/>
                <a:cs typeface="Courier New" pitchFamily="49" charset="0"/>
              </a:rPr>
              <a:t>COMMIT </a:t>
            </a:r>
            <a:r>
              <a:rPr lang="zh-CN" altLang="en-US" sz="2700" dirty="0">
                <a:latin typeface="Courier New" pitchFamily="49" charset="0"/>
                <a:ea typeface="宋体" charset="-122"/>
                <a:cs typeface="Courier New" pitchFamily="49" charset="0"/>
              </a:rPr>
              <a:t>和 </a:t>
            </a:r>
            <a:r>
              <a:rPr lang="en-US" altLang="zh-CN" sz="2700" dirty="0">
                <a:latin typeface="Courier New" pitchFamily="49" charset="0"/>
                <a:ea typeface="宋体" charset="-122"/>
                <a:cs typeface="Courier New" pitchFamily="49" charset="0"/>
              </a:rPr>
              <a:t>ROLLBACK</a:t>
            </a:r>
            <a:r>
              <a:rPr lang="zh-CN" altLang="en-US" sz="2700" dirty="0">
                <a:latin typeface="Courier New" pitchFamily="49" charset="0"/>
                <a:ea typeface="宋体" charset="-122"/>
                <a:cs typeface="Courier New" pitchFamily="49" charset="0"/>
              </a:rPr>
              <a:t>语句</a:t>
            </a:r>
            <a:r>
              <a:rPr lang="en-US" altLang="zh-CN" sz="2700" dirty="0">
                <a:latin typeface="Courier New" pitchFamily="49" charset="0"/>
                <a:ea typeface="宋体" charset="-122"/>
                <a:cs typeface="Courier New" pitchFamily="49" charset="0"/>
              </a:rPr>
              <a:t>,</a:t>
            </a:r>
            <a:r>
              <a:rPr lang="zh-CN" altLang="en-US" sz="2700" dirty="0">
                <a:latin typeface="Courier New" pitchFamily="49" charset="0"/>
                <a:ea typeface="宋体" charset="-122"/>
                <a:cs typeface="Courier New" pitchFamily="49" charset="0"/>
              </a:rPr>
              <a:t>我们可以</a:t>
            </a:r>
            <a:r>
              <a:rPr lang="en-US" altLang="zh-CN" sz="2700" dirty="0">
                <a:latin typeface="Courier New" pitchFamily="49" charset="0"/>
                <a:ea typeface="宋体" charset="-122"/>
                <a:cs typeface="Courier New" pitchFamily="49" charset="0"/>
              </a:rPr>
              <a:t>: </a:t>
            </a:r>
          </a:p>
          <a:p>
            <a:r>
              <a:rPr lang="zh-CN" altLang="en-US" sz="2300" dirty="0">
                <a:latin typeface="Courier New" pitchFamily="49" charset="0"/>
                <a:ea typeface="宋体" charset="-122"/>
                <a:cs typeface="Courier New" pitchFamily="49" charset="0"/>
              </a:rPr>
              <a:t>确保数据完整性。</a:t>
            </a:r>
          </a:p>
          <a:p>
            <a:r>
              <a:rPr lang="zh-CN" altLang="en-US" sz="2300" dirty="0">
                <a:latin typeface="Courier New" pitchFamily="49" charset="0"/>
                <a:ea typeface="宋体" charset="-122"/>
                <a:cs typeface="Courier New" pitchFamily="49" charset="0"/>
              </a:rPr>
              <a:t>数据改变被提交之前预览。</a:t>
            </a:r>
          </a:p>
          <a:p>
            <a:r>
              <a:rPr lang="zh-CN" altLang="en-US" sz="2300" dirty="0">
                <a:latin typeface="Courier New" pitchFamily="49" charset="0"/>
                <a:ea typeface="宋体" charset="-122"/>
                <a:cs typeface="Courier New" pitchFamily="49" charset="0"/>
              </a:rPr>
              <a:t>将逻辑上相关的操作分组。</a:t>
            </a:r>
          </a:p>
        </p:txBody>
      </p:sp>
    </p:spTree>
    <p:extLst>
      <p:ext uri="{BB962C8B-B14F-4D97-AF65-F5344CB8AC3E}">
        <p14:creationId xmlns:p14="http://schemas.microsoft.com/office/powerpoint/2010/main" val="302211800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1248073" y="1124744"/>
            <a:ext cx="7696200" cy="1439863"/>
          </a:xfrm>
          <a:prstGeom prst="rect">
            <a:avLst/>
          </a:prstGeom>
          <a:noFill/>
        </p:spPr>
        <p:txBody>
          <a:bodyPr lIns="92075" tIns="46038" rIns="92075" bIns="46038" anchor="t"/>
          <a:lstStyle/>
          <a:p>
            <a:r>
              <a:rPr lang="zh-CN" altLang="en-US" b="1" dirty="0">
                <a:latin typeface="宋体" charset="-122"/>
                <a:ea typeface="宋体" charset="-122"/>
              </a:rPr>
              <a:t>目  标</a:t>
            </a:r>
          </a:p>
        </p:txBody>
      </p:sp>
      <p:sp>
        <p:nvSpPr>
          <p:cNvPr id="3075" name="Rectangle 3"/>
          <p:cNvSpPr>
            <a:spLocks noGrp="1" noChangeArrowheads="1"/>
          </p:cNvSpPr>
          <p:nvPr>
            <p:ph type="body" idx="4294967295"/>
          </p:nvPr>
        </p:nvSpPr>
        <p:spPr>
          <a:xfrm>
            <a:off x="1403648" y="2060848"/>
            <a:ext cx="7385050" cy="2503487"/>
          </a:xfrm>
          <a:prstGeom prst="rect">
            <a:avLst/>
          </a:prstGeom>
          <a:noFill/>
        </p:spPr>
        <p:txBody>
          <a:bodyPr lIns="92075" tIns="46038" rIns="92075" bIns="46038">
            <a:spAutoFit/>
          </a:bodyPr>
          <a:lstStyle/>
          <a:p>
            <a:pPr>
              <a:spcBef>
                <a:spcPct val="0"/>
              </a:spcBef>
              <a:buFontTx/>
              <a:buNone/>
            </a:pPr>
            <a:r>
              <a:rPr lang="zh-CN" altLang="en-US" sz="2700" dirty="0">
                <a:ea typeface="宋体" charset="-122"/>
              </a:rPr>
              <a:t>通过本章学习，您将可以:</a:t>
            </a:r>
            <a:endParaRPr lang="en-US" altLang="zh-CN" sz="2700" dirty="0">
              <a:ea typeface="宋体" charset="-122"/>
            </a:endParaRPr>
          </a:p>
          <a:p>
            <a:r>
              <a:rPr lang="zh-CN" altLang="en-US" sz="2700" dirty="0">
                <a:ea typeface="宋体" charset="-122"/>
              </a:rPr>
              <a:t>使用</a:t>
            </a:r>
            <a:r>
              <a:rPr lang="zh-CN" altLang="en-US" sz="2700" dirty="0">
                <a:latin typeface="Courier New" pitchFamily="49" charset="0"/>
                <a:ea typeface="宋体" charset="-122"/>
                <a:cs typeface="Courier New" pitchFamily="49" charset="0"/>
              </a:rPr>
              <a:t> </a:t>
            </a:r>
            <a:r>
              <a:rPr lang="en-US" altLang="zh-CN" sz="2700" dirty="0">
                <a:latin typeface="Courier New" pitchFamily="49" charset="0"/>
                <a:ea typeface="宋体" charset="-122"/>
                <a:cs typeface="Courier New" pitchFamily="49" charset="0"/>
              </a:rPr>
              <a:t>DML </a:t>
            </a:r>
            <a:r>
              <a:rPr lang="zh-CN" altLang="en-US" sz="2700" dirty="0">
                <a:ea typeface="宋体" charset="-122"/>
              </a:rPr>
              <a:t>语句</a:t>
            </a:r>
          </a:p>
          <a:p>
            <a:r>
              <a:rPr lang="zh-CN" altLang="en-US" sz="2700" dirty="0">
                <a:ea typeface="宋体" charset="-122"/>
              </a:rPr>
              <a:t>向表中插入数据</a:t>
            </a:r>
          </a:p>
          <a:p>
            <a:r>
              <a:rPr lang="zh-CN" altLang="en-US" sz="2700" dirty="0">
                <a:ea typeface="宋体" charset="-122"/>
              </a:rPr>
              <a:t>更新表中数据</a:t>
            </a:r>
          </a:p>
          <a:p>
            <a:r>
              <a:rPr lang="zh-CN" altLang="en-US" sz="2700" dirty="0">
                <a:ea typeface="宋体" charset="-122"/>
              </a:rPr>
              <a:t>从表中删除数据</a:t>
            </a:r>
          </a:p>
        </p:txBody>
      </p:sp>
    </p:spTree>
    <p:extLst>
      <p:ext uri="{BB962C8B-B14F-4D97-AF65-F5344CB8AC3E}">
        <p14:creationId xmlns:p14="http://schemas.microsoft.com/office/powerpoint/2010/main" val="342197505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1188" y="1119188"/>
            <a:ext cx="7696200" cy="1439862"/>
          </a:xfrm>
          <a:noFill/>
        </p:spPr>
        <p:txBody>
          <a:bodyPr lIns="92075" tIns="46038" rIns="92075" bIns="46038" anchor="t"/>
          <a:lstStyle/>
          <a:p>
            <a:r>
              <a:rPr lang="zh-CN" altLang="en-US" b="1">
                <a:latin typeface="宋体" charset="-122"/>
                <a:ea typeface="宋体" charset="-122"/>
              </a:rPr>
              <a:t>总  结</a:t>
            </a:r>
          </a:p>
        </p:txBody>
      </p:sp>
      <p:sp>
        <p:nvSpPr>
          <p:cNvPr id="21507" name="Rectangle 3"/>
          <p:cNvSpPr>
            <a:spLocks noChangeArrowheads="1"/>
          </p:cNvSpPr>
          <p:nvPr/>
        </p:nvSpPr>
        <p:spPr bwMode="blackWhite">
          <a:xfrm>
            <a:off x="3059113" y="2622550"/>
            <a:ext cx="5300662" cy="275272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60000"/>
              </a:spcBef>
              <a:buFontTx/>
              <a:buNone/>
            </a:pPr>
            <a:r>
              <a:rPr lang="zh-CN" altLang="en-US" sz="1800" b="1">
                <a:solidFill>
                  <a:srgbClr val="000000"/>
                </a:solidFill>
                <a:latin typeface="Arial" charset="0"/>
                <a:ea typeface="宋体" charset="-122"/>
              </a:rPr>
              <a:t>功能</a:t>
            </a:r>
          </a:p>
          <a:p>
            <a:pPr>
              <a:lnSpc>
                <a:spcPct val="110000"/>
              </a:lnSpc>
              <a:spcBef>
                <a:spcPct val="60000"/>
              </a:spcBef>
              <a:buFontTx/>
              <a:buNone/>
            </a:pPr>
            <a:r>
              <a:rPr lang="zh-CN" altLang="en-US" sz="1800" b="1">
                <a:solidFill>
                  <a:srgbClr val="000000"/>
                </a:solidFill>
                <a:latin typeface="Arial" charset="0"/>
                <a:ea typeface="宋体" charset="-122"/>
              </a:rPr>
              <a:t>插入</a:t>
            </a:r>
          </a:p>
          <a:p>
            <a:pPr>
              <a:lnSpc>
                <a:spcPct val="110000"/>
              </a:lnSpc>
              <a:spcBef>
                <a:spcPct val="60000"/>
              </a:spcBef>
              <a:buFontTx/>
              <a:buNone/>
            </a:pPr>
            <a:r>
              <a:rPr lang="zh-CN" altLang="en-US" sz="1800" b="1">
                <a:solidFill>
                  <a:srgbClr val="000000"/>
                </a:solidFill>
                <a:latin typeface="Arial" charset="0"/>
                <a:ea typeface="宋体" charset="-122"/>
              </a:rPr>
              <a:t>修正</a:t>
            </a:r>
          </a:p>
          <a:p>
            <a:pPr>
              <a:lnSpc>
                <a:spcPct val="110000"/>
              </a:lnSpc>
              <a:spcBef>
                <a:spcPct val="60000"/>
              </a:spcBef>
              <a:buFontTx/>
              <a:buNone/>
            </a:pPr>
            <a:r>
              <a:rPr lang="zh-CN" altLang="en-US" sz="1800" b="1">
                <a:solidFill>
                  <a:srgbClr val="000000"/>
                </a:solidFill>
                <a:latin typeface="Arial" charset="0"/>
                <a:ea typeface="宋体" charset="-122"/>
              </a:rPr>
              <a:t>删除</a:t>
            </a:r>
          </a:p>
          <a:p>
            <a:pPr>
              <a:lnSpc>
                <a:spcPct val="110000"/>
              </a:lnSpc>
              <a:spcBef>
                <a:spcPct val="60000"/>
              </a:spcBef>
              <a:buFontTx/>
              <a:buNone/>
            </a:pPr>
            <a:r>
              <a:rPr lang="zh-CN" altLang="en-US" sz="1800" b="1">
                <a:solidFill>
                  <a:srgbClr val="000000"/>
                </a:solidFill>
                <a:latin typeface="Arial" charset="0"/>
                <a:ea typeface="宋体" charset="-122"/>
              </a:rPr>
              <a:t>提交</a:t>
            </a:r>
          </a:p>
          <a:p>
            <a:pPr>
              <a:lnSpc>
                <a:spcPct val="110000"/>
              </a:lnSpc>
              <a:spcBef>
                <a:spcPct val="60000"/>
              </a:spcBef>
              <a:buFontTx/>
              <a:buNone/>
            </a:pPr>
            <a:r>
              <a:rPr lang="zh-CN" altLang="en-US" sz="1800" b="1">
                <a:solidFill>
                  <a:srgbClr val="000000"/>
                </a:solidFill>
                <a:latin typeface="Arial" charset="0"/>
                <a:ea typeface="宋体" charset="-122"/>
              </a:rPr>
              <a:t>回滚</a:t>
            </a:r>
          </a:p>
        </p:txBody>
      </p:sp>
      <p:sp>
        <p:nvSpPr>
          <p:cNvPr id="21508" name="Rectangle 4"/>
          <p:cNvSpPr>
            <a:spLocks noChangeArrowheads="1"/>
          </p:cNvSpPr>
          <p:nvPr/>
        </p:nvSpPr>
        <p:spPr bwMode="blackWhite">
          <a:xfrm>
            <a:off x="755650" y="2622550"/>
            <a:ext cx="2347913" cy="275272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60000"/>
              </a:spcBef>
              <a:buFontTx/>
              <a:buNone/>
            </a:pPr>
            <a:r>
              <a:rPr lang="zh-CN" altLang="en-US" sz="1800" b="1">
                <a:solidFill>
                  <a:srgbClr val="000000"/>
                </a:solidFill>
                <a:latin typeface="Arial" charset="0"/>
                <a:ea typeface="宋体" charset="-122"/>
              </a:rPr>
              <a:t>语句</a:t>
            </a:r>
          </a:p>
          <a:p>
            <a:pPr>
              <a:lnSpc>
                <a:spcPct val="110000"/>
              </a:lnSpc>
              <a:spcBef>
                <a:spcPct val="60000"/>
              </a:spcBef>
              <a:buFontTx/>
              <a:buNone/>
            </a:pPr>
            <a:r>
              <a:rPr lang="en-US" altLang="zh-CN" sz="1800" b="1">
                <a:solidFill>
                  <a:srgbClr val="000000"/>
                </a:solidFill>
                <a:latin typeface="Courier New" pitchFamily="49" charset="0"/>
                <a:ea typeface="宋体" charset="-122"/>
              </a:rPr>
              <a:t>INSERT</a:t>
            </a:r>
          </a:p>
          <a:p>
            <a:pPr>
              <a:lnSpc>
                <a:spcPct val="110000"/>
              </a:lnSpc>
              <a:spcBef>
                <a:spcPct val="60000"/>
              </a:spcBef>
              <a:buFontTx/>
              <a:buNone/>
            </a:pPr>
            <a:r>
              <a:rPr lang="en-US" altLang="zh-CN" sz="1800" b="1">
                <a:solidFill>
                  <a:srgbClr val="000000"/>
                </a:solidFill>
                <a:latin typeface="Courier New" pitchFamily="49" charset="0"/>
                <a:ea typeface="宋体" charset="-122"/>
              </a:rPr>
              <a:t>UPDATE</a:t>
            </a:r>
          </a:p>
          <a:p>
            <a:pPr>
              <a:lnSpc>
                <a:spcPct val="110000"/>
              </a:lnSpc>
              <a:spcBef>
                <a:spcPct val="60000"/>
              </a:spcBef>
              <a:buFontTx/>
              <a:buNone/>
            </a:pPr>
            <a:r>
              <a:rPr lang="en-US" altLang="zh-CN" sz="1800" b="1">
                <a:solidFill>
                  <a:srgbClr val="000000"/>
                </a:solidFill>
                <a:latin typeface="Courier New" pitchFamily="49" charset="0"/>
                <a:ea typeface="宋体" charset="-122"/>
              </a:rPr>
              <a:t>DELETE	</a:t>
            </a:r>
          </a:p>
          <a:p>
            <a:pPr>
              <a:lnSpc>
                <a:spcPct val="110000"/>
              </a:lnSpc>
              <a:spcBef>
                <a:spcPct val="60000"/>
              </a:spcBef>
              <a:buFontTx/>
              <a:buNone/>
            </a:pPr>
            <a:r>
              <a:rPr lang="en-US" altLang="zh-CN" sz="1800" b="1">
                <a:solidFill>
                  <a:srgbClr val="000000"/>
                </a:solidFill>
                <a:latin typeface="Courier New" pitchFamily="49" charset="0"/>
                <a:ea typeface="宋体" charset="-122"/>
              </a:rPr>
              <a:t>COMMIT</a:t>
            </a:r>
          </a:p>
          <a:p>
            <a:pPr>
              <a:lnSpc>
                <a:spcPct val="110000"/>
              </a:lnSpc>
              <a:spcBef>
                <a:spcPct val="60000"/>
              </a:spcBef>
              <a:buFontTx/>
              <a:buNone/>
            </a:pPr>
            <a:r>
              <a:rPr lang="en-US" altLang="zh-CN" sz="1800" b="1">
                <a:solidFill>
                  <a:srgbClr val="000000"/>
                </a:solidFill>
                <a:latin typeface="Courier New" pitchFamily="49" charset="0"/>
                <a:ea typeface="宋体" charset="-122"/>
              </a:rPr>
              <a:t>ROLLBACK</a:t>
            </a:r>
          </a:p>
        </p:txBody>
      </p:sp>
      <p:grpSp>
        <p:nvGrpSpPr>
          <p:cNvPr id="21509" name="Group 5"/>
          <p:cNvGrpSpPr>
            <a:grpSpLocks/>
          </p:cNvGrpSpPr>
          <p:nvPr/>
        </p:nvGrpSpPr>
        <p:grpSpPr bwMode="auto">
          <a:xfrm>
            <a:off x="765175" y="3048000"/>
            <a:ext cx="7496175" cy="2344738"/>
            <a:chOff x="582" y="1845"/>
            <a:chExt cx="4722" cy="1477"/>
          </a:xfrm>
        </p:grpSpPr>
        <p:sp>
          <p:nvSpPr>
            <p:cNvPr id="21512" name="Line 6"/>
            <p:cNvSpPr>
              <a:spLocks noChangeShapeType="1"/>
            </p:cNvSpPr>
            <p:nvPr/>
          </p:nvSpPr>
          <p:spPr bwMode="blackWhite">
            <a:xfrm>
              <a:off x="582" y="1845"/>
              <a:ext cx="4721" cy="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3" name="Line 7"/>
            <p:cNvSpPr>
              <a:spLocks noChangeShapeType="1"/>
            </p:cNvSpPr>
            <p:nvPr/>
          </p:nvSpPr>
          <p:spPr bwMode="blackWhite">
            <a:xfrm>
              <a:off x="582" y="2137"/>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4" name="Line 8"/>
            <p:cNvSpPr>
              <a:spLocks noChangeShapeType="1"/>
            </p:cNvSpPr>
            <p:nvPr/>
          </p:nvSpPr>
          <p:spPr bwMode="blackWhite">
            <a:xfrm>
              <a:off x="582" y="2450"/>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5" name="Line 9"/>
            <p:cNvSpPr>
              <a:spLocks noChangeShapeType="1"/>
            </p:cNvSpPr>
            <p:nvPr/>
          </p:nvSpPr>
          <p:spPr bwMode="blackWhite">
            <a:xfrm>
              <a:off x="582" y="2723"/>
              <a:ext cx="4722"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6" name="Line 10"/>
            <p:cNvSpPr>
              <a:spLocks noChangeShapeType="1"/>
            </p:cNvSpPr>
            <p:nvPr/>
          </p:nvSpPr>
          <p:spPr bwMode="blackWhite">
            <a:xfrm>
              <a:off x="582" y="3322"/>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7" name="Line 11"/>
            <p:cNvSpPr>
              <a:spLocks noChangeShapeType="1"/>
            </p:cNvSpPr>
            <p:nvPr/>
          </p:nvSpPr>
          <p:spPr bwMode="blackWhite">
            <a:xfrm>
              <a:off x="582" y="3028"/>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1510" name="Rectangle 12"/>
          <p:cNvSpPr>
            <a:spLocks noChangeArrowheads="1"/>
          </p:cNvSpPr>
          <p:nvPr/>
        </p:nvSpPr>
        <p:spPr bwMode="auto">
          <a:xfrm>
            <a:off x="684213" y="1895475"/>
            <a:ext cx="799306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0"/>
              </a:spcBef>
              <a:buFontTx/>
              <a:buNone/>
            </a:pPr>
            <a:r>
              <a:rPr lang="zh-CN" altLang="en-US" sz="2200" b="1">
                <a:latin typeface="宋体" charset="-122"/>
                <a:ea typeface="宋体" charset="-122"/>
              </a:rPr>
              <a:t>通过本章学习</a:t>
            </a:r>
            <a:r>
              <a:rPr lang="en-US" altLang="zh-CN" sz="2200" b="1">
                <a:latin typeface="宋体" charset="-122"/>
                <a:ea typeface="宋体" charset="-122"/>
              </a:rPr>
              <a:t>, </a:t>
            </a:r>
            <a:r>
              <a:rPr lang="zh-CN" altLang="en-US" sz="2200" b="1">
                <a:latin typeface="宋体" charset="-122"/>
                <a:ea typeface="宋体" charset="-122"/>
              </a:rPr>
              <a:t>您应学会如何使用</a:t>
            </a:r>
            <a:r>
              <a:rPr lang="en-US" altLang="zh-CN" sz="2200" b="1">
                <a:latin typeface="宋体" charset="-122"/>
                <a:ea typeface="宋体" charset="-122"/>
              </a:rPr>
              <a:t>DML</a:t>
            </a:r>
            <a:r>
              <a:rPr lang="zh-CN" altLang="en-US" sz="2200" b="1">
                <a:latin typeface="宋体" charset="-122"/>
                <a:ea typeface="宋体" charset="-122"/>
              </a:rPr>
              <a:t>语句改变数据和事务控制</a:t>
            </a:r>
          </a:p>
        </p:txBody>
      </p:sp>
      <p:sp>
        <p:nvSpPr>
          <p:cNvPr id="21511" name="Line 13"/>
          <p:cNvSpPr>
            <a:spLocks noChangeShapeType="1"/>
          </p:cNvSpPr>
          <p:nvPr/>
        </p:nvSpPr>
        <p:spPr bwMode="blackWhite">
          <a:xfrm>
            <a:off x="774700" y="5878513"/>
            <a:ext cx="7496175"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35186479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827584" y="908720"/>
            <a:ext cx="7696200" cy="1439863"/>
          </a:xfrm>
          <a:prstGeom prst="rect">
            <a:avLst/>
          </a:prstGeom>
        </p:spPr>
        <p:txBody>
          <a:bodyPr lIns="92075" tIns="46038" rIns="92075" bIns="46038" anchor="t"/>
          <a:lstStyle/>
          <a:p>
            <a:r>
              <a:rPr lang="zh-CN" altLang="en-US" b="1" dirty="0">
                <a:latin typeface="Courier New" pitchFamily="49" charset="0"/>
                <a:ea typeface="宋体" charset="-122"/>
                <a:cs typeface="Courier New" pitchFamily="49" charset="0"/>
              </a:rPr>
              <a:t>数据操纵语言</a:t>
            </a:r>
          </a:p>
        </p:txBody>
      </p:sp>
      <p:sp>
        <p:nvSpPr>
          <p:cNvPr id="4100" name="Rectangle 4"/>
          <p:cNvSpPr>
            <a:spLocks noGrp="1" noChangeArrowheads="1"/>
          </p:cNvSpPr>
          <p:nvPr>
            <p:ph type="body" idx="4294967295"/>
          </p:nvPr>
        </p:nvSpPr>
        <p:spPr>
          <a:xfrm>
            <a:off x="755576" y="1916832"/>
            <a:ext cx="7385050" cy="2697162"/>
          </a:xfrm>
          <a:prstGeom prst="rect">
            <a:avLst/>
          </a:prstGeom>
          <a:noFill/>
        </p:spPr>
        <p:txBody>
          <a:bodyPr lIns="92075" tIns="46038" rIns="92075" bIns="46038">
            <a:spAutoFit/>
          </a:bodyPr>
          <a:lstStyle/>
          <a:p>
            <a:r>
              <a:rPr lang="en-US" altLang="zh-CN" sz="2700" dirty="0">
                <a:latin typeface="Courier New" pitchFamily="49" charset="0"/>
                <a:ea typeface="宋体" charset="-122"/>
                <a:cs typeface="Courier New" pitchFamily="49" charset="0"/>
              </a:rPr>
              <a:t>DML(Data Manipulation Language – </a:t>
            </a:r>
            <a:r>
              <a:rPr lang="zh-CN" altLang="en-US" sz="2700" dirty="0">
                <a:latin typeface="Courier New" pitchFamily="49" charset="0"/>
                <a:ea typeface="宋体" charset="-122"/>
                <a:cs typeface="Courier New" pitchFamily="49" charset="0"/>
              </a:rPr>
              <a:t>数据操纵语言</a:t>
            </a:r>
            <a:r>
              <a:rPr lang="en-US" altLang="zh-CN" sz="2700" dirty="0">
                <a:latin typeface="Courier New" pitchFamily="49" charset="0"/>
                <a:ea typeface="宋体" charset="-122"/>
                <a:cs typeface="Courier New" pitchFamily="49" charset="0"/>
              </a:rPr>
              <a:t>) </a:t>
            </a:r>
            <a:r>
              <a:rPr lang="zh-CN" altLang="en-US" sz="2700" dirty="0">
                <a:latin typeface="Courier New" pitchFamily="49" charset="0"/>
                <a:ea typeface="宋体" charset="-122"/>
                <a:cs typeface="Courier New" pitchFamily="49" charset="0"/>
              </a:rPr>
              <a:t>可以在下列条件下执行:</a:t>
            </a:r>
          </a:p>
          <a:p>
            <a:pPr lvl="1"/>
            <a:r>
              <a:rPr lang="zh-CN" altLang="en-US" sz="2300" dirty="0">
                <a:latin typeface="Courier New" pitchFamily="49" charset="0"/>
                <a:ea typeface="宋体" charset="-122"/>
                <a:cs typeface="Courier New" pitchFamily="49" charset="0"/>
              </a:rPr>
              <a:t>向表中</a:t>
            </a:r>
            <a:r>
              <a:rPr lang="zh-CN" altLang="en-US" sz="2300" dirty="0">
                <a:solidFill>
                  <a:srgbClr val="FF0000"/>
                </a:solidFill>
                <a:latin typeface="Courier New" pitchFamily="49" charset="0"/>
                <a:ea typeface="宋体" charset="-122"/>
                <a:cs typeface="Courier New" pitchFamily="49" charset="0"/>
              </a:rPr>
              <a:t>插入</a:t>
            </a:r>
            <a:r>
              <a:rPr lang="zh-CN" altLang="en-US" sz="2300" dirty="0">
                <a:latin typeface="Courier New" pitchFamily="49" charset="0"/>
                <a:ea typeface="宋体" charset="-122"/>
                <a:cs typeface="Courier New" pitchFamily="49" charset="0"/>
              </a:rPr>
              <a:t>数据</a:t>
            </a:r>
          </a:p>
          <a:p>
            <a:pPr lvl="1"/>
            <a:r>
              <a:rPr lang="zh-CN" altLang="en-US" sz="2300" dirty="0">
                <a:solidFill>
                  <a:srgbClr val="FF0000"/>
                </a:solidFill>
                <a:latin typeface="Courier New" pitchFamily="49" charset="0"/>
                <a:ea typeface="宋体" charset="-122"/>
                <a:cs typeface="Courier New" pitchFamily="49" charset="0"/>
              </a:rPr>
              <a:t>修改</a:t>
            </a:r>
            <a:r>
              <a:rPr lang="zh-CN" altLang="en-US" sz="2300" dirty="0">
                <a:latin typeface="Courier New" pitchFamily="49" charset="0"/>
                <a:ea typeface="宋体" charset="-122"/>
                <a:cs typeface="Courier New" pitchFamily="49" charset="0"/>
              </a:rPr>
              <a:t>现存数据</a:t>
            </a:r>
          </a:p>
          <a:p>
            <a:pPr lvl="1"/>
            <a:r>
              <a:rPr lang="zh-CN" altLang="en-US" sz="2300" dirty="0">
                <a:solidFill>
                  <a:srgbClr val="FF0000"/>
                </a:solidFill>
                <a:latin typeface="Courier New" pitchFamily="49" charset="0"/>
                <a:ea typeface="宋体" charset="-122"/>
                <a:cs typeface="Courier New" pitchFamily="49" charset="0"/>
              </a:rPr>
              <a:t>删除</a:t>
            </a:r>
            <a:r>
              <a:rPr lang="zh-CN" altLang="en-US" sz="2300" dirty="0">
                <a:latin typeface="Courier New" pitchFamily="49" charset="0"/>
                <a:ea typeface="宋体" charset="-122"/>
                <a:cs typeface="Courier New" pitchFamily="49" charset="0"/>
              </a:rPr>
              <a:t>现存数据</a:t>
            </a:r>
          </a:p>
          <a:p>
            <a:r>
              <a:rPr lang="zh-CN" altLang="en-US" sz="2700" dirty="0">
                <a:latin typeface="Courier New" pitchFamily="49" charset="0"/>
                <a:ea typeface="宋体" charset="-122"/>
                <a:cs typeface="Courier New" pitchFamily="49" charset="0"/>
              </a:rPr>
              <a:t>事务是由完成若干项工作的</a:t>
            </a:r>
            <a:r>
              <a:rPr lang="en-US" altLang="zh-CN" sz="2700" dirty="0">
                <a:latin typeface="Courier New" pitchFamily="49" charset="0"/>
                <a:ea typeface="宋体" charset="-122"/>
                <a:cs typeface="Courier New" pitchFamily="49" charset="0"/>
              </a:rPr>
              <a:t>DML</a:t>
            </a:r>
            <a:r>
              <a:rPr lang="zh-CN" altLang="en-US" sz="2700" dirty="0">
                <a:latin typeface="Courier New" pitchFamily="49" charset="0"/>
                <a:ea typeface="宋体" charset="-122"/>
                <a:cs typeface="Courier New" pitchFamily="49" charset="0"/>
              </a:rPr>
              <a:t>语句组成的</a:t>
            </a:r>
          </a:p>
        </p:txBody>
      </p:sp>
      <p:sp>
        <p:nvSpPr>
          <p:cNvPr id="4099" name="Arc 3"/>
          <p:cNvSpPr>
            <a:spLocks/>
          </p:cNvSpPr>
          <p:nvPr/>
        </p:nvSpPr>
        <p:spPr bwMode="ltGray">
          <a:xfrm>
            <a:off x="5384800" y="0"/>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Tree>
    <p:extLst>
      <p:ext uri="{BB962C8B-B14F-4D97-AF65-F5344CB8AC3E}">
        <p14:creationId xmlns:p14="http://schemas.microsoft.com/office/powerpoint/2010/main" val="86670125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48337" y="815181"/>
            <a:ext cx="7696200" cy="1439863"/>
          </a:xfrm>
          <a:prstGeom prst="rect">
            <a:avLst/>
          </a:prstGeom>
          <a:noFill/>
        </p:spPr>
        <p:txBody>
          <a:bodyPr lIns="92075" tIns="46038" rIns="92075" bIns="46038" anchor="t"/>
          <a:lstStyle/>
          <a:p>
            <a:r>
              <a:rPr lang="zh-CN" altLang="en-US" b="1" dirty="0">
                <a:latin typeface="宋体" charset="-122"/>
                <a:ea typeface="宋体" charset="-122"/>
              </a:rPr>
              <a:t>插入数据</a:t>
            </a:r>
          </a:p>
        </p:txBody>
      </p:sp>
      <p:sp>
        <p:nvSpPr>
          <p:cNvPr id="5123" name="Rectangle 3"/>
          <p:cNvSpPr>
            <a:spLocks noChangeArrowheads="1"/>
          </p:cNvSpPr>
          <p:nvPr/>
        </p:nvSpPr>
        <p:spPr bwMode="auto">
          <a:xfrm>
            <a:off x="520700" y="1781175"/>
            <a:ext cx="183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DEPARTMENTS </a:t>
            </a:r>
          </a:p>
        </p:txBody>
      </p:sp>
      <p:sp>
        <p:nvSpPr>
          <p:cNvPr id="5124" name="Rectangle 4"/>
          <p:cNvSpPr>
            <a:spLocks noChangeArrowheads="1"/>
          </p:cNvSpPr>
          <p:nvPr/>
        </p:nvSpPr>
        <p:spPr bwMode="auto">
          <a:xfrm>
            <a:off x="7859713" y="1535113"/>
            <a:ext cx="6508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80000"/>
              </a:lnSpc>
              <a:spcBef>
                <a:spcPct val="0"/>
              </a:spcBef>
              <a:buFontTx/>
              <a:buNone/>
            </a:pPr>
            <a:r>
              <a:rPr lang="zh-CN" altLang="en-US" sz="1800" b="1">
                <a:latin typeface="宋体" charset="-122"/>
                <a:ea typeface="宋体" charset="-122"/>
              </a:rPr>
              <a:t>新行</a:t>
            </a:r>
          </a:p>
        </p:txBody>
      </p:sp>
      <p:grpSp>
        <p:nvGrpSpPr>
          <p:cNvPr id="5125" name="Group 5"/>
          <p:cNvGrpSpPr>
            <a:grpSpLocks/>
          </p:cNvGrpSpPr>
          <p:nvPr/>
        </p:nvGrpSpPr>
        <p:grpSpPr bwMode="auto">
          <a:xfrm>
            <a:off x="5680075" y="2822575"/>
            <a:ext cx="2536825" cy="1309688"/>
            <a:chOff x="3578" y="1603"/>
            <a:chExt cx="1598" cy="825"/>
          </a:xfrm>
        </p:grpSpPr>
        <p:sp>
          <p:nvSpPr>
            <p:cNvPr id="5131" name="Rectangle 6"/>
            <p:cNvSpPr>
              <a:spLocks noChangeArrowheads="1"/>
            </p:cNvSpPr>
            <p:nvPr/>
          </p:nvSpPr>
          <p:spPr bwMode="auto">
            <a:xfrm>
              <a:off x="3578" y="1603"/>
              <a:ext cx="159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80000"/>
                </a:lnSpc>
                <a:spcBef>
                  <a:spcPct val="0"/>
                </a:spcBef>
                <a:buFontTx/>
                <a:buNone/>
              </a:pPr>
              <a:r>
                <a:rPr lang="zh-CN" altLang="en-US" sz="2000" b="1">
                  <a:latin typeface="Courier New" pitchFamily="49" charset="0"/>
                  <a:ea typeface="宋体" charset="-122"/>
                  <a:cs typeface="Courier New" pitchFamily="49" charset="0"/>
                </a:rPr>
                <a:t>向</a:t>
              </a:r>
              <a:r>
                <a:rPr lang="en-US" altLang="zh-CN" sz="2000" b="1">
                  <a:latin typeface="Courier New" pitchFamily="49" charset="0"/>
                  <a:ea typeface="宋体" charset="-122"/>
                  <a:cs typeface="Courier New" pitchFamily="49" charset="0"/>
                </a:rPr>
                <a:t> DEPARTMENTS </a:t>
              </a:r>
            </a:p>
            <a:p>
              <a:pPr>
                <a:lnSpc>
                  <a:spcPct val="80000"/>
                </a:lnSpc>
                <a:spcBef>
                  <a:spcPct val="0"/>
                </a:spcBef>
                <a:buFontTx/>
                <a:buNone/>
              </a:pPr>
              <a:r>
                <a:rPr lang="zh-CN" altLang="en-US" sz="2000" b="1">
                  <a:latin typeface="Courier New" pitchFamily="49" charset="0"/>
                  <a:ea typeface="宋体" charset="-122"/>
                  <a:cs typeface="Courier New" pitchFamily="49" charset="0"/>
                </a:rPr>
                <a:t>表中插入新的记录</a:t>
              </a:r>
            </a:p>
          </p:txBody>
        </p:sp>
        <p:sp>
          <p:nvSpPr>
            <p:cNvPr id="5132" name="Arc 7"/>
            <p:cNvSpPr>
              <a:spLocks/>
            </p:cNvSpPr>
            <p:nvPr/>
          </p:nvSpPr>
          <p:spPr bwMode="auto">
            <a:xfrm>
              <a:off x="3951" y="2037"/>
              <a:ext cx="902" cy="391"/>
            </a:xfrm>
            <a:custGeom>
              <a:avLst/>
              <a:gdLst>
                <a:gd name="T0" fmla="*/ 0 w 21610"/>
                <a:gd name="T1" fmla="*/ 0 h 21600"/>
                <a:gd name="T2" fmla="*/ 0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8" y="0"/>
                    <a:pt x="16" y="-1"/>
                    <a:pt x="24" y="0"/>
                  </a:cubicBezTo>
                  <a:cubicBezTo>
                    <a:pt x="11652" y="0"/>
                    <a:pt x="21193" y="9205"/>
                    <a:pt x="21610" y="20825"/>
                  </a:cubicBezTo>
                </a:path>
                <a:path w="21610" h="21600" stroke="0" extrusionOk="0">
                  <a:moveTo>
                    <a:pt x="0" y="0"/>
                  </a:moveTo>
                  <a:cubicBezTo>
                    <a:pt x="8" y="0"/>
                    <a:pt x="16" y="-1"/>
                    <a:pt x="24" y="0"/>
                  </a:cubicBezTo>
                  <a:cubicBezTo>
                    <a:pt x="11652" y="0"/>
                    <a:pt x="21193" y="9205"/>
                    <a:pt x="21610" y="20825"/>
                  </a:cubicBezTo>
                  <a:lnTo>
                    <a:pt x="24"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51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6138"/>
            <a:ext cx="4762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12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17988"/>
            <a:ext cx="4762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12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49413"/>
            <a:ext cx="4724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12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025" y="6259513"/>
            <a:ext cx="47593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 name="矩形 1"/>
          <p:cNvSpPr/>
          <p:nvPr/>
        </p:nvSpPr>
        <p:spPr>
          <a:xfrm>
            <a:off x="2990850" y="6218238"/>
            <a:ext cx="5038725" cy="452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64416304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845160" y="1176338"/>
            <a:ext cx="7696200" cy="1439862"/>
          </a:xfrm>
          <a:prstGeom prst="rect">
            <a:avLst/>
          </a:prstGeom>
          <a:noFill/>
        </p:spPr>
        <p:txBody>
          <a:bodyPr lIns="92075" tIns="46038" rIns="92075" bIns="46038" anchor="t"/>
          <a:lstStyle/>
          <a:p>
            <a:r>
              <a:rPr lang="en-US" altLang="zh-CN" b="1" dirty="0">
                <a:latin typeface="Courier New" pitchFamily="49" charset="0"/>
                <a:ea typeface="宋体" charset="-122"/>
                <a:cs typeface="Courier New" pitchFamily="49" charset="0"/>
              </a:rPr>
              <a:t>INSERT </a:t>
            </a:r>
            <a:r>
              <a:rPr lang="zh-CN" altLang="en-US" b="1" dirty="0">
                <a:latin typeface="Courier New" pitchFamily="49" charset="0"/>
                <a:ea typeface="宋体" charset="-122"/>
                <a:cs typeface="Courier New" pitchFamily="49" charset="0"/>
              </a:rPr>
              <a:t>语句语法</a:t>
            </a:r>
          </a:p>
        </p:txBody>
      </p:sp>
      <p:sp>
        <p:nvSpPr>
          <p:cNvPr id="6147" name="Rectangle 3"/>
          <p:cNvSpPr>
            <a:spLocks noGrp="1" noChangeArrowheads="1"/>
          </p:cNvSpPr>
          <p:nvPr>
            <p:ph type="body" idx="4294967295"/>
          </p:nvPr>
        </p:nvSpPr>
        <p:spPr>
          <a:xfrm>
            <a:off x="784535" y="1988840"/>
            <a:ext cx="7562850" cy="2336800"/>
          </a:xfrm>
          <a:prstGeom prst="rect">
            <a:avLst/>
          </a:prstGeom>
          <a:noFill/>
        </p:spPr>
        <p:txBody>
          <a:bodyPr lIns="92075" tIns="46038" rIns="92075" bIns="46038">
            <a:spAutoFit/>
          </a:bodyPr>
          <a:lstStyle/>
          <a:p>
            <a:r>
              <a:rPr lang="zh-CN" altLang="en-US" sz="2700" dirty="0">
                <a:latin typeface="Courier New" pitchFamily="49" charset="0"/>
                <a:ea typeface="宋体" charset="-122"/>
                <a:cs typeface="Courier New" pitchFamily="49" charset="0"/>
              </a:rPr>
              <a:t>使用 </a:t>
            </a:r>
            <a:r>
              <a:rPr lang="en-US" altLang="zh-CN" sz="2700" dirty="0">
                <a:latin typeface="Courier New" pitchFamily="49" charset="0"/>
                <a:ea typeface="宋体" charset="-122"/>
                <a:cs typeface="Courier New" pitchFamily="49" charset="0"/>
              </a:rPr>
              <a:t>INSERT </a:t>
            </a:r>
            <a:r>
              <a:rPr lang="zh-CN" altLang="en-US" sz="2700" dirty="0">
                <a:latin typeface="Courier New" pitchFamily="49" charset="0"/>
                <a:ea typeface="宋体" charset="-122"/>
                <a:cs typeface="Courier New" pitchFamily="49" charset="0"/>
              </a:rPr>
              <a:t>语句向表中插入数据。</a:t>
            </a:r>
            <a:br>
              <a:rPr lang="zh-CN" altLang="en-US" sz="2700" dirty="0">
                <a:latin typeface="Courier New" pitchFamily="49" charset="0"/>
                <a:ea typeface="宋体" charset="-122"/>
                <a:cs typeface="Courier New" pitchFamily="49" charset="0"/>
              </a:rPr>
            </a:br>
            <a:br>
              <a:rPr lang="zh-CN" altLang="en-US" sz="2700" dirty="0">
                <a:latin typeface="Courier New" pitchFamily="49" charset="0"/>
                <a:ea typeface="宋体" charset="-122"/>
                <a:cs typeface="Courier New" pitchFamily="49" charset="0"/>
              </a:rPr>
            </a:br>
            <a:endParaRPr lang="en-US" altLang="zh-CN" sz="2700" dirty="0">
              <a:latin typeface="Courier New" pitchFamily="49" charset="0"/>
              <a:ea typeface="宋体" charset="-122"/>
              <a:cs typeface="Courier New" pitchFamily="49" charset="0"/>
            </a:endParaRPr>
          </a:p>
          <a:p>
            <a:endParaRPr lang="en-US" altLang="zh-CN" sz="2700" dirty="0">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使用这种语法一次只能向表中插入</a:t>
            </a:r>
            <a:r>
              <a:rPr lang="zh-CN" altLang="en-US" sz="2700" b="1" dirty="0">
                <a:solidFill>
                  <a:srgbClr val="FF0000"/>
                </a:solidFill>
                <a:latin typeface="Courier New" pitchFamily="49" charset="0"/>
                <a:ea typeface="宋体" charset="-122"/>
                <a:cs typeface="Courier New" pitchFamily="49" charset="0"/>
              </a:rPr>
              <a:t>一条</a:t>
            </a:r>
            <a:r>
              <a:rPr lang="zh-CN" altLang="en-US" sz="2700" dirty="0">
                <a:latin typeface="Courier New" pitchFamily="49" charset="0"/>
                <a:ea typeface="宋体" charset="-122"/>
                <a:cs typeface="Courier New" pitchFamily="49" charset="0"/>
              </a:rPr>
              <a:t>数据。</a:t>
            </a:r>
          </a:p>
        </p:txBody>
      </p:sp>
      <p:sp>
        <p:nvSpPr>
          <p:cNvPr id="6148" name="Rectangle 4"/>
          <p:cNvSpPr>
            <a:spLocks noChangeArrowheads="1"/>
          </p:cNvSpPr>
          <p:nvPr/>
        </p:nvSpPr>
        <p:spPr bwMode="blackWhite">
          <a:xfrm>
            <a:off x="827088" y="2616200"/>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FF0000"/>
                </a:solidFill>
                <a:latin typeface="Courier New" pitchFamily="49" charset="0"/>
                <a:ea typeface="宋体" charset="-122"/>
                <a:cs typeface="Courier New" pitchFamily="49" charset="0"/>
              </a:rPr>
              <a:t>INSERT INTO</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table </a:t>
            </a:r>
            <a:r>
              <a:rPr lang="en-US" altLang="zh-CN" sz="1800" b="1">
                <a:solidFill>
                  <a:srgbClr val="000000"/>
                </a:solidFill>
                <a:latin typeface="Courier New" pitchFamily="49" charset="0"/>
                <a:ea typeface="宋体" charset="-122"/>
                <a:cs typeface="Courier New" pitchFamily="49" charset="0"/>
              </a:rPr>
              <a:t>[(</a:t>
            </a:r>
            <a:r>
              <a:rPr lang="en-US" altLang="zh-CN" sz="1800" b="1" i="1">
                <a:solidFill>
                  <a:srgbClr val="000000"/>
                </a:solidFill>
                <a:latin typeface="Courier New" pitchFamily="49" charset="0"/>
                <a:ea typeface="宋体" charset="-122"/>
                <a:cs typeface="Courier New" pitchFamily="49" charset="0"/>
              </a:rPr>
              <a:t>column </a:t>
            </a:r>
            <a:r>
              <a:rPr lang="en-US" altLang="zh-CN" sz="1800" b="1">
                <a:solidFill>
                  <a:srgbClr val="000000"/>
                </a:solidFill>
                <a:latin typeface="Courier New" pitchFamily="49" charset="0"/>
                <a:ea typeface="宋体" charset="-122"/>
                <a:cs typeface="Courier New" pitchFamily="49" charset="0"/>
              </a:rPr>
              <a:t>[</a:t>
            </a:r>
            <a:r>
              <a:rPr lang="en-US" altLang="zh-CN" sz="1800" b="1" i="1">
                <a:solidFill>
                  <a:srgbClr val="000000"/>
                </a:solidFill>
                <a:latin typeface="Courier New" pitchFamily="49" charset="0"/>
                <a:ea typeface="宋体" charset="-122"/>
                <a:cs typeface="Courier New" pitchFamily="49" charset="0"/>
              </a:rPr>
              <a:t>, column...</a:t>
            </a:r>
            <a:r>
              <a:rPr lang="en-US" altLang="zh-CN" sz="1800" b="1">
                <a:solidFill>
                  <a:srgbClr val="000000"/>
                </a:solidFill>
                <a:latin typeface="Courier New" pitchFamily="49" charset="0"/>
                <a:ea typeface="宋体" charset="-122"/>
                <a:cs typeface="Courier New" pitchFamily="49" charset="0"/>
              </a:rPr>
              <a:t>])]</a:t>
            </a:r>
            <a:endParaRPr lang="en-US" altLang="zh-CN" sz="1800" b="1" i="1">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a:solidFill>
                  <a:srgbClr val="FF0000"/>
                </a:solidFill>
                <a:latin typeface="Courier New" pitchFamily="49" charset="0"/>
                <a:ea typeface="宋体" charset="-122"/>
                <a:cs typeface="Courier New" pitchFamily="49" charset="0"/>
              </a:rPr>
              <a:t>VALUES</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(value </a:t>
            </a:r>
            <a:r>
              <a:rPr lang="en-US" altLang="zh-CN" sz="1800" b="1">
                <a:solidFill>
                  <a:srgbClr val="000000"/>
                </a:solidFill>
                <a:latin typeface="Courier New" pitchFamily="49" charset="0"/>
                <a:ea typeface="宋体" charset="-122"/>
                <a:cs typeface="Courier New" pitchFamily="49" charset="0"/>
              </a:rPr>
              <a:t>[</a:t>
            </a:r>
            <a:r>
              <a:rPr lang="en-US" altLang="zh-CN" sz="1800" b="1" i="1">
                <a:solidFill>
                  <a:srgbClr val="000000"/>
                </a:solidFill>
                <a:latin typeface="Courier New" pitchFamily="49" charset="0"/>
                <a:ea typeface="宋体" charset="-122"/>
                <a:cs typeface="Courier New" pitchFamily="49" charset="0"/>
              </a:rPr>
              <a:t>, value...</a:t>
            </a:r>
            <a:r>
              <a:rPr lang="en-US" altLang="zh-CN" sz="1800" b="1">
                <a:solidFill>
                  <a:srgbClr val="000000"/>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257004454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777875" y="3730625"/>
            <a:ext cx="7681913"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7171" name="Rectangle 3"/>
          <p:cNvSpPr>
            <a:spLocks noGrp="1" noChangeArrowheads="1"/>
          </p:cNvSpPr>
          <p:nvPr>
            <p:ph type="title" idx="4294967295"/>
          </p:nvPr>
        </p:nvSpPr>
        <p:spPr>
          <a:xfrm>
            <a:off x="827584" y="933987"/>
            <a:ext cx="7696200" cy="1439863"/>
          </a:xfrm>
          <a:prstGeom prst="rect">
            <a:avLst/>
          </a:prstGeom>
          <a:noFill/>
        </p:spPr>
        <p:txBody>
          <a:bodyPr lIns="92075" tIns="46038" rIns="92075" bIns="46038" anchor="t"/>
          <a:lstStyle/>
          <a:p>
            <a:r>
              <a:rPr lang="zh-CN" altLang="en-US" b="1" dirty="0">
                <a:latin typeface="Courier New" pitchFamily="49" charset="0"/>
                <a:ea typeface="宋体" charset="-122"/>
                <a:cs typeface="Courier New" pitchFamily="49" charset="0"/>
              </a:rPr>
              <a:t>插入数据</a:t>
            </a:r>
          </a:p>
        </p:txBody>
      </p:sp>
      <p:sp>
        <p:nvSpPr>
          <p:cNvPr id="7172" name="Rectangle 4"/>
          <p:cNvSpPr>
            <a:spLocks noGrp="1" noChangeArrowheads="1"/>
          </p:cNvSpPr>
          <p:nvPr>
            <p:ph type="body" idx="4294967295"/>
          </p:nvPr>
        </p:nvSpPr>
        <p:spPr>
          <a:xfrm>
            <a:off x="755650" y="1844824"/>
            <a:ext cx="7385050" cy="1704975"/>
          </a:xfrm>
          <a:prstGeom prst="rect">
            <a:avLst/>
          </a:prstGeom>
          <a:noFill/>
        </p:spPr>
        <p:txBody>
          <a:bodyPr lIns="92075" tIns="46038" rIns="92075" bIns="46038">
            <a:spAutoFit/>
          </a:bodyPr>
          <a:lstStyle/>
          <a:p>
            <a:r>
              <a:rPr lang="zh-CN" altLang="en-US" sz="2300" dirty="0">
                <a:latin typeface="Courier New" pitchFamily="49" charset="0"/>
                <a:ea typeface="宋体" charset="-122"/>
                <a:cs typeface="Courier New" pitchFamily="49" charset="0"/>
              </a:rPr>
              <a:t>为每一列添加一个新值。</a:t>
            </a:r>
          </a:p>
          <a:p>
            <a:r>
              <a:rPr lang="zh-CN" altLang="en-US" sz="2300" dirty="0">
                <a:latin typeface="Courier New" pitchFamily="49" charset="0"/>
                <a:ea typeface="宋体" charset="-122"/>
                <a:cs typeface="Courier New" pitchFamily="49" charset="0"/>
              </a:rPr>
              <a:t>按列的默认顺序列出各个列的值。 </a:t>
            </a:r>
          </a:p>
          <a:p>
            <a:r>
              <a:rPr lang="zh-CN" altLang="en-US" sz="2300" dirty="0">
                <a:latin typeface="Courier New" pitchFamily="49" charset="0"/>
                <a:ea typeface="宋体" charset="-122"/>
                <a:cs typeface="Courier New" pitchFamily="49" charset="0"/>
              </a:rPr>
              <a:t>在 </a:t>
            </a:r>
            <a:r>
              <a:rPr lang="en-US" altLang="zh-CN" sz="2300" dirty="0">
                <a:latin typeface="Courier New" pitchFamily="49" charset="0"/>
                <a:ea typeface="宋体" charset="-122"/>
                <a:cs typeface="Courier New" pitchFamily="49" charset="0"/>
              </a:rPr>
              <a:t>INSERT </a:t>
            </a:r>
            <a:r>
              <a:rPr lang="zh-CN" altLang="en-US" sz="2300" dirty="0">
                <a:latin typeface="Courier New" pitchFamily="49" charset="0"/>
                <a:ea typeface="宋体" charset="-122"/>
                <a:cs typeface="Courier New" pitchFamily="49" charset="0"/>
              </a:rPr>
              <a:t>子句中随意列出列名和他们的值。</a:t>
            </a:r>
            <a:endParaRPr lang="en-US" altLang="zh-CN" sz="2300" dirty="0">
              <a:latin typeface="Courier New" pitchFamily="49" charset="0"/>
              <a:ea typeface="宋体" charset="-122"/>
              <a:cs typeface="Courier New" pitchFamily="49" charset="0"/>
            </a:endParaRPr>
          </a:p>
          <a:p>
            <a:r>
              <a:rPr lang="zh-CN" altLang="en-US" sz="2300" b="1" dirty="0">
                <a:solidFill>
                  <a:srgbClr val="FF0000"/>
                </a:solidFill>
                <a:latin typeface="Courier New" pitchFamily="49" charset="0"/>
                <a:ea typeface="宋体" charset="-122"/>
                <a:cs typeface="Courier New" pitchFamily="49" charset="0"/>
              </a:rPr>
              <a:t>字符和日期型数据应包含在</a:t>
            </a:r>
            <a:r>
              <a:rPr lang="zh-CN" altLang="en-US" sz="2300" b="1" dirty="0">
                <a:solidFill>
                  <a:srgbClr val="0000FF"/>
                </a:solidFill>
                <a:latin typeface="Courier New" pitchFamily="49" charset="0"/>
                <a:ea typeface="宋体" charset="-122"/>
                <a:cs typeface="Courier New" pitchFamily="49" charset="0"/>
              </a:rPr>
              <a:t>单引号</a:t>
            </a:r>
            <a:r>
              <a:rPr lang="zh-CN" altLang="en-US" sz="2300" b="1" dirty="0">
                <a:solidFill>
                  <a:srgbClr val="FF0000"/>
                </a:solidFill>
                <a:latin typeface="Courier New" pitchFamily="49" charset="0"/>
                <a:ea typeface="宋体" charset="-122"/>
                <a:cs typeface="Courier New" pitchFamily="49" charset="0"/>
              </a:rPr>
              <a:t>中</a:t>
            </a:r>
            <a:r>
              <a:rPr lang="zh-CN" altLang="en-US" sz="2300" dirty="0">
                <a:latin typeface="Courier New" pitchFamily="49" charset="0"/>
                <a:ea typeface="宋体" charset="-122"/>
                <a:cs typeface="Courier New" pitchFamily="49" charset="0"/>
              </a:rPr>
              <a:t>。</a:t>
            </a:r>
          </a:p>
        </p:txBody>
      </p:sp>
      <p:sp>
        <p:nvSpPr>
          <p:cNvPr id="7173" name="Rectangle 5"/>
          <p:cNvSpPr>
            <a:spLocks noChangeArrowheads="1"/>
          </p:cNvSpPr>
          <p:nvPr/>
        </p:nvSpPr>
        <p:spPr bwMode="blackWhite">
          <a:xfrm>
            <a:off x="755650" y="3875088"/>
            <a:ext cx="73136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INSERT INTO departments(department_id, department_name, </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manager_id, location_id)</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VALUES      (70, 'Pub', 100, 1700);</a:t>
            </a:r>
          </a:p>
          <a:p>
            <a:pPr>
              <a:spcBef>
                <a:spcPct val="0"/>
              </a:spcBef>
              <a:buFontTx/>
              <a:buNone/>
            </a:pPr>
            <a:r>
              <a:rPr lang="en-US" altLang="zh-CN" sz="1800" b="1">
                <a:solidFill>
                  <a:srgbClr val="FC0128"/>
                </a:solidFill>
                <a:latin typeface="Courier New" pitchFamily="49" charset="0"/>
                <a:ea typeface="宋体" charset="-122"/>
                <a:cs typeface="Courier New" pitchFamily="49" charset="0"/>
              </a:rPr>
              <a:t>1 row created.</a:t>
            </a:r>
          </a:p>
        </p:txBody>
      </p:sp>
    </p:spTree>
    <p:extLst>
      <p:ext uri="{BB962C8B-B14F-4D97-AF65-F5344CB8AC3E}">
        <p14:creationId xmlns:p14="http://schemas.microsoft.com/office/powerpoint/2010/main" val="63583054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757238" y="4673600"/>
            <a:ext cx="75025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latin typeface="Courier New" pitchFamily="49" charset="0"/>
              <a:ea typeface="宋体" charset="-122"/>
            </a:endParaRPr>
          </a:p>
          <a:p>
            <a:pPr>
              <a:spcBef>
                <a:spcPct val="0"/>
              </a:spcBef>
              <a:buFontTx/>
              <a:buNone/>
            </a:pPr>
            <a:endParaRPr lang="zh-CN" altLang="en-US" sz="1800" b="1">
              <a:latin typeface="Courier New" pitchFamily="49" charset="0"/>
              <a:ea typeface="宋体" charset="-122"/>
            </a:endParaRPr>
          </a:p>
        </p:txBody>
      </p:sp>
      <p:sp>
        <p:nvSpPr>
          <p:cNvPr id="8195" name="Rectangle 3"/>
          <p:cNvSpPr>
            <a:spLocks noChangeArrowheads="1"/>
          </p:cNvSpPr>
          <p:nvPr/>
        </p:nvSpPr>
        <p:spPr bwMode="blackWhite">
          <a:xfrm>
            <a:off x="776288" y="2514600"/>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600" b="1">
              <a:latin typeface="Courier New" pitchFamily="49" charset="0"/>
              <a:ea typeface="宋体" charset="-122"/>
            </a:endParaRPr>
          </a:p>
          <a:p>
            <a:pPr>
              <a:spcBef>
                <a:spcPct val="0"/>
              </a:spcBef>
              <a:buFontTx/>
              <a:buNone/>
            </a:pPr>
            <a:endParaRPr lang="zh-CN" altLang="en-US" sz="1600" b="1">
              <a:latin typeface="Courier New" pitchFamily="49" charset="0"/>
              <a:ea typeface="宋体" charset="-122"/>
            </a:endParaRPr>
          </a:p>
        </p:txBody>
      </p:sp>
      <p:sp>
        <p:nvSpPr>
          <p:cNvPr id="628740" name="Rectangle 4"/>
          <p:cNvSpPr>
            <a:spLocks noChangeArrowheads="1"/>
          </p:cNvSpPr>
          <p:nvPr/>
        </p:nvSpPr>
        <p:spPr bwMode="blackWhite">
          <a:xfrm>
            <a:off x="755650" y="4652963"/>
            <a:ext cx="6486525"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a:latin typeface="Courier New" pitchFamily="49" charset="0"/>
                <a:ea typeface="宋体" pitchFamily="2" charset="-122"/>
              </a:rPr>
              <a:t>INSERT INTO	departments</a:t>
            </a:r>
          </a:p>
          <a:p>
            <a:pPr eaLnBrk="0" hangingPunct="0">
              <a:tabLst>
                <a:tab pos="1200150" algn="l"/>
              </a:tabLst>
              <a:defRPr/>
            </a:pPr>
            <a:r>
              <a:rPr lang="en-US" altLang="zh-CN" b="1">
                <a:latin typeface="Courier New" pitchFamily="49" charset="0"/>
                <a:ea typeface="宋体" pitchFamily="2" charset="-122"/>
              </a:rPr>
              <a:t>VALUES		(100, 'Finance', NULL, NULL);</a:t>
            </a:r>
          </a:p>
          <a:p>
            <a:pPr eaLnBrk="0" hangingPunct="0">
              <a:tabLst>
                <a:tab pos="1200150" algn="l"/>
              </a:tabLst>
              <a:defRPr/>
            </a:pPr>
            <a:r>
              <a:rPr lang="en-US" altLang="zh-CN" b="1">
                <a:effectLst>
                  <a:outerShdw blurRad="38100" dist="38100" dir="2700000" algn="tl">
                    <a:srgbClr val="C0C0C0"/>
                  </a:outerShdw>
                </a:effectLst>
                <a:latin typeface="Courier New" pitchFamily="49" charset="0"/>
                <a:ea typeface="宋体" pitchFamily="2" charset="-122"/>
              </a:rPr>
              <a:t>1 row created.</a:t>
            </a:r>
          </a:p>
        </p:txBody>
      </p:sp>
      <p:sp>
        <p:nvSpPr>
          <p:cNvPr id="628741" name="Rectangle 5"/>
          <p:cNvSpPr>
            <a:spLocks noChangeArrowheads="1"/>
          </p:cNvSpPr>
          <p:nvPr/>
        </p:nvSpPr>
        <p:spPr bwMode="blackWhite">
          <a:xfrm>
            <a:off x="755650" y="2636838"/>
            <a:ext cx="7302500"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a:latin typeface="Courier New" pitchFamily="49" charset="0"/>
                <a:ea typeface="宋体" pitchFamily="2" charset="-122"/>
              </a:rPr>
              <a:t>INSERT INTO	departments (department_id, </a:t>
            </a:r>
          </a:p>
          <a:p>
            <a:pPr eaLnBrk="0" hangingPunct="0">
              <a:tabLst>
                <a:tab pos="1200150" algn="l"/>
              </a:tabLst>
              <a:defRPr/>
            </a:pPr>
            <a:r>
              <a:rPr lang="en-US" altLang="zh-CN" b="1">
                <a:latin typeface="Courier New" pitchFamily="49" charset="0"/>
                <a:ea typeface="宋体" pitchFamily="2" charset="-122"/>
              </a:rPr>
              <a:t>                          department_name    )</a:t>
            </a:r>
          </a:p>
          <a:p>
            <a:pPr eaLnBrk="0" hangingPunct="0">
              <a:tabLst>
                <a:tab pos="1200150" algn="l"/>
              </a:tabLst>
              <a:defRPr/>
            </a:pPr>
            <a:r>
              <a:rPr lang="en-US" altLang="zh-CN" b="1">
                <a:latin typeface="Courier New" pitchFamily="49" charset="0"/>
                <a:ea typeface="宋体" pitchFamily="2" charset="-122"/>
              </a:rPr>
              <a:t>VALUES		(30, 'Purchasing');</a:t>
            </a:r>
          </a:p>
          <a:p>
            <a:pPr eaLnBrk="0" hangingPunct="0">
              <a:tabLst>
                <a:tab pos="1200150" algn="l"/>
              </a:tabLst>
              <a:defRPr/>
            </a:pPr>
            <a:r>
              <a:rPr lang="en-US" altLang="zh-CN" b="1">
                <a:effectLst>
                  <a:outerShdw blurRad="38100" dist="38100" dir="2700000" algn="tl">
                    <a:srgbClr val="C0C0C0"/>
                  </a:outerShdw>
                </a:effectLst>
                <a:latin typeface="Courier New" pitchFamily="49" charset="0"/>
                <a:ea typeface="宋体" pitchFamily="2" charset="-122"/>
              </a:rPr>
              <a:t>1 row created.</a:t>
            </a:r>
          </a:p>
        </p:txBody>
      </p:sp>
      <p:sp>
        <p:nvSpPr>
          <p:cNvPr id="8198" name="Rectangle 6"/>
          <p:cNvSpPr>
            <a:spLocks noGrp="1" noChangeArrowheads="1"/>
          </p:cNvSpPr>
          <p:nvPr>
            <p:ph type="title" idx="4294967295"/>
          </p:nvPr>
        </p:nvSpPr>
        <p:spPr>
          <a:xfrm>
            <a:off x="787400" y="858457"/>
            <a:ext cx="7696200" cy="1439863"/>
          </a:xfrm>
          <a:prstGeom prst="rect">
            <a:avLst/>
          </a:prstGeom>
          <a:noFill/>
        </p:spPr>
        <p:txBody>
          <a:bodyPr lIns="92075" tIns="46038" rIns="92075" bIns="46038" anchor="t"/>
          <a:lstStyle/>
          <a:p>
            <a:r>
              <a:rPr lang="zh-CN" altLang="en-US" b="1" dirty="0">
                <a:latin typeface="宋体" charset="-122"/>
                <a:ea typeface="宋体" charset="-122"/>
              </a:rPr>
              <a:t>向表中插入空值</a:t>
            </a:r>
          </a:p>
        </p:txBody>
      </p:sp>
      <p:sp>
        <p:nvSpPr>
          <p:cNvPr id="8199" name="Rectangle 7"/>
          <p:cNvSpPr>
            <a:spLocks noGrp="1" noChangeArrowheads="1"/>
          </p:cNvSpPr>
          <p:nvPr>
            <p:ph type="body" idx="4294967295"/>
          </p:nvPr>
        </p:nvSpPr>
        <p:spPr>
          <a:xfrm>
            <a:off x="776288" y="1852849"/>
            <a:ext cx="7385050" cy="442913"/>
          </a:xfrm>
          <a:prstGeom prst="rect">
            <a:avLst/>
          </a:prstGeom>
          <a:noFill/>
        </p:spPr>
        <p:txBody>
          <a:bodyPr lIns="92075" tIns="46038" rIns="92075" bIns="46038">
            <a:spAutoFit/>
          </a:bodyPr>
          <a:lstStyle/>
          <a:p>
            <a:r>
              <a:rPr lang="zh-CN" altLang="en-US" sz="2300">
                <a:latin typeface="宋体" charset="-122"/>
                <a:ea typeface="宋体" charset="-122"/>
              </a:rPr>
              <a:t>隐式方式: 在列名表中省略该列的值。</a:t>
            </a:r>
          </a:p>
        </p:txBody>
      </p:sp>
      <p:sp>
        <p:nvSpPr>
          <p:cNvPr id="8200" name="Rectangle 8"/>
          <p:cNvSpPr>
            <a:spLocks noChangeArrowheads="1"/>
          </p:cNvSpPr>
          <p:nvPr/>
        </p:nvSpPr>
        <p:spPr bwMode="ltGray">
          <a:xfrm>
            <a:off x="6515100" y="2855913"/>
            <a:ext cx="141288" cy="2651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1" name="Rectangle 9"/>
          <p:cNvSpPr>
            <a:spLocks noChangeArrowheads="1"/>
          </p:cNvSpPr>
          <p:nvPr/>
        </p:nvSpPr>
        <p:spPr bwMode="ltGray">
          <a:xfrm>
            <a:off x="4946650" y="4983163"/>
            <a:ext cx="600075" cy="346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2" name="Rectangle 10"/>
          <p:cNvSpPr>
            <a:spLocks noChangeArrowheads="1"/>
          </p:cNvSpPr>
          <p:nvPr/>
        </p:nvSpPr>
        <p:spPr bwMode="ltGray">
          <a:xfrm>
            <a:off x="6807200" y="2855913"/>
            <a:ext cx="141288" cy="2651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3" name="Rectangle 11"/>
          <p:cNvSpPr>
            <a:spLocks noChangeArrowheads="1"/>
          </p:cNvSpPr>
          <p:nvPr/>
        </p:nvSpPr>
        <p:spPr bwMode="ltGray">
          <a:xfrm>
            <a:off x="5768975" y="4983163"/>
            <a:ext cx="600075" cy="346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4" name="Rectangle 12"/>
          <p:cNvSpPr>
            <a:spLocks noChangeArrowheads="1"/>
          </p:cNvSpPr>
          <p:nvPr/>
        </p:nvSpPr>
        <p:spPr bwMode="auto">
          <a:xfrm>
            <a:off x="787400" y="4005263"/>
            <a:ext cx="73850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spcBef>
                <a:spcPct val="20000"/>
              </a:spcBef>
              <a:buFont typeface="Arial" charset="0"/>
              <a:buChar char="•"/>
              <a:tabLst>
                <a:tab pos="5715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15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150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Clr>
                <a:schemeClr val="hlink"/>
              </a:buClr>
              <a:buSzPct val="125000"/>
            </a:pPr>
            <a:r>
              <a:rPr lang="zh-CN" altLang="en-US" sz="2200">
                <a:latin typeface="Arial" charset="0"/>
                <a:ea typeface="宋体" charset="-122"/>
              </a:rPr>
              <a:t>显示方式: 在</a:t>
            </a:r>
            <a:r>
              <a:rPr lang="en-US" altLang="zh-CN" sz="2200">
                <a:latin typeface="Courier New" pitchFamily="49" charset="0"/>
                <a:ea typeface="宋体" charset="-122"/>
              </a:rPr>
              <a:t>VALUES</a:t>
            </a:r>
            <a:r>
              <a:rPr lang="en-US" altLang="zh-CN" sz="2200">
                <a:latin typeface="Arial" charset="0"/>
                <a:ea typeface="宋体" charset="-122"/>
              </a:rPr>
              <a:t> </a:t>
            </a:r>
            <a:r>
              <a:rPr lang="zh-CN" altLang="en-US" sz="2200">
                <a:latin typeface="Arial" charset="0"/>
                <a:ea typeface="宋体" charset="-122"/>
              </a:rPr>
              <a:t>子句中指定空值。</a:t>
            </a:r>
          </a:p>
        </p:txBody>
      </p:sp>
    </p:spTree>
    <p:extLst>
      <p:ext uri="{BB962C8B-B14F-4D97-AF65-F5344CB8AC3E}">
        <p14:creationId xmlns:p14="http://schemas.microsoft.com/office/powerpoint/2010/main" val="81069638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blackWhite">
          <a:xfrm>
            <a:off x="754063" y="1987550"/>
            <a:ext cx="7851775" cy="14843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9219" name="Rectangle 2"/>
          <p:cNvSpPr>
            <a:spLocks noGrp="1" noChangeArrowheads="1"/>
          </p:cNvSpPr>
          <p:nvPr>
            <p:ph type="body" idx="4294967295"/>
          </p:nvPr>
        </p:nvSpPr>
        <p:spPr>
          <a:xfrm>
            <a:off x="538162" y="1540669"/>
            <a:ext cx="7512050" cy="5072062"/>
          </a:xfrm>
          <a:prstGeom prst="rect">
            <a:avLst/>
          </a:prstGeom>
          <a:noFill/>
        </p:spPr>
        <p:txBody>
          <a:bodyPr lIns="92075" tIns="46038" rIns="92075" bIns="46038">
            <a:spAutoFit/>
          </a:bodyPr>
          <a:lstStyle/>
          <a:p>
            <a:r>
              <a:rPr lang="zh-CN" altLang="en-US" sz="2500" dirty="0">
                <a:latin typeface="Courier New" pitchFamily="49" charset="0"/>
                <a:ea typeface="宋体" charset="-122"/>
                <a:cs typeface="Courier New" pitchFamily="49" charset="0"/>
              </a:rPr>
              <a:t>在 </a:t>
            </a:r>
            <a:r>
              <a:rPr lang="en-US" altLang="zh-CN" sz="2500" dirty="0">
                <a:latin typeface="Courier New" pitchFamily="49" charset="0"/>
                <a:ea typeface="宋体" charset="-122"/>
                <a:cs typeface="Courier New" pitchFamily="49" charset="0"/>
              </a:rPr>
              <a:t>INSERT </a:t>
            </a:r>
            <a:r>
              <a:rPr lang="zh-CN" altLang="en-US" sz="2500" dirty="0">
                <a:latin typeface="Courier New" pitchFamily="49" charset="0"/>
                <a:ea typeface="宋体" charset="-122"/>
                <a:cs typeface="Courier New" pitchFamily="49" charset="0"/>
              </a:rPr>
              <a:t>语句中加入子查询。 </a:t>
            </a:r>
            <a:endParaRPr lang="en-US" altLang="zh-CN" sz="2500" dirty="0">
              <a:latin typeface="Courier New" pitchFamily="49" charset="0"/>
              <a:ea typeface="宋体" charset="-122"/>
              <a:cs typeface="Courier New" pitchFamily="49" charset="0"/>
            </a:endParaRPr>
          </a:p>
          <a:p>
            <a:endParaRPr lang="en-US" altLang="zh-CN" sz="2500" dirty="0">
              <a:latin typeface="Courier New" pitchFamily="49" charset="0"/>
              <a:ea typeface="宋体" charset="-122"/>
              <a:cs typeface="Courier New" pitchFamily="49" charset="0"/>
            </a:endParaRPr>
          </a:p>
          <a:p>
            <a:endParaRPr lang="en-US" altLang="zh-CN" sz="1800" dirty="0">
              <a:latin typeface="Courier New" pitchFamily="49" charset="0"/>
              <a:ea typeface="宋体" charset="-122"/>
              <a:cs typeface="Courier New" pitchFamily="49" charset="0"/>
            </a:endParaRPr>
          </a:p>
          <a:p>
            <a:endParaRPr lang="en-US" altLang="zh-CN" sz="2500" dirty="0">
              <a:latin typeface="Courier New" pitchFamily="49" charset="0"/>
              <a:ea typeface="宋体" charset="-122"/>
              <a:cs typeface="Courier New" pitchFamily="49" charset="0"/>
            </a:endParaRPr>
          </a:p>
          <a:p>
            <a:endParaRPr lang="en-US" altLang="zh-CN" sz="2500" dirty="0">
              <a:latin typeface="Courier New" pitchFamily="49" charset="0"/>
              <a:ea typeface="宋体" charset="-122"/>
              <a:cs typeface="Courier New" pitchFamily="49" charset="0"/>
            </a:endParaRPr>
          </a:p>
          <a:p>
            <a:endParaRPr lang="en-US" altLang="zh-CN" sz="2500" dirty="0">
              <a:latin typeface="Courier New" pitchFamily="49" charset="0"/>
              <a:ea typeface="宋体" charset="-122"/>
              <a:cs typeface="Courier New" pitchFamily="49" charset="0"/>
            </a:endParaRPr>
          </a:p>
          <a:p>
            <a:endParaRPr lang="en-US" altLang="zh-CN" sz="2500" dirty="0">
              <a:latin typeface="Courier New" pitchFamily="49" charset="0"/>
              <a:ea typeface="宋体" charset="-122"/>
              <a:cs typeface="Courier New" pitchFamily="49" charset="0"/>
            </a:endParaRPr>
          </a:p>
          <a:p>
            <a:pPr>
              <a:buFont typeface="Arial" charset="0"/>
              <a:buNone/>
            </a:pPr>
            <a:endParaRPr lang="en-US" altLang="zh-CN" sz="2500" dirty="0">
              <a:latin typeface="Courier New" pitchFamily="49" charset="0"/>
              <a:ea typeface="宋体" charset="-122"/>
              <a:cs typeface="Courier New" pitchFamily="49" charset="0"/>
            </a:endParaRPr>
          </a:p>
          <a:p>
            <a:pPr>
              <a:buFont typeface="Arial" charset="0"/>
              <a:buNone/>
            </a:pPr>
            <a:endParaRPr lang="en-US" altLang="zh-CN" sz="1000" dirty="0">
              <a:latin typeface="Courier New" pitchFamily="49" charset="0"/>
              <a:ea typeface="宋体" charset="-122"/>
              <a:cs typeface="Courier New" pitchFamily="49" charset="0"/>
            </a:endParaRPr>
          </a:p>
          <a:p>
            <a:r>
              <a:rPr lang="zh-CN" altLang="en-US" sz="2500" b="1" dirty="0">
                <a:solidFill>
                  <a:srgbClr val="FF0000"/>
                </a:solidFill>
                <a:latin typeface="Courier New" pitchFamily="49" charset="0"/>
                <a:ea typeface="宋体" charset="-122"/>
                <a:cs typeface="Courier New" pitchFamily="49" charset="0"/>
              </a:rPr>
              <a:t>不必书写 </a:t>
            </a:r>
            <a:r>
              <a:rPr lang="en-US" altLang="zh-CN" sz="2500" b="1" dirty="0">
                <a:solidFill>
                  <a:srgbClr val="FF0000"/>
                </a:solidFill>
                <a:latin typeface="Courier New" pitchFamily="49" charset="0"/>
                <a:ea typeface="宋体" charset="-122"/>
                <a:cs typeface="Courier New" pitchFamily="49" charset="0"/>
              </a:rPr>
              <a:t>VALUES </a:t>
            </a:r>
            <a:r>
              <a:rPr lang="zh-CN" altLang="en-US" sz="2500" b="1" dirty="0">
                <a:solidFill>
                  <a:srgbClr val="FF0000"/>
                </a:solidFill>
                <a:latin typeface="Courier New" pitchFamily="49" charset="0"/>
                <a:ea typeface="宋体" charset="-122"/>
                <a:cs typeface="Courier New" pitchFamily="49" charset="0"/>
              </a:rPr>
              <a:t>子句。</a:t>
            </a:r>
            <a:r>
              <a:rPr lang="zh-CN" altLang="en-US" sz="2500" dirty="0">
                <a:latin typeface="Courier New" pitchFamily="49" charset="0"/>
                <a:ea typeface="宋体" charset="-122"/>
                <a:cs typeface="Courier New" pitchFamily="49" charset="0"/>
              </a:rPr>
              <a:t> </a:t>
            </a:r>
          </a:p>
          <a:p>
            <a:r>
              <a:rPr lang="zh-CN" altLang="en-US" sz="2500" dirty="0">
                <a:latin typeface="Courier New" pitchFamily="49" charset="0"/>
                <a:ea typeface="宋体" charset="-122"/>
                <a:cs typeface="Courier New" pitchFamily="49" charset="0"/>
              </a:rPr>
              <a:t>子查询中的值列表应与 </a:t>
            </a:r>
            <a:r>
              <a:rPr lang="en-US" altLang="zh-CN" sz="2500" dirty="0">
                <a:latin typeface="Courier New" pitchFamily="49" charset="0"/>
                <a:ea typeface="宋体" charset="-122"/>
                <a:cs typeface="Courier New" pitchFamily="49" charset="0"/>
              </a:rPr>
              <a:t>INSERT </a:t>
            </a:r>
            <a:r>
              <a:rPr lang="zh-CN" altLang="en-US" sz="2500" dirty="0">
                <a:latin typeface="Courier New" pitchFamily="49" charset="0"/>
                <a:ea typeface="宋体" charset="-122"/>
                <a:cs typeface="Courier New" pitchFamily="49" charset="0"/>
              </a:rPr>
              <a:t>子句中的列名对应</a:t>
            </a:r>
          </a:p>
        </p:txBody>
      </p:sp>
      <p:sp>
        <p:nvSpPr>
          <p:cNvPr id="9222" name="Rectangle 5"/>
          <p:cNvSpPr>
            <a:spLocks noGrp="1" noChangeArrowheads="1"/>
          </p:cNvSpPr>
          <p:nvPr>
            <p:ph type="title" idx="4294967295"/>
          </p:nvPr>
        </p:nvSpPr>
        <p:spPr>
          <a:xfrm>
            <a:off x="1447800" y="835025"/>
            <a:ext cx="7696200" cy="685800"/>
          </a:xfrm>
          <a:prstGeom prst="rect">
            <a:avLst/>
          </a:prstGeom>
          <a:noFill/>
        </p:spPr>
        <p:txBody>
          <a:bodyPr lIns="92075" tIns="46038" rIns="92075" bIns="46038" anchor="t">
            <a:normAutofit/>
          </a:bodyPr>
          <a:lstStyle/>
          <a:p>
            <a:r>
              <a:rPr lang="zh-CN" altLang="en-US" b="1">
                <a:latin typeface="Courier New" pitchFamily="49" charset="0"/>
                <a:ea typeface="宋体" charset="-122"/>
                <a:cs typeface="Courier New" pitchFamily="49" charset="0"/>
              </a:rPr>
              <a:t>从其它表中拷贝数据</a:t>
            </a:r>
          </a:p>
        </p:txBody>
      </p:sp>
      <p:sp>
        <p:nvSpPr>
          <p:cNvPr id="9220" name="Rectangle 3"/>
          <p:cNvSpPr>
            <a:spLocks noChangeArrowheads="1"/>
          </p:cNvSpPr>
          <p:nvPr/>
        </p:nvSpPr>
        <p:spPr bwMode="blackWhite">
          <a:xfrm>
            <a:off x="755650" y="3673475"/>
            <a:ext cx="7850188" cy="14843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636932" name="Rectangle 4"/>
          <p:cNvSpPr>
            <a:spLocks noChangeArrowheads="1"/>
          </p:cNvSpPr>
          <p:nvPr/>
        </p:nvSpPr>
        <p:spPr bwMode="blackWhite">
          <a:xfrm>
            <a:off x="781050" y="3789363"/>
            <a:ext cx="6826250" cy="133985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INSERT INTO sales_reps(id, name, salary, </a:t>
            </a:r>
            <a:r>
              <a:rPr lang="en-US" altLang="zh-CN" b="1" dirty="0" err="1">
                <a:solidFill>
                  <a:srgbClr val="000000"/>
                </a:solidFill>
                <a:latin typeface="Courier New" panose="02070309020205020404" pitchFamily="49" charset="0"/>
                <a:ea typeface="宋体" pitchFamily="2" charset="-122"/>
                <a:cs typeface="Courier New" panose="02070309020205020404" pitchFamily="49" charset="0"/>
              </a:rPr>
              <a:t>commission_pct</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a:t>
            </a:r>
          </a:p>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SELECT employee_id, last_name, salary, commission_pct</a:t>
            </a:r>
          </a:p>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FROM   employees</a:t>
            </a:r>
          </a:p>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WHERE  </a:t>
            </a:r>
            <a:r>
              <a:rPr lang="en-US" altLang="zh-CN" b="1" dirty="0" err="1">
                <a:solidFill>
                  <a:srgbClr val="000000"/>
                </a:solidFill>
                <a:latin typeface="Courier New" panose="02070309020205020404" pitchFamily="49" charset="0"/>
                <a:ea typeface="宋体" pitchFamily="2" charset="-122"/>
                <a:cs typeface="Courier New" panose="02070309020205020404" pitchFamily="49" charset="0"/>
              </a:rPr>
              <a:t>job_id</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 LIKE '%REP%';</a:t>
            </a:r>
            <a:endParaRPr lang="en-US" altLang="zh-CN" b="1" dirty="0">
              <a:solidFill>
                <a:srgbClr val="FF3300"/>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endParaRPr>
          </a:p>
          <a:p>
            <a:pPr eaLnBrk="0" hangingPunct="0">
              <a:tabLst>
                <a:tab pos="1200150" algn="l"/>
              </a:tabLst>
              <a:defRPr/>
            </a:pPr>
            <a:r>
              <a:rPr lang="en-US" altLang="zh-CN" b="1" dirty="0">
                <a:solidFill>
                  <a:srgbClr val="FF3300"/>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4 rows created.</a:t>
            </a:r>
          </a:p>
        </p:txBody>
      </p:sp>
      <p:sp>
        <p:nvSpPr>
          <p:cNvPr id="9223" name="Rectangle 6"/>
          <p:cNvSpPr>
            <a:spLocks noChangeArrowheads="1"/>
          </p:cNvSpPr>
          <p:nvPr/>
        </p:nvSpPr>
        <p:spPr bwMode="ltGray">
          <a:xfrm>
            <a:off x="825500" y="4076700"/>
            <a:ext cx="7348538" cy="7683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8" name="TextBox 7"/>
          <p:cNvSpPr txBox="1"/>
          <p:nvPr/>
        </p:nvSpPr>
        <p:spPr>
          <a:xfrm>
            <a:off x="825500" y="1987550"/>
            <a:ext cx="6618288" cy="1477963"/>
          </a:xfrm>
          <a:prstGeom prst="rect">
            <a:avLst/>
          </a:prstGeom>
          <a:noFill/>
        </p:spPr>
        <p:txBody>
          <a:bodyPr>
            <a:spAutoFit/>
          </a:bodyPr>
          <a:lstStyle/>
          <a:p>
            <a:pPr>
              <a:defRPr/>
            </a:pPr>
            <a:r>
              <a:rPr lang="en-US" altLang="zh-CN" b="1" dirty="0">
                <a:latin typeface="Courier New" panose="02070309020205020404" pitchFamily="49" charset="0"/>
                <a:ea typeface="宋体" pitchFamily="2" charset="-122"/>
                <a:cs typeface="Courier New" panose="02070309020205020404" pitchFamily="49" charset="0"/>
              </a:rPr>
              <a:t>INSERT INTO emp2 </a:t>
            </a:r>
          </a:p>
          <a:p>
            <a:pPr>
              <a:defRPr/>
            </a:pPr>
            <a:r>
              <a:rPr lang="en-US" altLang="zh-CN" b="1" dirty="0">
                <a:latin typeface="Courier New" panose="02070309020205020404" pitchFamily="49" charset="0"/>
                <a:ea typeface="宋体" pitchFamily="2" charset="-122"/>
                <a:cs typeface="Courier New" panose="02070309020205020404" pitchFamily="49" charset="0"/>
              </a:rPr>
              <a:t>SELECT * </a:t>
            </a:r>
          </a:p>
          <a:p>
            <a:pPr>
              <a:defRPr/>
            </a:pPr>
            <a:r>
              <a:rPr lang="en-US" altLang="zh-CN" b="1" dirty="0">
                <a:latin typeface="Courier New" panose="02070309020205020404" pitchFamily="49" charset="0"/>
                <a:ea typeface="宋体" pitchFamily="2" charset="-122"/>
                <a:cs typeface="Courier New" panose="02070309020205020404" pitchFamily="49" charset="0"/>
              </a:rPr>
              <a:t>FROM employees</a:t>
            </a:r>
          </a:p>
          <a:p>
            <a:pPr>
              <a:defRPr/>
            </a:pPr>
            <a:r>
              <a:rPr lang="en-US" altLang="zh-CN" b="1" dirty="0">
                <a:latin typeface="Courier New" panose="02070309020205020404" pitchFamily="49" charset="0"/>
                <a:ea typeface="宋体" pitchFamily="2" charset="-122"/>
                <a:cs typeface="Courier New" panose="02070309020205020404" pitchFamily="49" charset="0"/>
              </a:rPr>
              <a:t>WHERE department_id = 90;</a:t>
            </a:r>
          </a:p>
          <a:p>
            <a:pPr>
              <a:defRPr/>
            </a:pPr>
            <a:r>
              <a:rPr lang="en-US" altLang="zh-CN" b="1" dirty="0">
                <a:solidFill>
                  <a:srgbClr val="FF0000"/>
                </a:solidFill>
                <a:effectLst>
                  <a:outerShdw blurRad="38100" dist="38100" dir="2700000" algn="tl">
                    <a:srgbClr val="000000">
                      <a:alpha val="43137"/>
                    </a:srgbClr>
                  </a:outerShdw>
                </a:effectLst>
                <a:latin typeface="Courier New" panose="02070309020205020404" pitchFamily="49" charset="0"/>
                <a:ea typeface="宋体" pitchFamily="2" charset="-122"/>
                <a:cs typeface="Courier New" panose="02070309020205020404" pitchFamily="49" charset="0"/>
              </a:rPr>
              <a:t>3 rows created. </a:t>
            </a:r>
            <a:endParaRPr lang="zh-CN" altLang="en-US" b="1" dirty="0">
              <a:solidFill>
                <a:srgbClr val="FF0000"/>
              </a:solidFill>
              <a:effectLst>
                <a:outerShdw blurRad="38100" dist="38100" dir="2700000" algn="tl">
                  <a:srgbClr val="000000">
                    <a:alpha val="43137"/>
                  </a:srgbClr>
                </a:outerShdw>
              </a:effectLst>
              <a:latin typeface="Courier New" panose="02070309020205020404" pitchFamily="49" charset="0"/>
              <a:ea typeface="宋体" pitchFamily="2" charset="-122"/>
              <a:cs typeface="Courier New" panose="02070309020205020404" pitchFamily="49" charset="0"/>
            </a:endParaRPr>
          </a:p>
        </p:txBody>
      </p:sp>
      <p:sp>
        <p:nvSpPr>
          <p:cNvPr id="9225" name="Rectangle 6"/>
          <p:cNvSpPr>
            <a:spLocks noChangeArrowheads="1"/>
          </p:cNvSpPr>
          <p:nvPr/>
        </p:nvSpPr>
        <p:spPr bwMode="ltGray">
          <a:xfrm>
            <a:off x="825500" y="2347913"/>
            <a:ext cx="6618288" cy="7683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62219695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788988" y="821279"/>
            <a:ext cx="7696200" cy="1438275"/>
          </a:xfrm>
          <a:prstGeom prst="rect">
            <a:avLst/>
          </a:prstGeom>
          <a:noFill/>
        </p:spPr>
        <p:txBody>
          <a:bodyPr lIns="92075" tIns="46038" rIns="92075" bIns="46038" anchor="t"/>
          <a:lstStyle/>
          <a:p>
            <a:r>
              <a:rPr lang="zh-CN" altLang="en-US" b="1" dirty="0">
                <a:latin typeface="宋体" charset="-122"/>
                <a:ea typeface="宋体" charset="-122"/>
              </a:rPr>
              <a:t>更新数据</a:t>
            </a:r>
          </a:p>
        </p:txBody>
      </p:sp>
      <p:sp>
        <p:nvSpPr>
          <p:cNvPr id="10243" name="Rectangle 3"/>
          <p:cNvSpPr>
            <a:spLocks noChangeArrowheads="1"/>
          </p:cNvSpPr>
          <p:nvPr/>
        </p:nvSpPr>
        <p:spPr bwMode="auto">
          <a:xfrm>
            <a:off x="788988" y="1482725"/>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rPr>
              <a:t>EMPLOYEES</a:t>
            </a:r>
          </a:p>
        </p:txBody>
      </p:sp>
      <p:sp>
        <p:nvSpPr>
          <p:cNvPr id="10244" name="Rectangle 4"/>
          <p:cNvSpPr>
            <a:spLocks noChangeArrowheads="1"/>
          </p:cNvSpPr>
          <p:nvPr/>
        </p:nvSpPr>
        <p:spPr bwMode="auto">
          <a:xfrm>
            <a:off x="1143000" y="3951288"/>
            <a:ext cx="56388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65000"/>
              </a:lnSpc>
              <a:spcBef>
                <a:spcPct val="35000"/>
              </a:spcBef>
              <a:buFontTx/>
              <a:buNone/>
            </a:pPr>
            <a:r>
              <a:rPr lang="zh-CN" altLang="en-US" sz="2200" b="1">
                <a:latin typeface="Arial" charset="0"/>
                <a:ea typeface="宋体" charset="-122"/>
              </a:rPr>
              <a:t>更新 </a:t>
            </a:r>
            <a:r>
              <a:rPr lang="en-US" altLang="zh-CN" sz="2200" b="1">
                <a:latin typeface="Courier New" pitchFamily="49" charset="0"/>
                <a:ea typeface="宋体" charset="-122"/>
              </a:rPr>
              <a:t>EMPLOYEES</a:t>
            </a:r>
            <a:r>
              <a:rPr lang="en-US" altLang="zh-CN" sz="2200" b="1">
                <a:latin typeface="Arial" charset="0"/>
                <a:ea typeface="宋体" charset="-122"/>
              </a:rPr>
              <a:t> </a:t>
            </a:r>
            <a:r>
              <a:rPr lang="zh-CN" altLang="en-US" sz="2200" b="1">
                <a:latin typeface="Arial" charset="0"/>
                <a:ea typeface="宋体" charset="-122"/>
              </a:rPr>
              <a:t>表</a:t>
            </a:r>
          </a:p>
        </p:txBody>
      </p:sp>
      <p:sp>
        <p:nvSpPr>
          <p:cNvPr id="10245" name="Arc 5"/>
          <p:cNvSpPr>
            <a:spLocks/>
          </p:cNvSpPr>
          <p:nvPr/>
        </p:nvSpPr>
        <p:spPr bwMode="auto">
          <a:xfrm>
            <a:off x="7092950" y="3717925"/>
            <a:ext cx="893763" cy="615950"/>
          </a:xfrm>
          <a:custGeom>
            <a:avLst/>
            <a:gdLst>
              <a:gd name="T0" fmla="*/ 0 w 21617"/>
              <a:gd name="T1" fmla="*/ 0 h 21600"/>
              <a:gd name="T2" fmla="*/ 2147483647 w 21617"/>
              <a:gd name="T3" fmla="*/ 2147483647 h 21600"/>
              <a:gd name="T4" fmla="*/ 2147483647 w 21617"/>
              <a:gd name="T5" fmla="*/ 2147483647 h 21600"/>
              <a:gd name="T6" fmla="*/ 0 60000 65536"/>
              <a:gd name="T7" fmla="*/ 0 60000 65536"/>
              <a:gd name="T8" fmla="*/ 0 60000 65536"/>
              <a:gd name="T9" fmla="*/ 0 w 21617"/>
              <a:gd name="T10" fmla="*/ 0 h 21600"/>
              <a:gd name="T11" fmla="*/ 21617 w 21617"/>
              <a:gd name="T12" fmla="*/ 21600 h 21600"/>
            </a:gdLst>
            <a:ahLst/>
            <a:cxnLst>
              <a:cxn ang="T6">
                <a:pos x="T0" y="T1"/>
              </a:cxn>
              <a:cxn ang="T7">
                <a:pos x="T2" y="T3"/>
              </a:cxn>
              <a:cxn ang="T8">
                <a:pos x="T4" y="T5"/>
              </a:cxn>
            </a:cxnLst>
            <a:rect l="T9" t="T10" r="T11" b="T12"/>
            <a:pathLst>
              <a:path w="21617" h="21600" fill="none" extrusionOk="0">
                <a:moveTo>
                  <a:pt x="0" y="0"/>
                </a:moveTo>
                <a:cubicBezTo>
                  <a:pt x="10" y="0"/>
                  <a:pt x="20" y="-1"/>
                  <a:pt x="30" y="0"/>
                </a:cubicBezTo>
                <a:cubicBezTo>
                  <a:pt x="11662" y="0"/>
                  <a:pt x="21206" y="9212"/>
                  <a:pt x="21616" y="20838"/>
                </a:cubicBezTo>
              </a:path>
              <a:path w="21617" h="21600" stroke="0" extrusionOk="0">
                <a:moveTo>
                  <a:pt x="0" y="0"/>
                </a:moveTo>
                <a:cubicBezTo>
                  <a:pt x="10" y="0"/>
                  <a:pt x="20" y="-1"/>
                  <a:pt x="30" y="0"/>
                </a:cubicBezTo>
                <a:cubicBezTo>
                  <a:pt x="11662" y="0"/>
                  <a:pt x="21206" y="9212"/>
                  <a:pt x="21616" y="20838"/>
                </a:cubicBezTo>
                <a:lnTo>
                  <a:pt x="30"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1900238"/>
            <a:ext cx="76200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0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4350949"/>
            <a:ext cx="74199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48" name="Rectangle 8"/>
          <p:cNvSpPr>
            <a:spLocks noChangeArrowheads="1"/>
          </p:cNvSpPr>
          <p:nvPr/>
        </p:nvSpPr>
        <p:spPr bwMode="auto">
          <a:xfrm>
            <a:off x="7600950" y="5292725"/>
            <a:ext cx="438150" cy="617538"/>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0249" name="Rectangle 9"/>
          <p:cNvSpPr>
            <a:spLocks noChangeArrowheads="1"/>
          </p:cNvSpPr>
          <p:nvPr/>
        </p:nvSpPr>
        <p:spPr bwMode="auto">
          <a:xfrm>
            <a:off x="6934200" y="2773363"/>
            <a:ext cx="438150" cy="617537"/>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2743431706"/>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133</TotalTime>
  <Words>3076</Words>
  <Application>Microsoft Office PowerPoint</Application>
  <PresentationFormat>全屏显示(4:3)</PresentationFormat>
  <Paragraphs>375</Paragraphs>
  <Slides>21</Slides>
  <Notes>20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1" baseType="lpstr">
      <vt:lpstr>楷体</vt:lpstr>
      <vt:lpstr>宋体</vt:lpstr>
      <vt:lpstr>Arial</vt:lpstr>
      <vt:lpstr>Calibri</vt:lpstr>
      <vt:lpstr>Courier New</vt:lpstr>
      <vt:lpstr>Times</vt:lpstr>
      <vt:lpstr>Wingdings</vt:lpstr>
      <vt:lpstr>Office 主题</vt:lpstr>
      <vt:lpstr>1_Office 主题</vt:lpstr>
      <vt:lpstr>Document</vt:lpstr>
      <vt:lpstr>第4节 数据处理之增删改 </vt:lpstr>
      <vt:lpstr>目  标</vt:lpstr>
      <vt:lpstr>数据操纵语言</vt:lpstr>
      <vt:lpstr>插入数据</vt:lpstr>
      <vt:lpstr>INSERT 语句语法</vt:lpstr>
      <vt:lpstr>插入数据</vt:lpstr>
      <vt:lpstr>向表中插入空值</vt:lpstr>
      <vt:lpstr>从其它表中拷贝数据</vt:lpstr>
      <vt:lpstr>更新数据</vt:lpstr>
      <vt:lpstr>UPDATE 语句语法</vt:lpstr>
      <vt:lpstr>更新数据</vt:lpstr>
      <vt:lpstr>更新中的数据完整性错误</vt:lpstr>
      <vt:lpstr>删除数据 </vt:lpstr>
      <vt:lpstr>DELETE 语句</vt:lpstr>
      <vt:lpstr>删除数据</vt:lpstr>
      <vt:lpstr>删除中的数据完整性错误</vt:lpstr>
      <vt:lpstr>数据库事务</vt:lpstr>
      <vt:lpstr>数据库事务</vt:lpstr>
      <vt:lpstr>COMMIT和ROLLBACK语句的优点</vt:lpstr>
      <vt:lpstr>总  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cp:lastModifiedBy>
  <cp:revision>25</cp:revision>
  <dcterms:created xsi:type="dcterms:W3CDTF">2013-03-04T07:19:04Z</dcterms:created>
  <dcterms:modified xsi:type="dcterms:W3CDTF">2020-01-10T08:33:22Z</dcterms:modified>
</cp:coreProperties>
</file>