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385" r:id="rId3"/>
    <p:sldId id="342" r:id="rId4"/>
    <p:sldId id="353" r:id="rId5"/>
    <p:sldId id="351" r:id="rId6"/>
    <p:sldId id="352" r:id="rId7"/>
    <p:sldId id="354" r:id="rId8"/>
    <p:sldId id="355" r:id="rId9"/>
    <p:sldId id="356" r:id="rId10"/>
    <p:sldId id="357" r:id="rId11"/>
    <p:sldId id="364" r:id="rId12"/>
    <p:sldId id="343" r:id="rId13"/>
    <p:sldId id="365" r:id="rId14"/>
    <p:sldId id="366" r:id="rId15"/>
    <p:sldId id="367" r:id="rId16"/>
    <p:sldId id="368" r:id="rId17"/>
    <p:sldId id="344" r:id="rId18"/>
    <p:sldId id="370" r:id="rId19"/>
    <p:sldId id="438" r:id="rId20"/>
    <p:sldId id="439" r:id="rId21"/>
    <p:sldId id="440" r:id="rId22"/>
    <p:sldId id="441" r:id="rId23"/>
    <p:sldId id="369" r:id="rId24"/>
    <p:sldId id="424" r:id="rId25"/>
    <p:sldId id="427" r:id="rId26"/>
    <p:sldId id="372" r:id="rId27"/>
    <p:sldId id="434" r:id="rId28"/>
    <p:sldId id="432" r:id="rId29"/>
    <p:sldId id="433" r:id="rId30"/>
    <p:sldId id="376" r:id="rId31"/>
    <p:sldId id="437" r:id="rId32"/>
    <p:sldId id="436" r:id="rId33"/>
    <p:sldId id="378" r:id="rId34"/>
    <p:sldId id="379" r:id="rId35"/>
    <p:sldId id="380" r:id="rId36"/>
    <p:sldId id="381" r:id="rId37"/>
    <p:sldId id="382" r:id="rId38"/>
    <p:sldId id="383" r:id="rId39"/>
    <p:sldId id="25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7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02359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7809.htm" TargetMode="External"/><Relationship Id="rId4" Type="http://schemas.openxmlformats.org/officeDocument/2006/relationships/hyperlink" Target="http://baike.baidu.com/view/178571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1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JDO(Java Data Object 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对象持久化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的新的规范，也是一个用于存取某种数据仓库中的对象的标准化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提供了透明的对象存储，因此对开发人员来说，存储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数据对象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完全不需要额外的代码（如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的使用）。这些繁琐的例行工作已经转移到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产品提供商身上，使开发人员解脱出来，从而集中时间和精力在业务逻辑上。另外，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很灵活，因为它可以在任何数据底层上运行。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只是面向关系数据库（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RDBMS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更通用，提供到任何数据底层的存储功能，比如关系数据库、文件、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以及对象数据库（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）等等，使得应用可移植性更强。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应用程序的开发人员通过访问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 Instance 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达到访问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JDO Instance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所代表的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数据对象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:ERP,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数据库系统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使数据的存储介质对于应用的开发人员完全透明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1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4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DC745A-B921-4CE3-9CCB-00D6FED0A6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4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3608" y="2060848"/>
            <a:ext cx="6768752" cy="1851025"/>
          </a:xfrm>
        </p:spPr>
        <p:txBody>
          <a:bodyPr>
            <a:normAutofit/>
          </a:bodyPr>
          <a:lstStyle/>
          <a:p>
            <a:r>
              <a:rPr lang="en-US" altLang="zh-CN" sz="8000" b="1" kern="2900" spc="41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JDBC-1</a:t>
            </a:r>
            <a:endParaRPr lang="zh-CN" altLang="zh-CN" sz="6600" b="1" kern="2900" spc="41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讲师：王飞龙   </a:t>
            </a:r>
            <a:endParaRPr lang="en-US" altLang="zh-C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64704"/>
            <a:ext cx="5716750" cy="857256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JDBC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体系结构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6"/>
            <a:ext cx="7696200" cy="30963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接口（</a:t>
            </a:r>
            <a:r>
              <a:rPr kumimoji="1" lang="en-US" altLang="zh-CN" sz="2400" dirty="0">
                <a:ea typeface="宋体" pitchFamily="2" charset="-122"/>
              </a:rPr>
              <a:t>API</a:t>
            </a:r>
            <a:r>
              <a:rPr kumimoji="1" lang="zh-CN" altLang="en-US" sz="2400" dirty="0">
                <a:ea typeface="宋体" pitchFamily="2" charset="-122"/>
              </a:rPr>
              <a:t>）包括两个层次：</a:t>
            </a:r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>
                <a:ea typeface="宋体" pitchFamily="2" charset="-122"/>
              </a:rPr>
              <a:t> </a:t>
            </a:r>
            <a:r>
              <a:rPr kumimoji="1" lang="zh-CN" altLang="en-US" b="1" dirty="0">
                <a:ea typeface="宋体" pitchFamily="2" charset="-122"/>
              </a:rPr>
              <a:t>面向应用的</a:t>
            </a:r>
            <a:r>
              <a:rPr kumimoji="1" lang="en-US" altLang="zh-CN" b="1" dirty="0">
                <a:ea typeface="宋体" pitchFamily="2" charset="-122"/>
              </a:rPr>
              <a:t>API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Java API</a:t>
            </a:r>
            <a:r>
              <a:rPr kumimoji="1" lang="zh-CN" altLang="en-US" dirty="0">
                <a:ea typeface="宋体" pitchFamily="2" charset="-122"/>
              </a:rPr>
              <a:t>，抽象接口，供应用程序开发人员使用（连接数据库，执行</a:t>
            </a:r>
            <a:r>
              <a:rPr kumimoji="1" lang="en-US" altLang="zh-CN" dirty="0">
                <a:ea typeface="宋体" pitchFamily="2" charset="-122"/>
              </a:rPr>
              <a:t>SQL</a:t>
            </a:r>
            <a:r>
              <a:rPr kumimoji="1" lang="zh-CN" altLang="en-US" dirty="0">
                <a:ea typeface="宋体" pitchFamily="2" charset="-122"/>
              </a:rPr>
              <a:t>语句，获得结果）。</a:t>
            </a:r>
          </a:p>
          <a:p>
            <a:pPr lvl="1">
              <a:buFont typeface="Wingdings" pitchFamily="2" charset="2"/>
              <a:buChar char="Ø"/>
            </a:pPr>
            <a:r>
              <a:rPr kumimoji="1" lang="zh-CN" altLang="en-US" dirty="0">
                <a:ea typeface="宋体" pitchFamily="2" charset="-122"/>
              </a:rPr>
              <a:t> </a:t>
            </a:r>
            <a:r>
              <a:rPr kumimoji="1" lang="zh-CN" altLang="en-US" b="1" dirty="0">
                <a:ea typeface="宋体" pitchFamily="2" charset="-122"/>
              </a:rPr>
              <a:t>面向数据库的</a:t>
            </a:r>
            <a:r>
              <a:rPr kumimoji="1" lang="en-US" altLang="zh-CN" b="1" dirty="0">
                <a:ea typeface="宋体" pitchFamily="2" charset="-122"/>
              </a:rPr>
              <a:t>API</a:t>
            </a:r>
            <a:r>
              <a:rPr kumimoji="1" lang="zh-CN" altLang="en-US" dirty="0">
                <a:ea typeface="宋体" pitchFamily="2" charset="-122"/>
              </a:rPr>
              <a:t>：</a:t>
            </a:r>
            <a:r>
              <a:rPr kumimoji="1" lang="en-US" altLang="zh-CN" dirty="0">
                <a:ea typeface="宋体" pitchFamily="2" charset="-122"/>
              </a:rPr>
              <a:t>Java Driver API</a:t>
            </a:r>
            <a:r>
              <a:rPr kumimoji="1" lang="zh-CN" altLang="en-US" dirty="0">
                <a:ea typeface="宋体" pitchFamily="2" charset="-122"/>
              </a:rPr>
              <a:t>，供开发商开发数据库驱动程序用。</a:t>
            </a:r>
          </a:p>
          <a:p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5085184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JDBC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sun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公司提供一套用于数据库操作的接口，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程序员只需要面向这套接口编程即可。不同的数据库厂商，需要针对这套接口，提供不同实现。不同的实现的集合，即为不同数据库的驱动。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————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面向接口编程</a:t>
            </a:r>
          </a:p>
        </p:txBody>
      </p:sp>
    </p:spTree>
    <p:extLst>
      <p:ext uri="{BB962C8B-B14F-4D97-AF65-F5344CB8AC3E}">
        <p14:creationId xmlns:p14="http://schemas.microsoft.com/office/powerpoint/2010/main" val="284062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2422" y="836712"/>
            <a:ext cx="6155068" cy="86525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JDBC API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54" y="1601782"/>
            <a:ext cx="7893050" cy="1041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JDBC API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是一系列的接口，它使得应用程序能够进行数据库联接，执行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SQL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语句，并且得到返回结果。</a:t>
            </a:r>
          </a:p>
        </p:txBody>
      </p:sp>
      <p:pic>
        <p:nvPicPr>
          <p:cNvPr id="502788" name="Picture 4" descr="Java-tp-15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2650624"/>
            <a:ext cx="7085013" cy="3335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92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宋体" pitchFamily="2" charset="-122"/>
              </a:rPr>
              <a:t>2-</a:t>
            </a:r>
            <a:r>
              <a:rPr lang="zh-CN" altLang="en-US" b="1" dirty="0">
                <a:ea typeface="宋体" pitchFamily="2" charset="-122"/>
              </a:rPr>
              <a:t>获取数据库连接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084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20688"/>
            <a:ext cx="5804128" cy="7955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Driver </a:t>
            </a:r>
            <a:r>
              <a:rPr lang="zh-CN" altLang="en-US" b="1" dirty="0">
                <a:latin typeface="+mn-lt"/>
                <a:ea typeface="宋体" pitchFamily="2" charset="-122"/>
              </a:rPr>
              <a:t>接口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352928" cy="4176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java.sql.Driver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接口是所有 </a:t>
            </a:r>
            <a:r>
              <a:rPr lang="en-US" altLang="zh-CN" sz="2400" dirty="0">
                <a:ea typeface="宋体" pitchFamily="2" charset="-122"/>
              </a:rPr>
              <a:t>JDBC </a:t>
            </a:r>
            <a:r>
              <a:rPr lang="zh-CN" altLang="en-US" sz="2400" dirty="0">
                <a:ea typeface="宋体" pitchFamily="2" charset="-122"/>
              </a:rPr>
              <a:t>驱动程序需要实现的接口。这个接口是提供给数据库厂商使用的，不同数据库厂商提供不同的实现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在程序中不需要直接去访问实现了 </a:t>
            </a:r>
            <a:r>
              <a:rPr lang="en-US" altLang="zh-CN" sz="2400" dirty="0">
                <a:ea typeface="宋体" pitchFamily="2" charset="-122"/>
              </a:rPr>
              <a:t>Driver </a:t>
            </a:r>
            <a:r>
              <a:rPr lang="zh-CN" altLang="en-US" sz="2400" dirty="0">
                <a:ea typeface="宋体" pitchFamily="2" charset="-122"/>
              </a:rPr>
              <a:t>接口的类，而是由驱动程序管理器类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java.sql.DriverManager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去调用这些</a:t>
            </a:r>
            <a:r>
              <a:rPr lang="en-US" altLang="zh-CN" sz="2400" dirty="0">
                <a:ea typeface="宋体" pitchFamily="2" charset="-122"/>
              </a:rPr>
              <a:t>Driver</a:t>
            </a:r>
            <a:r>
              <a:rPr lang="zh-CN" altLang="en-US" sz="2400" dirty="0">
                <a:ea typeface="宋体" pitchFamily="2" charset="-122"/>
              </a:rPr>
              <a:t>实现</a:t>
            </a:r>
            <a:endParaRPr lang="en-US" altLang="zh-CN" sz="2400" dirty="0">
              <a:ea typeface="宋体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Oracle</a:t>
            </a:r>
            <a:r>
              <a:rPr lang="zh-CN" altLang="en-US" dirty="0">
                <a:ea typeface="宋体" pitchFamily="2" charset="-122"/>
              </a:rPr>
              <a:t>的驱动：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oracle.jdbc.driver.OracleDriver</a:t>
            </a:r>
            <a:endParaRPr lang="en-US" altLang="zh-CN" dirty="0">
              <a:ea typeface="宋体" pitchFamily="2" charset="-122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宋体" pitchFamily="2" charset="-122"/>
              </a:rPr>
              <a:t>mySql</a:t>
            </a:r>
            <a:r>
              <a:rPr lang="zh-CN" altLang="en-US" dirty="0">
                <a:ea typeface="宋体" pitchFamily="2" charset="-122"/>
              </a:rPr>
              <a:t>的驱动：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</a:rPr>
              <a:t>com.mysql.jdbc.Driver</a:t>
            </a:r>
            <a:endParaRPr lang="en-US" altLang="zh-CN" dirty="0">
              <a:solidFill>
                <a:srgbClr val="C00000"/>
              </a:solidFill>
              <a:ea typeface="宋体" pitchFamily="2" charset="-122"/>
            </a:endParaRPr>
          </a:p>
        </p:txBody>
      </p:sp>
      <p:pic>
        <p:nvPicPr>
          <p:cNvPr id="1026" name="Picture 2" descr="C:\Users\shkstart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1" y="4418057"/>
            <a:ext cx="3689994" cy="22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shkstart\Desktop\QQ截图201401052053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08"/>
          <a:stretch/>
        </p:blipFill>
        <p:spPr bwMode="auto">
          <a:xfrm>
            <a:off x="5220072" y="4384684"/>
            <a:ext cx="3680734" cy="244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4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764704"/>
            <a:ext cx="6523638" cy="7955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加载与注册 </a:t>
            </a:r>
            <a:r>
              <a:rPr lang="en-US" altLang="zh-CN" b="1" dirty="0">
                <a:latin typeface="+mn-lt"/>
                <a:ea typeface="宋体" pitchFamily="2" charset="-122"/>
              </a:rPr>
              <a:t>JDBC </a:t>
            </a:r>
            <a:r>
              <a:rPr lang="zh-CN" altLang="en-US" b="1" dirty="0">
                <a:latin typeface="+mn-lt"/>
                <a:ea typeface="宋体" pitchFamily="2" charset="-122"/>
              </a:rPr>
              <a:t>驱动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643050"/>
            <a:ext cx="8001056" cy="47382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方式一：加载 </a:t>
            </a:r>
            <a:r>
              <a:rPr lang="en-US" altLang="zh-CN" sz="2400" dirty="0">
                <a:ea typeface="宋体" pitchFamily="2" charset="-122"/>
              </a:rPr>
              <a:t>JDBC </a:t>
            </a:r>
            <a:r>
              <a:rPr lang="zh-CN" altLang="en-US" sz="2400" dirty="0">
                <a:ea typeface="宋体" pitchFamily="2" charset="-122"/>
              </a:rPr>
              <a:t>驱动需调用 </a:t>
            </a:r>
            <a:r>
              <a:rPr lang="en-US" altLang="zh-CN" sz="2400" dirty="0">
                <a:ea typeface="宋体" pitchFamily="2" charset="-122"/>
              </a:rPr>
              <a:t>Class </a:t>
            </a:r>
            <a:r>
              <a:rPr lang="zh-CN" altLang="en-US" sz="2400" dirty="0">
                <a:ea typeface="宋体" pitchFamily="2" charset="-122"/>
              </a:rPr>
              <a:t>类的静态方法 </a:t>
            </a:r>
            <a:r>
              <a:rPr lang="en-US" altLang="zh-CN" sz="2400" dirty="0" err="1">
                <a:ea typeface="宋体" pitchFamily="2" charset="-122"/>
              </a:rPr>
              <a:t>forName</a:t>
            </a:r>
            <a:r>
              <a:rPr lang="en-US" altLang="zh-CN" sz="2400" dirty="0">
                <a:ea typeface="宋体" pitchFamily="2" charset="-122"/>
              </a:rPr>
              <a:t>()</a:t>
            </a:r>
            <a:r>
              <a:rPr lang="zh-CN" altLang="en-US" sz="2400" dirty="0">
                <a:ea typeface="宋体" pitchFamily="2" charset="-122"/>
              </a:rPr>
              <a:t>，向其传递要加载的 </a:t>
            </a:r>
            <a:r>
              <a:rPr lang="en-US" altLang="zh-CN" sz="2400" dirty="0">
                <a:ea typeface="宋体" pitchFamily="2" charset="-122"/>
              </a:rPr>
              <a:t>JDBC </a:t>
            </a:r>
            <a:r>
              <a:rPr lang="zh-CN" altLang="en-US" sz="2400" dirty="0">
                <a:ea typeface="宋体" pitchFamily="2" charset="-122"/>
              </a:rPr>
              <a:t>驱动的类名</a:t>
            </a:r>
            <a:endParaRPr lang="en-US" altLang="zh-CN" sz="2400" dirty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</a:rPr>
              <a:t>Class.forName</a:t>
            </a:r>
            <a:r>
              <a:rPr lang="en-US" altLang="zh-CN" b="1" dirty="0">
                <a:solidFill>
                  <a:srgbClr val="C00000"/>
                </a:solidFill>
              </a:rPr>
              <a:t>(“</a:t>
            </a:r>
            <a:r>
              <a:rPr lang="en-US" altLang="zh-CN" b="1" dirty="0" err="1">
                <a:solidFill>
                  <a:srgbClr val="C00000"/>
                </a:solidFill>
              </a:rPr>
              <a:t>com.mysql.jdbc.Driver</a:t>
            </a:r>
            <a:r>
              <a:rPr lang="en-US" altLang="zh-CN" b="1" dirty="0">
                <a:solidFill>
                  <a:srgbClr val="C00000"/>
                </a:solidFill>
              </a:rPr>
              <a:t>”);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方式二：</a:t>
            </a:r>
            <a:r>
              <a:rPr lang="en-US" altLang="zh-CN" sz="2400" dirty="0" err="1">
                <a:ea typeface="宋体" pitchFamily="2" charset="-122"/>
              </a:rPr>
              <a:t>DriverManager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类是驱动程序管理器类，负责管理驱动程序</a:t>
            </a:r>
            <a:endParaRPr lang="en-US" altLang="zh-CN" sz="2400" dirty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</a:rPr>
              <a:t>DriverManager.registerDriver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com.mysql.jdbc.Driver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通常不用显式调用 </a:t>
            </a:r>
            <a:r>
              <a:rPr lang="en-US" altLang="zh-CN" dirty="0" err="1">
                <a:ea typeface="宋体" pitchFamily="2" charset="-122"/>
              </a:rPr>
              <a:t>DriverManager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类的 </a:t>
            </a:r>
            <a:r>
              <a:rPr lang="en-US" altLang="zh-CN" dirty="0" err="1">
                <a:ea typeface="宋体" pitchFamily="2" charset="-122"/>
              </a:rPr>
              <a:t>registerDriver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dirty="0">
                <a:ea typeface="宋体" pitchFamily="2" charset="-122"/>
              </a:rPr>
              <a:t>方法来注册驱动程序类的实例，因为 </a:t>
            </a:r>
            <a:r>
              <a:rPr lang="en-US" altLang="zh-CN" dirty="0">
                <a:ea typeface="宋体" pitchFamily="2" charset="-122"/>
              </a:rPr>
              <a:t>Driver </a:t>
            </a:r>
            <a:r>
              <a:rPr lang="zh-CN" altLang="en-US" dirty="0">
                <a:ea typeface="宋体" pitchFamily="2" charset="-122"/>
              </a:rPr>
              <a:t>接口的驱动程序类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都</a:t>
            </a:r>
            <a:r>
              <a:rPr lang="zh-CN" altLang="en-US" dirty="0">
                <a:ea typeface="宋体" pitchFamily="2" charset="-122"/>
              </a:rPr>
              <a:t>包含了静态代码块，在这个静态代码块中，会调用 </a:t>
            </a:r>
            <a:r>
              <a:rPr lang="en-US" altLang="zh-CN" dirty="0" err="1">
                <a:ea typeface="宋体" pitchFamily="2" charset="-122"/>
              </a:rPr>
              <a:t>DriverManager.registerDriver</a:t>
            </a:r>
            <a:r>
              <a:rPr lang="en-US" altLang="zh-CN" dirty="0">
                <a:ea typeface="宋体" pitchFamily="2" charset="-122"/>
              </a:rPr>
              <a:t>() </a:t>
            </a:r>
            <a:r>
              <a:rPr lang="zh-CN" altLang="en-US" dirty="0">
                <a:ea typeface="宋体" pitchFamily="2" charset="-122"/>
              </a:rPr>
              <a:t>方法来注册自身的一个实例</a:t>
            </a:r>
          </a:p>
        </p:txBody>
      </p:sp>
    </p:spTree>
    <p:extLst>
      <p:ext uri="{BB962C8B-B14F-4D97-AF65-F5344CB8AC3E}">
        <p14:creationId xmlns:p14="http://schemas.microsoft.com/office/powerpoint/2010/main" val="58238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752528" cy="795522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建立连接</a:t>
            </a:r>
            <a:r>
              <a:rPr lang="en-US" altLang="zh-CN" b="1" dirty="0">
                <a:latin typeface="+mn-lt"/>
                <a:ea typeface="宋体" pitchFamily="2" charset="-122"/>
              </a:rPr>
              <a:t>(Connection)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71612"/>
            <a:ext cx="8640960" cy="48097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可以调用 </a:t>
            </a:r>
            <a:r>
              <a:rPr lang="en-US" altLang="zh-CN" sz="2400" dirty="0" err="1">
                <a:ea typeface="宋体" pitchFamily="2" charset="-122"/>
              </a:rPr>
              <a:t>DriverManager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类的 </a:t>
            </a:r>
            <a:r>
              <a:rPr lang="en-US" altLang="zh-CN" sz="2400" dirty="0" err="1">
                <a:ea typeface="宋体" pitchFamily="2" charset="-122"/>
              </a:rPr>
              <a:t>getConnection</a:t>
            </a:r>
            <a:r>
              <a:rPr lang="en-US" altLang="zh-CN" sz="2400" dirty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方法建立到数据库的连接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ea typeface="宋体" panose="02010600030101010101" pitchFamily="2" charset="-122"/>
              </a:rPr>
              <a:t>user,password</a:t>
            </a:r>
            <a:r>
              <a:rPr lang="zh-CN" altLang="en-US" sz="2400" dirty="0">
                <a:ea typeface="宋体" panose="02010600030101010101" pitchFamily="2" charset="-122"/>
              </a:rPr>
              <a:t>可以用“属性名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ea typeface="宋体" panose="02010600030101010101" pitchFamily="2" charset="-122"/>
              </a:rPr>
              <a:t>属性值”方式告诉数据库；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JDBC URL </a:t>
            </a:r>
            <a:r>
              <a:rPr lang="zh-CN" altLang="en-US" sz="2400" dirty="0">
                <a:ea typeface="宋体" pitchFamily="2" charset="-122"/>
              </a:rPr>
              <a:t>用于标识一个被注册的驱动程序，驱动程序管理器通过这个 </a:t>
            </a:r>
            <a:r>
              <a:rPr lang="en-US" altLang="zh-CN" sz="2400" dirty="0">
                <a:ea typeface="宋体" pitchFamily="2" charset="-122"/>
              </a:rPr>
              <a:t>URL </a:t>
            </a:r>
            <a:r>
              <a:rPr lang="zh-CN" altLang="en-US" sz="2400" dirty="0">
                <a:ea typeface="宋体" pitchFamily="2" charset="-122"/>
              </a:rPr>
              <a:t>选择正确的驱动程序，从而建立到数据库的连接。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JDBC URL</a:t>
            </a:r>
            <a:r>
              <a:rPr lang="zh-CN" altLang="en-US" sz="2400" dirty="0">
                <a:ea typeface="宋体" pitchFamily="2" charset="-122"/>
              </a:rPr>
              <a:t>的标准由三部分组成，各部分间用冒号分隔。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200" b="1" dirty="0" err="1">
                <a:solidFill>
                  <a:srgbClr val="C00000"/>
                </a:solidFill>
                <a:ea typeface="宋体" pitchFamily="2" charset="-122"/>
              </a:rPr>
              <a:t>jdbc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</a:rPr>
              <a:t>:</a:t>
            </a:r>
            <a:r>
              <a:rPr lang="zh-CN" altLang="en-US" sz="2200" b="1" dirty="0">
                <a:solidFill>
                  <a:srgbClr val="C00000"/>
                </a:solidFill>
                <a:ea typeface="宋体" pitchFamily="2" charset="-122"/>
              </a:rPr>
              <a:t>子协议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</a:rPr>
              <a:t>:</a:t>
            </a:r>
            <a:r>
              <a:rPr lang="zh-CN" altLang="en-US" sz="2200" b="1" dirty="0">
                <a:solidFill>
                  <a:srgbClr val="C00000"/>
                </a:solidFill>
                <a:ea typeface="宋体" pitchFamily="2" charset="-122"/>
              </a:rPr>
              <a:t>子名称</a:t>
            </a:r>
            <a:endParaRPr lang="en-US" altLang="zh-CN" sz="2200" b="1" dirty="0">
              <a:solidFill>
                <a:srgbClr val="C00000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200" b="1" dirty="0">
                <a:ea typeface="宋体" pitchFamily="2" charset="-122"/>
              </a:rPr>
              <a:t>协议</a:t>
            </a:r>
            <a:r>
              <a:rPr lang="zh-CN" altLang="en-US" sz="2200" dirty="0">
                <a:ea typeface="宋体" pitchFamily="2" charset="-122"/>
              </a:rPr>
              <a:t>：</a:t>
            </a:r>
            <a:r>
              <a:rPr lang="en-US" altLang="zh-CN" sz="2200" dirty="0">
                <a:ea typeface="宋体" pitchFamily="2" charset="-122"/>
              </a:rPr>
              <a:t>JDBC URL</a:t>
            </a:r>
            <a:r>
              <a:rPr lang="zh-CN" altLang="en-US" sz="2200" dirty="0">
                <a:ea typeface="宋体" pitchFamily="2" charset="-122"/>
              </a:rPr>
              <a:t>中的协议总是</a:t>
            </a:r>
            <a:r>
              <a:rPr lang="en-US" altLang="zh-CN" sz="2200" dirty="0" err="1">
                <a:ea typeface="宋体" pitchFamily="2" charset="-122"/>
              </a:rPr>
              <a:t>jdbc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200" b="1" dirty="0">
                <a:ea typeface="宋体" pitchFamily="2" charset="-122"/>
              </a:rPr>
              <a:t>子协议</a:t>
            </a:r>
            <a:r>
              <a:rPr lang="zh-CN" altLang="en-US" sz="2200" dirty="0">
                <a:ea typeface="宋体" pitchFamily="2" charset="-122"/>
              </a:rPr>
              <a:t>：子协议用于标识一个数据库驱动程序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200" b="1" dirty="0">
                <a:ea typeface="宋体" pitchFamily="2" charset="-122"/>
              </a:rPr>
              <a:t>子名称</a:t>
            </a:r>
            <a:r>
              <a:rPr lang="zh-CN" altLang="en-US" sz="2200" dirty="0">
                <a:ea typeface="宋体" pitchFamily="2" charset="-122"/>
              </a:rPr>
              <a:t>：一种标识数据库的方法。子名称可以依不同的子协议而变化，用子名称的目的是为了定位数据库提供足够的信息。包含</a:t>
            </a:r>
            <a:r>
              <a:rPr lang="zh-CN" altLang="en-US" sz="2200" b="1" dirty="0">
                <a:ea typeface="宋体" pitchFamily="2" charset="-122"/>
              </a:rPr>
              <a:t>主机名</a:t>
            </a:r>
            <a:r>
              <a:rPr lang="en-US" altLang="zh-CN" sz="2200" b="1" dirty="0">
                <a:ea typeface="宋体" pitchFamily="2" charset="-122"/>
              </a:rPr>
              <a:t>(</a:t>
            </a:r>
            <a:r>
              <a:rPr lang="zh-CN" altLang="en-US" sz="2200" dirty="0">
                <a:ea typeface="宋体" pitchFamily="2" charset="-122"/>
              </a:rPr>
              <a:t>对应服务端的</a:t>
            </a:r>
            <a:r>
              <a:rPr lang="en-US" altLang="zh-CN" sz="2200" dirty="0" err="1">
                <a:ea typeface="宋体" pitchFamily="2" charset="-122"/>
              </a:rPr>
              <a:t>ip</a:t>
            </a:r>
            <a:r>
              <a:rPr lang="zh-CN" altLang="en-US" sz="2200" dirty="0">
                <a:ea typeface="宋体" pitchFamily="2" charset="-122"/>
              </a:rPr>
              <a:t>地址</a:t>
            </a:r>
            <a:r>
              <a:rPr lang="en-US" altLang="zh-CN" sz="2200" b="1" dirty="0">
                <a:ea typeface="宋体" pitchFamily="2" charset="-122"/>
              </a:rPr>
              <a:t>)</a:t>
            </a:r>
            <a:r>
              <a:rPr lang="zh-CN" altLang="en-US" sz="2200" b="1" dirty="0">
                <a:ea typeface="宋体" pitchFamily="2" charset="-122"/>
              </a:rPr>
              <a:t>，端口号，数据库名</a:t>
            </a:r>
            <a:endParaRPr lang="zh-CN" altLang="en-US" sz="2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30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169" y="860054"/>
            <a:ext cx="6863537" cy="782996"/>
          </a:xfrm>
        </p:spPr>
        <p:txBody>
          <a:bodyPr/>
          <a:lstStyle/>
          <a:p>
            <a:r>
              <a:rPr lang="zh-CN" altLang="en-US" sz="3200" b="1" dirty="0">
                <a:latin typeface="+mn-lt"/>
                <a:ea typeface="宋体" pitchFamily="2" charset="-122"/>
                <a:cs typeface="Arial Unicode MS" pitchFamily="34" charset="-122"/>
              </a:rPr>
              <a:t>几种常用数据库的</a:t>
            </a:r>
            <a:r>
              <a:rPr lang="en-US" altLang="zh-CN" sz="3200" b="1" dirty="0">
                <a:latin typeface="+mn-lt"/>
                <a:ea typeface="宋体" pitchFamily="2" charset="-122"/>
                <a:cs typeface="Arial Unicode MS" pitchFamily="34" charset="-122"/>
              </a:rPr>
              <a:t>JDBC URL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3370250"/>
            <a:ext cx="8064500" cy="31550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对于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Oracle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数据库连接，采用如下形式：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jdbc:oracle:thin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:@localhost:1521:atguigu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对于 </a:t>
            </a:r>
            <a:r>
              <a:rPr lang="en-US" altLang="zh-CN" dirty="0" err="1">
                <a:ea typeface="宋体" pitchFamily="2" charset="-122"/>
                <a:cs typeface="Arial Unicode MS" pitchFamily="34" charset="-122"/>
              </a:rPr>
              <a:t>SQLServer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数据库连接，采用如下形式：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jdbc:microsoft:sqlserver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//localhost:1433; 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DatabaseName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sid</a:t>
            </a:r>
            <a:endParaRPr lang="en-US" altLang="zh-CN" sz="2200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对于 </a:t>
            </a: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MYSQL 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数据库连接，采用如下形式： 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jdbc:mysql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://localhost:3306/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Arial Unicode MS" pitchFamily="34" charset="-122"/>
              </a:rPr>
              <a:t>atguigu</a:t>
            </a:r>
            <a:endParaRPr lang="en-US" altLang="zh-CN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  <a:p>
            <a:pPr lvl="2">
              <a:buFontTx/>
              <a:buNone/>
            </a:pP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847725" y="1643050"/>
            <a:ext cx="46085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jdbc:mysql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://localhost:3306/test </a:t>
            </a:r>
          </a:p>
        </p:txBody>
      </p:sp>
      <p:sp>
        <p:nvSpPr>
          <p:cNvPr id="556039" name="Line 7"/>
          <p:cNvSpPr>
            <a:spLocks noChangeShapeType="1"/>
          </p:cNvSpPr>
          <p:nvPr/>
        </p:nvSpPr>
        <p:spPr bwMode="auto">
          <a:xfrm flipV="1">
            <a:off x="1220788" y="206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827088" y="2579675"/>
            <a:ext cx="792162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Arial Unicode MS" pitchFamily="34" charset="-122"/>
              </a:rPr>
              <a:t>协议</a:t>
            </a:r>
          </a:p>
        </p:txBody>
      </p:sp>
      <p:sp>
        <p:nvSpPr>
          <p:cNvPr id="556041" name="Line 9"/>
          <p:cNvSpPr>
            <a:spLocks noChangeShapeType="1"/>
          </p:cNvSpPr>
          <p:nvPr/>
        </p:nvSpPr>
        <p:spPr bwMode="auto">
          <a:xfrm flipV="1">
            <a:off x="2178050" y="20558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2" name="Text Box 10"/>
          <p:cNvSpPr txBox="1">
            <a:spLocks noChangeArrowheads="1"/>
          </p:cNvSpPr>
          <p:nvPr/>
        </p:nvSpPr>
        <p:spPr bwMode="auto">
          <a:xfrm>
            <a:off x="1784350" y="2566975"/>
            <a:ext cx="1008063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Arial Unicode MS" pitchFamily="34" charset="-122"/>
              </a:rPr>
              <a:t>子协议</a:t>
            </a:r>
          </a:p>
        </p:txBody>
      </p:sp>
      <p:sp>
        <p:nvSpPr>
          <p:cNvPr id="556043" name="Line 11"/>
          <p:cNvSpPr>
            <a:spLocks noChangeShapeType="1"/>
          </p:cNvSpPr>
          <p:nvPr/>
        </p:nvSpPr>
        <p:spPr bwMode="auto">
          <a:xfrm flipV="1">
            <a:off x="3617913" y="206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4" name="Text Box 12"/>
          <p:cNvSpPr txBox="1">
            <a:spLocks noChangeArrowheads="1"/>
          </p:cNvSpPr>
          <p:nvPr/>
        </p:nvSpPr>
        <p:spPr bwMode="auto">
          <a:xfrm>
            <a:off x="3224213" y="2566975"/>
            <a:ext cx="1008062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  <a:cs typeface="Arial Unicode MS" pitchFamily="34" charset="-122"/>
              </a:rPr>
              <a:t>子名称</a:t>
            </a:r>
          </a:p>
        </p:txBody>
      </p:sp>
      <p:sp>
        <p:nvSpPr>
          <p:cNvPr id="556045" name="Line 13"/>
          <p:cNvSpPr>
            <a:spLocks noChangeShapeType="1"/>
          </p:cNvSpPr>
          <p:nvPr/>
        </p:nvSpPr>
        <p:spPr bwMode="auto">
          <a:xfrm>
            <a:off x="933450" y="2030400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6" name="Line 14"/>
          <p:cNvSpPr>
            <a:spLocks noChangeShapeType="1"/>
          </p:cNvSpPr>
          <p:nvPr/>
        </p:nvSpPr>
        <p:spPr bwMode="auto">
          <a:xfrm>
            <a:off x="1649413" y="2038337"/>
            <a:ext cx="7826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56047" name="Line 15"/>
          <p:cNvSpPr>
            <a:spLocks noChangeShapeType="1"/>
          </p:cNvSpPr>
          <p:nvPr/>
        </p:nvSpPr>
        <p:spPr bwMode="auto">
          <a:xfrm>
            <a:off x="2647950" y="2063737"/>
            <a:ext cx="24495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52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924944"/>
            <a:ext cx="8928992" cy="792088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宋体" pitchFamily="2" charset="-122"/>
              </a:rPr>
              <a:t>3-</a:t>
            </a:r>
            <a:r>
              <a:rPr lang="zh-CN" altLang="en-US" b="1" dirty="0">
                <a:ea typeface="宋体" pitchFamily="2" charset="-122"/>
              </a:rPr>
              <a:t>使用</a:t>
            </a:r>
            <a:r>
              <a:rPr lang="en-US" altLang="zh-CN" b="1" dirty="0">
                <a:ea typeface="宋体" pitchFamily="2" charset="-122"/>
              </a:rPr>
              <a:t>Statement</a:t>
            </a:r>
            <a:r>
              <a:rPr lang="zh-CN" altLang="en-US" b="1" dirty="0">
                <a:ea typeface="宋体" pitchFamily="2" charset="-122"/>
              </a:rPr>
              <a:t>操作数据表的弊端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1742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764704"/>
            <a:ext cx="6452200" cy="78299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访问数据库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06339"/>
            <a:ext cx="7858180" cy="409892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数据库连接被用于向数据库服务器发送命令和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语句，在连接建立后，需要对数据库进行访问，执行 </a:t>
            </a:r>
            <a:r>
              <a:rPr lang="en-US" altLang="zh-CN" sz="2400" dirty="0" err="1">
                <a:ea typeface="宋体" pitchFamily="2" charset="-122"/>
              </a:rPr>
              <a:t>sql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语句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在 </a:t>
            </a:r>
            <a:r>
              <a:rPr lang="en-US" altLang="zh-CN" sz="2400" dirty="0">
                <a:ea typeface="宋体" pitchFamily="2" charset="-122"/>
              </a:rPr>
              <a:t>java.sql </a:t>
            </a:r>
            <a:r>
              <a:rPr lang="zh-CN" altLang="en-US" sz="2400" dirty="0">
                <a:ea typeface="宋体" pitchFamily="2" charset="-122"/>
              </a:rPr>
              <a:t>包中有 </a:t>
            </a:r>
            <a:r>
              <a:rPr lang="en-US" altLang="zh-CN" sz="2400" dirty="0">
                <a:ea typeface="宋体" pitchFamily="2" charset="-122"/>
              </a:rPr>
              <a:t>3 </a:t>
            </a:r>
            <a:r>
              <a:rPr lang="zh-CN" altLang="en-US" sz="2400" dirty="0">
                <a:ea typeface="宋体" pitchFamily="2" charset="-122"/>
              </a:rPr>
              <a:t>个接口分别定义了对数据库的调用的不同方式：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3200" dirty="0">
                <a:ea typeface="宋体" pitchFamily="2" charset="-122"/>
              </a:rPr>
              <a:t>Statement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sz="2800" dirty="0" err="1">
                <a:ea typeface="宋体" pitchFamily="2" charset="-122"/>
              </a:rPr>
              <a:t>PreparedStatement</a:t>
            </a:r>
            <a:endParaRPr lang="en-US" altLang="zh-CN" sz="2800" dirty="0">
              <a:ea typeface="宋体" pitchFamily="2" charset="-122"/>
            </a:endParaRPr>
          </a:p>
          <a:p>
            <a:pPr lvl="3"/>
            <a:r>
              <a:rPr lang="en-US" altLang="zh-CN" sz="2400" dirty="0" err="1">
                <a:ea typeface="宋体" pitchFamily="2" charset="-122"/>
              </a:rPr>
              <a:t>CallableStatement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37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764704"/>
            <a:ext cx="4940032" cy="86753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SQL </a:t>
            </a:r>
            <a:r>
              <a:rPr lang="zh-CN" altLang="en-US" b="1" dirty="0">
                <a:latin typeface="+mn-lt"/>
                <a:ea typeface="宋体" pitchFamily="2" charset="-122"/>
              </a:rPr>
              <a:t>注入攻击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14488"/>
            <a:ext cx="8176992" cy="322667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注入是利用某些系统没有对用户输入的数据进行充分的检查，而在用户输入数据中注入非法的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语句段或命令</a:t>
            </a:r>
            <a:r>
              <a:rPr lang="en-US" altLang="zh-CN" sz="2400" dirty="0"/>
              <a:t>(</a:t>
            </a:r>
            <a:r>
              <a:rPr lang="zh-CN" altLang="en-US" sz="2400" dirty="0"/>
              <a:t>如：</a:t>
            </a:r>
            <a:r>
              <a:rPr lang="en-US" altLang="en-US" sz="2400" dirty="0"/>
              <a:t>SELECT user, password FROM </a:t>
            </a:r>
            <a:r>
              <a:rPr lang="en-US" altLang="en-US" sz="2400" dirty="0" err="1"/>
              <a:t>user_table</a:t>
            </a:r>
            <a:r>
              <a:rPr lang="en-US" altLang="en-US" sz="2400" dirty="0"/>
              <a:t> WHERE user='a' OR 1 = 1' AND password = ' OR '1' = '1'</a:t>
            </a:r>
            <a:r>
              <a:rPr lang="en-US" altLang="zh-CN" sz="2400" dirty="0"/>
              <a:t>) </a:t>
            </a:r>
            <a:r>
              <a:rPr lang="zh-CN" altLang="en-US" sz="2400" dirty="0">
                <a:ea typeface="宋体" pitchFamily="2" charset="-122"/>
              </a:rPr>
              <a:t>，从而利用系统的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引擎完成恶意行为的做法</a:t>
            </a: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对于 </a:t>
            </a:r>
            <a:r>
              <a:rPr lang="en-US" altLang="zh-CN" sz="2400" dirty="0">
                <a:ea typeface="宋体" pitchFamily="2" charset="-122"/>
              </a:rPr>
              <a:t>Java </a:t>
            </a:r>
            <a:r>
              <a:rPr lang="zh-CN" altLang="en-US" sz="2400" dirty="0">
                <a:ea typeface="宋体" pitchFamily="2" charset="-122"/>
              </a:rPr>
              <a:t>而言，要防范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注入，只要用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从</a:t>
            </a:r>
            <a:r>
              <a:rPr lang="en-US" altLang="zh-CN" sz="2400" dirty="0">
                <a:ea typeface="宋体" pitchFamily="2" charset="-122"/>
              </a:rPr>
              <a:t>Statement</a:t>
            </a:r>
            <a:r>
              <a:rPr lang="zh-CN" altLang="en-US" sz="2400" dirty="0">
                <a:ea typeface="宋体" pitchFamily="2" charset="-122"/>
              </a:rPr>
              <a:t>扩展而来</a:t>
            </a:r>
            <a:r>
              <a:rPr lang="en-US" altLang="zh-CN" sz="2400" dirty="0">
                <a:ea typeface="宋体" pitchFamily="2" charset="-122"/>
              </a:rPr>
              <a:t>) </a:t>
            </a:r>
            <a:r>
              <a:rPr lang="zh-CN" altLang="en-US" sz="2400" dirty="0">
                <a:ea typeface="宋体" pitchFamily="2" charset="-122"/>
              </a:rPr>
              <a:t>取代 </a:t>
            </a:r>
            <a:r>
              <a:rPr lang="en-US" altLang="zh-CN" sz="2400" dirty="0">
                <a:ea typeface="宋体" pitchFamily="2" charset="-122"/>
              </a:rPr>
              <a:t>Statement </a:t>
            </a:r>
            <a:r>
              <a:rPr lang="zh-CN" altLang="en-US" sz="2400" dirty="0">
                <a:ea typeface="宋体" pitchFamily="2" charset="-122"/>
              </a:rPr>
              <a:t>就可以了</a:t>
            </a:r>
          </a:p>
        </p:txBody>
      </p:sp>
    </p:spTree>
    <p:extLst>
      <p:ext uri="{BB962C8B-B14F-4D97-AF65-F5344CB8AC3E}">
        <p14:creationId xmlns:p14="http://schemas.microsoft.com/office/powerpoint/2010/main" val="394678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712968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600" dirty="0">
                <a:ea typeface="宋体" pitchFamily="2" charset="-122"/>
              </a:rPr>
              <a:t>JDBC</a:t>
            </a:r>
            <a:r>
              <a:rPr lang="zh-CN" altLang="en-US" sz="2600" dirty="0">
                <a:ea typeface="宋体" pitchFamily="2" charset="-122"/>
              </a:rPr>
              <a:t>概述</a:t>
            </a:r>
            <a:endParaRPr lang="en-US" altLang="zh-CN" sz="2600" dirty="0"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>
                <a:ea typeface="宋体" pitchFamily="2" charset="-122"/>
              </a:rPr>
              <a:t>获取数据库连接</a:t>
            </a:r>
            <a:endParaRPr lang="en-US" altLang="zh-CN" sz="2600" dirty="0"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>
                <a:ea typeface="宋体" pitchFamily="2" charset="-122"/>
              </a:rPr>
              <a:t>使用</a:t>
            </a:r>
            <a:r>
              <a:rPr lang="en-US" altLang="zh-CN" sz="2600" dirty="0">
                <a:ea typeface="宋体" pitchFamily="2" charset="-122"/>
              </a:rPr>
              <a:t>Statement</a:t>
            </a:r>
            <a:r>
              <a:rPr lang="zh-CN" altLang="en-US" sz="2600" dirty="0">
                <a:ea typeface="宋体" pitchFamily="2" charset="-122"/>
              </a:rPr>
              <a:t>操作数据表的弊端</a:t>
            </a:r>
            <a:endParaRPr lang="en-US" altLang="zh-CN" sz="2600" dirty="0">
              <a:ea typeface="宋体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>
                <a:ea typeface="宋体" pitchFamily="2" charset="-122"/>
              </a:rPr>
              <a:t>使用</a:t>
            </a:r>
            <a:r>
              <a:rPr lang="en-US" altLang="zh-CN" sz="2600" dirty="0" err="1">
                <a:ea typeface="宋体" pitchFamily="2" charset="-122"/>
              </a:rPr>
              <a:t>PreparedStatement</a:t>
            </a:r>
            <a:endParaRPr lang="en-US" altLang="zh-CN" sz="2600" dirty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</a:rPr>
              <a:t>实现数据表的</a:t>
            </a:r>
            <a:r>
              <a:rPr lang="en-US" altLang="zh-CN" dirty="0">
                <a:ea typeface="宋体" pitchFamily="2" charset="-122"/>
              </a:rPr>
              <a:t>INSERT/UPDATE/DELETE</a:t>
            </a:r>
            <a:r>
              <a:rPr lang="zh-CN" altLang="en-US" dirty="0">
                <a:ea typeface="宋体" pitchFamily="2" charset="-122"/>
              </a:rPr>
              <a:t>操作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</a:rPr>
              <a:t>5.   </a:t>
            </a:r>
            <a:r>
              <a:rPr lang="zh-CN" altLang="en-US" sz="2600" dirty="0">
                <a:ea typeface="宋体" pitchFamily="2" charset="-122"/>
              </a:rPr>
              <a:t>数据库事务</a:t>
            </a:r>
            <a:endParaRPr lang="en-US" altLang="zh-CN" sz="26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600" dirty="0">
                <a:ea typeface="宋体" pitchFamily="2" charset="-122"/>
              </a:rPr>
              <a:t>6.   </a:t>
            </a:r>
            <a:r>
              <a:rPr lang="zh-CN" altLang="en-US" sz="2600" dirty="0">
                <a:ea typeface="宋体" pitchFamily="2" charset="-122"/>
              </a:rPr>
              <a:t>数据库连接池</a:t>
            </a:r>
            <a:endParaRPr lang="en-US" altLang="zh-CN" sz="2600" dirty="0">
              <a:ea typeface="宋体" pitchFamily="2" charset="-122"/>
            </a:endParaRPr>
          </a:p>
          <a:p>
            <a:pPr marL="0" lvl="1" indent="0">
              <a:buNone/>
            </a:pPr>
            <a:r>
              <a:rPr lang="en-US" altLang="zh-CN" sz="2600" dirty="0">
                <a:ea typeface="宋体" pitchFamily="2" charset="-122"/>
              </a:rPr>
              <a:t>7.   </a:t>
            </a:r>
            <a:r>
              <a:rPr lang="en-US" altLang="zh-CN" sz="2600" dirty="0" err="1">
                <a:ea typeface="宋体" pitchFamily="2" charset="-122"/>
              </a:rPr>
              <a:t>DBUtils</a:t>
            </a:r>
            <a:r>
              <a:rPr lang="zh-CN" altLang="en-US" sz="2600" dirty="0">
                <a:ea typeface="宋体" pitchFamily="2" charset="-122"/>
              </a:rPr>
              <a:t>工具类</a:t>
            </a:r>
            <a:endParaRPr lang="en-US" altLang="zh-CN" sz="2600" dirty="0">
              <a:ea typeface="宋体" pitchFamily="2" charset="-122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使用</a:t>
            </a:r>
            <a:r>
              <a:rPr lang="en-US" altLang="zh-CN" sz="2400" dirty="0" err="1">
                <a:ea typeface="宋体" pitchFamily="2" charset="-122"/>
              </a:rPr>
              <a:t>QueryRunner</a:t>
            </a:r>
            <a:r>
              <a:rPr lang="zh-CN" altLang="en-US" sz="2400" dirty="0">
                <a:ea typeface="宋体" pitchFamily="2" charset="-122"/>
              </a:rPr>
              <a:t>，实现</a:t>
            </a:r>
            <a:r>
              <a:rPr lang="en-US" altLang="zh-CN" sz="2400" dirty="0">
                <a:ea typeface="宋体" pitchFamily="2" charset="-122"/>
              </a:rPr>
              <a:t>UPDATE()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dirty="0">
                <a:ea typeface="宋体" pitchFamily="2" charset="-122"/>
              </a:rPr>
              <a:t>QUERY()</a:t>
            </a:r>
            <a:r>
              <a:rPr lang="zh-CN" altLang="en-US" sz="2400" dirty="0">
                <a:ea typeface="宋体" pitchFamily="2" charset="-122"/>
              </a:rPr>
              <a:t>方法</a:t>
            </a:r>
            <a:endParaRPr lang="en-US" altLang="zh-CN" sz="2400" dirty="0">
              <a:ea typeface="宋体" pitchFamily="2" charset="-122"/>
            </a:endParaRPr>
          </a:p>
          <a:p>
            <a:pPr marL="857250" lvl="2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利用</a:t>
            </a:r>
            <a:r>
              <a:rPr lang="en-US" altLang="zh-CN" sz="2400" dirty="0" err="1">
                <a:ea typeface="宋体" pitchFamily="2" charset="-122"/>
              </a:rPr>
              <a:t>DbUtils</a:t>
            </a:r>
            <a:r>
              <a:rPr lang="zh-CN" altLang="en-US" sz="2400" dirty="0">
                <a:ea typeface="宋体" pitchFamily="2" charset="-122"/>
              </a:rPr>
              <a:t>编写</a:t>
            </a:r>
            <a:r>
              <a:rPr lang="en-US" altLang="zh-CN" sz="2400" dirty="0">
                <a:ea typeface="宋体" pitchFamily="2" charset="-122"/>
              </a:rPr>
              <a:t>DAO</a:t>
            </a:r>
            <a:r>
              <a:rPr lang="zh-CN" altLang="en-US" sz="2400" dirty="0">
                <a:ea typeface="宋体" pitchFamily="2" charset="-122"/>
              </a:rPr>
              <a:t>通用类</a:t>
            </a:r>
            <a:endParaRPr lang="en-US" altLang="zh-CN" sz="2400" dirty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857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宋体" pitchFamily="2" charset="-122"/>
              </a:rPr>
              <a:t>4-</a:t>
            </a:r>
            <a:r>
              <a:rPr lang="zh-CN" altLang="en-US" b="1" dirty="0">
                <a:ea typeface="宋体" pitchFamily="2" charset="-122"/>
              </a:rPr>
              <a:t>使用</a:t>
            </a:r>
            <a:r>
              <a:rPr lang="en-US" altLang="zh-CN" b="1" dirty="0" err="1">
                <a:ea typeface="宋体" pitchFamily="2" charset="-122"/>
              </a:rPr>
              <a:t>PreparedStatement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2444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764704"/>
            <a:ext cx="4293100" cy="855004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PreparedStatement</a:t>
            </a:r>
            <a:endParaRPr lang="en-US" altLang="zh-CN" b="1" dirty="0">
              <a:latin typeface="+mn-lt"/>
              <a:ea typeface="宋体" pitchFamily="2" charset="-122"/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072494" cy="409892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可以通过调用 </a:t>
            </a:r>
            <a:r>
              <a:rPr lang="en-US" altLang="zh-CN" sz="2400" dirty="0">
                <a:ea typeface="宋体" pitchFamily="2" charset="-122"/>
              </a:rPr>
              <a:t>Connection </a:t>
            </a:r>
            <a:r>
              <a:rPr lang="zh-CN" altLang="en-US" sz="2400" dirty="0">
                <a:ea typeface="宋体" pitchFamily="2" charset="-122"/>
              </a:rPr>
              <a:t>对象的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方法获取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接口是 </a:t>
            </a:r>
            <a:r>
              <a:rPr lang="en-US" altLang="zh-CN" sz="2400" dirty="0">
                <a:ea typeface="宋体" pitchFamily="2" charset="-122"/>
              </a:rPr>
              <a:t>Statement </a:t>
            </a:r>
            <a:r>
              <a:rPr lang="zh-CN" altLang="en-US" sz="2400" dirty="0">
                <a:ea typeface="宋体" pitchFamily="2" charset="-122"/>
              </a:rPr>
              <a:t>的子接口，它表示一条预编译过的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对象所代表的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语句中的参数用问号</a:t>
            </a:r>
            <a:r>
              <a:rPr lang="en-US" altLang="zh-CN" sz="2400" dirty="0">
                <a:ea typeface="宋体" pitchFamily="2" charset="-122"/>
              </a:rPr>
              <a:t>(?)</a:t>
            </a:r>
            <a:r>
              <a:rPr lang="zh-CN" altLang="en-US" sz="2400" dirty="0">
                <a:ea typeface="宋体" pitchFamily="2" charset="-122"/>
              </a:rPr>
              <a:t>来表示，调用 </a:t>
            </a: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对象的 </a:t>
            </a:r>
            <a:r>
              <a:rPr lang="en-US" altLang="zh-CN" sz="2400" dirty="0" err="1">
                <a:ea typeface="宋体" pitchFamily="2" charset="-122"/>
              </a:rPr>
              <a:t>setXxx</a:t>
            </a:r>
            <a:r>
              <a:rPr lang="en-US" altLang="zh-CN" sz="2400" dirty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方法来设置这些参数</a:t>
            </a:r>
            <a:r>
              <a:rPr lang="en-US" altLang="zh-CN" sz="2400" dirty="0">
                <a:ea typeface="宋体" pitchFamily="2" charset="-122"/>
              </a:rPr>
              <a:t>. </a:t>
            </a:r>
            <a:r>
              <a:rPr lang="en-US" altLang="zh-CN" sz="2400" dirty="0" err="1">
                <a:ea typeface="宋体" pitchFamily="2" charset="-122"/>
              </a:rPr>
              <a:t>setXxx</a:t>
            </a:r>
            <a:r>
              <a:rPr lang="en-US" altLang="zh-CN" sz="2400" dirty="0">
                <a:ea typeface="宋体" pitchFamily="2" charset="-122"/>
              </a:rPr>
              <a:t>() </a:t>
            </a:r>
            <a:r>
              <a:rPr lang="zh-CN" altLang="en-US" sz="2400" dirty="0">
                <a:ea typeface="宋体" pitchFamily="2" charset="-122"/>
              </a:rPr>
              <a:t>方法有两个参数，第一个参数是要设置的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语句中的参数的索引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从 </a:t>
            </a:r>
            <a:r>
              <a:rPr lang="en-US" altLang="zh-CN" sz="2400" dirty="0">
                <a:ea typeface="宋体" pitchFamily="2" charset="-122"/>
              </a:rPr>
              <a:t>1 </a:t>
            </a:r>
            <a:r>
              <a:rPr lang="zh-CN" altLang="en-US" sz="2400" dirty="0">
                <a:ea typeface="宋体" pitchFamily="2" charset="-122"/>
              </a:rPr>
              <a:t>开始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，第二个是设置的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语句中的参数的值</a:t>
            </a:r>
          </a:p>
        </p:txBody>
      </p:sp>
    </p:spTree>
    <p:extLst>
      <p:ext uri="{BB962C8B-B14F-4D97-AF65-F5344CB8AC3E}">
        <p14:creationId xmlns:p14="http://schemas.microsoft.com/office/powerpoint/2010/main" val="265353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836712"/>
            <a:ext cx="6657414" cy="864518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PreparedStatement</a:t>
            </a:r>
            <a:r>
              <a:rPr lang="en-US" altLang="zh-CN" b="1" dirty="0">
                <a:latin typeface="+mn-lt"/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vs</a:t>
            </a:r>
            <a:r>
              <a:rPr lang="en-US" altLang="zh-CN" b="1" dirty="0">
                <a:latin typeface="+mn-lt"/>
                <a:ea typeface="宋体" pitchFamily="2" charset="-122"/>
              </a:rPr>
              <a:t> Statement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643050"/>
            <a:ext cx="8497887" cy="457041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代码的可读性和可维护性</a:t>
            </a:r>
            <a:r>
              <a:rPr lang="en-US" altLang="zh-CN" sz="2400" dirty="0">
                <a:ea typeface="宋体" pitchFamily="2" charset="-122"/>
              </a:rPr>
              <a:t>.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能最大可能提高性能：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 err="1">
                <a:ea typeface="宋体" pitchFamily="2" charset="-122"/>
              </a:rPr>
              <a:t>DBServer</a:t>
            </a:r>
            <a:r>
              <a:rPr lang="zh-CN" altLang="en-US" sz="2000" dirty="0">
                <a:ea typeface="宋体" pitchFamily="2" charset="-122"/>
              </a:rPr>
              <a:t>会对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预编译</a:t>
            </a:r>
            <a:r>
              <a:rPr lang="zh-CN" altLang="en-US" sz="2000" dirty="0">
                <a:ea typeface="宋体" pitchFamily="2" charset="-122"/>
              </a:rPr>
              <a:t>语句提供性能优化。因为预编译语句有可能被重复调用，所以</a:t>
            </a:r>
            <a:r>
              <a:rPr lang="zh-CN" altLang="en-US" sz="2000" dirty="0">
                <a:solidFill>
                  <a:srgbClr val="5C31F9"/>
                </a:solidFill>
                <a:ea typeface="宋体" pitchFamily="2" charset="-122"/>
              </a:rPr>
              <a:t>语句在被</a:t>
            </a:r>
            <a:r>
              <a:rPr lang="en-US" altLang="zh-CN" sz="2000" dirty="0" err="1">
                <a:solidFill>
                  <a:srgbClr val="5C31F9"/>
                </a:solidFill>
                <a:ea typeface="宋体" pitchFamily="2" charset="-122"/>
              </a:rPr>
              <a:t>DBServer</a:t>
            </a:r>
            <a:r>
              <a:rPr lang="zh-CN" altLang="en-US" sz="2000" dirty="0">
                <a:solidFill>
                  <a:srgbClr val="5C31F9"/>
                </a:solidFill>
                <a:ea typeface="宋体" pitchFamily="2" charset="-122"/>
              </a:rPr>
              <a:t>的编译器编译后的执行代码被缓存下来，那么下次调用时只要是相同的预编译语句就不需要编译，只要将参数直接传入编译过的语句执行代码中就会得到执行。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</a:rPr>
              <a:t>在</a:t>
            </a:r>
            <a:r>
              <a:rPr lang="en-US" altLang="zh-CN" sz="2000" dirty="0">
                <a:ea typeface="宋体" pitchFamily="2" charset="-122"/>
              </a:rPr>
              <a:t>statement</a:t>
            </a:r>
            <a:r>
              <a:rPr lang="zh-CN" altLang="en-US" sz="2000" dirty="0">
                <a:ea typeface="宋体" pitchFamily="2" charset="-122"/>
              </a:rPr>
              <a:t>语句中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zh-CN" altLang="en-US" sz="2000" dirty="0">
                <a:ea typeface="宋体" pitchFamily="2" charset="-122"/>
              </a:rPr>
              <a:t>即使是相同操作但因为数据内容不一样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zh-CN" altLang="en-US" sz="2000" dirty="0">
                <a:ea typeface="宋体" pitchFamily="2" charset="-122"/>
              </a:rPr>
              <a:t>所以整个语句本身不能匹配</a:t>
            </a:r>
            <a:r>
              <a:rPr lang="en-US" altLang="zh-CN" sz="2000" dirty="0">
                <a:ea typeface="宋体" pitchFamily="2" charset="-122"/>
              </a:rPr>
              <a:t>,</a:t>
            </a:r>
            <a:r>
              <a:rPr lang="zh-CN" altLang="en-US" sz="2000" dirty="0">
                <a:ea typeface="宋体" pitchFamily="2" charset="-122"/>
              </a:rPr>
              <a:t>没有缓存语句的意义</a:t>
            </a:r>
            <a:r>
              <a:rPr lang="en-US" altLang="zh-CN" sz="2000" dirty="0">
                <a:ea typeface="宋体" pitchFamily="2" charset="-122"/>
              </a:rPr>
              <a:t>.</a:t>
            </a:r>
            <a:r>
              <a:rPr lang="zh-CN" altLang="en-US" sz="2000" dirty="0">
                <a:ea typeface="宋体" pitchFamily="2" charset="-122"/>
              </a:rPr>
              <a:t>事实是没有数据库会对普通语句编译后的执行代码缓存</a:t>
            </a:r>
            <a:r>
              <a:rPr lang="en-US" altLang="zh-CN" sz="2000" dirty="0">
                <a:ea typeface="宋体" pitchFamily="2" charset="-122"/>
              </a:rPr>
              <a:t>.</a:t>
            </a:r>
            <a:r>
              <a:rPr lang="zh-CN" altLang="en-US" sz="2000" dirty="0">
                <a:ea typeface="宋体" pitchFamily="2" charset="-122"/>
              </a:rPr>
              <a:t>这样</a:t>
            </a:r>
            <a:r>
              <a:rPr lang="zh-CN" altLang="en-US" sz="2000" dirty="0">
                <a:solidFill>
                  <a:srgbClr val="5C31F9"/>
                </a:solidFill>
                <a:ea typeface="宋体" pitchFamily="2" charset="-122"/>
              </a:rPr>
              <a:t>每执行一次都要对传入的语句编译一次</a:t>
            </a:r>
            <a:r>
              <a:rPr lang="en-US" altLang="zh-CN" sz="2000" dirty="0">
                <a:solidFill>
                  <a:srgbClr val="5C31F9"/>
                </a:solidFill>
                <a:ea typeface="宋体" pitchFamily="2" charset="-122"/>
              </a:rPr>
              <a:t>.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ea typeface="宋体" pitchFamily="2" charset="-122"/>
              </a:rPr>
              <a:t>(</a:t>
            </a:r>
            <a:r>
              <a:rPr lang="zh-CN" altLang="en-US" sz="2000" dirty="0">
                <a:ea typeface="宋体" pitchFamily="2" charset="-122"/>
              </a:rPr>
              <a:t>语法检查，语义检查，翻译成二进制命令，缓存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</a:rPr>
              <a:t>PreparedStatement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可以防止 </a:t>
            </a:r>
            <a:r>
              <a:rPr lang="en-US" altLang="zh-CN" sz="2400" dirty="0">
                <a:ea typeface="宋体" pitchFamily="2" charset="-122"/>
              </a:rPr>
              <a:t>SQL </a:t>
            </a:r>
            <a:r>
              <a:rPr lang="zh-CN" altLang="en-US" sz="2400" dirty="0">
                <a:ea typeface="宋体" pitchFamily="2" charset="-122"/>
              </a:rPr>
              <a:t>注入 </a:t>
            </a:r>
          </a:p>
        </p:txBody>
      </p:sp>
    </p:spTree>
    <p:extLst>
      <p:ext uri="{BB962C8B-B14F-4D97-AF65-F5344CB8AC3E}">
        <p14:creationId xmlns:p14="http://schemas.microsoft.com/office/powerpoint/2010/main" val="3886093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548680"/>
            <a:ext cx="3476625" cy="1139825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数据类型转换表</a:t>
            </a:r>
          </a:p>
        </p:txBody>
      </p:sp>
      <p:graphicFrame>
        <p:nvGraphicFramePr>
          <p:cNvPr id="5642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275670"/>
              </p:ext>
            </p:extLst>
          </p:nvPr>
        </p:nvGraphicFramePr>
        <p:xfrm>
          <a:off x="755576" y="1484784"/>
          <a:ext cx="7585075" cy="5029200"/>
        </p:xfrm>
        <a:graphic>
          <a:graphicData uri="http://schemas.openxmlformats.org/drawingml/2006/table">
            <a:tbl>
              <a:tblPr/>
              <a:tblGrid>
                <a:gridCol w="289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SQL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TINYINT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CHAR,VARCHAR,LONGVARCHAR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byte 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BINARY  ,  VAR 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java.sql.Date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java.sql.Time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java.sql.Timestamp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703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8024" y="1484784"/>
            <a:ext cx="4176464" cy="4680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9512" y="1628800"/>
            <a:ext cx="4608512" cy="38164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连接数据库、操作表的步骤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976" y="1792331"/>
            <a:ext cx="4608512" cy="3240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注册驱动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只做一次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建立连接</a:t>
            </a:r>
            <a:r>
              <a:rPr lang="en-US" altLang="zh-CN" sz="2400" dirty="0">
                <a:ea typeface="宋体" panose="02010600030101010101" pitchFamily="2" charset="-122"/>
              </a:rPr>
              <a:t>(Connection)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创建执行</a:t>
            </a:r>
            <a:r>
              <a:rPr lang="en-US" altLang="zh-CN" sz="2400" dirty="0"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ea typeface="宋体" panose="02010600030101010101" pitchFamily="2" charset="-122"/>
              </a:rPr>
              <a:t>的语句</a:t>
            </a:r>
            <a:r>
              <a:rPr lang="en-US" altLang="zh-CN" sz="2400" dirty="0">
                <a:ea typeface="宋体" panose="02010600030101010101" pitchFamily="2" charset="-122"/>
              </a:rPr>
              <a:t>(Statement)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执行语句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处理执行结果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释放资源</a:t>
            </a:r>
          </a:p>
        </p:txBody>
      </p:sp>
      <p:sp>
        <p:nvSpPr>
          <p:cNvPr id="4" name="矩形 3"/>
          <p:cNvSpPr/>
          <p:nvPr/>
        </p:nvSpPr>
        <p:spPr>
          <a:xfrm>
            <a:off x="4788024" y="1808355"/>
            <a:ext cx="4176464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Connection conn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Statement </a:t>
            </a:r>
            <a:r>
              <a:rPr lang="en-US" altLang="zh-CN" sz="2400" dirty="0" err="1">
                <a:ea typeface="宋体" panose="02010600030101010101" pitchFamily="2" charset="-122"/>
              </a:rPr>
              <a:t>st</a:t>
            </a:r>
            <a:r>
              <a:rPr lang="en-US" altLang="zh-CN" sz="2400" dirty="0">
                <a:ea typeface="宋体" panose="02010600030101010101" pitchFamily="2" charset="-122"/>
              </a:rPr>
              <a:t>=null;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try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//</a:t>
            </a:r>
            <a:r>
              <a:rPr lang="zh-CN" altLang="en-US" sz="2400" dirty="0">
                <a:ea typeface="宋体" panose="02010600030101010101" pitchFamily="2" charset="-122"/>
              </a:rPr>
              <a:t>获得</a:t>
            </a:r>
            <a:r>
              <a:rPr lang="en-US" altLang="zh-CN" sz="2400" dirty="0">
                <a:ea typeface="宋体" panose="02010600030101010101" pitchFamily="2" charset="-122"/>
              </a:rPr>
              <a:t>Connection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//</a:t>
            </a:r>
            <a:r>
              <a:rPr lang="zh-CN" altLang="en-US" sz="2400" dirty="0">
                <a:ea typeface="宋体" panose="02010600030101010101" pitchFamily="2" charset="-122"/>
              </a:rPr>
              <a:t>创建</a:t>
            </a:r>
            <a:r>
              <a:rPr lang="en-US" altLang="zh-CN" sz="2400" dirty="0">
                <a:ea typeface="宋体" panose="02010600030101010101" pitchFamily="2" charset="-122"/>
              </a:rPr>
              <a:t>Statement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//</a:t>
            </a:r>
            <a:r>
              <a:rPr lang="zh-CN" altLang="en-US" sz="2400" dirty="0">
                <a:ea typeface="宋体" panose="02010600030101010101" pitchFamily="2" charset="-122"/>
              </a:rPr>
              <a:t>处理查询结果</a:t>
            </a: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}catch(Exception 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ea typeface="宋体" panose="02010600030101010101" pitchFamily="2" charset="-122"/>
              </a:rPr>
              <a:t>e.printStackTrance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 finally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//</a:t>
            </a:r>
            <a:r>
              <a:rPr lang="zh-CN" altLang="en-US" sz="2400" dirty="0">
                <a:ea typeface="宋体" panose="02010600030101010101" pitchFamily="2" charset="-122"/>
              </a:rPr>
              <a:t>释放资源</a:t>
            </a: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r>
              <a:rPr lang="en-US" altLang="zh-CN" sz="2400" dirty="0">
                <a:ea typeface="宋体" panose="02010600030101010101" pitchFamily="2" charset="-122"/>
              </a:rPr>
              <a:t>,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// </a:t>
            </a:r>
            <a:r>
              <a:rPr lang="en-US" altLang="zh-CN" sz="2400" dirty="0" err="1">
                <a:ea typeface="宋体" panose="02010600030101010101" pitchFamily="2" charset="-122"/>
              </a:rPr>
              <a:t>Statement,Connection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569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447191" y="764704"/>
            <a:ext cx="4240461" cy="9365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释放资源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2996" y="1916832"/>
            <a:ext cx="7768853" cy="389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释放</a:t>
            </a:r>
            <a:r>
              <a:rPr lang="en-US" altLang="zh-CN" sz="2400" dirty="0" err="1">
                <a:ea typeface="宋体" panose="02010600030101010101" pitchFamily="2" charset="-122"/>
              </a:rPr>
              <a:t>ResultSet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Statement,Connection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数据库连接（</a:t>
            </a:r>
            <a:r>
              <a:rPr lang="en-US" altLang="zh-CN" sz="2400" dirty="0"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ea typeface="宋体" panose="02010600030101010101" pitchFamily="2" charset="-122"/>
              </a:rPr>
              <a:t>）是非常稀有的资源，用完后必须马上释放，如果</a:t>
            </a:r>
            <a:r>
              <a:rPr lang="en-US" altLang="zh-CN" sz="2400" dirty="0"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ea typeface="宋体" panose="02010600030101010101" pitchFamily="2" charset="-122"/>
              </a:rPr>
              <a:t>不能及时正确的关闭将导致系统宕机。</a:t>
            </a:r>
            <a:r>
              <a:rPr lang="en-US" altLang="zh-CN" sz="2400" dirty="0"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ea typeface="宋体" panose="02010600030101010101" pitchFamily="2" charset="-122"/>
              </a:rPr>
              <a:t>的使用原则是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尽量晚创建，尽量早的释放。</a:t>
            </a:r>
          </a:p>
        </p:txBody>
      </p:sp>
    </p:spTree>
    <p:extLst>
      <p:ext uri="{BB962C8B-B14F-4D97-AF65-F5344CB8AC3E}">
        <p14:creationId xmlns:p14="http://schemas.microsoft.com/office/powerpoint/2010/main" val="1816363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980728"/>
            <a:ext cx="2752015" cy="857256"/>
          </a:xfrm>
        </p:spPr>
        <p:txBody>
          <a:bodyPr/>
          <a:lstStyle/>
          <a:p>
            <a:r>
              <a:rPr lang="en-US" altLang="zh-CN" b="1" dirty="0" err="1">
                <a:latin typeface="+mn-lt"/>
                <a:ea typeface="宋体" pitchFamily="2" charset="-122"/>
              </a:rPr>
              <a:t>ResultSet</a:t>
            </a:r>
            <a:endParaRPr lang="en-US" altLang="zh-CN" b="1" dirty="0">
              <a:latin typeface="+mn-lt"/>
              <a:ea typeface="宋体" pitchFamily="2" charset="-122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16832"/>
            <a:ext cx="7858180" cy="4666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通过</a:t>
            </a:r>
            <a:r>
              <a:rPr lang="zh-CN" altLang="en-US" sz="2400">
                <a:ea typeface="宋体" pitchFamily="2" charset="-122"/>
                <a:cs typeface="Arial Unicode MS" pitchFamily="34" charset="-122"/>
              </a:rPr>
              <a:t>调用 </a:t>
            </a:r>
            <a:r>
              <a:rPr lang="en-US" altLang="zh-CN" sz="2400">
                <a:ea typeface="宋体" pitchFamily="2" charset="-122"/>
                <a:cs typeface="Arial Unicode MS" pitchFamily="34" charset="-122"/>
              </a:rPr>
              <a:t>PreparedStatement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对象的 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excuteQuery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()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方法创建该对象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对象以逻辑表格的形式封装了执行数据库操作的结果集，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接口由数据库厂商实现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对象维护了一个指向当前数据行的游标，初始的时候，游标在第一行之前，可以通过 </a:t>
            </a: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对象的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next()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方法移动到下一行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Arial Unicode MS" pitchFamily="34" charset="-122"/>
              </a:rPr>
              <a:t>ResultSet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接口的常用方法：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boolean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next()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getString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…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5598" y="224570"/>
            <a:ext cx="720443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>
                <a:solidFill>
                  <a:srgbClr val="FFFF00"/>
                </a:solidFill>
                <a:ea typeface="宋体" pitchFamily="2" charset="-122"/>
              </a:rPr>
              <a:t>使用</a:t>
            </a:r>
            <a:r>
              <a:rPr lang="en-US" altLang="zh-CN" sz="2400" b="1">
                <a:solidFill>
                  <a:srgbClr val="FFFF00"/>
                </a:solidFill>
                <a:ea typeface="宋体" pitchFamily="2" charset="-122"/>
              </a:rPr>
              <a:t>ResultSet/ResultSetMetaData</a:t>
            </a:r>
            <a:r>
              <a:rPr lang="zh-CN" altLang="en-US" sz="2400" b="1">
                <a:solidFill>
                  <a:srgbClr val="FFFF00"/>
                </a:solidFill>
                <a:ea typeface="宋体" pitchFamily="2" charset="-122"/>
              </a:rPr>
              <a:t>实现数据表的查询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00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37264"/>
            <a:ext cx="536059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2051720" y="1988840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760" y="1599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ResultSet</a:t>
            </a:r>
            <a:r>
              <a:rPr lang="en-US" altLang="zh-CN" dirty="0"/>
              <a:t>  </a:t>
            </a:r>
            <a:r>
              <a:rPr lang="en-US" altLang="zh-CN" dirty="0" err="1"/>
              <a:t>rs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1328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rs.next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79712" y="2597304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57344"/>
            <a:ext cx="5360596" cy="27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179088" y="32443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rs.getInt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6896" y="36157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rs.getString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91862" y="39850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rs.getString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6292" y="41697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rs.getDate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979712" y="2355548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24955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31476" y="5215553"/>
            <a:ext cx="4712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anose="02010600030101010101" pitchFamily="2" charset="-122"/>
              </a:rPr>
              <a:t>ORM:Object</a:t>
            </a:r>
            <a:r>
              <a:rPr lang="en-US" altLang="zh-CN" sz="2000" dirty="0">
                <a:ea typeface="宋体" panose="02010600030101010101" pitchFamily="2" charset="-122"/>
              </a:rPr>
              <a:t> Relation Mapping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表 与 类 对应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表的一行数据 与 类的一个对象对应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表的一列 与类的一个属性对应</a:t>
            </a:r>
          </a:p>
        </p:txBody>
      </p:sp>
      <p:cxnSp>
        <p:nvCxnSpPr>
          <p:cNvPr id="18" name="曲线连接符 17"/>
          <p:cNvCxnSpPr>
            <a:stCxn id="11" idx="2"/>
          </p:cNvCxnSpPr>
          <p:nvPr/>
        </p:nvCxnSpPr>
        <p:spPr>
          <a:xfrm rot="5400000">
            <a:off x="2239685" y="3641725"/>
            <a:ext cx="1543526" cy="1487408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10800000" flipV="1">
            <a:off x="2843808" y="3985042"/>
            <a:ext cx="1872208" cy="1388174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10800000" flipV="1">
            <a:off x="3011448" y="4354374"/>
            <a:ext cx="2280414" cy="1378882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6" idx="1"/>
          </p:cNvCxnSpPr>
          <p:nvPr/>
        </p:nvCxnSpPr>
        <p:spPr>
          <a:xfrm rot="10800000" flipV="1">
            <a:off x="2843808" y="4354374"/>
            <a:ext cx="4352485" cy="1522898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79911" y="8871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id,email,name,birth</a:t>
            </a:r>
            <a:r>
              <a:rPr lang="en-US" altLang="zh-CN" dirty="0"/>
              <a:t> from customers where id &lt; 4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68144" y="1483043"/>
            <a:ext cx="72008" cy="6498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8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357430"/>
            <a:ext cx="556009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>
          <a:xfrm>
            <a:off x="1857356" y="208373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857356" y="250030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55947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初始状态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指向第一条记录的前面</a:t>
            </a:r>
            <a:r>
              <a:rPr lang="en-US" altLang="zh-CN" dirty="0">
                <a:ea typeface="宋体" pitchFamily="2" charset="-122"/>
              </a:rPr>
              <a:t>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196" y="2439127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next(): </a:t>
            </a:r>
            <a:r>
              <a:rPr lang="zh-CN" altLang="en-US" dirty="0">
                <a:ea typeface="宋体" pitchFamily="2" charset="-122"/>
              </a:rPr>
              <a:t>若返回</a:t>
            </a:r>
            <a:r>
              <a:rPr lang="en-US" altLang="zh-CN" dirty="0">
                <a:ea typeface="宋体" pitchFamily="2" charset="-122"/>
              </a:rPr>
              <a:t>true</a:t>
            </a:r>
            <a:r>
              <a:rPr lang="zh-CN" altLang="en-US" dirty="0">
                <a:ea typeface="宋体" pitchFamily="2" charset="-122"/>
              </a:rPr>
              <a:t>， 就向下移动一行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00364" y="514351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getInt</a:t>
            </a:r>
            <a:r>
              <a:rPr lang="en-US" altLang="zh-CN" dirty="0">
                <a:ea typeface="宋体" pitchFamily="2" charset="-122"/>
              </a:rPr>
              <a:t>(1)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050" y="914411"/>
            <a:ext cx="5818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SELECT id, name, age, birth FROM </a:t>
            </a:r>
            <a:r>
              <a:rPr lang="en-US" altLang="zh-CN" sz="2000" dirty="0" err="1">
                <a:ea typeface="宋体" pitchFamily="2" charset="-122"/>
              </a:rPr>
              <a:t>customer_table</a:t>
            </a:r>
            <a:endParaRPr lang="zh-CN" altLang="en-US" sz="2000" dirty="0"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714752"/>
            <a:ext cx="564357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071934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getString</a:t>
            </a:r>
            <a:r>
              <a:rPr lang="en-US" altLang="zh-CN" dirty="0">
                <a:ea typeface="宋体" pitchFamily="2" charset="-122"/>
              </a:rPr>
              <a:t>(2)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stCxn id="15" idx="0"/>
          </p:cNvCxnSpPr>
          <p:nvPr/>
        </p:nvCxnSpPr>
        <p:spPr>
          <a:xfrm flipV="1">
            <a:off x="4750595" y="4071944"/>
            <a:ext cx="392908" cy="1071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0760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getInt</a:t>
            </a:r>
            <a:r>
              <a:rPr lang="en-US" altLang="zh-CN" dirty="0">
                <a:ea typeface="宋体" pitchFamily="2" charset="-122"/>
              </a:rPr>
              <a:t>(3)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stCxn id="18" idx="0"/>
          </p:cNvCxnSpPr>
          <p:nvPr/>
        </p:nvCxnSpPr>
        <p:spPr>
          <a:xfrm rot="16200000" flipV="1">
            <a:off x="6125777" y="4589867"/>
            <a:ext cx="1000132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86678" y="514351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getDate</a:t>
            </a:r>
            <a:r>
              <a:rPr lang="en-US" altLang="zh-CN" dirty="0">
                <a:ea typeface="宋体" pitchFamily="2" charset="-122"/>
              </a:rPr>
              <a:t>(4)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0"/>
          </p:cNvCxnSpPr>
          <p:nvPr/>
        </p:nvCxnSpPr>
        <p:spPr>
          <a:xfrm rot="16200000" flipV="1">
            <a:off x="7804554" y="4482726"/>
            <a:ext cx="1071570" cy="250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86116" y="3000372"/>
            <a:ext cx="58578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094812"/>
            <a:ext cx="371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b="1" dirty="0">
                <a:ea typeface="宋体" pitchFamily="2" charset="-122"/>
              </a:rPr>
              <a:t>数组</a:t>
            </a:r>
            <a:r>
              <a:rPr lang="en-US" altLang="zh-CN" sz="1600" b="1" dirty="0">
                <a:ea typeface="宋体" pitchFamily="2" charset="-122"/>
              </a:rPr>
              <a:t>: new Object[]{4, “Mike”, 26, null}</a:t>
            </a:r>
          </a:p>
          <a:p>
            <a:pPr marL="342900" indent="-342900">
              <a:buAutoNum type="arabicPeriod"/>
            </a:pPr>
            <a:r>
              <a:rPr lang="en-US" altLang="zh-CN" sz="1600" b="1" dirty="0">
                <a:ea typeface="宋体" pitchFamily="2" charset="-122"/>
              </a:rPr>
              <a:t>Customer: </a:t>
            </a:r>
            <a:r>
              <a:rPr lang="zh-CN" altLang="en-US" sz="1600" b="1" dirty="0">
                <a:ea typeface="宋体" pitchFamily="2" charset="-122"/>
              </a:rPr>
              <a:t>一条记录对应一个对象</a:t>
            </a:r>
            <a:endParaRPr lang="en-US" altLang="zh-CN" sz="1600" b="1" dirty="0">
              <a:ea typeface="宋体" pitchFamily="2" charset="-122"/>
            </a:endParaRPr>
          </a:p>
          <a:p>
            <a:pPr marL="800100" lvl="1" indent="-342900">
              <a:buAutoNum type="arabicPeriod"/>
            </a:pPr>
            <a:r>
              <a:rPr lang="en-US" altLang="zh-CN" sz="1600" b="1" dirty="0">
                <a:ea typeface="宋体" pitchFamily="2" charset="-122"/>
              </a:rPr>
              <a:t>id</a:t>
            </a:r>
          </a:p>
          <a:p>
            <a:pPr marL="800100" lvl="1" indent="-342900">
              <a:buAutoNum type="arabicPeriod"/>
            </a:pPr>
            <a:r>
              <a:rPr lang="en-US" altLang="zh-CN" sz="1600" b="1" dirty="0">
                <a:ea typeface="宋体" pitchFamily="2" charset="-122"/>
              </a:rPr>
              <a:t>name</a:t>
            </a:r>
          </a:p>
          <a:p>
            <a:pPr marL="800100" lvl="1" indent="-342900">
              <a:buAutoNum type="arabicPeriod"/>
            </a:pPr>
            <a:r>
              <a:rPr lang="en-US" altLang="zh-CN" sz="1600" b="1" dirty="0">
                <a:ea typeface="宋体" pitchFamily="2" charset="-122"/>
              </a:rPr>
              <a:t>age</a:t>
            </a:r>
          </a:p>
          <a:p>
            <a:pPr marL="800100" lvl="1" indent="-342900">
              <a:buAutoNum type="arabicPeriod"/>
            </a:pPr>
            <a:r>
              <a:rPr lang="en-US" altLang="zh-CN" sz="1600" b="1" dirty="0">
                <a:ea typeface="宋体" pitchFamily="2" charset="-122"/>
              </a:rPr>
              <a:t>birth</a:t>
            </a:r>
          </a:p>
          <a:p>
            <a:pPr marL="342900" indent="-342900">
              <a:buAutoNum type="arabicPeriod"/>
            </a:pPr>
            <a:endParaRPr lang="zh-CN" altLang="en-US" sz="1600" b="1" dirty="0">
              <a:ea typeface="宋体" pitchFamily="2" charset="-122"/>
            </a:endParaRPr>
          </a:p>
        </p:txBody>
      </p:sp>
      <p:cxnSp>
        <p:nvCxnSpPr>
          <p:cNvPr id="27" name="直接箭头连接符 26"/>
          <p:cNvCxnSpPr>
            <a:stCxn id="10" idx="0"/>
          </p:cNvCxnSpPr>
          <p:nvPr/>
        </p:nvCxnSpPr>
        <p:spPr>
          <a:xfrm flipV="1">
            <a:off x="3536149" y="4071944"/>
            <a:ext cx="535784" cy="1071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43972" y="4598512"/>
            <a:ext cx="285752" cy="285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500430" y="3714752"/>
            <a:ext cx="357190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cxnSp>
        <p:nvCxnSpPr>
          <p:cNvPr id="31" name="形状 30"/>
          <p:cNvCxnSpPr>
            <a:stCxn id="28" idx="6"/>
            <a:endCxn id="29" idx="3"/>
          </p:cNvCxnSpPr>
          <p:nvPr/>
        </p:nvCxnSpPr>
        <p:spPr>
          <a:xfrm flipV="1">
            <a:off x="1129724" y="4019633"/>
            <a:ext cx="2423015" cy="7217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06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20688"/>
            <a:ext cx="510513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</a:rPr>
              <a:t>关于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ResultSet</a:t>
            </a:r>
            <a:r>
              <a:rPr lang="zh-CN" altLang="en-US" b="1" dirty="0">
                <a:latin typeface="+mn-lt"/>
                <a:ea typeface="宋体" panose="02010600030101010101" pitchFamily="2" charset="-122"/>
              </a:rPr>
              <a:t>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68952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1. </a:t>
            </a:r>
            <a:r>
              <a:rPr lang="zh-CN" altLang="en-US" sz="2200" dirty="0">
                <a:ea typeface="宋体" panose="02010600030101010101" pitchFamily="2" charset="-122"/>
              </a:rPr>
              <a:t>查询</a:t>
            </a:r>
            <a:r>
              <a:rPr lang="zh-CN" altLang="en-US" sz="2200">
                <a:ea typeface="宋体" panose="02010600030101010101" pitchFamily="2" charset="-122"/>
              </a:rPr>
              <a:t>需要调用</a:t>
            </a:r>
            <a:r>
              <a:rPr lang="en-US" altLang="zh-CN" sz="2200">
                <a:ea typeface="宋体" panose="02010600030101010101" pitchFamily="2" charset="-122"/>
              </a:rPr>
              <a:t>Prepared</a:t>
            </a:r>
            <a:r>
              <a:rPr lang="zh-CN" altLang="en-US" sz="220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Statement </a:t>
            </a:r>
            <a:r>
              <a:rPr lang="zh-CN" altLang="en-US" sz="2200">
                <a:ea typeface="宋体" panose="02010600030101010101" pitchFamily="2" charset="-122"/>
              </a:rPr>
              <a:t>的 </a:t>
            </a:r>
            <a:r>
              <a:rPr lang="en-US" altLang="zh-CN" sz="2200">
                <a:ea typeface="宋体" panose="02010600030101010101" pitchFamily="2" charset="-122"/>
              </a:rPr>
              <a:t>executeQuery() </a:t>
            </a:r>
            <a:r>
              <a:rPr lang="zh-CN" altLang="en-US" sz="2200" dirty="0">
                <a:ea typeface="宋体" panose="02010600030101010101" pitchFamily="2" charset="-122"/>
              </a:rPr>
              <a:t>方法，查询结果是一个 </a:t>
            </a:r>
            <a:r>
              <a:rPr lang="en-US" altLang="zh-CN" sz="2200" dirty="0" err="1">
                <a:ea typeface="宋体" panose="02010600030101010101" pitchFamily="2" charset="-122"/>
              </a:rPr>
              <a:t>ResultSet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ea typeface="宋体" panose="02010600030101010101" pitchFamily="2" charset="-122"/>
              </a:rPr>
              <a:t>对象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2. </a:t>
            </a:r>
            <a:r>
              <a:rPr lang="zh-CN" altLang="en-US" sz="2200" dirty="0">
                <a:ea typeface="宋体" panose="02010600030101010101" pitchFamily="2" charset="-122"/>
              </a:rPr>
              <a:t>关于 </a:t>
            </a:r>
            <a:r>
              <a:rPr lang="en-US" altLang="zh-CN" sz="2200" dirty="0" err="1">
                <a:ea typeface="宋体" panose="02010600030101010101" pitchFamily="2" charset="-122"/>
              </a:rPr>
              <a:t>ResultSet</a:t>
            </a:r>
            <a:r>
              <a:rPr lang="zh-CN" altLang="en-US" sz="2200" dirty="0">
                <a:ea typeface="宋体" panose="02010600030101010101" pitchFamily="2" charset="-122"/>
              </a:rPr>
              <a:t>：代表结果集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宋体" panose="02010600030101010101" pitchFamily="2" charset="-122"/>
              </a:rPr>
              <a:t>ResultSet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ea typeface="宋体" panose="02010600030101010101" pitchFamily="2" charset="-122"/>
              </a:rPr>
              <a:t>结果集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ea typeface="宋体" panose="02010600030101010101" pitchFamily="2" charset="-122"/>
              </a:rPr>
              <a:t>封装了使用 </a:t>
            </a:r>
            <a:r>
              <a:rPr lang="en-US" altLang="zh-CN" sz="2000" dirty="0">
                <a:ea typeface="宋体" panose="02010600030101010101" pitchFamily="2" charset="-122"/>
              </a:rPr>
              <a:t>JDBC </a:t>
            </a:r>
            <a:r>
              <a:rPr lang="zh-CN" altLang="en-US" sz="2000" dirty="0">
                <a:ea typeface="宋体" panose="02010600030101010101" pitchFamily="2" charset="-122"/>
              </a:rPr>
              <a:t>进行查询的结果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>
                <a:ea typeface="宋体" panose="02010600030101010101" pitchFamily="2" charset="-122"/>
              </a:rPr>
              <a:t>调用 </a:t>
            </a:r>
            <a:r>
              <a:rPr lang="en-US" altLang="zh-CN" sz="2000">
                <a:ea typeface="宋体" panose="02010600030101010101" pitchFamily="2" charset="-122"/>
              </a:rPr>
              <a:t>PreparedStatement </a:t>
            </a:r>
            <a:r>
              <a:rPr lang="zh-CN" altLang="en-US" sz="2000" dirty="0">
                <a:ea typeface="宋体" panose="02010600030101010101" pitchFamily="2" charset="-122"/>
              </a:rPr>
              <a:t>对象</a:t>
            </a:r>
            <a:r>
              <a:rPr lang="zh-CN" altLang="en-US" sz="2000">
                <a:ea typeface="宋体" panose="02010600030101010101" pitchFamily="2" charset="-122"/>
              </a:rPr>
              <a:t>的 </a:t>
            </a:r>
            <a:r>
              <a:rPr lang="en-US" altLang="zh-CN" sz="2000">
                <a:ea typeface="宋体" panose="02010600030101010101" pitchFamily="2" charset="-122"/>
              </a:rPr>
              <a:t>executeQuery() </a:t>
            </a:r>
            <a:r>
              <a:rPr lang="zh-CN" altLang="en-US" sz="2000" dirty="0">
                <a:ea typeface="宋体" panose="02010600030101010101" pitchFamily="2" charset="-122"/>
              </a:rPr>
              <a:t>可以得到结果集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ea typeface="宋体" panose="02010600030101010101" pitchFamily="2" charset="-122"/>
              </a:rPr>
              <a:t>ResultSet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返回的实际上就是一张数据表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  <a:r>
              <a:rPr lang="zh-CN" altLang="en-US" sz="2000" dirty="0">
                <a:ea typeface="宋体" panose="02010600030101010101" pitchFamily="2" charset="-122"/>
              </a:rPr>
              <a:t>有一个指针指向数据表的第一条记录的前面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3.</a:t>
            </a:r>
            <a:r>
              <a:rPr lang="zh-CN" altLang="en-US" sz="2200" dirty="0">
                <a:ea typeface="宋体" panose="02010600030101010101" pitchFamily="2" charset="-122"/>
              </a:rPr>
              <a:t>可以调用 </a:t>
            </a:r>
            <a:r>
              <a:rPr lang="en-US" altLang="zh-CN" sz="2200" dirty="0">
                <a:ea typeface="宋体" panose="02010600030101010101" pitchFamily="2" charset="-122"/>
              </a:rPr>
              <a:t>next() </a:t>
            </a:r>
            <a:r>
              <a:rPr lang="zh-CN" altLang="en-US" sz="2200" dirty="0">
                <a:ea typeface="宋体" panose="02010600030101010101" pitchFamily="2" charset="-122"/>
              </a:rPr>
              <a:t>方法检测下一行是否有效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  <a:r>
              <a:rPr lang="zh-CN" altLang="en-US" sz="2200" dirty="0">
                <a:ea typeface="宋体" panose="02010600030101010101" pitchFamily="2" charset="-122"/>
              </a:rPr>
              <a:t>若有效该方法返回 </a:t>
            </a:r>
            <a:r>
              <a:rPr lang="en-US" altLang="zh-CN" sz="2200" dirty="0">
                <a:ea typeface="宋体" panose="02010600030101010101" pitchFamily="2" charset="-122"/>
              </a:rPr>
              <a:t>true, </a:t>
            </a:r>
            <a:r>
              <a:rPr lang="zh-CN" altLang="en-US" sz="2200" dirty="0">
                <a:ea typeface="宋体" panose="02010600030101010101" pitchFamily="2" charset="-122"/>
              </a:rPr>
              <a:t>且指针下移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  <a:r>
              <a:rPr lang="zh-CN" altLang="en-US" sz="2200" dirty="0">
                <a:ea typeface="宋体" panose="02010600030101010101" pitchFamily="2" charset="-122"/>
              </a:rPr>
              <a:t>相当于</a:t>
            </a:r>
            <a:r>
              <a:rPr lang="en-US" altLang="zh-CN" sz="2200" dirty="0">
                <a:ea typeface="宋体" panose="02010600030101010101" pitchFamily="2" charset="-122"/>
              </a:rPr>
              <a:t>Iterator </a:t>
            </a:r>
            <a:r>
              <a:rPr lang="zh-CN" altLang="en-US" sz="2200" dirty="0">
                <a:ea typeface="宋体" panose="02010600030101010101" pitchFamily="2" charset="-122"/>
              </a:rPr>
              <a:t>对象的 </a:t>
            </a:r>
            <a:r>
              <a:rPr lang="en-US" altLang="zh-CN" sz="2200" dirty="0" err="1">
                <a:ea typeface="宋体" panose="02010600030101010101" pitchFamily="2" charset="-122"/>
              </a:rPr>
              <a:t>hasNext</a:t>
            </a:r>
            <a:r>
              <a:rPr lang="en-US" altLang="zh-CN" sz="2200" dirty="0">
                <a:ea typeface="宋体" panose="02010600030101010101" pitchFamily="2" charset="-122"/>
              </a:rPr>
              <a:t>() </a:t>
            </a:r>
            <a:r>
              <a:rPr lang="zh-CN" altLang="en-US" sz="2200" dirty="0">
                <a:ea typeface="宋体" panose="02010600030101010101" pitchFamily="2" charset="-122"/>
              </a:rPr>
              <a:t>和 </a:t>
            </a:r>
            <a:r>
              <a:rPr lang="en-US" altLang="zh-CN" sz="2200" dirty="0">
                <a:ea typeface="宋体" panose="02010600030101010101" pitchFamily="2" charset="-122"/>
              </a:rPr>
              <a:t>next() </a:t>
            </a:r>
            <a:r>
              <a:rPr lang="zh-CN" altLang="en-US" sz="2200" dirty="0">
                <a:ea typeface="宋体" panose="02010600030101010101" pitchFamily="2" charset="-122"/>
              </a:rPr>
              <a:t>方法的结合体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4.</a:t>
            </a:r>
            <a:r>
              <a:rPr lang="zh-CN" altLang="en-US" sz="2200" dirty="0">
                <a:ea typeface="宋体" panose="02010600030101010101" pitchFamily="2" charset="-122"/>
              </a:rPr>
              <a:t>当指针指向一行时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zh-CN" altLang="en-US" sz="2200" dirty="0">
                <a:ea typeface="宋体" panose="02010600030101010101" pitchFamily="2" charset="-122"/>
              </a:rPr>
              <a:t>可以通过调用 </a:t>
            </a:r>
            <a:r>
              <a:rPr lang="en-US" altLang="zh-CN" sz="2200" dirty="0" err="1">
                <a:ea typeface="宋体" panose="02010600030101010101" pitchFamily="2" charset="-122"/>
              </a:rPr>
              <a:t>getXxx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</a:rPr>
              <a:t> index) </a:t>
            </a:r>
            <a:r>
              <a:rPr lang="zh-CN" altLang="en-US" sz="2200" dirty="0">
                <a:ea typeface="宋体" panose="02010600030101010101" pitchFamily="2" charset="-122"/>
              </a:rPr>
              <a:t>或 </a:t>
            </a:r>
            <a:r>
              <a:rPr lang="en-US" altLang="zh-CN" sz="2200" dirty="0" err="1">
                <a:ea typeface="宋体" panose="02010600030101010101" pitchFamily="2" charset="-122"/>
              </a:rPr>
              <a:t>getXxx</a:t>
            </a:r>
            <a:r>
              <a:rPr lang="en-US" altLang="zh-CN" sz="2200" dirty="0"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ea typeface="宋体" panose="02010600030101010101" pitchFamily="2" charset="-122"/>
              </a:rPr>
              <a:t>int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columnName</a:t>
            </a:r>
            <a:r>
              <a:rPr lang="en-US" altLang="zh-CN" sz="2200" dirty="0">
                <a:ea typeface="宋体" panose="02010600030101010101" pitchFamily="2" charset="-122"/>
              </a:rPr>
              <a:t>) </a:t>
            </a:r>
            <a:r>
              <a:rPr lang="zh-CN" altLang="en-US" sz="2200" dirty="0">
                <a:ea typeface="宋体" panose="02010600030101010101" pitchFamily="2" charset="-122"/>
              </a:rPr>
              <a:t>获取每一列的值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</a:rPr>
              <a:t>例如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en-US" altLang="zh-CN" sz="2000" dirty="0" err="1">
                <a:ea typeface="宋体" panose="02010600030101010101" pitchFamily="2" charset="-122"/>
              </a:rPr>
              <a:t>getInt</a:t>
            </a:r>
            <a:r>
              <a:rPr lang="en-US" altLang="zh-CN" sz="2000" dirty="0">
                <a:ea typeface="宋体" panose="02010600030101010101" pitchFamily="2" charset="-122"/>
              </a:rPr>
              <a:t>(1), </a:t>
            </a:r>
            <a:r>
              <a:rPr lang="en-US" altLang="zh-CN" sz="2000" dirty="0" err="1">
                <a:ea typeface="宋体" panose="02010600030101010101" pitchFamily="2" charset="-122"/>
              </a:rPr>
              <a:t>getString</a:t>
            </a:r>
            <a:r>
              <a:rPr lang="en-US" altLang="zh-CN" sz="2000" dirty="0">
                <a:ea typeface="宋体" panose="02010600030101010101" pitchFamily="2" charset="-122"/>
              </a:rPr>
              <a:t>("name")</a:t>
            </a:r>
          </a:p>
          <a:p>
            <a:pPr marL="0" indent="0"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5.ResultSet </a:t>
            </a:r>
            <a:r>
              <a:rPr lang="zh-CN" altLang="en-US" sz="2200" dirty="0">
                <a:ea typeface="宋体" panose="02010600030101010101" pitchFamily="2" charset="-122"/>
              </a:rPr>
              <a:t>当然也需要进行关闭</a:t>
            </a:r>
            <a:r>
              <a:rPr lang="en-US" altLang="zh-CN" sz="2200" dirty="0">
                <a:ea typeface="宋体" panose="02010600030101010101" pitchFamily="2" charset="-122"/>
              </a:rPr>
              <a:t>. </a:t>
            </a:r>
            <a:endParaRPr lang="zh-CN" altLang="en-US" sz="2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51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ea typeface="宋体" pitchFamily="2" charset="-122"/>
              </a:rPr>
              <a:t>1-JDBC</a:t>
            </a:r>
            <a:r>
              <a:rPr lang="zh-CN" altLang="en-US" b="1" dirty="0">
                <a:ea typeface="宋体" pitchFamily="2" charset="-122"/>
              </a:rPr>
              <a:t>概述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7981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87134"/>
              </p:ext>
            </p:extLst>
          </p:nvPr>
        </p:nvGraphicFramePr>
        <p:xfrm>
          <a:off x="2483768" y="2780928"/>
          <a:ext cx="3912096" cy="116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AA_ORDER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1990-12-12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BB_ORDER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1990-12-13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22679"/>
              </p:ext>
            </p:extLst>
          </p:nvPr>
        </p:nvGraphicFramePr>
        <p:xfrm>
          <a:off x="2411760" y="4869160"/>
          <a:ext cx="4176464" cy="1167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301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order_name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order_date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AA_ORDER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1990-12-12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0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BB_ORDER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1990-12-13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211960" y="4005064"/>
            <a:ext cx="0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252445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ResultSetMetaData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83671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String </a:t>
            </a:r>
            <a:r>
              <a:rPr lang="en-US" altLang="zh-CN" sz="2400" dirty="0" err="1"/>
              <a:t>sql</a:t>
            </a:r>
            <a:r>
              <a:rPr lang="en-US" altLang="zh-CN" sz="2400" dirty="0"/>
              <a:t> = “”;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1328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宋体" pitchFamily="2" charset="-122"/>
              </a:rPr>
              <a:t>ResultSet</a:t>
            </a:r>
            <a:r>
              <a:rPr lang="zh-CN" altLang="en-US" sz="2400" dirty="0">
                <a:ea typeface="宋体" pitchFamily="2" charset="-122"/>
              </a:rPr>
              <a:t>对象</a:t>
            </a:r>
          </a:p>
        </p:txBody>
      </p:sp>
      <p:cxnSp>
        <p:nvCxnSpPr>
          <p:cNvPr id="11" name="直接箭头连接符 10"/>
          <p:cNvCxnSpPr>
            <a:stCxn id="8" idx="2"/>
            <a:endCxn id="9" idx="0"/>
          </p:cNvCxnSpPr>
          <p:nvPr/>
        </p:nvCxnSpPr>
        <p:spPr>
          <a:xfrm>
            <a:off x="4355976" y="1298377"/>
            <a:ext cx="0" cy="83447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148478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得到结果集</a:t>
            </a:r>
          </a:p>
        </p:txBody>
      </p:sp>
    </p:spTree>
    <p:extLst>
      <p:ext uri="{BB962C8B-B14F-4D97-AF65-F5344CB8AC3E}">
        <p14:creationId xmlns:p14="http://schemas.microsoft.com/office/powerpoint/2010/main" val="1650476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08720"/>
            <a:ext cx="2609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7045" y="2108870"/>
            <a:ext cx="19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order</a:t>
            </a:r>
            <a:r>
              <a:rPr lang="zh-CN" altLang="en-US" dirty="0"/>
              <a:t>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1880" y="247151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order_id</a:t>
            </a:r>
            <a:r>
              <a:rPr lang="en-US" altLang="zh-CN" dirty="0"/>
              <a:t> </a:t>
            </a:r>
            <a:r>
              <a:rPr lang="en-US" altLang="zh-CN" dirty="0" err="1"/>
              <a:t>id,order_name</a:t>
            </a:r>
            <a:r>
              <a:rPr lang="en-US" altLang="zh-CN" dirty="0"/>
              <a:t> </a:t>
            </a:r>
            <a:r>
              <a:rPr lang="en-US" altLang="zh-CN" dirty="0" err="1"/>
              <a:t>name,order_date</a:t>
            </a:r>
            <a:r>
              <a:rPr lang="en-US" altLang="zh-CN" dirty="0"/>
              <a:t> date</a:t>
            </a:r>
          </a:p>
          <a:p>
            <a:r>
              <a:rPr lang="en-US" altLang="zh-CN" dirty="0"/>
              <a:t>from order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order_id</a:t>
            </a:r>
            <a:r>
              <a:rPr lang="en-US" altLang="zh-CN" dirty="0"/>
              <a:t> &lt;5;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31146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5652120" y="764704"/>
            <a:ext cx="7200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16089" y="5202252"/>
            <a:ext cx="469388" cy="300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20" y="3774065"/>
            <a:ext cx="2152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>
            <a:off x="7092280" y="3140968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8" y="39330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ResultSet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012160" y="3573016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3" name="曲线连接符 12"/>
          <p:cNvCxnSpPr>
            <a:stCxn id="11" idx="4"/>
          </p:cNvCxnSpPr>
          <p:nvPr/>
        </p:nvCxnSpPr>
        <p:spPr>
          <a:xfrm rot="5400000">
            <a:off x="3815013" y="2903521"/>
            <a:ext cx="1419641" cy="3478711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4048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PropertyUtils</a:t>
            </a:r>
            <a:r>
              <a:rPr lang="en-US" altLang="zh-CN" dirty="0"/>
              <a:t>(order,id,1);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092280" y="5310500"/>
            <a:ext cx="0" cy="7546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92080" y="606511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rsmd.getColumnLabel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7308304" y="5202252"/>
            <a:ext cx="432048" cy="4855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52134" y="5687808"/>
            <a:ext cx="1619672" cy="37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rs.getObject</a:t>
            </a:r>
            <a:r>
              <a:rPr lang="en-US" altLang="zh-CN" dirty="0"/>
              <a:t>(1);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5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836712"/>
            <a:ext cx="5218964" cy="937250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JDBC API 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小结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8001056" cy="4464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3200" dirty="0">
                <a:ea typeface="宋体" pitchFamily="2" charset="-122"/>
                <a:cs typeface="Arial Unicode MS" pitchFamily="34" charset="-122"/>
              </a:rPr>
              <a:t>两种思想</a:t>
            </a:r>
            <a:endParaRPr lang="en-US" altLang="zh-CN" sz="3200" dirty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面向接口编程的思想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itchFamily="2" charset="-122"/>
                <a:cs typeface="Arial Unicode MS" pitchFamily="34" charset="-122"/>
              </a:rPr>
              <a:t>ORM</a:t>
            </a:r>
            <a:r>
              <a:rPr lang="zh-CN" altLang="en-US" dirty="0">
                <a:ea typeface="宋体" pitchFamily="2" charset="-122"/>
                <a:cs typeface="Arial Unicode MS" pitchFamily="34" charset="-122"/>
              </a:rPr>
              <a:t>思想</a:t>
            </a:r>
            <a:endParaRPr lang="en-US" altLang="zh-CN" dirty="0">
              <a:ea typeface="宋体" pitchFamily="2" charset="-122"/>
              <a:cs typeface="Arial Unicode MS" pitchFamily="34" charset="-122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 err="1">
                <a:ea typeface="宋体" pitchFamily="2" charset="-122"/>
                <a:cs typeface="Arial Unicode MS" pitchFamily="34" charset="-122"/>
              </a:rPr>
              <a:t>sql</a:t>
            </a:r>
            <a:r>
              <a:rPr lang="zh-CN" altLang="en-US" sz="1800" dirty="0">
                <a:ea typeface="宋体" pitchFamily="2" charset="-122"/>
                <a:cs typeface="Arial Unicode MS" pitchFamily="34" charset="-122"/>
              </a:rPr>
              <a:t>是需要结合列名和表的属性名来写。注意起别名。</a:t>
            </a:r>
            <a:endParaRPr lang="en-US" altLang="zh-CN" sz="1800" dirty="0">
              <a:ea typeface="宋体" pitchFamily="2" charset="-122"/>
              <a:cs typeface="Arial Unicode MS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ea typeface="宋体" pitchFamily="2" charset="-122"/>
              <a:cs typeface="Arial Unicode MS" pitchFamily="34" charset="-122"/>
            </a:endParaRPr>
          </a:p>
          <a:p>
            <a:pPr marL="57150" lvl="1" indent="-34290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3200">
                <a:ea typeface="宋体" pitchFamily="2" charset="-122"/>
                <a:cs typeface="Arial Unicode MS" pitchFamily="34" charset="-122"/>
              </a:rPr>
              <a:t>两种</a:t>
            </a:r>
            <a:r>
              <a:rPr lang="zh-CN" altLang="en-US" sz="3200" dirty="0">
                <a:ea typeface="宋体" pitchFamily="2" charset="-122"/>
                <a:cs typeface="Arial Unicode MS" pitchFamily="34" charset="-122"/>
              </a:rPr>
              <a:t>技术</a:t>
            </a:r>
            <a:endParaRPr lang="en-US" altLang="zh-CN" sz="3200" dirty="0">
              <a:ea typeface="宋体" pitchFamily="2" charset="-122"/>
              <a:cs typeface="Arial Unicode MS" pitchFamily="34" charset="-122"/>
            </a:endParaRPr>
          </a:p>
          <a:p>
            <a:pPr marL="7416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>
                <a:ea typeface="宋体" pitchFamily="2" charset="-122"/>
                <a:cs typeface="Arial Unicode MS" pitchFamily="34" charset="-122"/>
              </a:rPr>
              <a:t>JDBC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元数据</a:t>
            </a:r>
            <a:r>
              <a:rPr lang="zh-CN" altLang="en-US" sz="2400">
                <a:ea typeface="宋体" pitchFamily="2" charset="-122"/>
                <a:cs typeface="Arial Unicode MS" pitchFamily="34" charset="-122"/>
              </a:rPr>
              <a:t>：</a:t>
            </a:r>
            <a:r>
              <a:rPr lang="en-US" altLang="zh-CN" sz="2400">
                <a:ea typeface="宋体" pitchFamily="2" charset="-122"/>
                <a:cs typeface="Arial Unicode MS" pitchFamily="34" charset="-122"/>
              </a:rPr>
              <a:t>ResultSetMetaData</a:t>
            </a:r>
          </a:p>
          <a:p>
            <a:pPr marL="741600" lvl="2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>
                <a:ea typeface="宋体" pitchFamily="2" charset="-122"/>
                <a:cs typeface="Arial Unicode MS" pitchFamily="34" charset="-122"/>
              </a:rPr>
              <a:t>通过反射，获取指定的属性，并赋值</a:t>
            </a:r>
            <a:endParaRPr lang="en-US" altLang="zh-CN" sz="2400" dirty="0"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474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4483" y="692696"/>
            <a:ext cx="1581150" cy="97404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1</a:t>
            </a:r>
          </a:p>
        </p:txBody>
      </p:sp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797580" y="1526880"/>
            <a:ext cx="68405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ea typeface="宋体" pitchFamily="2" charset="-122"/>
                <a:cs typeface="Arial Unicode MS" pitchFamily="34" charset="-122"/>
              </a:rPr>
              <a:t>1.</a:t>
            </a:r>
            <a:r>
              <a:rPr kumimoji="1" lang="zh-CN" altLang="en-US" sz="2400" b="1" dirty="0">
                <a:ea typeface="宋体" pitchFamily="2" charset="-122"/>
                <a:cs typeface="Arial Unicode MS" pitchFamily="34" charset="-122"/>
              </a:rPr>
              <a:t>从控制台向数据库的表</a:t>
            </a:r>
            <a:r>
              <a:rPr kumimoji="1" lang="en-US" altLang="zh-CN" sz="2400" b="1" dirty="0">
                <a:ea typeface="宋体" pitchFamily="2" charset="-122"/>
                <a:cs typeface="Arial Unicode MS" pitchFamily="34" charset="-122"/>
              </a:rPr>
              <a:t>customers</a:t>
            </a:r>
            <a:r>
              <a:rPr kumimoji="1" lang="zh-CN" altLang="en-US" sz="2400" b="1" dirty="0">
                <a:ea typeface="宋体" pitchFamily="2" charset="-122"/>
                <a:cs typeface="Arial Unicode MS" pitchFamily="34" charset="-122"/>
              </a:rPr>
              <a:t>中插入一条数据，表结构如下：</a:t>
            </a:r>
            <a:r>
              <a:rPr kumimoji="1" lang="zh-CN" altLang="en-US" sz="2400" dirty="0">
                <a:ea typeface="宋体" pitchFamily="2" charset="-122"/>
                <a:cs typeface="Arial Unicode MS" pitchFamily="34" charset="-122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825502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621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555536"/>
            <a:ext cx="1581150" cy="97404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</a:p>
        </p:txBody>
      </p:sp>
      <p:graphicFrame>
        <p:nvGraphicFramePr>
          <p:cNvPr id="565292" name="Group 4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4419520"/>
              </p:ext>
            </p:extLst>
          </p:nvPr>
        </p:nvGraphicFramePr>
        <p:xfrm>
          <a:off x="1260822" y="2247606"/>
          <a:ext cx="5759450" cy="367188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8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</a:rPr>
                        <a:t>字段名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</a:rPr>
                        <a:t>说明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FlowID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流水号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(10)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Type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四级／六级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(5)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IDCard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身份证号码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(18)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ExamCard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准考证号码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(15)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StudentName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学生姓名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(20)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Location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区域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varchar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(20)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Grade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成绩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(10)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797580" y="1526880"/>
            <a:ext cx="684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itchFamily="2" charset="-122"/>
                <a:cs typeface="Arial Unicode MS" pitchFamily="34" charset="-122"/>
              </a:rPr>
              <a:t>1.</a:t>
            </a:r>
            <a:r>
              <a:rPr kumimoji="1" lang="zh-CN" altLang="en-US" sz="2400" b="1">
                <a:ea typeface="宋体" pitchFamily="2" charset="-122"/>
                <a:cs typeface="Arial Unicode MS" pitchFamily="34" charset="-122"/>
              </a:rPr>
              <a:t>创立数据库表 </a:t>
            </a:r>
            <a:r>
              <a:rPr kumimoji="1" lang="en-US" altLang="zh-CN" sz="2400" b="1">
                <a:ea typeface="宋体" pitchFamily="2" charset="-122"/>
                <a:cs typeface="Arial Unicode MS" pitchFamily="34" charset="-122"/>
              </a:rPr>
              <a:t>examstudent</a:t>
            </a:r>
            <a:r>
              <a:rPr kumimoji="1" lang="zh-CN" altLang="en-US" sz="2400" b="1">
                <a:ea typeface="宋体" pitchFamily="2" charset="-122"/>
                <a:cs typeface="Arial Unicode MS" pitchFamily="34" charset="-122"/>
              </a:rPr>
              <a:t>，表结构如下：</a:t>
            </a:r>
            <a:r>
              <a:rPr kumimoji="1" lang="zh-CN" altLang="en-US" sz="2400">
                <a:ea typeface="宋体" pitchFamily="2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03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849808"/>
            <a:ext cx="2974084" cy="79324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</a:p>
        </p:txBody>
      </p:sp>
      <p:graphicFrame>
        <p:nvGraphicFramePr>
          <p:cNvPr id="566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691689"/>
              </p:ext>
            </p:extLst>
          </p:nvPr>
        </p:nvGraphicFramePr>
        <p:xfrm>
          <a:off x="467544" y="2420888"/>
          <a:ext cx="8215370" cy="36052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8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3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1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4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412824195263214584</a:t>
                      </a:r>
                      <a:endParaRPr kumimoji="0" lang="en-US" altLang="zh-CN" sz="4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200523164754000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张锋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郑州</a:t>
                      </a:r>
                      <a:endParaRPr kumimoji="0" lang="zh-CN" altLang="en-US" sz="4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222224195263214584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200523164754001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孙朋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大连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56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342824195263214584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200523164754002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刘明</a:t>
                      </a:r>
                      <a:endParaRPr kumimoji="0" lang="zh-CN" altLang="en-US" sz="4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沈阳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72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100824195263214584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200523164754003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赵虎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哈尔滨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95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454524195263214584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杨丽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北京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854524195263214584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200523164754005</a:t>
                      </a:r>
                      <a:endParaRPr kumimoji="0" lang="en-US" altLang="zh-CN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王小红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太原</a:t>
                      </a:r>
                      <a:endParaRPr kumimoji="0" lang="zh-CN" altLang="en-US" sz="4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</a:rPr>
                        <a:t>60</a:t>
                      </a:r>
                      <a:endParaRPr kumimoji="0" lang="en-US" altLang="zh-CN" sz="4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6333" name="Text Box 61"/>
          <p:cNvSpPr txBox="1">
            <a:spLocks noChangeArrowheads="1"/>
          </p:cNvSpPr>
          <p:nvPr/>
        </p:nvSpPr>
        <p:spPr bwMode="auto">
          <a:xfrm>
            <a:off x="785786" y="1643050"/>
            <a:ext cx="460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ea typeface="宋体" pitchFamily="2" charset="-122"/>
                <a:cs typeface="Arial Unicode MS" pitchFamily="34" charset="-122"/>
              </a:rPr>
              <a:t>2.</a:t>
            </a:r>
            <a:r>
              <a:rPr kumimoji="1" lang="zh-CN" altLang="en-US" sz="2800" dirty="0">
                <a:ea typeface="宋体" pitchFamily="2" charset="-122"/>
                <a:cs typeface="Arial Unicode MS" pitchFamily="34" charset="-122"/>
              </a:rPr>
              <a:t>向数据库中添加如下数据 </a:t>
            </a:r>
          </a:p>
        </p:txBody>
      </p:sp>
    </p:spTree>
    <p:extLst>
      <p:ext uri="{BB962C8B-B14F-4D97-AF65-F5344CB8AC3E}">
        <p14:creationId xmlns:p14="http://schemas.microsoft.com/office/powerpoint/2010/main" val="3970995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764704"/>
            <a:ext cx="4147374" cy="7235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696200" cy="6254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</a:rPr>
              <a:t>插入一个新的 </a:t>
            </a:r>
            <a:r>
              <a:rPr lang="en-US" altLang="zh-CN" sz="2800" dirty="0">
                <a:ea typeface="宋体" pitchFamily="2" charset="-122"/>
              </a:rPr>
              <a:t>student </a:t>
            </a:r>
            <a:r>
              <a:rPr lang="zh-CN" altLang="en-US" sz="2800" dirty="0">
                <a:ea typeface="宋体" pitchFamily="2" charset="-122"/>
              </a:rPr>
              <a:t>信息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1259632" y="2300448"/>
            <a:ext cx="3714776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请输入考生的详细信息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Type: 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IDCard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ExamCard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 err="1">
                <a:ea typeface="宋体" pitchFamily="2" charset="-122"/>
              </a:rPr>
              <a:t>StudentName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Location: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Grade: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信息录入成功</a:t>
            </a:r>
            <a:r>
              <a:rPr lang="en-US" altLang="zh-CN" sz="2400" dirty="0">
                <a:ea typeface="宋体" pitchFamily="2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3028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692696"/>
            <a:ext cx="1425575" cy="84072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643050"/>
            <a:ext cx="8143932" cy="10906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3.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在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eclipse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中建立 </a:t>
            </a:r>
            <a:r>
              <a:rPr lang="en-US" altLang="zh-CN" sz="2400" dirty="0">
                <a:ea typeface="宋体" pitchFamily="2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ea typeface="宋体" pitchFamily="2" charset="-122"/>
                <a:cs typeface="Arial Unicode MS" pitchFamily="34" charset="-122"/>
              </a:rPr>
              <a:t>程序：输入身份证号或准考证号可以查询到学生的基本信息。结果如下：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6" y="2847975"/>
            <a:ext cx="2495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86" y="2847975"/>
            <a:ext cx="3538206" cy="368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65505"/>
            <a:ext cx="2376264" cy="182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92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836712"/>
            <a:ext cx="3139340" cy="86524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练习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890713"/>
            <a:ext cx="4295775" cy="6746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ea typeface="宋体" pitchFamily="2" charset="-122"/>
                <a:cs typeface="Arial Unicode MS" pitchFamily="34" charset="-122"/>
              </a:rPr>
              <a:t>完成学生信息的删除功能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25937"/>
            <a:ext cx="2885038" cy="143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25937"/>
            <a:ext cx="3239103" cy="143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92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176464" cy="792088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JDBC</a:t>
            </a:r>
            <a:r>
              <a:rPr kumimoji="1"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</a:rPr>
              <a:t>基础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094" y="1546905"/>
            <a:ext cx="8001056" cy="452755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JDBC(</a:t>
            </a:r>
            <a:r>
              <a:rPr lang="en-US" sz="2400" dirty="0">
                <a:ea typeface="宋体" pitchFamily="2" charset="-122"/>
              </a:rPr>
              <a:t>Java Database Connectivity</a:t>
            </a:r>
            <a:r>
              <a:rPr kumimoji="1" lang="en-US" altLang="zh-CN" sz="2400" dirty="0">
                <a:ea typeface="宋体" pitchFamily="2" charset="-122"/>
              </a:rPr>
              <a:t>)</a:t>
            </a:r>
            <a:r>
              <a:rPr kumimoji="1" lang="zh-CN" altLang="en-US" sz="2400" dirty="0">
                <a:ea typeface="宋体" pitchFamily="2" charset="-122"/>
              </a:rPr>
              <a:t>是一个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独立于特定数据库管理系统</a:t>
            </a:r>
            <a:r>
              <a:rPr kumimoji="1" lang="zh-CN" altLang="en-US" sz="2400" dirty="0">
                <a:ea typeface="宋体" pitchFamily="2" charset="-122"/>
              </a:rPr>
              <a:t>、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通用的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SQL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数据库存取和操作的公共接口</a:t>
            </a:r>
            <a:r>
              <a:rPr kumimoji="1" lang="zh-CN" altLang="en-US" sz="2400" dirty="0">
                <a:ea typeface="宋体" pitchFamily="2" charset="-122"/>
              </a:rPr>
              <a:t>（一组</a:t>
            </a:r>
            <a:r>
              <a:rPr kumimoji="1" lang="en-US" altLang="zh-CN" sz="2400" dirty="0">
                <a:ea typeface="宋体" pitchFamily="2" charset="-122"/>
              </a:rPr>
              <a:t>API</a:t>
            </a:r>
            <a:r>
              <a:rPr kumimoji="1" lang="zh-CN" altLang="en-US" sz="2400" dirty="0">
                <a:ea typeface="宋体" pitchFamily="2" charset="-122"/>
              </a:rPr>
              <a:t>），定义了用来访问数据库的标准</a:t>
            </a:r>
            <a:r>
              <a:rPr kumimoji="1" lang="en-US" altLang="zh-CN" sz="2400" dirty="0">
                <a:ea typeface="宋体" pitchFamily="2" charset="-122"/>
              </a:rPr>
              <a:t>Java</a:t>
            </a:r>
            <a:r>
              <a:rPr kumimoji="1" lang="zh-CN" altLang="en-US" sz="2400" dirty="0">
                <a:ea typeface="宋体" pitchFamily="2" charset="-122"/>
              </a:rPr>
              <a:t>类库，（</a:t>
            </a:r>
            <a:r>
              <a:rPr kumimoji="1" lang="en-US" altLang="zh-CN" sz="2400" dirty="0" err="1">
                <a:ea typeface="宋体" pitchFamily="2" charset="-122"/>
              </a:rPr>
              <a:t>java.sql,javax.sql</a:t>
            </a:r>
            <a:r>
              <a:rPr kumimoji="1" lang="zh-CN" altLang="en-US" sz="2400" dirty="0">
                <a:ea typeface="宋体" pitchFamily="2" charset="-122"/>
              </a:rPr>
              <a:t>）使用这个类库可以以一种标准的方法、方便地访问数据库资源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为访问不同的数据库提供了一种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统一的途径</a:t>
            </a:r>
            <a:r>
              <a:rPr kumimoji="1" lang="zh-CN" altLang="en-US" sz="2400" dirty="0">
                <a:ea typeface="宋体" pitchFamily="2" charset="-122"/>
              </a:rPr>
              <a:t>，为开发者屏蔽了一些细节问题。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的目标是使</a:t>
            </a:r>
            <a:r>
              <a:rPr kumimoji="1" lang="en-US" altLang="zh-CN" sz="2400" dirty="0">
                <a:ea typeface="宋体" pitchFamily="2" charset="-122"/>
              </a:rPr>
              <a:t>Java</a:t>
            </a:r>
            <a:r>
              <a:rPr kumimoji="1" lang="zh-CN" altLang="en-US" sz="2400" dirty="0">
                <a:ea typeface="宋体" pitchFamily="2" charset="-122"/>
              </a:rPr>
              <a:t>程序员使用</a:t>
            </a:r>
            <a:r>
              <a:rPr kumimoji="1" lang="en-US" altLang="zh-CN" sz="2400" dirty="0">
                <a:ea typeface="宋体" pitchFamily="2" charset="-122"/>
              </a:rPr>
              <a:t>JDBC</a:t>
            </a:r>
            <a:r>
              <a:rPr kumimoji="1" lang="zh-CN" altLang="en-US" sz="2400" dirty="0">
                <a:ea typeface="宋体" pitchFamily="2" charset="-122"/>
              </a:rPr>
              <a:t>可以连接任何</a:t>
            </a:r>
            <a:r>
              <a:rPr kumimoji="1" lang="zh-CN" altLang="en-US" sz="2400" b="1" dirty="0">
                <a:solidFill>
                  <a:srgbClr val="FF0000"/>
                </a:solidFill>
                <a:ea typeface="宋体" pitchFamily="2" charset="-122"/>
              </a:rPr>
              <a:t>提供了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</a:rPr>
              <a:t>JDBC</a:t>
            </a:r>
            <a:r>
              <a:rPr kumimoji="1" lang="zh-CN" altLang="en-US" sz="2400" b="1" dirty="0">
                <a:solidFill>
                  <a:srgbClr val="FF0000"/>
                </a:solidFill>
                <a:ea typeface="宋体" pitchFamily="2" charset="-122"/>
              </a:rPr>
              <a:t>驱动程序</a:t>
            </a:r>
            <a:r>
              <a:rPr kumimoji="1" lang="zh-CN" altLang="en-US" sz="2400" dirty="0">
                <a:ea typeface="宋体" pitchFamily="2" charset="-122"/>
              </a:rPr>
              <a:t>的数据库系统，这样就使得程序员无需对特定的数据库系统的特点有过多的了解，从而大大简化和加快了开发过程。</a:t>
            </a:r>
          </a:p>
        </p:txBody>
      </p:sp>
    </p:spTree>
    <p:extLst>
      <p:ext uri="{BB962C8B-B14F-4D97-AF65-F5344CB8AC3E}">
        <p14:creationId xmlns:p14="http://schemas.microsoft.com/office/powerpoint/2010/main" val="320246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229600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序言：数据持久化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428736"/>
            <a:ext cx="8001056" cy="225425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</a:rPr>
              <a:t>持久化</a:t>
            </a:r>
            <a:r>
              <a:rPr lang="en-US" altLang="zh-CN" sz="2200" dirty="0">
                <a:ea typeface="宋体" pitchFamily="2" charset="-122"/>
              </a:rPr>
              <a:t>(persistence)</a:t>
            </a:r>
            <a:r>
              <a:rPr lang="zh-CN" altLang="en-US" sz="2200" dirty="0">
                <a:ea typeface="宋体" pitchFamily="2" charset="-122"/>
              </a:rPr>
              <a:t>：</a:t>
            </a:r>
            <a:r>
              <a:rPr lang="zh-CN" altLang="en-US" sz="2200" b="1" dirty="0">
                <a:solidFill>
                  <a:srgbClr val="0000FF"/>
                </a:solidFill>
                <a:ea typeface="宋体" pitchFamily="2" charset="-122"/>
              </a:rPr>
              <a:t>把数据保存到可掉电式存储设备中以供之后使用</a:t>
            </a:r>
            <a:r>
              <a:rPr lang="zh-CN" altLang="en-US" sz="2200" dirty="0">
                <a:ea typeface="宋体" pitchFamily="2" charset="-122"/>
              </a:rPr>
              <a:t>。大多数情况下，特别是企业级应用，</a:t>
            </a:r>
            <a:r>
              <a:rPr lang="zh-CN" altLang="en-US" sz="2200" b="1" dirty="0">
                <a:solidFill>
                  <a:srgbClr val="0000FF"/>
                </a:solidFill>
                <a:ea typeface="宋体" pitchFamily="2" charset="-122"/>
              </a:rPr>
              <a:t>数据持久化意味着将内存中的数据保存到硬盘上加以”固化”</a:t>
            </a:r>
            <a:r>
              <a:rPr lang="zh-CN" altLang="en-US" sz="2200" dirty="0">
                <a:ea typeface="宋体" pitchFamily="2" charset="-122"/>
              </a:rPr>
              <a:t>，而持久化的实现过程大多通过各种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</a:rPr>
              <a:t>关系数据库</a:t>
            </a:r>
            <a:r>
              <a:rPr lang="zh-CN" altLang="en-US" sz="2200" dirty="0">
                <a:ea typeface="宋体" pitchFamily="2" charset="-122"/>
              </a:rPr>
              <a:t>来完成。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200" dirty="0">
                <a:ea typeface="宋体" pitchFamily="2" charset="-122"/>
              </a:rPr>
              <a:t>持久化的主要应用是将内存中的数据存储在关系型数据库中，当然也可以存储在磁盘文件、</a:t>
            </a:r>
            <a:r>
              <a:rPr lang="en-US" altLang="zh-CN" sz="2200" dirty="0">
                <a:ea typeface="宋体" pitchFamily="2" charset="-122"/>
              </a:rPr>
              <a:t>XML</a:t>
            </a:r>
            <a:r>
              <a:rPr lang="zh-CN" altLang="en-US" sz="2200" dirty="0">
                <a:ea typeface="宋体" pitchFamily="2" charset="-122"/>
              </a:rPr>
              <a:t>数据文件中。 </a:t>
            </a:r>
          </a:p>
        </p:txBody>
      </p:sp>
      <p:pic>
        <p:nvPicPr>
          <p:cNvPr id="533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3643314"/>
            <a:ext cx="7461472" cy="2779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993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760" y="692696"/>
            <a:ext cx="8229600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</a:rPr>
              <a:t>Java </a:t>
            </a:r>
            <a:r>
              <a:rPr lang="zh-CN" altLang="en-US" b="1" dirty="0">
                <a:latin typeface="+mn-lt"/>
                <a:ea typeface="宋体" pitchFamily="2" charset="-122"/>
              </a:rPr>
              <a:t>中的数据存储技术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43050"/>
            <a:ext cx="7696200" cy="326866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</a:rPr>
              <a:t>在</a:t>
            </a:r>
            <a:r>
              <a:rPr lang="en-US" altLang="zh-CN" sz="2800" dirty="0">
                <a:ea typeface="宋体" pitchFamily="2" charset="-122"/>
              </a:rPr>
              <a:t>Java</a:t>
            </a:r>
            <a:r>
              <a:rPr lang="zh-CN" altLang="en-US" sz="2800" dirty="0">
                <a:ea typeface="宋体" pitchFamily="2" charset="-122"/>
              </a:rPr>
              <a:t>中，数据库存取技术可分为如下几类：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JDBC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直接访问数据库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</a:rPr>
              <a:t>JDO</a:t>
            </a:r>
            <a:r>
              <a:rPr lang="zh-CN" altLang="en-US" sz="2400" dirty="0">
                <a:ea typeface="宋体" pitchFamily="2" charset="-122"/>
              </a:rPr>
              <a:t>技术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第三方</a:t>
            </a:r>
            <a:r>
              <a:rPr lang="en-US" altLang="zh-CN" sz="2400" dirty="0">
                <a:ea typeface="宋体" pitchFamily="2" charset="-122"/>
              </a:rPr>
              <a:t>O/R</a:t>
            </a:r>
            <a:r>
              <a:rPr lang="zh-CN" altLang="en-US" sz="2400" dirty="0">
                <a:ea typeface="宋体" pitchFamily="2" charset="-122"/>
              </a:rPr>
              <a:t>工具，如</a:t>
            </a:r>
            <a:r>
              <a:rPr lang="en-US" altLang="zh-CN" sz="2400" dirty="0">
                <a:ea typeface="宋体" pitchFamily="2" charset="-122"/>
              </a:rPr>
              <a:t>Hibernate, </a:t>
            </a:r>
            <a:r>
              <a:rPr lang="en-US" altLang="zh-CN" sz="2400" dirty="0" err="1">
                <a:ea typeface="宋体" pitchFamily="2" charset="-122"/>
              </a:rPr>
              <a:t>ibatis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等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</a:rPr>
              <a:t>JDBC</a:t>
            </a:r>
            <a:r>
              <a:rPr lang="zh-CN" altLang="en-US" sz="2800" dirty="0">
                <a:ea typeface="宋体" pitchFamily="2" charset="-122"/>
              </a:rPr>
              <a:t>是</a:t>
            </a:r>
            <a:r>
              <a:rPr lang="en-US" altLang="zh-CN" sz="2800" dirty="0">
                <a:ea typeface="宋体" pitchFamily="2" charset="-122"/>
              </a:rPr>
              <a:t>java</a:t>
            </a:r>
            <a:r>
              <a:rPr lang="zh-CN" altLang="en-US" sz="2800" dirty="0">
                <a:ea typeface="宋体" pitchFamily="2" charset="-122"/>
              </a:rPr>
              <a:t>访问数据库的基石，</a:t>
            </a:r>
            <a:r>
              <a:rPr lang="en-US" altLang="zh-CN" sz="2800" dirty="0">
                <a:ea typeface="宋体" pitchFamily="2" charset="-122"/>
              </a:rPr>
              <a:t>JDO, Hibernate</a:t>
            </a:r>
            <a:r>
              <a:rPr lang="zh-CN" altLang="en-US" sz="2800" dirty="0">
                <a:ea typeface="宋体" pitchFamily="2" charset="-122"/>
              </a:rPr>
              <a:t>等只是更好的封装了</a:t>
            </a:r>
            <a:r>
              <a:rPr lang="en-US" altLang="zh-CN" sz="2800" dirty="0">
                <a:ea typeface="宋体" pitchFamily="2" charset="-122"/>
              </a:rPr>
              <a:t>JDBC</a:t>
            </a:r>
            <a:r>
              <a:rPr lang="zh-CN" altLang="en-US" sz="2800" dirty="0"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212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1285860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 </a:t>
            </a:r>
            <a:r>
              <a:rPr lang="zh-CN" altLang="en-US" dirty="0"/>
              <a:t>应用程序</a:t>
            </a:r>
          </a:p>
        </p:txBody>
      </p:sp>
      <p:sp>
        <p:nvSpPr>
          <p:cNvPr id="5" name="圆柱形 4"/>
          <p:cNvSpPr/>
          <p:nvPr/>
        </p:nvSpPr>
        <p:spPr>
          <a:xfrm>
            <a:off x="1428728" y="435769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6" name="圆柱形 5"/>
          <p:cNvSpPr/>
          <p:nvPr/>
        </p:nvSpPr>
        <p:spPr>
          <a:xfrm>
            <a:off x="3143240" y="435769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Oracle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4929190" y="435769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SQLServer</a:t>
            </a:r>
            <a:endParaRPr lang="zh-CN" altLang="en-US" dirty="0"/>
          </a:p>
        </p:txBody>
      </p:sp>
      <p:sp>
        <p:nvSpPr>
          <p:cNvPr id="8" name="圆柱形 7"/>
          <p:cNvSpPr/>
          <p:nvPr/>
        </p:nvSpPr>
        <p:spPr>
          <a:xfrm>
            <a:off x="6858016" y="435769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1"/>
          </p:cNvCxnSpPr>
          <p:nvPr/>
        </p:nvCxnSpPr>
        <p:spPr>
          <a:xfrm rot="5400000">
            <a:off x="2196687" y="1875224"/>
            <a:ext cx="2143140" cy="2821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1"/>
          </p:cNvCxnSpPr>
          <p:nvPr/>
        </p:nvCxnSpPr>
        <p:spPr>
          <a:xfrm rot="5400000">
            <a:off x="3053943" y="2732480"/>
            <a:ext cx="2143140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2"/>
            <a:endCxn id="7" idx="1"/>
          </p:cNvCxnSpPr>
          <p:nvPr/>
        </p:nvCxnSpPr>
        <p:spPr>
          <a:xfrm rot="16200000" flipH="1">
            <a:off x="4036215" y="2857496"/>
            <a:ext cx="214314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8" idx="1"/>
          </p:cNvCxnSpPr>
          <p:nvPr/>
        </p:nvCxnSpPr>
        <p:spPr>
          <a:xfrm rot="16200000" flipH="1">
            <a:off x="5000628" y="1893083"/>
            <a:ext cx="2143140" cy="278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78925" y="5805264"/>
            <a:ext cx="380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我们认为的连接应该这样</a:t>
            </a:r>
          </a:p>
        </p:txBody>
      </p:sp>
    </p:spTree>
    <p:extLst>
      <p:ext uri="{BB962C8B-B14F-4D97-AF65-F5344CB8AC3E}">
        <p14:creationId xmlns:p14="http://schemas.microsoft.com/office/powerpoint/2010/main" val="20063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1736" y="2698281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JDBC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1428728" y="473426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ea typeface="宋体" pitchFamily="2" charset="-122"/>
              </a:rPr>
              <a:t>Mysql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3143240" y="4734264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Oracle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4929190" y="473426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ea typeface="宋体" pitchFamily="2" charset="-122"/>
              </a:rPr>
              <a:t>SQLServer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858016" y="4734264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DB2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71736" y="1162364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Java </a:t>
            </a:r>
            <a:r>
              <a:rPr lang="zh-CN" altLang="en-US" dirty="0">
                <a:ea typeface="宋体" pitchFamily="2" charset="-122"/>
              </a:rPr>
              <a:t>应用程序</a:t>
            </a:r>
          </a:p>
        </p:txBody>
      </p:sp>
      <p:cxnSp>
        <p:nvCxnSpPr>
          <p:cNvPr id="24" name="直接箭头连接符 23"/>
          <p:cNvCxnSpPr>
            <a:stCxn id="22" idx="2"/>
            <a:endCxn id="4" idx="0"/>
          </p:cNvCxnSpPr>
          <p:nvPr/>
        </p:nvCxnSpPr>
        <p:spPr>
          <a:xfrm>
            <a:off x="4679157" y="2091058"/>
            <a:ext cx="0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1"/>
            <a:endCxn id="4" idx="2"/>
          </p:cNvCxnSpPr>
          <p:nvPr/>
        </p:nvCxnSpPr>
        <p:spPr>
          <a:xfrm flipV="1">
            <a:off x="1857356" y="3626975"/>
            <a:ext cx="2821801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1"/>
            <a:endCxn id="4" idx="2"/>
          </p:cNvCxnSpPr>
          <p:nvPr/>
        </p:nvCxnSpPr>
        <p:spPr>
          <a:xfrm flipV="1">
            <a:off x="3571868" y="3626975"/>
            <a:ext cx="1107289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1"/>
            <a:endCxn id="4" idx="2"/>
          </p:cNvCxnSpPr>
          <p:nvPr/>
        </p:nvCxnSpPr>
        <p:spPr>
          <a:xfrm flipH="1" flipV="1">
            <a:off x="4679157" y="3626975"/>
            <a:ext cx="857256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1"/>
            <a:endCxn id="4" idx="2"/>
          </p:cNvCxnSpPr>
          <p:nvPr/>
        </p:nvCxnSpPr>
        <p:spPr>
          <a:xfrm flipH="1" flipV="1">
            <a:off x="4679157" y="3626975"/>
            <a:ext cx="2786082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14876" y="216249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调用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83630" y="408525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具体实现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9454" y="316262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一组规范：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接口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87060" y="6042481"/>
            <a:ext cx="27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真实的连接是这样</a:t>
            </a:r>
          </a:p>
        </p:txBody>
      </p:sp>
    </p:spTree>
    <p:extLst>
      <p:ext uri="{BB962C8B-B14F-4D97-AF65-F5344CB8AC3E}">
        <p14:creationId xmlns:p14="http://schemas.microsoft.com/office/powerpoint/2010/main" val="28341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02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ea typeface="宋体" pitchFamily="2" charset="-122"/>
              </a:rPr>
              <a:t>JDBCMysqlImpl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928630" y="5143512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ea typeface="宋体" pitchFamily="2" charset="-122"/>
              </a:rPr>
              <a:t>Mysql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2928894" y="5143512"/>
            <a:ext cx="85725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Oracle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4714844" y="5143512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ea typeface="宋体" pitchFamily="2" charset="-122"/>
              </a:rPr>
              <a:t>SQLServer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43670" y="5143512"/>
            <a:ext cx="1214446" cy="11430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DB2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71736" y="285728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ea typeface="宋体" pitchFamily="2" charset="-122"/>
              </a:rPr>
              <a:t>Java </a:t>
            </a:r>
            <a:r>
              <a:rPr lang="zh-CN" altLang="en-US" sz="2400" dirty="0">
                <a:ea typeface="宋体" pitchFamily="2" charset="-122"/>
              </a:rPr>
              <a:t>应用程序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86314" y="13572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调用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7158" y="1500174"/>
            <a:ext cx="1643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可行，但不建议，因为这意味着 </a:t>
            </a:r>
            <a:r>
              <a:rPr lang="en-US" altLang="zh-CN" dirty="0">
                <a:ea typeface="宋体" pitchFamily="2" charset="-122"/>
              </a:rPr>
              <a:t>Java </a:t>
            </a:r>
            <a:r>
              <a:rPr lang="zh-CN" altLang="en-US" dirty="0">
                <a:ea typeface="宋体" pitchFamily="2" charset="-122"/>
              </a:rPr>
              <a:t>应用程序没有更好的可移植性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9454" y="214311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一组规范：接口</a:t>
            </a:r>
          </a:p>
        </p:txBody>
      </p:sp>
      <p:sp>
        <p:nvSpPr>
          <p:cNvPr id="23" name="矩形 22"/>
          <p:cNvSpPr/>
          <p:nvPr/>
        </p:nvSpPr>
        <p:spPr>
          <a:xfrm>
            <a:off x="2571736" y="1857364"/>
            <a:ext cx="4214842" cy="92869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ea typeface="宋体" pitchFamily="2" charset="-122"/>
              </a:rPr>
              <a:t>JDBC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57390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ea typeface="宋体" pitchFamily="2" charset="-122"/>
              </a:rPr>
              <a:t>JDBCOracleImpl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86216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ea typeface="宋体" pitchFamily="2" charset="-122"/>
              </a:rPr>
              <a:t>JDBCSQLServerImpl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15042" y="378619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itchFamily="2" charset="-122"/>
              </a:rPr>
              <a:t>JDBCDB2Impl</a:t>
            </a: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48" name="直接连接符 47"/>
          <p:cNvCxnSpPr>
            <a:stCxn id="22" idx="2"/>
            <a:endCxn id="23" idx="0"/>
          </p:cNvCxnSpPr>
          <p:nvPr/>
        </p:nvCxnSpPr>
        <p:spPr>
          <a:xfrm rot="5400000">
            <a:off x="4357686" y="1535893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" idx="0"/>
            <a:endCxn id="23" idx="2"/>
          </p:cNvCxnSpPr>
          <p:nvPr/>
        </p:nvCxnSpPr>
        <p:spPr>
          <a:xfrm rot="5400000" flipH="1" flipV="1">
            <a:off x="2518141" y="1625175"/>
            <a:ext cx="1000132" cy="3321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4" idx="0"/>
            <a:endCxn id="23" idx="2"/>
          </p:cNvCxnSpPr>
          <p:nvPr/>
        </p:nvCxnSpPr>
        <p:spPr>
          <a:xfrm rot="5400000" flipH="1" flipV="1">
            <a:off x="3446835" y="2553869"/>
            <a:ext cx="1000132" cy="146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0"/>
            <a:endCxn id="23" idx="2"/>
          </p:cNvCxnSpPr>
          <p:nvPr/>
        </p:nvCxnSpPr>
        <p:spPr>
          <a:xfrm rot="16200000" flipV="1">
            <a:off x="4411249" y="3053966"/>
            <a:ext cx="1000132" cy="46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6" idx="0"/>
            <a:endCxn id="23" idx="2"/>
          </p:cNvCxnSpPr>
          <p:nvPr/>
        </p:nvCxnSpPr>
        <p:spPr>
          <a:xfrm rot="16200000" flipV="1">
            <a:off x="5375662" y="2089553"/>
            <a:ext cx="1000132" cy="2393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" idx="2"/>
            <a:endCxn id="5" idx="1"/>
          </p:cNvCxnSpPr>
          <p:nvPr/>
        </p:nvCxnSpPr>
        <p:spPr>
          <a:xfrm rot="5400000">
            <a:off x="1000068" y="478632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4316" y="46434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调用</a:t>
            </a:r>
          </a:p>
        </p:txBody>
      </p:sp>
      <p:cxnSp>
        <p:nvCxnSpPr>
          <p:cNvPr id="61" name="直接箭头连接符 60"/>
          <p:cNvCxnSpPr>
            <a:stCxn id="44" idx="2"/>
            <a:endCxn id="6" idx="1"/>
          </p:cNvCxnSpPr>
          <p:nvPr/>
        </p:nvCxnSpPr>
        <p:spPr>
          <a:xfrm rot="16200000" flipH="1">
            <a:off x="2928894" y="4714884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5" idx="2"/>
            <a:endCxn id="7" idx="1"/>
          </p:cNvCxnSpPr>
          <p:nvPr/>
        </p:nvCxnSpPr>
        <p:spPr>
          <a:xfrm rot="16200000" flipH="1">
            <a:off x="4875579" y="4697024"/>
            <a:ext cx="71438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6" idx="2"/>
            <a:endCxn id="8" idx="1"/>
          </p:cNvCxnSpPr>
          <p:nvPr/>
        </p:nvCxnSpPr>
        <p:spPr>
          <a:xfrm rot="16200000" flipH="1">
            <a:off x="6804405" y="4697024"/>
            <a:ext cx="71438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000992" y="385762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JDBC</a:t>
            </a:r>
            <a:r>
              <a:rPr lang="zh-CN" altLang="en-US" dirty="0">
                <a:ea typeface="宋体" pitchFamily="2" charset="-122"/>
              </a:rPr>
              <a:t>驱动</a:t>
            </a:r>
          </a:p>
        </p:txBody>
      </p:sp>
      <p:cxnSp>
        <p:nvCxnSpPr>
          <p:cNvPr id="73" name="曲线连接符 72"/>
          <p:cNvCxnSpPr>
            <a:stCxn id="22" idx="2"/>
            <a:endCxn id="4" idx="0"/>
          </p:cNvCxnSpPr>
          <p:nvPr/>
        </p:nvCxnSpPr>
        <p:spPr>
          <a:xfrm rot="5400000">
            <a:off x="1732324" y="839357"/>
            <a:ext cx="2571768" cy="3321899"/>
          </a:xfrm>
          <a:prstGeom prst="curvedConnector3">
            <a:avLst>
              <a:gd name="adj1" fmla="val 1238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9335" y="6146263"/>
            <a:ext cx="128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综 述</a:t>
            </a:r>
          </a:p>
        </p:txBody>
      </p:sp>
    </p:spTree>
    <p:extLst>
      <p:ext uri="{BB962C8B-B14F-4D97-AF65-F5344CB8AC3E}">
        <p14:creationId xmlns:p14="http://schemas.microsoft.com/office/powerpoint/2010/main" val="3303237237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7314</TotalTime>
  <Words>2549</Words>
  <Application>Microsoft Office PowerPoint</Application>
  <PresentationFormat>全屏显示(4:3)</PresentationFormat>
  <Paragraphs>338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楷体</vt:lpstr>
      <vt:lpstr>宋体</vt:lpstr>
      <vt:lpstr>Arial</vt:lpstr>
      <vt:lpstr>Calibri</vt:lpstr>
      <vt:lpstr>Wingdings</vt:lpstr>
      <vt:lpstr>PPT模板</vt:lpstr>
      <vt:lpstr>JDBC-1</vt:lpstr>
      <vt:lpstr>主要内容</vt:lpstr>
      <vt:lpstr>1-JDBC概述</vt:lpstr>
      <vt:lpstr>JDBC基础</vt:lpstr>
      <vt:lpstr>序言：数据持久化</vt:lpstr>
      <vt:lpstr>Java 中的数据存储技术</vt:lpstr>
      <vt:lpstr>PowerPoint 演示文稿</vt:lpstr>
      <vt:lpstr>PowerPoint 演示文稿</vt:lpstr>
      <vt:lpstr>PowerPoint 演示文稿</vt:lpstr>
      <vt:lpstr>JDBC体系结构</vt:lpstr>
      <vt:lpstr>JDBC API</vt:lpstr>
      <vt:lpstr>2-获取数据库连接</vt:lpstr>
      <vt:lpstr>Driver 接口</vt:lpstr>
      <vt:lpstr>加载与注册 JDBC 驱动</vt:lpstr>
      <vt:lpstr>建立连接(Connection)</vt:lpstr>
      <vt:lpstr>几种常用数据库的JDBC URL</vt:lpstr>
      <vt:lpstr>3-使用Statement操作数据表的弊端</vt:lpstr>
      <vt:lpstr>访问数据库</vt:lpstr>
      <vt:lpstr>SQL 注入攻击</vt:lpstr>
      <vt:lpstr>4-使用PreparedStatement</vt:lpstr>
      <vt:lpstr>PreparedStatement</vt:lpstr>
      <vt:lpstr>PreparedStatement vs Statement</vt:lpstr>
      <vt:lpstr>数据类型转换表</vt:lpstr>
      <vt:lpstr>连接数据库、操作表的步骤</vt:lpstr>
      <vt:lpstr>释放资源</vt:lpstr>
      <vt:lpstr>ResultSet</vt:lpstr>
      <vt:lpstr>PowerPoint 演示文稿</vt:lpstr>
      <vt:lpstr>PowerPoint 演示文稿</vt:lpstr>
      <vt:lpstr>关于ResultSet的说明</vt:lpstr>
      <vt:lpstr>PowerPoint 演示文稿</vt:lpstr>
      <vt:lpstr>PowerPoint 演示文稿</vt:lpstr>
      <vt:lpstr>JDBC API 小结</vt:lpstr>
      <vt:lpstr>练习1</vt:lpstr>
      <vt:lpstr>练习2</vt:lpstr>
      <vt:lpstr>练习2</vt:lpstr>
      <vt:lpstr>练习2</vt:lpstr>
      <vt:lpstr>练习2</vt:lpstr>
      <vt:lpstr>练习2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admin</cp:lastModifiedBy>
  <cp:revision>447</cp:revision>
  <dcterms:created xsi:type="dcterms:W3CDTF">2012-09-14T00:44:30Z</dcterms:created>
  <dcterms:modified xsi:type="dcterms:W3CDTF">2020-01-05T12:06:42Z</dcterms:modified>
</cp:coreProperties>
</file>