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3" r:id="rId26"/>
    <p:sldId id="284" r:id="rId27"/>
    <p:sldId id="285" r:id="rId28"/>
    <p:sldId id="287" r:id="rId29"/>
    <p:sldId id="292" r:id="rId30"/>
    <p:sldId id="295" r:id="rId31"/>
    <p:sldId id="293" r:id="rId32"/>
    <p:sldId id="288" r:id="rId33"/>
    <p:sldId id="294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 autoAdjust="0"/>
    <p:restoredTop sz="94660"/>
  </p:normalViewPr>
  <p:slideViewPr>
    <p:cSldViewPr>
      <p:cViewPr varScale="1">
        <p:scale>
          <a:sx n="70" d="100"/>
          <a:sy n="70" d="100"/>
        </p:scale>
        <p:origin x="16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CF22-B0FB-412F-BF64-13E02E99EEB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ABE9AB5-71E3-4D49-83B6-F1E5054D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0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CF22-B0FB-412F-BF64-13E02E99EEB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ABE9AB5-71E3-4D49-83B6-F1E5054D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8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CF22-B0FB-412F-BF64-13E02E99EEB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ABE9AB5-71E3-4D49-83B6-F1E5054D6B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312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CF22-B0FB-412F-BF64-13E02E99EEB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ABE9AB5-71E3-4D49-83B6-F1E5054D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61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CF22-B0FB-412F-BF64-13E02E99EEB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ABE9AB5-71E3-4D49-83B6-F1E5054D6B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474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CF22-B0FB-412F-BF64-13E02E99EEB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ABE9AB5-71E3-4D49-83B6-F1E5054D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0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CF22-B0FB-412F-BF64-13E02E99EEB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9AB5-71E3-4D49-83B6-F1E5054D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CF22-B0FB-412F-BF64-13E02E99EEB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9AB5-71E3-4D49-83B6-F1E5054D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5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CF22-B0FB-412F-BF64-13E02E99EEB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9AB5-71E3-4D49-83B6-F1E5054D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8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CF22-B0FB-412F-BF64-13E02E99EEB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ABE9AB5-71E3-4D49-83B6-F1E5054D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9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CF22-B0FB-412F-BF64-13E02E99EEB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ABE9AB5-71E3-4D49-83B6-F1E5054D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CF22-B0FB-412F-BF64-13E02E99EEB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ABE9AB5-71E3-4D49-83B6-F1E5054D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8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CF22-B0FB-412F-BF64-13E02E99EEB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9AB5-71E3-4D49-83B6-F1E5054D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CF22-B0FB-412F-BF64-13E02E99EEB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9AB5-71E3-4D49-83B6-F1E5054D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7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CF22-B0FB-412F-BF64-13E02E99EEB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9AB5-71E3-4D49-83B6-F1E5054D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CF22-B0FB-412F-BF64-13E02E99EEB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ABE9AB5-71E3-4D49-83B6-F1E5054D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8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CF22-B0FB-412F-BF64-13E02E99EEB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BE9AB5-71E3-4D49-83B6-F1E5054D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5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71627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5334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NODEJS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18702"/>
            <a:ext cx="7238999" cy="271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37104"/>
            <a:ext cx="6934200" cy="3249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7086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69807"/>
            <a:ext cx="6477000" cy="314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87892"/>
            <a:ext cx="7543800" cy="3298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37104"/>
            <a:ext cx="7086600" cy="3249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329497"/>
            <a:ext cx="6705600" cy="3080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42502"/>
            <a:ext cx="6705600" cy="309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0"/>
            <a:ext cx="7010400" cy="2982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46604"/>
            <a:ext cx="7315200" cy="366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7543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128202"/>
            <a:ext cx="7010400" cy="351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03107"/>
            <a:ext cx="7010399" cy="355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716279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0"/>
            <a:ext cx="81534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Let’s</a:t>
            </a:r>
            <a:r>
              <a:rPr lang="en-US" sz="8000" b="1" spc="-110" dirty="0" smtClean="0">
                <a:solidFill>
                  <a:srgbClr val="FF0000"/>
                </a:solidFill>
              </a:rPr>
              <a:t> </a:t>
            </a:r>
            <a:r>
              <a:rPr lang="en-US" sz="8000" b="1" dirty="0" smtClean="0">
                <a:solidFill>
                  <a:srgbClr val="FF0000"/>
                </a:solidFill>
              </a:rPr>
              <a:t>Start with Node JS… </a:t>
            </a:r>
          </a:p>
          <a:p>
            <a:pPr algn="ctr"/>
            <a:endParaRPr lang="en-US" sz="8000" b="1" dirty="0">
              <a:solidFill>
                <a:srgbClr val="FF0000"/>
              </a:solidFill>
            </a:endParaRPr>
          </a:p>
          <a:p>
            <a:pPr algn="ctr"/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72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16" y="381000"/>
            <a:ext cx="8763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Step 1: Download Node.js Installer</a:t>
            </a:r>
          </a:p>
          <a:p>
            <a:endParaRPr lang="en-US" sz="2000" b="1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1.Download the Windows installer from </a:t>
            </a:r>
            <a:r>
              <a:rPr lang="en-US" sz="2400" spc="-10" dirty="0">
                <a:latin typeface="Calibri" pitchFamily="34" charset="0"/>
                <a:cs typeface="Calibri"/>
                <a:hlinkClick r:id="rId2"/>
              </a:rPr>
              <a:t>http://nodejs.org</a:t>
            </a:r>
            <a:endParaRPr lang="en-US" sz="2400" dirty="0">
              <a:latin typeface="Calibri" pitchFamily="34" charset="0"/>
              <a:cs typeface="Calibri"/>
            </a:endParaRP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2.Run the installer (the .</a:t>
            </a:r>
            <a:r>
              <a:rPr lang="en-US" sz="2400" dirty="0" err="1">
                <a:latin typeface="Calibri" pitchFamily="34" charset="0"/>
              </a:rPr>
              <a:t>msi</a:t>
            </a:r>
            <a:r>
              <a:rPr lang="en-US" sz="2400" dirty="0">
                <a:latin typeface="Calibri" pitchFamily="34" charset="0"/>
              </a:rPr>
              <a:t> file you downloaded in the previous step.)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3.Follow the prompts in the installer (Accept the license agreement, click the NEXT button a bunch of times and accept the default installation settings).</a:t>
            </a:r>
            <a:br>
              <a:rPr lang="en-US" sz="2400" dirty="0">
                <a:latin typeface="Calibri" pitchFamily="34" charset="0"/>
              </a:rPr>
            </a:br>
            <a:endParaRPr lang="en-US" sz="2400" dirty="0">
              <a:latin typeface="Calibri" pitchFamily="34" charset="0"/>
            </a:endParaRPr>
          </a:p>
          <a:p>
            <a:pPr algn="just"/>
            <a:r>
              <a:rPr lang="en-US" sz="2400" dirty="0">
                <a:latin typeface="Calibri" pitchFamily="34" charset="0"/>
              </a:rPr>
              <a:t>4.Restart your computer. </a:t>
            </a:r>
          </a:p>
          <a:p>
            <a:r>
              <a:rPr lang="en-US" sz="2400" dirty="0">
                <a:latin typeface="Calibri" pitchFamily="34" charset="0"/>
              </a:rPr>
              <a:t>You won’t be able to run Node.js until you restart your computer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  <a:p>
            <a:endParaRPr lang="en-US" dirty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51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8229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          Step </a:t>
            </a:r>
            <a:r>
              <a:rPr lang="en-US" sz="2400" b="1" dirty="0" smtClean="0">
                <a:latin typeface="+mj-lt"/>
              </a:rPr>
              <a:t>2: Test it!- </a:t>
            </a:r>
            <a:r>
              <a:rPr lang="en-US" sz="2400" b="1" dirty="0">
                <a:latin typeface="+mj-lt"/>
              </a:rPr>
              <a:t>Verify Installation</a:t>
            </a:r>
            <a:endParaRPr lang="en-US" sz="2400" b="1" dirty="0" smtClean="0">
              <a:latin typeface="+mj-lt"/>
            </a:endParaRPr>
          </a:p>
          <a:p>
            <a:endParaRPr lang="en-US" sz="2400" b="1" dirty="0" smtClean="0">
              <a:latin typeface="Calibri" pitchFamily="34" charset="0"/>
            </a:endParaRPr>
          </a:p>
          <a:p>
            <a:endParaRPr lang="en-US" sz="2000" dirty="0" smtClean="0"/>
          </a:p>
          <a:p>
            <a:r>
              <a:rPr lang="en-US" sz="2000" dirty="0" smtClean="0"/>
              <a:t>Make </a:t>
            </a:r>
            <a:r>
              <a:rPr lang="en-US" sz="2000" dirty="0"/>
              <a:t>sure you have Node and NPM installed by running simple commands to see what version of each is installed: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a command prompt (or PowerShell), and enter the following</a:t>
            </a:r>
            <a:r>
              <a:rPr lang="en-US" sz="2000" dirty="0" smtClean="0"/>
              <a:t>:  </a:t>
            </a:r>
            <a:r>
              <a:rPr lang="en-US" sz="2000" b="1" dirty="0" smtClean="0"/>
              <a:t>node –v</a:t>
            </a:r>
          </a:p>
          <a:p>
            <a:endParaRPr lang="en-US" sz="2000" b="1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system should display the Node.js version installed on your system. You can do the same for NPM</a:t>
            </a:r>
            <a:r>
              <a:rPr lang="en-US" sz="2000" dirty="0" smtClean="0"/>
              <a:t>:   </a:t>
            </a:r>
            <a:r>
              <a:rPr lang="en-US" sz="2000" b="1" dirty="0" err="1" smtClean="0"/>
              <a:t>npm</a:t>
            </a:r>
            <a:r>
              <a:rPr lang="en-US" sz="2000" b="1" dirty="0" smtClean="0"/>
              <a:t>-v</a:t>
            </a:r>
            <a:endParaRPr lang="en-US" sz="2000" b="1" dirty="0">
              <a:latin typeface="Calibri" pitchFamily="34" charset="0"/>
            </a:endParaRPr>
          </a:p>
          <a:p>
            <a:endParaRPr lang="en-US" sz="2000" dirty="0" smtClean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  <a:p>
            <a:endParaRPr lang="en-US" sz="2000" dirty="0" smtClean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  <a:p>
            <a:endParaRPr lang="en-US" sz="2000" dirty="0" smtClean="0">
              <a:latin typeface="Calibri" pitchFamily="34" charset="0"/>
            </a:endParaRPr>
          </a:p>
          <a:p>
            <a:endParaRPr lang="en-US" sz="2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95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40" y="1752600"/>
            <a:ext cx="8595360" cy="48404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dirty="0" err="1"/>
              <a:t>npm</a:t>
            </a:r>
            <a:r>
              <a:rPr lang="en-US" sz="2400" dirty="0"/>
              <a:t> Registry is a public collection of packages of open-source code for Node.js,</a:t>
            </a:r>
          </a:p>
          <a:p>
            <a:pPr marL="342900" indent="-342900">
              <a:lnSpc>
                <a:spcPct val="100000"/>
              </a:lnSpc>
              <a:spcBef>
                <a:spcPts val="45"/>
              </a:spcBef>
              <a:buClr>
                <a:srgbClr val="464648"/>
              </a:buClr>
              <a:buFont typeface="Wingdings" panose="05000000000000000000" pitchFamily="2" charset="2"/>
              <a:buChar char="Ø"/>
            </a:pPr>
            <a:endParaRPr sz="2400" dirty="0">
              <a:cs typeface="Calibri"/>
            </a:endParaRPr>
          </a:p>
          <a:p>
            <a:pPr marL="355600" indent="-342900">
              <a:lnSpc>
                <a:spcPct val="100000"/>
              </a:lnSpc>
              <a:buSzPct val="84615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400" dirty="0">
                <a:cs typeface="Calibri"/>
              </a:rPr>
              <a:t>NPM is also a </a:t>
            </a:r>
            <a:r>
              <a:rPr sz="2400" spc="-10" dirty="0">
                <a:cs typeface="Calibri"/>
              </a:rPr>
              <a:t>software </a:t>
            </a:r>
            <a:r>
              <a:rPr sz="2400" spc="-20" dirty="0">
                <a:cs typeface="Calibri"/>
              </a:rPr>
              <a:t>Package </a:t>
            </a:r>
            <a:r>
              <a:rPr sz="2400" spc="-5" dirty="0">
                <a:cs typeface="Calibri"/>
              </a:rPr>
              <a:t>Manager and</a:t>
            </a:r>
            <a:r>
              <a:rPr sz="2400" spc="-35" dirty="0">
                <a:cs typeface="Calibri"/>
              </a:rPr>
              <a:t> </a:t>
            </a:r>
            <a:r>
              <a:rPr sz="2400" spc="-30" dirty="0">
                <a:cs typeface="Calibri"/>
              </a:rPr>
              <a:t>Installer.</a:t>
            </a:r>
            <a:endParaRPr sz="2400" dirty="0"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Clr>
                <a:srgbClr val="464648"/>
              </a:buClr>
              <a:buFont typeface="Wingdings" panose="05000000000000000000" pitchFamily="2" charset="2"/>
              <a:buChar char="Ø"/>
            </a:pPr>
            <a:endParaRPr sz="2400" dirty="0">
              <a:cs typeface="Calibri"/>
            </a:endParaRPr>
          </a:p>
          <a:p>
            <a:pPr marL="355600" indent="-342900">
              <a:lnSpc>
                <a:spcPct val="100000"/>
              </a:lnSpc>
              <a:buSzPct val="84615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400" spc="-5" dirty="0">
                <a:cs typeface="Calibri"/>
              </a:rPr>
              <a:t>The registry </a:t>
            </a:r>
            <a:r>
              <a:rPr sz="2400" spc="-15" dirty="0">
                <a:cs typeface="Calibri"/>
              </a:rPr>
              <a:t>contains </a:t>
            </a:r>
            <a:r>
              <a:rPr sz="2400" spc="-10" dirty="0">
                <a:cs typeface="Calibri"/>
              </a:rPr>
              <a:t>over </a:t>
            </a:r>
            <a:r>
              <a:rPr sz="2400" dirty="0">
                <a:cs typeface="Calibri"/>
              </a:rPr>
              <a:t>800,000 </a:t>
            </a:r>
            <a:r>
              <a:rPr sz="2400" spc="-10" dirty="0">
                <a:cs typeface="Calibri"/>
              </a:rPr>
              <a:t>code</a:t>
            </a:r>
            <a:r>
              <a:rPr sz="2400" spc="-95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packages.</a:t>
            </a:r>
            <a:endParaRPr sz="2400" dirty="0"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Clr>
                <a:srgbClr val="464648"/>
              </a:buClr>
              <a:buFont typeface="Wingdings" panose="05000000000000000000" pitchFamily="2" charset="2"/>
              <a:buChar char="Ø"/>
            </a:pPr>
            <a:endParaRPr sz="2400" dirty="0">
              <a:cs typeface="Calibri"/>
            </a:endParaRPr>
          </a:p>
          <a:p>
            <a:pPr marL="355600" indent="-342900">
              <a:lnSpc>
                <a:spcPct val="100000"/>
              </a:lnSpc>
              <a:buSzPct val="84615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400" spc="-5" dirty="0">
                <a:cs typeface="Calibri"/>
              </a:rPr>
              <a:t>Open-source </a:t>
            </a:r>
            <a:r>
              <a:rPr sz="2400" spc="-10" dirty="0">
                <a:cs typeface="Calibri"/>
              </a:rPr>
              <a:t>developers </a:t>
            </a:r>
            <a:r>
              <a:rPr sz="2400" spc="-5" dirty="0">
                <a:cs typeface="Calibri"/>
              </a:rPr>
              <a:t>use npm </a:t>
            </a:r>
            <a:r>
              <a:rPr sz="2400" spc="-15" dirty="0">
                <a:cs typeface="Calibri"/>
              </a:rPr>
              <a:t>to </a:t>
            </a:r>
            <a:r>
              <a:rPr sz="2400" spc="-10" dirty="0">
                <a:cs typeface="Calibri"/>
              </a:rPr>
              <a:t>share</a:t>
            </a:r>
            <a:r>
              <a:rPr sz="2400" spc="-10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software.</a:t>
            </a:r>
            <a:endParaRPr sz="2400" dirty="0"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5"/>
              </a:spcBef>
              <a:buClr>
                <a:srgbClr val="464648"/>
              </a:buClr>
              <a:buFont typeface="Wingdings" panose="05000000000000000000" pitchFamily="2" charset="2"/>
              <a:buChar char="Ø"/>
            </a:pPr>
            <a:endParaRPr sz="24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84615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400" spc="-10" dirty="0">
                <a:cs typeface="Calibri"/>
              </a:rPr>
              <a:t>Many </a:t>
            </a:r>
            <a:r>
              <a:rPr sz="2400" spc="-15" dirty="0">
                <a:cs typeface="Calibri"/>
              </a:rPr>
              <a:t>organizations </a:t>
            </a:r>
            <a:r>
              <a:rPr sz="2400" dirty="0">
                <a:cs typeface="Calibri"/>
              </a:rPr>
              <a:t>also </a:t>
            </a:r>
            <a:r>
              <a:rPr sz="2400" spc="-5" dirty="0">
                <a:cs typeface="Calibri"/>
              </a:rPr>
              <a:t>use npm </a:t>
            </a:r>
            <a:r>
              <a:rPr sz="2400" spc="-15" dirty="0">
                <a:cs typeface="Calibri"/>
              </a:rPr>
              <a:t>to </a:t>
            </a:r>
            <a:r>
              <a:rPr sz="2400" spc="-5" dirty="0">
                <a:cs typeface="Calibri"/>
              </a:rPr>
              <a:t>manage </a:t>
            </a:r>
            <a:r>
              <a:rPr sz="2400" spc="-15" dirty="0">
                <a:cs typeface="Calibri"/>
              </a:rPr>
              <a:t>private</a:t>
            </a:r>
            <a:r>
              <a:rPr sz="2400" spc="-5" dirty="0">
                <a:cs typeface="Calibri"/>
              </a:rPr>
              <a:t> development</a:t>
            </a:r>
            <a:r>
              <a:rPr sz="2400" spc="-5" dirty="0" smtClean="0">
                <a:cs typeface="Calibri"/>
              </a:rPr>
              <a:t>.</a:t>
            </a:r>
            <a:endParaRPr lang="en-US" sz="2400" spc="-5" dirty="0" smtClean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84615"/>
              <a:buFont typeface="Wingdings" panose="05000000000000000000" pitchFamily="2" charset="2"/>
              <a:buChar char="Ø"/>
              <a:tabLst>
                <a:tab pos="287020" algn="l"/>
              </a:tabLst>
            </a:pPr>
            <a:endParaRPr lang="en-US" sz="2400" spc="-5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SzPct val="84615"/>
              <a:buFont typeface="Wingdings"/>
              <a:buChar char=""/>
              <a:tabLst>
                <a:tab pos="287020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762000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spc="-15" dirty="0" smtClean="0">
                <a:solidFill>
                  <a:schemeClr val="tx1"/>
                </a:solidFill>
                <a:effectLst/>
                <a:latin typeface="Calibri"/>
                <a:cs typeface="Calibri"/>
              </a:rPr>
              <a:t>What </a:t>
            </a:r>
            <a:r>
              <a:rPr sz="3200" spc="-5" dirty="0">
                <a:solidFill>
                  <a:schemeClr val="tx1"/>
                </a:solidFill>
                <a:effectLst/>
                <a:latin typeface="Calibri"/>
                <a:cs typeface="Calibri"/>
              </a:rPr>
              <a:t>is</a:t>
            </a:r>
            <a:r>
              <a:rPr sz="3200" spc="-6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chemeClr val="tx1"/>
                </a:solidFill>
                <a:effectLst/>
                <a:latin typeface="Calibri"/>
                <a:cs typeface="Calibri"/>
              </a:rPr>
              <a:t>NPM</a:t>
            </a:r>
            <a:r>
              <a:rPr sz="3200" spc="-5" dirty="0" smtClean="0">
                <a:solidFill>
                  <a:schemeClr val="tx1"/>
                </a:solidFill>
                <a:effectLst/>
                <a:latin typeface="Calibri"/>
                <a:cs typeface="Calibri"/>
              </a:rPr>
              <a:t>?</a:t>
            </a:r>
            <a:r>
              <a:rPr lang="en-US" sz="3200" spc="-5" dirty="0" smtClean="0">
                <a:solidFill>
                  <a:schemeClr val="tx1"/>
                </a:solidFill>
                <a:effectLst/>
                <a:latin typeface="Calibri"/>
                <a:cs typeface="Calibri"/>
              </a:rPr>
              <a:t/>
            </a:r>
            <a:br>
              <a:rPr lang="en-US" sz="3200" spc="-5" dirty="0" smtClean="0">
                <a:solidFill>
                  <a:schemeClr val="tx1"/>
                </a:solidFill>
                <a:effectLst/>
                <a:latin typeface="Calibri"/>
                <a:cs typeface="Calibri"/>
              </a:rPr>
            </a:br>
            <a:r>
              <a:rPr lang="en-US" sz="3200" spc="-5" dirty="0" smtClean="0">
                <a:solidFill>
                  <a:schemeClr val="tx1"/>
                </a:solidFill>
                <a:effectLst/>
                <a:latin typeface="Calibri"/>
                <a:cs typeface="Calibri"/>
              </a:rPr>
              <a:t>(NODE PACKAGE MANAGER)</a:t>
            </a:r>
            <a:endParaRPr sz="3200" dirty="0"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876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2133600"/>
            <a:ext cx="8610600" cy="3777622"/>
          </a:xfrm>
        </p:spPr>
        <p:txBody>
          <a:bodyPr>
            <a:normAutofit/>
          </a:bodyPr>
          <a:lstStyle/>
          <a:p>
            <a:pPr marL="457200" marR="3885565" indent="-457200">
              <a:lnSpc>
                <a:spcPct val="119200"/>
              </a:lnSpc>
              <a:spcBef>
                <a:spcPts val="95"/>
              </a:spcBef>
              <a:buClr>
                <a:srgbClr val="464648"/>
              </a:buClr>
              <a:buSzPct val="80769"/>
              <a:tabLst>
                <a:tab pos="241300" algn="l"/>
              </a:tabLst>
            </a:pPr>
            <a:r>
              <a:rPr lang="en-US" sz="2800" spc="-20" dirty="0" smtClean="0">
                <a:latin typeface="Calibri"/>
                <a:cs typeface="Calibri"/>
              </a:rPr>
              <a:t>Syntax to install any package in node.js using </a:t>
            </a:r>
            <a:r>
              <a:rPr lang="en-US" sz="2800" spc="-20" dirty="0" err="1" smtClean="0">
                <a:latin typeface="Calibri"/>
                <a:cs typeface="Calibri"/>
              </a:rPr>
              <a:t>npm</a:t>
            </a:r>
            <a:r>
              <a:rPr lang="en-US" sz="2800" spc="-20" dirty="0" smtClean="0">
                <a:latin typeface="Calibri"/>
                <a:cs typeface="Calibri"/>
              </a:rPr>
              <a:t>:</a:t>
            </a:r>
            <a:endParaRPr lang="en-US" sz="2800" spc="-20" dirty="0" smtClean="0">
              <a:latin typeface="Calibri"/>
              <a:cs typeface="Calibri"/>
            </a:endParaRPr>
          </a:p>
          <a:p>
            <a:pPr marL="0" marR="3885565" indent="0">
              <a:lnSpc>
                <a:spcPct val="119200"/>
              </a:lnSpc>
              <a:spcBef>
                <a:spcPts val="95"/>
              </a:spcBef>
              <a:buClr>
                <a:srgbClr val="464648"/>
              </a:buClr>
              <a:buSzPct val="80769"/>
              <a:buNone/>
              <a:tabLst>
                <a:tab pos="241300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5"/>
              </a:spcBef>
            </a:pPr>
            <a:r>
              <a:rPr lang="en-US" sz="2800" b="1" dirty="0">
                <a:latin typeface="Calibri"/>
                <a:cs typeface="Calibri"/>
              </a:rPr>
              <a:t>$ </a:t>
            </a:r>
            <a:r>
              <a:rPr lang="en-US" sz="2800" b="1" spc="-5" dirty="0" err="1">
                <a:latin typeface="Calibri"/>
                <a:cs typeface="Calibri"/>
              </a:rPr>
              <a:t>npm</a:t>
            </a:r>
            <a:r>
              <a:rPr lang="en-US" sz="2800" b="1" spc="-5" dirty="0">
                <a:latin typeface="Calibri"/>
                <a:cs typeface="Calibri"/>
              </a:rPr>
              <a:t> </a:t>
            </a:r>
            <a:r>
              <a:rPr lang="en-US" sz="2800" b="1" spc="-10" dirty="0">
                <a:latin typeface="Calibri"/>
                <a:cs typeface="Calibri"/>
              </a:rPr>
              <a:t>install </a:t>
            </a:r>
            <a:r>
              <a:rPr lang="en-US" sz="2800" b="1" spc="-5" dirty="0">
                <a:latin typeface="Calibri"/>
                <a:cs typeface="Calibri"/>
              </a:rPr>
              <a:t>&lt;Module</a:t>
            </a:r>
            <a:r>
              <a:rPr lang="en-US" sz="2800" b="1" spc="-45" dirty="0">
                <a:latin typeface="Calibri"/>
                <a:cs typeface="Calibri"/>
              </a:rPr>
              <a:t> </a:t>
            </a:r>
            <a:r>
              <a:rPr lang="en-US" sz="2800" b="1" dirty="0">
                <a:latin typeface="Calibri"/>
                <a:cs typeface="Calibri"/>
              </a:rPr>
              <a:t>Name&gt;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5" dirty="0">
                <a:solidFill>
                  <a:schemeClr val="tx1"/>
                </a:solidFill>
                <a:effectLst/>
                <a:latin typeface="Calibri"/>
                <a:cs typeface="Calibri"/>
              </a:rPr>
              <a:t>Installing</a:t>
            </a:r>
            <a:r>
              <a:rPr lang="en-US" sz="440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 </a:t>
            </a:r>
            <a:r>
              <a:rPr lang="en-US" sz="4400" spc="-3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34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6106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444444"/>
              </a:solidFill>
              <a:latin typeface="+mj-lt"/>
            </a:endParaRPr>
          </a:p>
          <a:p>
            <a:endParaRPr lang="en-US" sz="2800" b="1" dirty="0">
              <a:solidFill>
                <a:srgbClr val="444444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444444"/>
                </a:solidFill>
                <a:latin typeface="+mj-lt"/>
              </a:rPr>
              <a:t>DOWNLOAD EDITOR : </a:t>
            </a:r>
          </a:p>
          <a:p>
            <a:endParaRPr lang="en-US" sz="2800" b="1" dirty="0" smtClean="0">
              <a:solidFill>
                <a:srgbClr val="444444"/>
              </a:solidFill>
              <a:latin typeface="+mj-lt"/>
            </a:endParaRPr>
          </a:p>
          <a:p>
            <a:endParaRPr lang="en-US" dirty="0" smtClean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Studio Code is a lightweight but powerful source code editor which runs on your desktop and is available for Windows, </a:t>
            </a:r>
            <a:r>
              <a:rPr lang="en-US" dirty="0" err="1"/>
              <a:t>macOS</a:t>
            </a:r>
            <a:r>
              <a:rPr lang="en-US" dirty="0"/>
              <a:t> and </a:t>
            </a:r>
            <a:r>
              <a:rPr lang="en-US" dirty="0" smtClean="0"/>
              <a:t>Linux.</a:t>
            </a:r>
            <a:endParaRPr lang="en-US" dirty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comes with built-in support for JavaScript, </a:t>
            </a:r>
            <a:r>
              <a:rPr lang="en-US" dirty="0" err="1"/>
              <a:t>TypeScript</a:t>
            </a:r>
            <a:r>
              <a:rPr lang="en-US" dirty="0"/>
              <a:t> and Node.js and has a rich ecosystem of extensions for other languages</a:t>
            </a:r>
            <a:r>
              <a:rPr lang="en-US" dirty="0" smtClean="0">
                <a:solidFill>
                  <a:srgbClr val="444444"/>
                </a:solidFill>
                <a:latin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</a:t>
            </a:r>
            <a:r>
              <a:rPr lang="en-US" dirty="0" smtClean="0"/>
              <a:t>link:  </a:t>
            </a:r>
            <a:r>
              <a:rPr lang="en-US" u="sng" dirty="0">
                <a:hlinkClick r:id="rId2"/>
              </a:rPr>
              <a:t>https://code.visualstudio.com/download</a:t>
            </a:r>
            <a:endParaRPr lang="en-US" dirty="0"/>
          </a:p>
          <a:p>
            <a:endParaRPr lang="en-US" dirty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endParaRPr lang="en-US" dirty="0" smtClean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endParaRPr lang="en-US" dirty="0" smtClean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endParaRPr lang="en-US" dirty="0" smtClean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endParaRPr lang="en-US" dirty="0" smtClean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11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444444"/>
              </a:solidFill>
              <a:latin typeface="+mj-lt"/>
            </a:endParaRPr>
          </a:p>
          <a:p>
            <a:endParaRPr lang="en-US" sz="2800" b="1" dirty="0">
              <a:solidFill>
                <a:srgbClr val="444444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rgbClr val="444444"/>
                </a:solidFill>
                <a:latin typeface="+mj-lt"/>
              </a:rPr>
              <a:t>Node.js utility modules: </a:t>
            </a:r>
          </a:p>
          <a:p>
            <a:endParaRPr lang="en-US" dirty="0" smtClean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are several </a:t>
            </a:r>
            <a:r>
              <a:rPr lang="en-US" b="1" dirty="0"/>
              <a:t>utility modules</a:t>
            </a:r>
            <a:r>
              <a:rPr lang="en-US" dirty="0"/>
              <a:t> available in Node.js module library.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modules are very common and are frequently used while developing any Node based application</a:t>
            </a:r>
            <a:r>
              <a:rPr lang="en-US" dirty="0" smtClean="0"/>
              <a:t>.</a:t>
            </a:r>
          </a:p>
          <a:p>
            <a:endParaRPr lang="en-US" dirty="0" smtClean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r>
              <a:rPr lang="en-US" dirty="0" smtClean="0">
                <a:solidFill>
                  <a:srgbClr val="444444"/>
                </a:solidFill>
                <a:latin typeface="Segoe UI" panose="020B0502040204020203" pitchFamily="34" charset="0"/>
              </a:rPr>
              <a:t>	</a:t>
            </a:r>
            <a:r>
              <a:rPr lang="en-US" dirty="0" err="1" smtClean="0">
                <a:solidFill>
                  <a:srgbClr val="444444"/>
                </a:solidFill>
                <a:latin typeface="Segoe UI" panose="020B0502040204020203" pitchFamily="34" charset="0"/>
              </a:rPr>
              <a:t>Eg</a:t>
            </a:r>
            <a:r>
              <a:rPr lang="en-US" dirty="0" smtClean="0">
                <a:solidFill>
                  <a:srgbClr val="444444"/>
                </a:solidFill>
                <a:latin typeface="Segoe UI" panose="020B0502040204020203" pitchFamily="34" charset="0"/>
              </a:rPr>
              <a:t>. OS module, DNS module etc. </a:t>
            </a:r>
          </a:p>
          <a:p>
            <a:endParaRPr lang="en-US" dirty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endParaRPr lang="en-US" dirty="0" smtClean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r>
              <a:rPr lang="en-US" dirty="0" smtClean="0">
                <a:solidFill>
                  <a:srgbClr val="444444"/>
                </a:solidFill>
                <a:latin typeface="Segoe UI" panose="020B0502040204020203" pitchFamily="34" charset="0"/>
              </a:rPr>
              <a:t>		</a:t>
            </a:r>
            <a:r>
              <a:rPr lang="en-US" sz="2800" b="1" dirty="0" smtClean="0">
                <a:solidFill>
                  <a:srgbClr val="FF0000"/>
                </a:solidFill>
                <a:latin typeface="Segoe UI" panose="020B0502040204020203" pitchFamily="34" charset="0"/>
              </a:rPr>
              <a:t>Lets us see OS module….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endParaRPr lang="en-US" dirty="0" smtClean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endParaRPr lang="en-US" dirty="0" smtClean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endParaRPr lang="en-US" dirty="0" smtClean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endParaRPr lang="en-US" dirty="0" smtClean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1200"/>
            <a:ext cx="6934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609600"/>
            <a:ext cx="7315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os</a:t>
            </a:r>
            <a:r>
              <a:rPr lang="en-US" dirty="0"/>
              <a:t> = require("</a:t>
            </a:r>
            <a:r>
              <a:rPr lang="en-US" dirty="0" err="1"/>
              <a:t>os</a:t>
            </a:r>
            <a:r>
              <a:rPr lang="en-US" dirty="0"/>
              <a:t>");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 </a:t>
            </a:r>
            <a:r>
              <a:rPr lang="en-US" dirty="0" err="1"/>
              <a:t>Endianness</a:t>
            </a:r>
            <a:endParaRPr lang="en-US" dirty="0"/>
          </a:p>
          <a:p>
            <a:r>
              <a:rPr lang="en-US" dirty="0"/>
              <a:t>console.log('</a:t>
            </a:r>
            <a:r>
              <a:rPr lang="en-US" dirty="0" err="1"/>
              <a:t>endianness</a:t>
            </a:r>
            <a:r>
              <a:rPr lang="en-US" dirty="0"/>
              <a:t> : ' + </a:t>
            </a:r>
            <a:r>
              <a:rPr lang="en-US" dirty="0" err="1"/>
              <a:t>os.endianness</a:t>
            </a:r>
            <a:r>
              <a:rPr lang="en-US" dirty="0"/>
              <a:t>());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 OS type</a:t>
            </a:r>
          </a:p>
          <a:p>
            <a:r>
              <a:rPr lang="en-US" dirty="0"/>
              <a:t>console.log('type : ' + </a:t>
            </a:r>
            <a:r>
              <a:rPr lang="en-US" dirty="0" err="1"/>
              <a:t>os.type</a:t>
            </a:r>
            <a:r>
              <a:rPr lang="en-US" dirty="0"/>
              <a:t>());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 OS platform</a:t>
            </a:r>
          </a:p>
          <a:p>
            <a:r>
              <a:rPr lang="en-US" dirty="0"/>
              <a:t>console.log('platform : ' + </a:t>
            </a:r>
            <a:r>
              <a:rPr lang="en-US" dirty="0" err="1"/>
              <a:t>os.platform</a:t>
            </a:r>
            <a:r>
              <a:rPr lang="en-US" dirty="0"/>
              <a:t>());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 Total system memory</a:t>
            </a:r>
          </a:p>
          <a:p>
            <a:r>
              <a:rPr lang="en-US" dirty="0"/>
              <a:t>console.log('total memory : ' + </a:t>
            </a:r>
            <a:r>
              <a:rPr lang="en-US" dirty="0" err="1"/>
              <a:t>os.totalmem</a:t>
            </a:r>
            <a:r>
              <a:rPr lang="en-US" dirty="0"/>
              <a:t>() + " bytes.");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 Total free memory</a:t>
            </a:r>
          </a:p>
          <a:p>
            <a:r>
              <a:rPr lang="en-US" dirty="0"/>
              <a:t>console.log('free memory : ' + </a:t>
            </a:r>
            <a:r>
              <a:rPr lang="en-US" dirty="0" err="1"/>
              <a:t>os.freemem</a:t>
            </a:r>
            <a:r>
              <a:rPr lang="en-US" dirty="0"/>
              <a:t>() + " bytes</a:t>
            </a:r>
            <a:r>
              <a:rPr lang="en-US" dirty="0" smtClean="0"/>
              <a:t>.");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Save as: osdemo.js</a:t>
            </a:r>
          </a:p>
          <a:p>
            <a:r>
              <a:rPr lang="en-US" dirty="0" smtClean="0"/>
              <a:t>Run: node osdemo.js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27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14400"/>
            <a:ext cx="815340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444444"/>
                </a:solidFill>
              </a:rPr>
              <a:t>Node.js </a:t>
            </a:r>
            <a:r>
              <a:rPr lang="en-US" sz="3600" b="1" dirty="0" smtClean="0">
                <a:solidFill>
                  <a:srgbClr val="444444"/>
                </a:solidFill>
              </a:rPr>
              <a:t>web modules</a:t>
            </a:r>
            <a:r>
              <a:rPr lang="en-US" sz="3600" b="1" dirty="0">
                <a:solidFill>
                  <a:srgbClr val="444444"/>
                </a:solidFill>
              </a:rPr>
              <a:t>: </a:t>
            </a:r>
            <a:endParaRPr lang="en-US" sz="3600" b="1" dirty="0" smtClean="0">
              <a:solidFill>
                <a:srgbClr val="444444"/>
              </a:solidFill>
            </a:endParaRPr>
          </a:p>
          <a:p>
            <a:pPr algn="ctr"/>
            <a:endParaRPr lang="en-US" sz="3600" b="1" dirty="0">
              <a:solidFill>
                <a:srgbClr val="444444"/>
              </a:solidFill>
            </a:endParaRPr>
          </a:p>
          <a:p>
            <a:r>
              <a:rPr lang="en-US" sz="2000" dirty="0"/>
              <a:t>A Web Server is a software application which handles HTTP requests sent by the HTTP client, like web browsers, and returns web pages in response to the clients.</a:t>
            </a:r>
            <a:endParaRPr lang="en-US" sz="2000" b="1" dirty="0" smtClean="0">
              <a:solidFill>
                <a:srgbClr val="444444"/>
              </a:solidFill>
            </a:endParaRPr>
          </a:p>
          <a:p>
            <a:pPr algn="ctr"/>
            <a:endParaRPr lang="en-US" b="1" dirty="0" smtClean="0">
              <a:solidFill>
                <a:srgbClr val="444444"/>
              </a:solidFill>
            </a:endParaRPr>
          </a:p>
          <a:p>
            <a:r>
              <a:rPr lang="en-US" sz="2000" dirty="0"/>
              <a:t>Node.js provides an http module which can be used to create an </a:t>
            </a:r>
            <a:r>
              <a:rPr lang="en-US" sz="2000" dirty="0"/>
              <a:t>HTTP client </a:t>
            </a:r>
            <a:r>
              <a:rPr lang="en-US" sz="2000" dirty="0"/>
              <a:t>of a server.</a:t>
            </a:r>
          </a:p>
          <a:p>
            <a:pPr algn="ctr"/>
            <a:endParaRPr lang="en-US" b="1" dirty="0" smtClean="0">
              <a:solidFill>
                <a:srgbClr val="444444"/>
              </a:solidFill>
            </a:endParaRPr>
          </a:p>
          <a:p>
            <a:pPr algn="ctr"/>
            <a:endParaRPr lang="en-US" b="1" dirty="0">
              <a:solidFill>
                <a:srgbClr val="444444"/>
              </a:solidFill>
            </a:endParaRPr>
          </a:p>
          <a:p>
            <a:pPr algn="ctr"/>
            <a:endParaRPr lang="en-US" b="1" dirty="0" smtClean="0">
              <a:solidFill>
                <a:srgbClr val="444444"/>
              </a:solidFill>
            </a:endParaRPr>
          </a:p>
          <a:p>
            <a:pPr algn="ctr"/>
            <a:endParaRPr lang="en-US" b="1" dirty="0" smtClean="0">
              <a:solidFill>
                <a:srgbClr val="444444"/>
              </a:solidFill>
            </a:endParaRPr>
          </a:p>
          <a:p>
            <a:pPr algn="ctr"/>
            <a:endParaRPr lang="en-US" b="1" dirty="0">
              <a:solidFill>
                <a:srgbClr val="444444"/>
              </a:solidFill>
            </a:endParaRPr>
          </a:p>
          <a:p>
            <a:pPr algn="ctr"/>
            <a:endParaRPr lang="en-US" b="1" dirty="0" smtClean="0">
              <a:solidFill>
                <a:srgbClr val="444444"/>
              </a:solidFill>
            </a:endParaRPr>
          </a:p>
          <a:p>
            <a:pPr algn="ctr"/>
            <a:endParaRPr lang="en-US" b="1" dirty="0">
              <a:solidFill>
                <a:srgbClr val="444444"/>
              </a:solidFill>
            </a:endParaRPr>
          </a:p>
          <a:p>
            <a:pPr algn="ctr"/>
            <a:endParaRPr lang="en-US" b="1" dirty="0" smtClean="0">
              <a:solidFill>
                <a:srgbClr val="444444"/>
              </a:solidFill>
            </a:endParaRPr>
          </a:p>
          <a:p>
            <a:pPr algn="ctr"/>
            <a:endParaRPr lang="en-US" b="1" dirty="0">
              <a:solidFill>
                <a:srgbClr val="444444"/>
              </a:solidFill>
            </a:endParaRPr>
          </a:p>
          <a:p>
            <a:pPr algn="ctr"/>
            <a:endParaRPr lang="en-US" b="1" dirty="0" smtClean="0">
              <a:solidFill>
                <a:srgbClr val="444444"/>
              </a:solidFill>
            </a:endParaRPr>
          </a:p>
          <a:p>
            <a:pPr algn="ctr"/>
            <a:endParaRPr lang="en-US" b="1" dirty="0" smtClean="0">
              <a:solidFill>
                <a:srgbClr val="444444"/>
              </a:solidFill>
            </a:endParaRPr>
          </a:p>
          <a:p>
            <a:pPr algn="ctr"/>
            <a:endParaRPr lang="en-US" b="1" dirty="0">
              <a:solidFill>
                <a:srgbClr val="444444"/>
              </a:solidFill>
            </a:endParaRPr>
          </a:p>
          <a:p>
            <a:pPr algn="ctr"/>
            <a:endParaRPr lang="en-US" b="1" dirty="0" smtClean="0">
              <a:solidFill>
                <a:srgbClr val="444444"/>
              </a:solidFill>
            </a:endParaRPr>
          </a:p>
          <a:p>
            <a:pPr algn="ctr"/>
            <a:endParaRPr lang="en-US" b="1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320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447800"/>
            <a:ext cx="75438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us create a “hello world” program in     Node </a:t>
            </a:r>
            <a:r>
              <a:rPr lang="en-US" sz="7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7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02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295400"/>
            <a:ext cx="723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http=require(“http”);</a:t>
            </a:r>
          </a:p>
          <a:p>
            <a:endParaRPr lang="en-US" dirty="0"/>
          </a:p>
          <a:p>
            <a:r>
              <a:rPr lang="en-US" dirty="0" err="1" smtClean="0"/>
              <a:t>http.createServer</a:t>
            </a:r>
            <a:r>
              <a:rPr lang="en-US" dirty="0" smtClean="0"/>
              <a:t>( function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req,res</a:t>
            </a:r>
            <a:r>
              <a:rPr lang="en-US" dirty="0" smtClean="0"/>
              <a:t>){</a:t>
            </a:r>
          </a:p>
          <a:p>
            <a:endParaRPr lang="en-US" dirty="0"/>
          </a:p>
          <a:p>
            <a:r>
              <a:rPr lang="en-US" dirty="0" err="1" smtClean="0"/>
              <a:t>res.send</a:t>
            </a:r>
            <a:r>
              <a:rPr lang="en-US" dirty="0" smtClean="0"/>
              <a:t> (“hello world in browser”);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console.log</a:t>
            </a:r>
            <a:r>
              <a:rPr lang="en-US" dirty="0"/>
              <a:t> </a:t>
            </a:r>
            <a:r>
              <a:rPr lang="en-US" dirty="0" smtClean="0"/>
              <a:t>(“hello world in console”);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Save as : hello.js</a:t>
            </a:r>
          </a:p>
          <a:p>
            <a:r>
              <a:rPr lang="en-US" dirty="0" smtClean="0"/>
              <a:t>Run : node hello.js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06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295400"/>
            <a:ext cx="7315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marR="208915" indent="-274320">
              <a:lnSpc>
                <a:spcPct val="100000"/>
              </a:lnSpc>
              <a:spcBef>
                <a:spcPts val="5"/>
              </a:spcBef>
              <a:buSzPct val="84615"/>
              <a:tabLst>
                <a:tab pos="287020" algn="l"/>
              </a:tabLst>
            </a:pPr>
            <a:r>
              <a:rPr lang="en-US" sz="3600" b="1" spc="-5" dirty="0" err="1" smtClean="0">
                <a:solidFill>
                  <a:srgbClr val="464648"/>
                </a:solidFill>
                <a:latin typeface="Calibri"/>
                <a:cs typeface="Calibri"/>
              </a:rPr>
              <a:t>Nodemon</a:t>
            </a:r>
            <a:endParaRPr lang="en-US" sz="3600" b="1" spc="-5" dirty="0" smtClean="0">
              <a:solidFill>
                <a:srgbClr val="464648"/>
              </a:solidFill>
              <a:latin typeface="Calibri"/>
              <a:cs typeface="Calibri"/>
            </a:endParaRPr>
          </a:p>
          <a:p>
            <a:pPr marL="287020" marR="208915" indent="-274320">
              <a:lnSpc>
                <a:spcPct val="100000"/>
              </a:lnSpc>
              <a:spcBef>
                <a:spcPts val="5"/>
              </a:spcBef>
              <a:buSzPct val="84615"/>
              <a:tabLst>
                <a:tab pos="287020" algn="l"/>
              </a:tabLst>
            </a:pPr>
            <a:endParaRPr lang="en-US" sz="3600" b="1" spc="-5" dirty="0" smtClean="0">
              <a:solidFill>
                <a:srgbClr val="464648"/>
              </a:solidFill>
              <a:latin typeface="Calibri"/>
              <a:cs typeface="Calibri"/>
            </a:endParaRPr>
          </a:p>
          <a:p>
            <a:pPr marL="287020" marR="208915" indent="-274320">
              <a:lnSpc>
                <a:spcPct val="100000"/>
              </a:lnSpc>
              <a:spcBef>
                <a:spcPts val="5"/>
              </a:spcBef>
              <a:buSzPct val="84615"/>
              <a:buFont typeface="Wingdings"/>
              <a:buChar char=""/>
              <a:tabLst>
                <a:tab pos="287020" algn="l"/>
              </a:tabLst>
            </a:pPr>
            <a:r>
              <a:rPr lang="en-US" sz="2400" spc="-5" dirty="0" err="1" smtClean="0">
                <a:solidFill>
                  <a:srgbClr val="464648"/>
                </a:solidFill>
                <a:latin typeface="Calibri"/>
                <a:cs typeface="Calibri"/>
              </a:rPr>
              <a:t>Nodemon</a:t>
            </a:r>
            <a:r>
              <a:rPr lang="en-US" sz="2400" spc="-5" dirty="0" smtClean="0">
                <a:solidFill>
                  <a:srgbClr val="464648"/>
                </a:solidFill>
                <a:latin typeface="Calibri"/>
                <a:cs typeface="Calibri"/>
              </a:rPr>
              <a:t> is used instead of node </a:t>
            </a:r>
            <a:r>
              <a:rPr lang="en-US" sz="2400" spc="-15" dirty="0" smtClean="0">
                <a:solidFill>
                  <a:srgbClr val="464648"/>
                </a:solidFill>
                <a:latin typeface="Calibri"/>
                <a:cs typeface="Calibri"/>
              </a:rPr>
              <a:t>to </a:t>
            </a:r>
            <a:r>
              <a:rPr lang="en-US" sz="2400" dirty="0" smtClean="0">
                <a:solidFill>
                  <a:srgbClr val="464648"/>
                </a:solidFill>
                <a:latin typeface="Calibri"/>
                <a:cs typeface="Calibri"/>
              </a:rPr>
              <a:t>run </a:t>
            </a:r>
            <a:r>
              <a:rPr lang="en-US" sz="2400" spc="-15" dirty="0" smtClean="0">
                <a:solidFill>
                  <a:srgbClr val="464648"/>
                </a:solidFill>
                <a:latin typeface="Calibri"/>
                <a:cs typeface="Calibri"/>
              </a:rPr>
              <a:t>your </a:t>
            </a:r>
            <a:r>
              <a:rPr lang="en-US" sz="2400" spc="-10" dirty="0" smtClean="0">
                <a:solidFill>
                  <a:srgbClr val="464648"/>
                </a:solidFill>
                <a:latin typeface="Calibri"/>
                <a:cs typeface="Calibri"/>
              </a:rPr>
              <a:t>code, </a:t>
            </a:r>
            <a:r>
              <a:rPr lang="en-US" sz="2400" dirty="0" smtClean="0">
                <a:solidFill>
                  <a:srgbClr val="464648"/>
                </a:solidFill>
                <a:latin typeface="Calibri"/>
                <a:cs typeface="Calibri"/>
              </a:rPr>
              <a:t>and </a:t>
            </a:r>
            <a:r>
              <a:rPr lang="en-US" sz="2400" spc="-10" dirty="0" smtClean="0">
                <a:solidFill>
                  <a:srgbClr val="464648"/>
                </a:solidFill>
                <a:latin typeface="Calibri"/>
                <a:cs typeface="Calibri"/>
              </a:rPr>
              <a:t>now </a:t>
            </a:r>
            <a:r>
              <a:rPr lang="en-US" sz="2400" spc="-15" dirty="0" smtClean="0">
                <a:solidFill>
                  <a:srgbClr val="464648"/>
                </a:solidFill>
                <a:latin typeface="Calibri"/>
                <a:cs typeface="Calibri"/>
              </a:rPr>
              <a:t>your </a:t>
            </a:r>
            <a:r>
              <a:rPr lang="en-US" sz="2400" spc="-10" dirty="0" smtClean="0">
                <a:solidFill>
                  <a:srgbClr val="464648"/>
                </a:solidFill>
                <a:latin typeface="Calibri"/>
                <a:cs typeface="Calibri"/>
              </a:rPr>
              <a:t>process </a:t>
            </a:r>
            <a:r>
              <a:rPr lang="en-US" sz="2400" dirty="0" smtClean="0">
                <a:solidFill>
                  <a:srgbClr val="464648"/>
                </a:solidFill>
                <a:latin typeface="Calibri"/>
                <a:cs typeface="Calibri"/>
              </a:rPr>
              <a:t>will  </a:t>
            </a:r>
            <a:r>
              <a:rPr lang="en-US" sz="2400" spc="-5" dirty="0" smtClean="0">
                <a:solidFill>
                  <a:srgbClr val="464648"/>
                </a:solidFill>
                <a:latin typeface="Calibri"/>
                <a:cs typeface="Calibri"/>
              </a:rPr>
              <a:t>automatically </a:t>
            </a:r>
            <a:r>
              <a:rPr lang="en-US" sz="2400" spc="-15" dirty="0" smtClean="0">
                <a:solidFill>
                  <a:srgbClr val="464648"/>
                </a:solidFill>
                <a:latin typeface="Calibri"/>
                <a:cs typeface="Calibri"/>
              </a:rPr>
              <a:t>restart </a:t>
            </a:r>
            <a:r>
              <a:rPr lang="en-US" sz="2400" dirty="0" smtClean="0">
                <a:solidFill>
                  <a:srgbClr val="464648"/>
                </a:solidFill>
                <a:latin typeface="Calibri"/>
                <a:cs typeface="Calibri"/>
              </a:rPr>
              <a:t>when </a:t>
            </a:r>
            <a:r>
              <a:rPr lang="en-US" sz="2400" spc="-15" dirty="0" smtClean="0">
                <a:solidFill>
                  <a:srgbClr val="464648"/>
                </a:solidFill>
                <a:latin typeface="Calibri"/>
                <a:cs typeface="Calibri"/>
              </a:rPr>
              <a:t>your </a:t>
            </a:r>
            <a:r>
              <a:rPr lang="en-US" sz="2400" spc="-10" dirty="0" smtClean="0">
                <a:solidFill>
                  <a:srgbClr val="464648"/>
                </a:solidFill>
                <a:latin typeface="Calibri"/>
                <a:cs typeface="Calibri"/>
              </a:rPr>
              <a:t>code </a:t>
            </a:r>
            <a:r>
              <a:rPr lang="en-US" sz="2400" spc="-5" dirty="0" smtClean="0">
                <a:solidFill>
                  <a:srgbClr val="464648"/>
                </a:solidFill>
                <a:latin typeface="Calibri"/>
                <a:cs typeface="Calibri"/>
              </a:rPr>
              <a:t>changes. </a:t>
            </a:r>
          </a:p>
          <a:p>
            <a:pPr marL="12700" marR="208915">
              <a:lnSpc>
                <a:spcPct val="100000"/>
              </a:lnSpc>
              <a:spcBef>
                <a:spcPts val="5"/>
              </a:spcBef>
              <a:buSzPct val="84615"/>
              <a:tabLst>
                <a:tab pos="287020" algn="l"/>
              </a:tabLst>
            </a:pPr>
            <a:endParaRPr lang="en-US" sz="2400" spc="-5" dirty="0" smtClean="0">
              <a:solidFill>
                <a:srgbClr val="464648"/>
              </a:solidFill>
              <a:latin typeface="Calibri"/>
              <a:cs typeface="Calibri"/>
            </a:endParaRPr>
          </a:p>
          <a:p>
            <a:pPr marL="287020" marR="208915" indent="-274320">
              <a:lnSpc>
                <a:spcPct val="100000"/>
              </a:lnSpc>
              <a:spcBef>
                <a:spcPts val="5"/>
              </a:spcBef>
              <a:buSzPct val="84615"/>
              <a:buFont typeface="Wingdings"/>
              <a:buChar char=""/>
              <a:tabLst>
                <a:tab pos="287020" algn="l"/>
              </a:tabLst>
            </a:pPr>
            <a:r>
              <a:rPr lang="en-US" sz="2400" spc="-114" dirty="0" smtClean="0">
                <a:solidFill>
                  <a:srgbClr val="464648"/>
                </a:solidFill>
                <a:latin typeface="Calibri"/>
                <a:cs typeface="Calibri"/>
              </a:rPr>
              <a:t>To </a:t>
            </a:r>
            <a:r>
              <a:rPr lang="en-US" sz="2400" spc="-10" dirty="0" smtClean="0">
                <a:solidFill>
                  <a:srgbClr val="464648"/>
                </a:solidFill>
                <a:latin typeface="Calibri"/>
                <a:cs typeface="Calibri"/>
              </a:rPr>
              <a:t>install, </a:t>
            </a:r>
            <a:r>
              <a:rPr lang="en-US" sz="2400" spc="-15" dirty="0" smtClean="0">
                <a:solidFill>
                  <a:srgbClr val="464648"/>
                </a:solidFill>
                <a:latin typeface="Calibri"/>
                <a:cs typeface="Calibri"/>
              </a:rPr>
              <a:t>get </a:t>
            </a:r>
            <a:r>
              <a:rPr lang="en-US" sz="2400" spc="-5" dirty="0" smtClean="0">
                <a:solidFill>
                  <a:srgbClr val="464648"/>
                </a:solidFill>
                <a:latin typeface="Calibri"/>
                <a:cs typeface="Calibri"/>
              </a:rPr>
              <a:t>node.js, </a:t>
            </a:r>
            <a:r>
              <a:rPr lang="en-US" sz="2400" dirty="0" smtClean="0">
                <a:solidFill>
                  <a:srgbClr val="464648"/>
                </a:solidFill>
                <a:latin typeface="Calibri"/>
                <a:cs typeface="Calibri"/>
              </a:rPr>
              <a:t>then </a:t>
            </a:r>
            <a:r>
              <a:rPr lang="en-US" sz="2400" spc="-15" dirty="0" smtClean="0">
                <a:solidFill>
                  <a:srgbClr val="464648"/>
                </a:solidFill>
                <a:latin typeface="Calibri"/>
                <a:cs typeface="Calibri"/>
              </a:rPr>
              <a:t>from  your </a:t>
            </a:r>
            <a:r>
              <a:rPr lang="en-US" sz="2400" spc="-5" dirty="0" smtClean="0">
                <a:solidFill>
                  <a:srgbClr val="464648"/>
                </a:solidFill>
                <a:latin typeface="Calibri"/>
                <a:cs typeface="Calibri"/>
              </a:rPr>
              <a:t>terminal </a:t>
            </a:r>
            <a:r>
              <a:rPr lang="en-US" sz="2400" dirty="0" smtClean="0">
                <a:solidFill>
                  <a:srgbClr val="464648"/>
                </a:solidFill>
                <a:latin typeface="Calibri"/>
                <a:cs typeface="Calibri"/>
              </a:rPr>
              <a:t>run:</a:t>
            </a: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64648"/>
              </a:buClr>
              <a:buFont typeface="Wingdings"/>
              <a:buChar char=""/>
            </a:pPr>
            <a:endParaRPr lang="en-US" sz="2400" dirty="0" smtClean="0">
              <a:latin typeface="Calibri"/>
              <a:cs typeface="Calibri"/>
            </a:endParaRPr>
          </a:p>
          <a:p>
            <a:pPr marL="287020" indent="-274320" algn="ctr">
              <a:lnSpc>
                <a:spcPct val="100000"/>
              </a:lnSpc>
              <a:spcBef>
                <a:spcPts val="5"/>
              </a:spcBef>
              <a:buSzPct val="84615"/>
              <a:tabLst>
                <a:tab pos="287020" algn="l"/>
              </a:tabLst>
            </a:pPr>
            <a:r>
              <a:rPr lang="en-US" sz="2400" b="1" dirty="0" err="1" smtClean="0">
                <a:solidFill>
                  <a:srgbClr val="464648"/>
                </a:solidFill>
                <a:latin typeface="Calibri"/>
                <a:cs typeface="Calibri"/>
              </a:rPr>
              <a:t>npm</a:t>
            </a:r>
            <a:r>
              <a:rPr lang="en-US" sz="2400" b="1" dirty="0" smtClean="0">
                <a:solidFill>
                  <a:srgbClr val="464648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 smtClean="0">
                <a:solidFill>
                  <a:srgbClr val="464648"/>
                </a:solidFill>
                <a:latin typeface="Calibri"/>
                <a:cs typeface="Calibri"/>
              </a:rPr>
              <a:t>install </a:t>
            </a:r>
            <a:r>
              <a:rPr lang="en-US" sz="2400" b="1" spc="-5" dirty="0" smtClean="0">
                <a:solidFill>
                  <a:srgbClr val="464648"/>
                </a:solidFill>
                <a:latin typeface="Calibri"/>
                <a:cs typeface="Calibri"/>
              </a:rPr>
              <a:t>-g</a:t>
            </a:r>
            <a:r>
              <a:rPr lang="en-US" sz="2400" b="1" spc="-20" dirty="0" smtClean="0">
                <a:solidFill>
                  <a:srgbClr val="464648"/>
                </a:solidFill>
                <a:latin typeface="Calibri"/>
                <a:cs typeface="Calibri"/>
              </a:rPr>
              <a:t> </a:t>
            </a:r>
            <a:r>
              <a:rPr lang="en-US" sz="2400" b="1" spc="-5" dirty="0" err="1" smtClean="0">
                <a:solidFill>
                  <a:srgbClr val="464648"/>
                </a:solidFill>
                <a:latin typeface="Calibri"/>
                <a:cs typeface="Calibri"/>
              </a:rPr>
              <a:t>nodemon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024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2002"/>
            <a:ext cx="7391400" cy="3586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7086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55407"/>
            <a:ext cx="7543799" cy="474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64092"/>
            <a:ext cx="5943600" cy="2329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26907"/>
            <a:ext cx="8305800" cy="3407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13304"/>
            <a:ext cx="7162799" cy="332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374</Words>
  <Application>Microsoft Office PowerPoint</Application>
  <PresentationFormat>On-screen Show (4:3)</PresentationFormat>
  <Paragraphs>143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Century Gothic</vt:lpstr>
      <vt:lpstr>Segoe UI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NPM? (NODE PACKAGE MANAGER)</vt:lpstr>
      <vt:lpstr>Installing Packages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Guggilla</dc:creator>
  <cp:lastModifiedBy>Neha's PC</cp:lastModifiedBy>
  <cp:revision>28</cp:revision>
  <dcterms:created xsi:type="dcterms:W3CDTF">2020-09-23T05:04:32Z</dcterms:created>
  <dcterms:modified xsi:type="dcterms:W3CDTF">2020-09-23T10:18:20Z</dcterms:modified>
</cp:coreProperties>
</file>