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3" r:id="rId2"/>
    <p:sldId id="257" r:id="rId3"/>
    <p:sldId id="267" r:id="rId4"/>
    <p:sldId id="269" r:id="rId5"/>
    <p:sldId id="259" r:id="rId6"/>
    <p:sldId id="264" r:id="rId7"/>
    <p:sldId id="268" r:id="rId8"/>
    <p:sldId id="265" r:id="rId9"/>
    <p:sldId id="261" r:id="rId10"/>
    <p:sldId id="271" r:id="rId11"/>
    <p:sldId id="272" r:id="rId12"/>
    <p:sldId id="274" r:id="rId13"/>
    <p:sldId id="275" r:id="rId14"/>
    <p:sldId id="276" r:id="rId15"/>
    <p:sldId id="278" r:id="rId16"/>
    <p:sldId id="280" r:id="rId17"/>
    <p:sldId id="281" r:id="rId18"/>
    <p:sldId id="282" r:id="rId19"/>
    <p:sldId id="283" r:id="rId20"/>
    <p:sldId id="284" r:id="rId21"/>
    <p:sldId id="288" r:id="rId22"/>
    <p:sldId id="285" r:id="rId23"/>
    <p:sldId id="286" r:id="rId24"/>
    <p:sldId id="296" r:id="rId25"/>
    <p:sldId id="290" r:id="rId26"/>
    <p:sldId id="292" r:id="rId27"/>
    <p:sldId id="293" r:id="rId28"/>
    <p:sldId id="295" r:id="rId29"/>
    <p:sldId id="29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58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E093E5-65D2-4890-9B40-1A0F4268947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9D1B85-C4F5-4865-8771-56D434535248}">
      <dgm:prSet phldrT="[Text]"/>
      <dgm:spPr/>
      <dgm:t>
        <a:bodyPr/>
        <a:lstStyle/>
        <a:p>
          <a:r>
            <a:rPr lang="en-US" dirty="0"/>
            <a:t>Database as </a:t>
          </a:r>
          <a:r>
            <a:rPr lang="en-US" dirty="0" err="1"/>
            <a:t>hospitalManagement</a:t>
          </a:r>
          <a:endParaRPr lang="en-US" dirty="0"/>
        </a:p>
      </dgm:t>
    </dgm:pt>
    <dgm:pt modelId="{46EE9C3B-D98D-42E4-8AC7-932EB0CC532C}" type="parTrans" cxnId="{7CFD857F-D85A-44EB-9C36-E112DED6E593}">
      <dgm:prSet/>
      <dgm:spPr/>
      <dgm:t>
        <a:bodyPr/>
        <a:lstStyle/>
        <a:p>
          <a:endParaRPr lang="en-US"/>
        </a:p>
      </dgm:t>
    </dgm:pt>
    <dgm:pt modelId="{6C5DBE8D-19FE-4899-90B3-03FA25EA08E0}" type="sibTrans" cxnId="{7CFD857F-D85A-44EB-9C36-E112DED6E593}">
      <dgm:prSet/>
      <dgm:spPr/>
      <dgm:t>
        <a:bodyPr/>
        <a:lstStyle/>
        <a:p>
          <a:endParaRPr lang="en-US"/>
        </a:p>
      </dgm:t>
    </dgm:pt>
    <dgm:pt modelId="{50E6DB1A-5E75-4970-BD82-85C6F3817FF0}">
      <dgm:prSet phldrT="[Text]"/>
      <dgm:spPr/>
      <dgm:t>
        <a:bodyPr/>
        <a:lstStyle/>
        <a:p>
          <a:r>
            <a:rPr lang="en-US" dirty="0"/>
            <a:t>Collection 2: Ventilator Details</a:t>
          </a:r>
        </a:p>
      </dgm:t>
    </dgm:pt>
    <dgm:pt modelId="{408C83EB-B4B1-476F-99A3-77BBAA9C5067}" type="parTrans" cxnId="{B07E4D5A-F1CD-4B7B-8CE4-4B960FE2C9EE}">
      <dgm:prSet/>
      <dgm:spPr/>
      <dgm:t>
        <a:bodyPr/>
        <a:lstStyle/>
        <a:p>
          <a:endParaRPr lang="en-US"/>
        </a:p>
      </dgm:t>
    </dgm:pt>
    <dgm:pt modelId="{99F310CB-F132-4C67-9EAE-8357113B7B5E}" type="sibTrans" cxnId="{B07E4D5A-F1CD-4B7B-8CE4-4B960FE2C9EE}">
      <dgm:prSet/>
      <dgm:spPr/>
      <dgm:t>
        <a:bodyPr/>
        <a:lstStyle/>
        <a:p>
          <a:endParaRPr lang="en-US"/>
        </a:p>
      </dgm:t>
    </dgm:pt>
    <dgm:pt modelId="{1B1AA84E-2354-411F-B9DB-BB67F54EDD34}">
      <dgm:prSet phldrT="[Text]"/>
      <dgm:spPr/>
      <dgm:t>
        <a:bodyPr/>
        <a:lstStyle/>
        <a:p>
          <a:r>
            <a:rPr lang="en-US" dirty="0"/>
            <a:t>Collection 1: Hospital </a:t>
          </a:r>
          <a:r>
            <a:rPr lang="en-US" dirty="0" err="1"/>
            <a:t>Deatils</a:t>
          </a:r>
          <a:endParaRPr lang="en-US" dirty="0"/>
        </a:p>
      </dgm:t>
    </dgm:pt>
    <dgm:pt modelId="{497AB6CE-4B29-4881-859F-C8AB1066787A}" type="sibTrans" cxnId="{69D33051-A081-4F94-9C96-A8C6E0F18A64}">
      <dgm:prSet/>
      <dgm:spPr/>
      <dgm:t>
        <a:bodyPr/>
        <a:lstStyle/>
        <a:p>
          <a:endParaRPr lang="en-US"/>
        </a:p>
      </dgm:t>
    </dgm:pt>
    <dgm:pt modelId="{FFEB6659-3C7B-4C60-B461-6F339916F081}" type="parTrans" cxnId="{69D33051-A081-4F94-9C96-A8C6E0F18A64}">
      <dgm:prSet/>
      <dgm:spPr/>
      <dgm:t>
        <a:bodyPr/>
        <a:lstStyle/>
        <a:p>
          <a:endParaRPr lang="en-US"/>
        </a:p>
      </dgm:t>
    </dgm:pt>
    <dgm:pt modelId="{2B7D03F4-C0C8-4B69-BE20-DCB5DE5D89F9}" type="pres">
      <dgm:prSet presAssocID="{76E093E5-65D2-4890-9B40-1A0F42689471}" presName="hierChild1" presStyleCnt="0">
        <dgm:presLayoutVars>
          <dgm:chPref val="1"/>
          <dgm:dir/>
          <dgm:animOne val="branch"/>
          <dgm:animLvl val="lvl"/>
          <dgm:resizeHandles/>
        </dgm:presLayoutVars>
      </dgm:prSet>
      <dgm:spPr/>
    </dgm:pt>
    <dgm:pt modelId="{9EBA5151-DCC8-48CB-BBF2-C9517C5551C7}" type="pres">
      <dgm:prSet presAssocID="{3F9D1B85-C4F5-4865-8771-56D434535248}" presName="hierRoot1" presStyleCnt="0"/>
      <dgm:spPr/>
    </dgm:pt>
    <dgm:pt modelId="{0F2D0A5F-1D4B-4437-B4B3-6332000E4655}" type="pres">
      <dgm:prSet presAssocID="{3F9D1B85-C4F5-4865-8771-56D434535248}" presName="composite" presStyleCnt="0"/>
      <dgm:spPr/>
    </dgm:pt>
    <dgm:pt modelId="{2744CFA2-A806-43B2-943C-718FE9F40BFE}" type="pres">
      <dgm:prSet presAssocID="{3F9D1B85-C4F5-4865-8771-56D434535248}" presName="background" presStyleLbl="node0" presStyleIdx="0" presStyleCnt="1"/>
      <dgm:spPr/>
    </dgm:pt>
    <dgm:pt modelId="{4D3DC5C3-CF8B-4439-AA47-FD93635A2AEC}" type="pres">
      <dgm:prSet presAssocID="{3F9D1B85-C4F5-4865-8771-56D434535248}" presName="text" presStyleLbl="fgAcc0" presStyleIdx="0" presStyleCnt="1">
        <dgm:presLayoutVars>
          <dgm:chPref val="3"/>
        </dgm:presLayoutVars>
      </dgm:prSet>
      <dgm:spPr/>
    </dgm:pt>
    <dgm:pt modelId="{2131696C-47E5-449C-824E-9995BE30DFB1}" type="pres">
      <dgm:prSet presAssocID="{3F9D1B85-C4F5-4865-8771-56D434535248}" presName="hierChild2" presStyleCnt="0"/>
      <dgm:spPr/>
    </dgm:pt>
    <dgm:pt modelId="{3B55BE6C-6B72-4EE2-96E3-51BAFB29A063}" type="pres">
      <dgm:prSet presAssocID="{FFEB6659-3C7B-4C60-B461-6F339916F081}" presName="Name10" presStyleLbl="parChTrans1D2" presStyleIdx="0" presStyleCnt="2"/>
      <dgm:spPr/>
    </dgm:pt>
    <dgm:pt modelId="{42837339-3DF5-4F3B-AD60-F963F560034A}" type="pres">
      <dgm:prSet presAssocID="{1B1AA84E-2354-411F-B9DB-BB67F54EDD34}" presName="hierRoot2" presStyleCnt="0"/>
      <dgm:spPr/>
    </dgm:pt>
    <dgm:pt modelId="{96A1EE57-5FD7-47AD-976C-01107B457702}" type="pres">
      <dgm:prSet presAssocID="{1B1AA84E-2354-411F-B9DB-BB67F54EDD34}" presName="composite2" presStyleCnt="0"/>
      <dgm:spPr/>
    </dgm:pt>
    <dgm:pt modelId="{4CC5ACB8-8ACF-48C6-BD03-CC91DA21C8D7}" type="pres">
      <dgm:prSet presAssocID="{1B1AA84E-2354-411F-B9DB-BB67F54EDD34}" presName="background2" presStyleLbl="node2" presStyleIdx="0" presStyleCnt="2"/>
      <dgm:spPr/>
    </dgm:pt>
    <dgm:pt modelId="{2345389D-2B98-4BB5-941D-0C77C3E376EE}" type="pres">
      <dgm:prSet presAssocID="{1B1AA84E-2354-411F-B9DB-BB67F54EDD34}" presName="text2" presStyleLbl="fgAcc2" presStyleIdx="0" presStyleCnt="2" custLinFactNeighborX="-15675" custLinFactNeighborY="2645">
        <dgm:presLayoutVars>
          <dgm:chPref val="3"/>
        </dgm:presLayoutVars>
      </dgm:prSet>
      <dgm:spPr/>
    </dgm:pt>
    <dgm:pt modelId="{DE028F51-3DAE-45BC-9AEC-C256611B5270}" type="pres">
      <dgm:prSet presAssocID="{1B1AA84E-2354-411F-B9DB-BB67F54EDD34}" presName="hierChild3" presStyleCnt="0"/>
      <dgm:spPr/>
    </dgm:pt>
    <dgm:pt modelId="{7A2D53F0-2831-4F53-8300-2C80B7EE3497}" type="pres">
      <dgm:prSet presAssocID="{408C83EB-B4B1-476F-99A3-77BBAA9C5067}" presName="Name10" presStyleLbl="parChTrans1D2" presStyleIdx="1" presStyleCnt="2"/>
      <dgm:spPr/>
    </dgm:pt>
    <dgm:pt modelId="{20659F27-F6F2-4F0A-9FBE-23F1374B6208}" type="pres">
      <dgm:prSet presAssocID="{50E6DB1A-5E75-4970-BD82-85C6F3817FF0}" presName="hierRoot2" presStyleCnt="0"/>
      <dgm:spPr/>
    </dgm:pt>
    <dgm:pt modelId="{7867805A-2F05-4260-BA2F-D368F67A0F53}" type="pres">
      <dgm:prSet presAssocID="{50E6DB1A-5E75-4970-BD82-85C6F3817FF0}" presName="composite2" presStyleCnt="0"/>
      <dgm:spPr/>
    </dgm:pt>
    <dgm:pt modelId="{C570558F-A97D-46BD-A7B4-FECCE9A1C2B6}" type="pres">
      <dgm:prSet presAssocID="{50E6DB1A-5E75-4970-BD82-85C6F3817FF0}" presName="background2" presStyleLbl="node2" presStyleIdx="1" presStyleCnt="2"/>
      <dgm:spPr/>
    </dgm:pt>
    <dgm:pt modelId="{5783ACEF-7D96-4395-88AD-23595B8D3C66}" type="pres">
      <dgm:prSet presAssocID="{50E6DB1A-5E75-4970-BD82-85C6F3817FF0}" presName="text2" presStyleLbl="fgAcc2" presStyleIdx="1" presStyleCnt="2" custLinFactNeighborX="17717" custLinFactNeighborY="6">
        <dgm:presLayoutVars>
          <dgm:chPref val="3"/>
        </dgm:presLayoutVars>
      </dgm:prSet>
      <dgm:spPr/>
    </dgm:pt>
    <dgm:pt modelId="{66A006ED-BF74-46AF-849F-1FC47E6C2525}" type="pres">
      <dgm:prSet presAssocID="{50E6DB1A-5E75-4970-BD82-85C6F3817FF0}" presName="hierChild3" presStyleCnt="0"/>
      <dgm:spPr/>
    </dgm:pt>
  </dgm:ptLst>
  <dgm:cxnLst>
    <dgm:cxn modelId="{BE50DD1C-E07D-4EFF-9E52-2A1C6EDB0041}" type="presOf" srcId="{1B1AA84E-2354-411F-B9DB-BB67F54EDD34}" destId="{2345389D-2B98-4BB5-941D-0C77C3E376EE}" srcOrd="0" destOrd="0" presId="urn:microsoft.com/office/officeart/2005/8/layout/hierarchy1"/>
    <dgm:cxn modelId="{03134E38-6AF0-428C-97F6-CC3605A4F25F}" type="presOf" srcId="{FFEB6659-3C7B-4C60-B461-6F339916F081}" destId="{3B55BE6C-6B72-4EE2-96E3-51BAFB29A063}" srcOrd="0" destOrd="0" presId="urn:microsoft.com/office/officeart/2005/8/layout/hierarchy1"/>
    <dgm:cxn modelId="{25F18067-DFBD-49E1-98D3-D4F8B4E4A010}" type="presOf" srcId="{3F9D1B85-C4F5-4865-8771-56D434535248}" destId="{4D3DC5C3-CF8B-4439-AA47-FD93635A2AEC}" srcOrd="0" destOrd="0" presId="urn:microsoft.com/office/officeart/2005/8/layout/hierarchy1"/>
    <dgm:cxn modelId="{69D33051-A081-4F94-9C96-A8C6E0F18A64}" srcId="{3F9D1B85-C4F5-4865-8771-56D434535248}" destId="{1B1AA84E-2354-411F-B9DB-BB67F54EDD34}" srcOrd="0" destOrd="0" parTransId="{FFEB6659-3C7B-4C60-B461-6F339916F081}" sibTransId="{497AB6CE-4B29-4881-859F-C8AB1066787A}"/>
    <dgm:cxn modelId="{B07E4D5A-F1CD-4B7B-8CE4-4B960FE2C9EE}" srcId="{3F9D1B85-C4F5-4865-8771-56D434535248}" destId="{50E6DB1A-5E75-4970-BD82-85C6F3817FF0}" srcOrd="1" destOrd="0" parTransId="{408C83EB-B4B1-476F-99A3-77BBAA9C5067}" sibTransId="{99F310CB-F132-4C67-9EAE-8357113B7B5E}"/>
    <dgm:cxn modelId="{7CFD857F-D85A-44EB-9C36-E112DED6E593}" srcId="{76E093E5-65D2-4890-9B40-1A0F42689471}" destId="{3F9D1B85-C4F5-4865-8771-56D434535248}" srcOrd="0" destOrd="0" parTransId="{46EE9C3B-D98D-42E4-8AC7-932EB0CC532C}" sibTransId="{6C5DBE8D-19FE-4899-90B3-03FA25EA08E0}"/>
    <dgm:cxn modelId="{F9E875A1-D6F5-47F7-B101-C427F3490D39}" type="presOf" srcId="{76E093E5-65D2-4890-9B40-1A0F42689471}" destId="{2B7D03F4-C0C8-4B69-BE20-DCB5DE5D89F9}" srcOrd="0" destOrd="0" presId="urn:microsoft.com/office/officeart/2005/8/layout/hierarchy1"/>
    <dgm:cxn modelId="{791D81A2-75DD-409A-8186-C0935D27F6D6}" type="presOf" srcId="{408C83EB-B4B1-476F-99A3-77BBAA9C5067}" destId="{7A2D53F0-2831-4F53-8300-2C80B7EE3497}" srcOrd="0" destOrd="0" presId="urn:microsoft.com/office/officeart/2005/8/layout/hierarchy1"/>
    <dgm:cxn modelId="{83728FED-800F-42C5-BC2E-E0D3337EE579}" type="presOf" srcId="{50E6DB1A-5E75-4970-BD82-85C6F3817FF0}" destId="{5783ACEF-7D96-4395-88AD-23595B8D3C66}" srcOrd="0" destOrd="0" presId="urn:microsoft.com/office/officeart/2005/8/layout/hierarchy1"/>
    <dgm:cxn modelId="{7EE1F4E0-A581-402B-8DD2-F80DB7AD459D}" type="presParOf" srcId="{2B7D03F4-C0C8-4B69-BE20-DCB5DE5D89F9}" destId="{9EBA5151-DCC8-48CB-BBF2-C9517C5551C7}" srcOrd="0" destOrd="0" presId="urn:microsoft.com/office/officeart/2005/8/layout/hierarchy1"/>
    <dgm:cxn modelId="{C05EA799-51DA-451B-B0E2-906554BCA92C}" type="presParOf" srcId="{9EBA5151-DCC8-48CB-BBF2-C9517C5551C7}" destId="{0F2D0A5F-1D4B-4437-B4B3-6332000E4655}" srcOrd="0" destOrd="0" presId="urn:microsoft.com/office/officeart/2005/8/layout/hierarchy1"/>
    <dgm:cxn modelId="{9C7BA11E-4AF9-4836-BCA8-3808D1C49ED8}" type="presParOf" srcId="{0F2D0A5F-1D4B-4437-B4B3-6332000E4655}" destId="{2744CFA2-A806-43B2-943C-718FE9F40BFE}" srcOrd="0" destOrd="0" presId="urn:microsoft.com/office/officeart/2005/8/layout/hierarchy1"/>
    <dgm:cxn modelId="{2F70BB20-609E-4883-9DC1-7B69546AAFB7}" type="presParOf" srcId="{0F2D0A5F-1D4B-4437-B4B3-6332000E4655}" destId="{4D3DC5C3-CF8B-4439-AA47-FD93635A2AEC}" srcOrd="1" destOrd="0" presId="urn:microsoft.com/office/officeart/2005/8/layout/hierarchy1"/>
    <dgm:cxn modelId="{B85E7460-7830-4FF1-A0E4-4D079CC899D8}" type="presParOf" srcId="{9EBA5151-DCC8-48CB-BBF2-C9517C5551C7}" destId="{2131696C-47E5-449C-824E-9995BE30DFB1}" srcOrd="1" destOrd="0" presId="urn:microsoft.com/office/officeart/2005/8/layout/hierarchy1"/>
    <dgm:cxn modelId="{D16A65BB-6A32-4586-BDD1-CB74FEA252CE}" type="presParOf" srcId="{2131696C-47E5-449C-824E-9995BE30DFB1}" destId="{3B55BE6C-6B72-4EE2-96E3-51BAFB29A063}" srcOrd="0" destOrd="0" presId="urn:microsoft.com/office/officeart/2005/8/layout/hierarchy1"/>
    <dgm:cxn modelId="{5532285F-2C00-48EF-AEA1-5BB2AB550C5D}" type="presParOf" srcId="{2131696C-47E5-449C-824E-9995BE30DFB1}" destId="{42837339-3DF5-4F3B-AD60-F963F560034A}" srcOrd="1" destOrd="0" presId="urn:microsoft.com/office/officeart/2005/8/layout/hierarchy1"/>
    <dgm:cxn modelId="{6B7EBA04-5D9B-4F17-B3AD-8BA46E2805B9}" type="presParOf" srcId="{42837339-3DF5-4F3B-AD60-F963F560034A}" destId="{96A1EE57-5FD7-47AD-976C-01107B457702}" srcOrd="0" destOrd="0" presId="urn:microsoft.com/office/officeart/2005/8/layout/hierarchy1"/>
    <dgm:cxn modelId="{F87B02C3-608E-4627-85ED-E31538F06FEF}" type="presParOf" srcId="{96A1EE57-5FD7-47AD-976C-01107B457702}" destId="{4CC5ACB8-8ACF-48C6-BD03-CC91DA21C8D7}" srcOrd="0" destOrd="0" presId="urn:microsoft.com/office/officeart/2005/8/layout/hierarchy1"/>
    <dgm:cxn modelId="{250BDF57-AE7A-4F6B-9CF7-52182DAFCC4F}" type="presParOf" srcId="{96A1EE57-5FD7-47AD-976C-01107B457702}" destId="{2345389D-2B98-4BB5-941D-0C77C3E376EE}" srcOrd="1" destOrd="0" presId="urn:microsoft.com/office/officeart/2005/8/layout/hierarchy1"/>
    <dgm:cxn modelId="{D171206F-31A7-453B-B210-F25AC63734BA}" type="presParOf" srcId="{42837339-3DF5-4F3B-AD60-F963F560034A}" destId="{DE028F51-3DAE-45BC-9AEC-C256611B5270}" srcOrd="1" destOrd="0" presId="urn:microsoft.com/office/officeart/2005/8/layout/hierarchy1"/>
    <dgm:cxn modelId="{0D99628C-AA2F-48E6-BB5F-06ACDB4E1C9A}" type="presParOf" srcId="{2131696C-47E5-449C-824E-9995BE30DFB1}" destId="{7A2D53F0-2831-4F53-8300-2C80B7EE3497}" srcOrd="2" destOrd="0" presId="urn:microsoft.com/office/officeart/2005/8/layout/hierarchy1"/>
    <dgm:cxn modelId="{745C81F9-3647-42E9-98B4-96D2D65F9B2E}" type="presParOf" srcId="{2131696C-47E5-449C-824E-9995BE30DFB1}" destId="{20659F27-F6F2-4F0A-9FBE-23F1374B6208}" srcOrd="3" destOrd="0" presId="urn:microsoft.com/office/officeart/2005/8/layout/hierarchy1"/>
    <dgm:cxn modelId="{30A3B6B3-76C3-4BCB-BFEF-C7DE1BAFABC8}" type="presParOf" srcId="{20659F27-F6F2-4F0A-9FBE-23F1374B6208}" destId="{7867805A-2F05-4260-BA2F-D368F67A0F53}" srcOrd="0" destOrd="0" presId="urn:microsoft.com/office/officeart/2005/8/layout/hierarchy1"/>
    <dgm:cxn modelId="{6D61FE79-39FD-4E59-8D4A-D1EBBA054ED7}" type="presParOf" srcId="{7867805A-2F05-4260-BA2F-D368F67A0F53}" destId="{C570558F-A97D-46BD-A7B4-FECCE9A1C2B6}" srcOrd="0" destOrd="0" presId="urn:microsoft.com/office/officeart/2005/8/layout/hierarchy1"/>
    <dgm:cxn modelId="{7B069BC2-D2B2-4578-A66B-99EED1387D5A}" type="presParOf" srcId="{7867805A-2F05-4260-BA2F-D368F67A0F53}" destId="{5783ACEF-7D96-4395-88AD-23595B8D3C66}" srcOrd="1" destOrd="0" presId="urn:microsoft.com/office/officeart/2005/8/layout/hierarchy1"/>
    <dgm:cxn modelId="{62438273-CB99-4FDE-8166-ACC21321918A}" type="presParOf" srcId="{20659F27-F6F2-4F0A-9FBE-23F1374B6208}" destId="{66A006ED-BF74-46AF-849F-1FC47E6C252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D53F0-2831-4F53-8300-2C80B7EE3497}">
      <dsp:nvSpPr>
        <dsp:cNvPr id="0" name=""/>
        <dsp:cNvSpPr/>
      </dsp:nvSpPr>
      <dsp:spPr>
        <a:xfrm>
          <a:off x="3307965" y="1819887"/>
          <a:ext cx="1875755" cy="833178"/>
        </a:xfrm>
        <a:custGeom>
          <a:avLst/>
          <a:gdLst/>
          <a:ahLst/>
          <a:cxnLst/>
          <a:rect l="0" t="0" r="0" b="0"/>
          <a:pathLst>
            <a:path>
              <a:moveTo>
                <a:pt x="0" y="0"/>
              </a:moveTo>
              <a:lnTo>
                <a:pt x="0" y="567821"/>
              </a:lnTo>
              <a:lnTo>
                <a:pt x="1875755" y="567821"/>
              </a:lnTo>
              <a:lnTo>
                <a:pt x="1875755" y="8331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55BE6C-6B72-4EE2-96E3-51BAFB29A063}">
      <dsp:nvSpPr>
        <dsp:cNvPr id="0" name=""/>
        <dsp:cNvSpPr/>
      </dsp:nvSpPr>
      <dsp:spPr>
        <a:xfrm>
          <a:off x="1113941" y="1819887"/>
          <a:ext cx="2194024" cy="834049"/>
        </a:xfrm>
        <a:custGeom>
          <a:avLst/>
          <a:gdLst/>
          <a:ahLst/>
          <a:cxnLst/>
          <a:rect l="0" t="0" r="0" b="0"/>
          <a:pathLst>
            <a:path>
              <a:moveTo>
                <a:pt x="2194024" y="0"/>
              </a:moveTo>
              <a:lnTo>
                <a:pt x="2194024" y="568692"/>
              </a:lnTo>
              <a:lnTo>
                <a:pt x="0" y="568692"/>
              </a:lnTo>
              <a:lnTo>
                <a:pt x="0" y="83404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44CFA2-A806-43B2-943C-718FE9F40BFE}">
      <dsp:nvSpPr>
        <dsp:cNvPr id="0" name=""/>
        <dsp:cNvSpPr/>
      </dsp:nvSpPr>
      <dsp:spPr>
        <a:xfrm>
          <a:off x="1875755" y="980"/>
          <a:ext cx="2864420" cy="181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DC5C3-CF8B-4439-AA47-FD93635A2AEC}">
      <dsp:nvSpPr>
        <dsp:cNvPr id="0" name=""/>
        <dsp:cNvSpPr/>
      </dsp:nvSpPr>
      <dsp:spPr>
        <a:xfrm>
          <a:off x="2194024" y="303336"/>
          <a:ext cx="2864420" cy="1818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Database as </a:t>
          </a:r>
          <a:r>
            <a:rPr lang="en-US" sz="2300" kern="1200" dirty="0" err="1"/>
            <a:t>hospitalManagement</a:t>
          </a:r>
          <a:endParaRPr lang="en-US" sz="2300" kern="1200" dirty="0"/>
        </a:p>
      </dsp:txBody>
      <dsp:txXfrm>
        <a:off x="2247298" y="356610"/>
        <a:ext cx="2757872" cy="1712359"/>
      </dsp:txXfrm>
    </dsp:sp>
    <dsp:sp modelId="{4CC5ACB8-8ACF-48C6-BD03-CC91DA21C8D7}">
      <dsp:nvSpPr>
        <dsp:cNvPr id="0" name=""/>
        <dsp:cNvSpPr/>
      </dsp:nvSpPr>
      <dsp:spPr>
        <a:xfrm>
          <a:off x="-318268" y="2653937"/>
          <a:ext cx="2864420" cy="181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5389D-2B98-4BB5-941D-0C77C3E376EE}">
      <dsp:nvSpPr>
        <dsp:cNvPr id="0" name=""/>
        <dsp:cNvSpPr/>
      </dsp:nvSpPr>
      <dsp:spPr>
        <a:xfrm>
          <a:off x="0" y="2956292"/>
          <a:ext cx="2864420" cy="1818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Collection 1: Hospital </a:t>
          </a:r>
          <a:r>
            <a:rPr lang="en-US" sz="2300" kern="1200" dirty="0" err="1"/>
            <a:t>Deatils</a:t>
          </a:r>
          <a:endParaRPr lang="en-US" sz="2300" kern="1200" dirty="0"/>
        </a:p>
      </dsp:txBody>
      <dsp:txXfrm>
        <a:off x="53274" y="3009566"/>
        <a:ext cx="2757872" cy="1712359"/>
      </dsp:txXfrm>
    </dsp:sp>
    <dsp:sp modelId="{C570558F-A97D-46BD-A7B4-FECCE9A1C2B6}">
      <dsp:nvSpPr>
        <dsp:cNvPr id="0" name=""/>
        <dsp:cNvSpPr/>
      </dsp:nvSpPr>
      <dsp:spPr>
        <a:xfrm>
          <a:off x="3751510" y="2653065"/>
          <a:ext cx="2864420" cy="181890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3ACEF-7D96-4395-88AD-23595B8D3C66}">
      <dsp:nvSpPr>
        <dsp:cNvPr id="0" name=""/>
        <dsp:cNvSpPr/>
      </dsp:nvSpPr>
      <dsp:spPr>
        <a:xfrm>
          <a:off x="4069779" y="2955421"/>
          <a:ext cx="2864420" cy="181890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Collection 2: Ventilator Details</a:t>
          </a:r>
        </a:p>
      </dsp:txBody>
      <dsp:txXfrm>
        <a:off x="4123053" y="3008695"/>
        <a:ext cx="2757872" cy="17123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26E93-AC8E-4C85-A6E4-E41F13389266}" type="datetimeFigureOut">
              <a:rPr lang="en-US" smtClean="0"/>
              <a:t>9/26/2020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7A2F8F-DD9B-4752-9E9C-02F7A03630F8}" type="slidenum">
              <a:rPr lang="en-US" smtClean="0"/>
              <a:t>‹#›</a:t>
            </a:fld>
            <a:endParaRPr lang="en-US"/>
          </a:p>
        </p:txBody>
      </p:sp>
    </p:spTree>
    <p:extLst>
      <p:ext uri="{BB962C8B-B14F-4D97-AF65-F5344CB8AC3E}">
        <p14:creationId xmlns:p14="http://schemas.microsoft.com/office/powerpoint/2010/main" val="163997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7A2F8F-DD9B-4752-9E9C-02F7A03630F8}" type="slidenum">
              <a:rPr lang="en-US" smtClean="0"/>
              <a:t>5</a:t>
            </a:fld>
            <a:endParaRPr lang="en-US"/>
          </a:p>
        </p:txBody>
      </p:sp>
    </p:spTree>
    <p:extLst>
      <p:ext uri="{BB962C8B-B14F-4D97-AF65-F5344CB8AC3E}">
        <p14:creationId xmlns:p14="http://schemas.microsoft.com/office/powerpoint/2010/main" val="317913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and without parameter</a:t>
            </a:r>
          </a:p>
        </p:txBody>
      </p:sp>
      <p:sp>
        <p:nvSpPr>
          <p:cNvPr id="4" name="Slide Number Placeholder 3"/>
          <p:cNvSpPr>
            <a:spLocks noGrp="1"/>
          </p:cNvSpPr>
          <p:nvPr>
            <p:ph type="sldNum" sz="quarter" idx="10"/>
          </p:nvPr>
        </p:nvSpPr>
        <p:spPr/>
        <p:txBody>
          <a:bodyPr/>
          <a:lstStyle/>
          <a:p>
            <a:fld id="{A57A2F8F-DD9B-4752-9E9C-02F7A03630F8}" type="slidenum">
              <a:rPr lang="en-US" smtClean="0"/>
              <a:t>6</a:t>
            </a:fld>
            <a:endParaRPr lang="en-US"/>
          </a:p>
        </p:txBody>
      </p:sp>
    </p:spTree>
    <p:extLst>
      <p:ext uri="{BB962C8B-B14F-4D97-AF65-F5344CB8AC3E}">
        <p14:creationId xmlns:p14="http://schemas.microsoft.com/office/powerpoint/2010/main" val="1349118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Together, the data and the DBMS, along with the applications that are associated with them, are referred to as a database system, often shortened to just database.</a:t>
            </a:r>
          </a:p>
          <a:p>
            <a:endParaRPr lang="en-IN" dirty="0"/>
          </a:p>
        </p:txBody>
      </p:sp>
      <p:sp>
        <p:nvSpPr>
          <p:cNvPr id="4" name="Slide Number Placeholder 3"/>
          <p:cNvSpPr>
            <a:spLocks noGrp="1"/>
          </p:cNvSpPr>
          <p:nvPr>
            <p:ph type="sldNum" sz="quarter" idx="10"/>
          </p:nvPr>
        </p:nvSpPr>
        <p:spPr/>
        <p:txBody>
          <a:bodyPr/>
          <a:lstStyle/>
          <a:p>
            <a:fld id="{414BB9C5-B2F2-4432-98FE-BEF22E5F0E2E}" type="slidenum">
              <a:rPr lang="en-IN" smtClean="0"/>
              <a:t>11</a:t>
            </a:fld>
            <a:endParaRPr lang="en-IN"/>
          </a:p>
        </p:txBody>
      </p:sp>
    </p:spTree>
    <p:extLst>
      <p:ext uri="{BB962C8B-B14F-4D97-AF65-F5344CB8AC3E}">
        <p14:creationId xmlns:p14="http://schemas.microsoft.com/office/powerpoint/2010/main" val="282613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availability - </a:t>
            </a:r>
          </a:p>
        </p:txBody>
      </p:sp>
      <p:sp>
        <p:nvSpPr>
          <p:cNvPr id="4" name="Slide Number Placeholder 3"/>
          <p:cNvSpPr>
            <a:spLocks noGrp="1"/>
          </p:cNvSpPr>
          <p:nvPr>
            <p:ph type="sldNum" sz="quarter" idx="10"/>
          </p:nvPr>
        </p:nvSpPr>
        <p:spPr/>
        <p:txBody>
          <a:bodyPr/>
          <a:lstStyle/>
          <a:p>
            <a:fld id="{414BB9C5-B2F2-4432-98FE-BEF22E5F0E2E}" type="slidenum">
              <a:rPr lang="en-IN" smtClean="0"/>
              <a:t>15</a:t>
            </a:fld>
            <a:endParaRPr lang="en-IN"/>
          </a:p>
        </p:txBody>
      </p:sp>
    </p:spTree>
    <p:extLst>
      <p:ext uri="{BB962C8B-B14F-4D97-AF65-F5344CB8AC3E}">
        <p14:creationId xmlns:p14="http://schemas.microsoft.com/office/powerpoint/2010/main" val="370801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3ACE02-70B8-4421-80C7-8628F0F92646}"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ACE02-70B8-4421-80C7-8628F0F92646}"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ACE02-70B8-4421-80C7-8628F0F92646}"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3ACE02-70B8-4421-80C7-8628F0F92646}"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3ACE02-70B8-4421-80C7-8628F0F92646}"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3ACE02-70B8-4421-80C7-8628F0F92646}"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3ACE02-70B8-4421-80C7-8628F0F92646}"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3ACE02-70B8-4421-80C7-8628F0F92646}"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ACE02-70B8-4421-80C7-8628F0F92646}"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ACE02-70B8-4421-80C7-8628F0F92646}"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ACE02-70B8-4421-80C7-8628F0F92646}"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C0D8CC-86F0-47BA-A05D-AB681555B0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ACE02-70B8-4421-80C7-8628F0F92646}" type="datetimeFigureOut">
              <a:rPr lang="en-US" smtClean="0"/>
              <a:t>9/26/2020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0D8CC-86F0-47BA-A05D-AB681555B0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mongodb.org/download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9" y="639826"/>
            <a:ext cx="7334884" cy="513715"/>
          </a:xfrm>
          <a:prstGeom prst="rect">
            <a:avLst/>
          </a:prstGeom>
        </p:spPr>
        <p:txBody>
          <a:bodyPr vert="horz" wrap="square" lIns="0" tIns="13335" rIns="0" bIns="0" rtlCol="0">
            <a:spAutoFit/>
          </a:bodyPr>
          <a:lstStyle/>
          <a:p>
            <a:pPr marL="12700">
              <a:lnSpc>
                <a:spcPct val="100000"/>
              </a:lnSpc>
              <a:spcBef>
                <a:spcPts val="105"/>
              </a:spcBef>
            </a:pPr>
            <a:r>
              <a:rPr sz="3200" spc="-5" dirty="0"/>
              <a:t>Building </a:t>
            </a:r>
            <a:r>
              <a:rPr sz="3200" dirty="0"/>
              <a:t>Application REST </a:t>
            </a:r>
            <a:r>
              <a:rPr sz="3200" spc="-5" dirty="0"/>
              <a:t>ful with </a:t>
            </a:r>
            <a:r>
              <a:rPr sz="3200" dirty="0"/>
              <a:t>Express</a:t>
            </a:r>
            <a:r>
              <a:rPr sz="3200" spc="-114" dirty="0"/>
              <a:t> </a:t>
            </a:r>
            <a:r>
              <a:rPr sz="3200" spc="-5" dirty="0"/>
              <a:t>Js</a:t>
            </a:r>
            <a:endParaRPr sz="3200"/>
          </a:p>
        </p:txBody>
      </p:sp>
      <p:sp>
        <p:nvSpPr>
          <p:cNvPr id="3" name="object 3"/>
          <p:cNvSpPr txBox="1"/>
          <p:nvPr/>
        </p:nvSpPr>
        <p:spPr>
          <a:xfrm>
            <a:off x="764540" y="1701355"/>
            <a:ext cx="6854825" cy="3195747"/>
          </a:xfrm>
          <a:prstGeom prst="rect">
            <a:avLst/>
          </a:prstGeom>
        </p:spPr>
        <p:txBody>
          <a:bodyPr vert="horz" wrap="square" lIns="0" tIns="86360" rIns="0" bIns="0" rtlCol="0">
            <a:spAutoFit/>
          </a:bodyPr>
          <a:lstStyle/>
          <a:p>
            <a:pPr marL="287020" indent="-274955">
              <a:lnSpc>
                <a:spcPct val="100000"/>
              </a:lnSpc>
              <a:spcBef>
                <a:spcPts val="680"/>
              </a:spcBef>
              <a:buClr>
                <a:srgbClr val="AC0000"/>
              </a:buClr>
              <a:buFont typeface="Arial"/>
              <a:buChar char="•"/>
              <a:tabLst>
                <a:tab pos="287020" algn="l"/>
                <a:tab pos="287655" algn="l"/>
              </a:tabLst>
            </a:pPr>
            <a:r>
              <a:rPr sz="2400" dirty="0">
                <a:solidFill>
                  <a:srgbClr val="2F2F2F"/>
                </a:solidFill>
                <a:latin typeface="Times New Roman"/>
                <a:cs typeface="Times New Roman"/>
              </a:rPr>
              <a:t>Understand to start application nodejs with Express</a:t>
            </a:r>
            <a:r>
              <a:rPr sz="2400" spc="-180" dirty="0">
                <a:solidFill>
                  <a:srgbClr val="2F2F2F"/>
                </a:solidFill>
                <a:latin typeface="Times New Roman"/>
                <a:cs typeface="Times New Roman"/>
              </a:rPr>
              <a:t> </a:t>
            </a:r>
            <a:r>
              <a:rPr sz="2400" dirty="0">
                <a:solidFill>
                  <a:srgbClr val="2F2F2F"/>
                </a:solidFill>
                <a:latin typeface="Times New Roman"/>
                <a:cs typeface="Times New Roman"/>
              </a:rPr>
              <a:t>js</a:t>
            </a:r>
            <a:endParaRPr sz="2400" dirty="0">
              <a:latin typeface="Times New Roman"/>
              <a:cs typeface="Times New Roman"/>
            </a:endParaRPr>
          </a:p>
          <a:p>
            <a:pPr marL="287020" indent="-274955">
              <a:lnSpc>
                <a:spcPct val="100000"/>
              </a:lnSpc>
              <a:spcBef>
                <a:spcPts val="580"/>
              </a:spcBef>
              <a:buClr>
                <a:srgbClr val="AC0000"/>
              </a:buClr>
              <a:buFont typeface="Arial"/>
              <a:buChar char="•"/>
              <a:tabLst>
                <a:tab pos="287020" algn="l"/>
                <a:tab pos="287655" algn="l"/>
              </a:tabLst>
            </a:pPr>
            <a:r>
              <a:rPr sz="2400" dirty="0">
                <a:solidFill>
                  <a:srgbClr val="2F2F2F"/>
                </a:solidFill>
                <a:latin typeface="Times New Roman"/>
                <a:cs typeface="Times New Roman"/>
              </a:rPr>
              <a:t>Create </a:t>
            </a:r>
            <a:r>
              <a:rPr sz="2400" spc="-5" dirty="0">
                <a:solidFill>
                  <a:srgbClr val="2F2F2F"/>
                </a:solidFill>
                <a:latin typeface="Times New Roman"/>
                <a:cs typeface="Times New Roman"/>
              </a:rPr>
              <a:t>module </a:t>
            </a:r>
            <a:r>
              <a:rPr sz="2400" dirty="0">
                <a:solidFill>
                  <a:srgbClr val="2F2F2F"/>
                </a:solidFill>
                <a:latin typeface="Times New Roman"/>
                <a:cs typeface="Times New Roman"/>
              </a:rPr>
              <a:t>and require</a:t>
            </a:r>
            <a:r>
              <a:rPr sz="2400" spc="-70" dirty="0">
                <a:solidFill>
                  <a:srgbClr val="2F2F2F"/>
                </a:solidFill>
                <a:latin typeface="Times New Roman"/>
                <a:cs typeface="Times New Roman"/>
              </a:rPr>
              <a:t> </a:t>
            </a:r>
            <a:r>
              <a:rPr sz="2400" dirty="0">
                <a:solidFill>
                  <a:srgbClr val="2F2F2F"/>
                </a:solidFill>
                <a:latin typeface="Times New Roman"/>
                <a:cs typeface="Times New Roman"/>
              </a:rPr>
              <a:t>it</a:t>
            </a:r>
            <a:endParaRPr sz="2400" dirty="0">
              <a:latin typeface="Times New Roman"/>
              <a:cs typeface="Times New Roman"/>
            </a:endParaRPr>
          </a:p>
          <a:p>
            <a:pPr marL="287020" indent="-274955">
              <a:lnSpc>
                <a:spcPct val="100000"/>
              </a:lnSpc>
              <a:spcBef>
                <a:spcPts val="575"/>
              </a:spcBef>
              <a:buClr>
                <a:srgbClr val="AC0000"/>
              </a:buClr>
              <a:buFont typeface="Arial"/>
              <a:buChar char="•"/>
              <a:tabLst>
                <a:tab pos="287020" algn="l"/>
                <a:tab pos="287655" algn="l"/>
              </a:tabLst>
            </a:pPr>
            <a:r>
              <a:rPr sz="2400" dirty="0">
                <a:solidFill>
                  <a:srgbClr val="2F2F2F"/>
                </a:solidFill>
                <a:latin typeface="Times New Roman"/>
                <a:cs typeface="Times New Roman"/>
              </a:rPr>
              <a:t>Render view in</a:t>
            </a:r>
            <a:r>
              <a:rPr sz="2400" spc="-15" dirty="0">
                <a:solidFill>
                  <a:srgbClr val="2F2F2F"/>
                </a:solidFill>
                <a:latin typeface="Times New Roman"/>
                <a:cs typeface="Times New Roman"/>
              </a:rPr>
              <a:t> </a:t>
            </a:r>
            <a:r>
              <a:rPr sz="2400" spc="-5" dirty="0">
                <a:solidFill>
                  <a:srgbClr val="2F2F2F"/>
                </a:solidFill>
                <a:latin typeface="Times New Roman"/>
                <a:cs typeface="Times New Roman"/>
              </a:rPr>
              <a:t>express</a:t>
            </a:r>
            <a:endParaRPr sz="2700" dirty="0">
              <a:latin typeface="Times New Roman"/>
              <a:cs typeface="Times New Roman"/>
            </a:endParaRPr>
          </a:p>
          <a:p>
            <a:pPr>
              <a:lnSpc>
                <a:spcPct val="100000"/>
              </a:lnSpc>
              <a:spcBef>
                <a:spcPts val="15"/>
              </a:spcBef>
              <a:buClr>
                <a:srgbClr val="AC0000"/>
              </a:buClr>
            </a:pPr>
            <a:endParaRPr sz="3800" dirty="0">
              <a:latin typeface="Times New Roman"/>
              <a:cs typeface="Times New Roman"/>
            </a:endParaRPr>
          </a:p>
          <a:p>
            <a:pPr marL="12700">
              <a:lnSpc>
                <a:spcPct val="100000"/>
              </a:lnSpc>
            </a:pPr>
            <a:r>
              <a:rPr sz="2400" spc="-5" dirty="0">
                <a:solidFill>
                  <a:srgbClr val="2F2F2F"/>
                </a:solidFill>
                <a:latin typeface="Times New Roman"/>
                <a:cs typeface="Times New Roman"/>
              </a:rPr>
              <a:t>Developing</a:t>
            </a:r>
            <a:r>
              <a:rPr sz="2400" spc="-25" dirty="0">
                <a:solidFill>
                  <a:srgbClr val="2F2F2F"/>
                </a:solidFill>
                <a:latin typeface="Times New Roman"/>
                <a:cs typeface="Times New Roman"/>
              </a:rPr>
              <a:t> </a:t>
            </a:r>
            <a:r>
              <a:rPr sz="2400" spc="-5" dirty="0">
                <a:solidFill>
                  <a:srgbClr val="2F2F2F"/>
                </a:solidFill>
                <a:latin typeface="Times New Roman"/>
                <a:cs typeface="Times New Roman"/>
              </a:rPr>
              <a:t>more:</a:t>
            </a:r>
            <a:endParaRPr sz="2400" dirty="0">
              <a:latin typeface="Times New Roman"/>
              <a:cs typeface="Times New Roman"/>
            </a:endParaRPr>
          </a:p>
          <a:p>
            <a:pPr marL="287020" indent="-274955">
              <a:lnSpc>
                <a:spcPct val="100000"/>
              </a:lnSpc>
              <a:spcBef>
                <a:spcPts val="580"/>
              </a:spcBef>
              <a:buClr>
                <a:srgbClr val="AC0000"/>
              </a:buClr>
              <a:buFont typeface="Arial"/>
              <a:buChar char="•"/>
              <a:tabLst>
                <a:tab pos="287020" algn="l"/>
                <a:tab pos="287655" algn="l"/>
              </a:tabLst>
            </a:pPr>
            <a:r>
              <a:rPr sz="2400" dirty="0">
                <a:solidFill>
                  <a:srgbClr val="2F2F2F"/>
                </a:solidFill>
                <a:latin typeface="Times New Roman"/>
                <a:cs typeface="Times New Roman"/>
              </a:rPr>
              <a:t>Backbonejs</a:t>
            </a:r>
            <a:endParaRPr sz="2400" dirty="0">
              <a:latin typeface="Times New Roman"/>
              <a:cs typeface="Times New Roman"/>
            </a:endParaRPr>
          </a:p>
          <a:p>
            <a:pPr marL="287020" indent="-274955">
              <a:lnSpc>
                <a:spcPct val="100000"/>
              </a:lnSpc>
              <a:spcBef>
                <a:spcPts val="575"/>
              </a:spcBef>
              <a:buClr>
                <a:srgbClr val="AC0000"/>
              </a:buClr>
              <a:buFont typeface="Arial"/>
              <a:buChar char="•"/>
              <a:tabLst>
                <a:tab pos="287020" algn="l"/>
                <a:tab pos="287655" algn="l"/>
              </a:tabLst>
            </a:pPr>
            <a:r>
              <a:rPr sz="2400" dirty="0">
                <a:solidFill>
                  <a:srgbClr val="2F2F2F"/>
                </a:solidFill>
                <a:latin typeface="Times New Roman"/>
                <a:cs typeface="Times New Roman"/>
              </a:rPr>
              <a:t>MongoDb</a:t>
            </a:r>
            <a:endParaRPr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rotWithShape="1">
          <a:blip r:embed="rId2"/>
          <a:srcRect r="44321" b="54542"/>
          <a:stretch/>
        </p:blipFill>
        <p:spPr>
          <a:xfrm>
            <a:off x="228600" y="1752600"/>
            <a:ext cx="8300448" cy="3809999"/>
          </a:xfrm>
          <a:prstGeom prst="rect">
            <a:avLst/>
          </a:prstGeom>
        </p:spPr>
      </p:pic>
    </p:spTree>
    <p:extLst>
      <p:ext uri="{BB962C8B-B14F-4D97-AF65-F5344CB8AC3E}">
        <p14:creationId xmlns:p14="http://schemas.microsoft.com/office/powerpoint/2010/main" val="78679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15832" y="533400"/>
            <a:ext cx="7203281" cy="576943"/>
          </a:xfrm>
        </p:spPr>
        <p:txBody>
          <a:bodyPr>
            <a:normAutofit/>
          </a:bodyPr>
          <a:lstStyle/>
          <a:p>
            <a:pPr algn="ctr"/>
            <a:r>
              <a:rPr lang="en-IN" sz="3000" b="1" dirty="0">
                <a:solidFill>
                  <a:srgbClr val="FF0000"/>
                </a:solidFill>
                <a:latin typeface="Times New Roman" panose="02020603050405020304" pitchFamily="18" charset="0"/>
                <a:cs typeface="Times New Roman" panose="02020603050405020304" pitchFamily="18" charset="0"/>
              </a:rPr>
              <a:t>Database</a:t>
            </a:r>
          </a:p>
        </p:txBody>
      </p:sp>
      <p:sp>
        <p:nvSpPr>
          <p:cNvPr id="3" name="Content Placeholder 2"/>
          <p:cNvSpPr>
            <a:spLocks noGrp="1"/>
          </p:cNvSpPr>
          <p:nvPr>
            <p:ph idx="4294967295"/>
          </p:nvPr>
        </p:nvSpPr>
        <p:spPr>
          <a:xfrm>
            <a:off x="533401" y="1110343"/>
            <a:ext cx="8001000" cy="5519057"/>
          </a:xfrm>
        </p:spPr>
        <p:txBody>
          <a:bodyPr>
            <a:normAutofit/>
          </a:bodyPr>
          <a:lstStyle/>
          <a:p>
            <a:pPr>
              <a:lnSpc>
                <a:spcPct val="150000"/>
              </a:lnSpc>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Database is a systematic collection of data. </a:t>
            </a:r>
          </a:p>
          <a:p>
            <a:pPr>
              <a:lnSpc>
                <a:spcPct val="150000"/>
              </a:lnSpc>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Database support storage and manipulation of data. </a:t>
            </a:r>
            <a:endParaRPr lang="en-IN" sz="1800" dirty="0">
              <a:latin typeface="Times New Roman" panose="02020603050405020304" pitchFamily="18" charset="0"/>
              <a:cs typeface="Times New Roman" panose="02020603050405020304" pitchFamily="18" charset="0"/>
            </a:endParaRPr>
          </a:p>
          <a:p>
            <a:pPr>
              <a:lnSpc>
                <a:spcPct val="150000"/>
              </a:lnSpc>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Database Management System (DBMS) is a collection of programs which enables us to:</a:t>
            </a:r>
          </a:p>
          <a:p>
            <a:pPr lvl="1">
              <a:lnSpc>
                <a:spcPct val="150000"/>
              </a:lnSpc>
              <a:buClrTx/>
            </a:pPr>
            <a:r>
              <a:rPr lang="en-US" sz="1800" dirty="0">
                <a:latin typeface="Times New Roman" panose="02020603050405020304" pitchFamily="18" charset="0"/>
                <a:cs typeface="Times New Roman" panose="02020603050405020304" pitchFamily="18" charset="0"/>
              </a:rPr>
              <a:t>access data, manipulate data, representation of  data</a:t>
            </a:r>
          </a:p>
        </p:txBody>
      </p:sp>
      <p:pic>
        <p:nvPicPr>
          <p:cNvPr id="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484" y="3733800"/>
            <a:ext cx="57299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72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13595"/>
          <a:stretch/>
        </p:blipFill>
        <p:spPr bwMode="auto">
          <a:xfrm>
            <a:off x="1524000" y="228600"/>
            <a:ext cx="51683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mongodb vs rdb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880" y="3651913"/>
            <a:ext cx="48006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33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DF5DF6-9F0D-4B85-B12E-641617F82076}"/>
              </a:ext>
            </a:extLst>
          </p:cNvPr>
          <p:cNvSpPr/>
          <p:nvPr/>
        </p:nvSpPr>
        <p:spPr>
          <a:xfrm>
            <a:off x="2511942" y="1048636"/>
            <a:ext cx="3528730" cy="623248"/>
          </a:xfrm>
          <a:prstGeom prst="rect">
            <a:avLst/>
          </a:prstGeom>
          <a:noFill/>
        </p:spPr>
        <p:txBody>
          <a:bodyPr wrap="square" lIns="68580" tIns="34290" rIns="68580" bIns="34290">
            <a:spAutoFit/>
          </a:bodyPr>
          <a:lstStyle/>
          <a:p>
            <a:pPr algn="ctr"/>
            <a:r>
              <a:rPr lang="en-US" sz="36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MONGODB</a:t>
            </a:r>
          </a:p>
        </p:txBody>
      </p:sp>
      <p:sp>
        <p:nvSpPr>
          <p:cNvPr id="3" name="Rectangle 2">
            <a:extLst>
              <a:ext uri="{FF2B5EF4-FFF2-40B4-BE49-F238E27FC236}">
                <a16:creationId xmlns:a16="http://schemas.microsoft.com/office/drawing/2014/main" id="{F162E16C-B562-433E-A9EA-F1A6B14543B5}"/>
              </a:ext>
            </a:extLst>
          </p:cNvPr>
          <p:cNvSpPr/>
          <p:nvPr/>
        </p:nvSpPr>
        <p:spPr>
          <a:xfrm>
            <a:off x="167076" y="2133600"/>
            <a:ext cx="8748323" cy="3170099"/>
          </a:xfrm>
          <a:prstGeom prst="rect">
            <a:avLst/>
          </a:prstGeom>
        </p:spPr>
        <p:txBody>
          <a:bodyPr wrap="square">
            <a:spAutoFit/>
          </a:bodyPr>
          <a:lstStyle/>
          <a:p>
            <a:pPr marL="214313" indent="-214313">
              <a:lnSpc>
                <a:spcPct val="200000"/>
              </a:lnSpc>
              <a:buFont typeface="Wingdings" panose="05000000000000000000" pitchFamily="2" charset="2"/>
              <a:buChar char="Ø"/>
            </a:pPr>
            <a:r>
              <a:rPr lang="en-US" sz="2000" dirty="0" err="1"/>
              <a:t>MongoDB</a:t>
            </a:r>
            <a:r>
              <a:rPr lang="en-US" sz="2000" dirty="0"/>
              <a:t> is a No SQL database. </a:t>
            </a:r>
          </a:p>
          <a:p>
            <a:pPr marL="214313" indent="-214313">
              <a:lnSpc>
                <a:spcPct val="200000"/>
              </a:lnSpc>
              <a:buFont typeface="Wingdings" panose="05000000000000000000" pitchFamily="2" charset="2"/>
              <a:buChar char="Ø"/>
            </a:pPr>
            <a:r>
              <a:rPr lang="en-US" sz="2000" dirty="0"/>
              <a:t>It is an open-source, cross-platform, document-oriented database written in C++.</a:t>
            </a:r>
          </a:p>
          <a:p>
            <a:pPr marL="214313" indent="-214313">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Companies like Google, Flipkart, Facebook, Twitter, Bosch, Nokia, and MTV are all among the major users of MongoDB.</a:t>
            </a:r>
          </a:p>
        </p:txBody>
      </p:sp>
    </p:spTree>
    <p:extLst>
      <p:ext uri="{BB962C8B-B14F-4D97-AF65-F5344CB8AC3E}">
        <p14:creationId xmlns:p14="http://schemas.microsoft.com/office/powerpoint/2010/main" val="120722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8136" y="2102032"/>
            <a:ext cx="7257380" cy="4247317"/>
          </a:xfrm>
          <a:prstGeom prst="rect">
            <a:avLst/>
          </a:prstGeom>
          <a:noFill/>
        </p:spPr>
        <p:txBody>
          <a:bodyPr wrap="square" rtlCol="0">
            <a:spAutoFit/>
          </a:bodyPr>
          <a:lstStyle/>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Development with ease is possible with mongo DB.</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MongoDB is a document oriented database that provides</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High performance</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High availability</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Scalability: It is based on distributed database, making it horizontally scalable.</a:t>
            </a:r>
          </a:p>
          <a:p>
            <a:pPr marL="557213" lvl="1" indent="-214313">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Flexibility: The documents that are inserted are not checked against any schema, which makes the system flexible for handling variety of data.</a:t>
            </a:r>
          </a:p>
        </p:txBody>
      </p:sp>
      <p:sp>
        <p:nvSpPr>
          <p:cNvPr id="3" name="Rectangle 2">
            <a:extLst>
              <a:ext uri="{FF2B5EF4-FFF2-40B4-BE49-F238E27FC236}">
                <a16:creationId xmlns:a16="http://schemas.microsoft.com/office/drawing/2014/main" id="{147DA1B6-0CF6-4798-9E10-A687563FAEA0}"/>
              </a:ext>
            </a:extLst>
          </p:cNvPr>
          <p:cNvSpPr/>
          <p:nvPr/>
        </p:nvSpPr>
        <p:spPr>
          <a:xfrm>
            <a:off x="2057400" y="685800"/>
            <a:ext cx="3572540" cy="646331"/>
          </a:xfrm>
          <a:prstGeom prst="rect">
            <a:avLst/>
          </a:prstGeom>
        </p:spPr>
        <p:txBody>
          <a:bodyPr wrap="square">
            <a:sp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Why Mongo DB</a:t>
            </a:r>
            <a:r>
              <a:rPr lang="en-CA" sz="3600" dirty="0">
                <a:solidFill>
                  <a:srgbClr val="FF0000"/>
                </a:solidFill>
                <a:latin typeface="Times New Roman" panose="02020603050405020304" pitchFamily="18" charset="0"/>
                <a:cs typeface="Times New Roman" panose="02020603050405020304" pitchFamily="18" charset="0"/>
              </a:rPr>
              <a:t>?</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25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2337-D923-44AA-9894-0AACCFC4BD09}"/>
              </a:ext>
            </a:extLst>
          </p:cNvPr>
          <p:cNvSpPr/>
          <p:nvPr/>
        </p:nvSpPr>
        <p:spPr>
          <a:xfrm>
            <a:off x="279735" y="1091866"/>
            <a:ext cx="5301677" cy="415498"/>
          </a:xfrm>
          <a:prstGeom prst="rect">
            <a:avLst/>
          </a:prstGeom>
        </p:spPr>
        <p:txBody>
          <a:bodyPr wrap="square">
            <a:spAutoFit/>
          </a:bodyPr>
          <a:lstStyle/>
          <a:p>
            <a:r>
              <a:rPr lang="en-US" sz="2100" b="1" u="sng" dirty="0">
                <a:solidFill>
                  <a:srgbClr val="0070C0"/>
                </a:solidFill>
                <a:latin typeface="Times New Roman" panose="02020603050405020304" pitchFamily="18" charset="0"/>
                <a:cs typeface="Times New Roman" panose="02020603050405020304" pitchFamily="18" charset="0"/>
              </a:rPr>
              <a:t>HIGH AVAILABILITY</a:t>
            </a:r>
          </a:p>
        </p:txBody>
      </p:sp>
      <p:pic>
        <p:nvPicPr>
          <p:cNvPr id="2050" name="Picture 2" descr="Image result for how to show mongodb is high available than sql">
            <a:extLst>
              <a:ext uri="{FF2B5EF4-FFF2-40B4-BE49-F238E27FC236}">
                <a16:creationId xmlns:a16="http://schemas.microsoft.com/office/drawing/2014/main" id="{443C559D-5539-45FE-A4E1-30D333E6D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73" y="1958140"/>
            <a:ext cx="8447095" cy="289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893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02CACE-6962-4C8C-AAA5-F85759DA6740}"/>
              </a:ext>
            </a:extLst>
          </p:cNvPr>
          <p:cNvSpPr/>
          <p:nvPr/>
        </p:nvSpPr>
        <p:spPr>
          <a:xfrm>
            <a:off x="1371600" y="457200"/>
            <a:ext cx="5867400" cy="507831"/>
          </a:xfrm>
          <a:prstGeom prst="rect">
            <a:avLst/>
          </a:prstGeom>
        </p:spPr>
        <p:txBody>
          <a:bodyPr wrap="square">
            <a:spAutoFit/>
          </a:bodyPr>
          <a:lstStyle/>
          <a:p>
            <a:r>
              <a:rPr lang="en-US" sz="2700" b="1" dirty="0">
                <a:solidFill>
                  <a:srgbClr val="FF0000"/>
                </a:solidFill>
                <a:latin typeface="Times New Roman" panose="02020603050405020304" pitchFamily="18" charset="0"/>
                <a:cs typeface="Times New Roman" panose="02020603050405020304" pitchFamily="18" charset="0"/>
              </a:rPr>
              <a:t>Document(JSON) Structure</a:t>
            </a:r>
          </a:p>
        </p:txBody>
      </p:sp>
      <p:sp>
        <p:nvSpPr>
          <p:cNvPr id="9" name="Rectangle 8">
            <a:extLst>
              <a:ext uri="{FF2B5EF4-FFF2-40B4-BE49-F238E27FC236}">
                <a16:creationId xmlns:a16="http://schemas.microsoft.com/office/drawing/2014/main" id="{BAC9F965-1D6A-4018-9E20-468BFD168A07}"/>
              </a:ext>
            </a:extLst>
          </p:cNvPr>
          <p:cNvSpPr/>
          <p:nvPr/>
        </p:nvSpPr>
        <p:spPr>
          <a:xfrm>
            <a:off x="228600" y="1561884"/>
            <a:ext cx="5582093" cy="3785652"/>
          </a:xfrm>
          <a:prstGeom prst="rect">
            <a:avLst/>
          </a:prstGeom>
        </p:spPr>
        <p:txBody>
          <a:bodyPr wrap="square">
            <a:spAutoFit/>
          </a:bodyPr>
          <a:lstStyle/>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is stored in MongoDB in the form of </a:t>
            </a:r>
            <a:r>
              <a:rPr lang="en-US" sz="2000" b="1" dirty="0">
                <a:solidFill>
                  <a:srgbClr val="00B0F0"/>
                </a:solidFill>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Style.</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JSON is simple structure and very easy to understand the content.</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JSON is smaller, faster and lightweight. </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data delivery between servers and browsers, JSON is a better choice</a:t>
            </a:r>
          </a:p>
          <a:p>
            <a:pPr marL="214313" indent="-214313">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Easy in parsing and processing the data.</a:t>
            </a:r>
          </a:p>
        </p:txBody>
      </p:sp>
      <p:sp>
        <p:nvSpPr>
          <p:cNvPr id="10" name="Content Placeholder 6">
            <a:extLst>
              <a:ext uri="{FF2B5EF4-FFF2-40B4-BE49-F238E27FC236}">
                <a16:creationId xmlns:a16="http://schemas.microsoft.com/office/drawing/2014/main" id="{0AEE942C-8084-41B7-8C72-2076BC9DDAD0}"/>
              </a:ext>
            </a:extLst>
          </p:cNvPr>
          <p:cNvSpPr txBox="1">
            <a:spLocks/>
          </p:cNvSpPr>
          <p:nvPr/>
        </p:nvSpPr>
        <p:spPr>
          <a:xfrm>
            <a:off x="5626395" y="1567923"/>
            <a:ext cx="3225209" cy="4522743"/>
          </a:xfrm>
          <a:prstGeom prst="rect">
            <a:avLst/>
          </a:prstGeom>
          <a:solidFill>
            <a:srgbClr val="CC0066"/>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lt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lt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lt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lt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lt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lt1"/>
                </a:solidFill>
                <a:effectLst/>
                <a:latin typeface="+mn-lt"/>
                <a:ea typeface="+mn-ea"/>
                <a:cs typeface="+mn-cs"/>
              </a:defRPr>
            </a:lvl9pPr>
          </a:lstStyle>
          <a:p>
            <a:endParaRPr lang="en-US" sz="1500" b="1" dirty="0"/>
          </a:p>
          <a:p>
            <a:r>
              <a:rPr lang="en-US" sz="2175" b="1" dirty="0">
                <a:latin typeface="Times New Roman" panose="02020603050405020304" pitchFamily="18" charset="0"/>
                <a:cs typeface="Times New Roman" panose="02020603050405020304" pitchFamily="18" charset="0"/>
              </a:rPr>
              <a:t>[</a:t>
            </a:r>
          </a:p>
          <a:p>
            <a:r>
              <a:rPr lang="en-US" sz="2175" b="1" dirty="0">
                <a:latin typeface="Times New Roman" panose="02020603050405020304" pitchFamily="18" charset="0"/>
                <a:cs typeface="Times New Roman" panose="02020603050405020304" pitchFamily="18" charset="0"/>
              </a:rPr>
              <a:t>{</a:t>
            </a:r>
          </a:p>
          <a:p>
            <a:r>
              <a:rPr lang="en-US" sz="2175" b="1" dirty="0">
                <a:latin typeface="Times New Roman" panose="02020603050405020304" pitchFamily="18" charset="0"/>
                <a:cs typeface="Times New Roman" panose="02020603050405020304" pitchFamily="18" charset="0"/>
              </a:rPr>
              <a:t>    "Name": "Tom",</a:t>
            </a:r>
          </a:p>
          <a:p>
            <a:r>
              <a:rPr lang="en-US" sz="2175" b="1" dirty="0">
                <a:latin typeface="Times New Roman" panose="02020603050405020304" pitchFamily="18" charset="0"/>
                <a:cs typeface="Times New Roman" panose="02020603050405020304" pitchFamily="18" charset="0"/>
              </a:rPr>
              <a:t>    "Age": 30,</a:t>
            </a:r>
          </a:p>
          <a:p>
            <a:r>
              <a:rPr lang="en-US" sz="2175" b="1" dirty="0">
                <a:latin typeface="Times New Roman" panose="02020603050405020304" pitchFamily="18" charset="0"/>
                <a:cs typeface="Times New Roman" panose="02020603050405020304" pitchFamily="18" charset="0"/>
              </a:rPr>
              <a:t>    "Role": "Student",</a:t>
            </a:r>
          </a:p>
          <a:p>
            <a:r>
              <a:rPr lang="en-US" sz="2175" b="1" dirty="0">
                <a:latin typeface="Times New Roman" panose="02020603050405020304" pitchFamily="18" charset="0"/>
                <a:cs typeface="Times New Roman" panose="02020603050405020304" pitchFamily="18" charset="0"/>
              </a:rPr>
              <a:t>    "University": "CU",</a:t>
            </a:r>
          </a:p>
          <a:p>
            <a:pPr marL="0" indent="0">
              <a:buNone/>
            </a:pPr>
            <a:r>
              <a:rPr lang="en-US" sz="2175" b="1" dirty="0">
                <a:latin typeface="Times New Roman" panose="02020603050405020304" pitchFamily="18" charset="0"/>
                <a:cs typeface="Times New Roman" panose="02020603050405020304" pitchFamily="18" charset="0"/>
              </a:rPr>
              <a:t>     }</a:t>
            </a:r>
          </a:p>
          <a:p>
            <a:pPr marL="0" indent="0">
              <a:buNone/>
            </a:pPr>
            <a:r>
              <a:rPr lang="en-US" sz="2175" b="1" dirty="0">
                <a:latin typeface="Times New Roman" panose="02020603050405020304" pitchFamily="18" charset="0"/>
                <a:cs typeface="Times New Roman" panose="02020603050405020304" pitchFamily="18" charset="0"/>
              </a:rPr>
              <a:t>   {</a:t>
            </a:r>
          </a:p>
          <a:p>
            <a:r>
              <a:rPr lang="en-US" sz="2175" b="1" dirty="0">
                <a:latin typeface="Times New Roman" panose="02020603050405020304" pitchFamily="18" charset="0"/>
                <a:cs typeface="Times New Roman" panose="02020603050405020304" pitchFamily="18" charset="0"/>
              </a:rPr>
              <a:t>    "Name": “Sam",</a:t>
            </a:r>
          </a:p>
          <a:p>
            <a:r>
              <a:rPr lang="en-US" sz="2175" b="1" dirty="0">
                <a:latin typeface="Times New Roman" panose="02020603050405020304" pitchFamily="18" charset="0"/>
                <a:cs typeface="Times New Roman" panose="02020603050405020304" pitchFamily="18" charset="0"/>
              </a:rPr>
              <a:t>    "Age": 32,</a:t>
            </a:r>
          </a:p>
          <a:p>
            <a:r>
              <a:rPr lang="en-US" sz="2175" b="1" dirty="0">
                <a:latin typeface="Times New Roman" panose="02020603050405020304" pitchFamily="18" charset="0"/>
                <a:cs typeface="Times New Roman" panose="02020603050405020304" pitchFamily="18" charset="0"/>
              </a:rPr>
              <a:t>    "Role": "Student",</a:t>
            </a:r>
          </a:p>
          <a:p>
            <a:r>
              <a:rPr lang="en-US" sz="2175" b="1" dirty="0">
                <a:latin typeface="Times New Roman" panose="02020603050405020304" pitchFamily="18" charset="0"/>
                <a:cs typeface="Times New Roman" panose="02020603050405020304" pitchFamily="18" charset="0"/>
              </a:rPr>
              <a:t>    "University": “OU",</a:t>
            </a:r>
          </a:p>
          <a:p>
            <a:pPr marL="0" indent="0">
              <a:buNone/>
            </a:pPr>
            <a:r>
              <a:rPr lang="en-US" sz="2175" b="1" dirty="0">
                <a:latin typeface="Times New Roman" panose="02020603050405020304" pitchFamily="18" charset="0"/>
                <a:cs typeface="Times New Roman" panose="02020603050405020304" pitchFamily="18" charset="0"/>
              </a:rPr>
              <a:t>   }</a:t>
            </a:r>
          </a:p>
          <a:p>
            <a:pPr marL="0" indent="0">
              <a:buNone/>
            </a:pPr>
            <a:r>
              <a:rPr lang="en-US" sz="2175" b="1" dirty="0">
                <a:latin typeface="Times New Roman" panose="02020603050405020304" pitchFamily="18" charset="0"/>
                <a:cs typeface="Times New Roman" panose="02020603050405020304" pitchFamily="18" charset="0"/>
              </a:rPr>
              <a:t>]</a:t>
            </a:r>
          </a:p>
          <a:p>
            <a:endParaRPr lang="en-US" sz="1500" b="1" dirty="0"/>
          </a:p>
        </p:txBody>
      </p:sp>
    </p:spTree>
    <p:extLst>
      <p:ext uri="{BB962C8B-B14F-4D97-AF65-F5344CB8AC3E}">
        <p14:creationId xmlns:p14="http://schemas.microsoft.com/office/powerpoint/2010/main" val="15010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50E2E3-ECA6-42EE-9634-4C91E0647F44}"/>
              </a:ext>
            </a:extLst>
          </p:cNvPr>
          <p:cNvSpPr txBox="1"/>
          <p:nvPr/>
        </p:nvSpPr>
        <p:spPr>
          <a:xfrm>
            <a:off x="1828800" y="609600"/>
            <a:ext cx="5302988" cy="507831"/>
          </a:xfrm>
          <a:prstGeom prst="rect">
            <a:avLst/>
          </a:prstGeom>
          <a:noFill/>
        </p:spPr>
        <p:txBody>
          <a:bodyPr wrap="square" rtlCol="0">
            <a:spAutoFit/>
          </a:bodyPr>
          <a:lstStyle/>
          <a:p>
            <a:r>
              <a:rPr lang="en-US" sz="2700" b="1" dirty="0">
                <a:solidFill>
                  <a:srgbClr val="FF0000"/>
                </a:solidFill>
                <a:latin typeface="Times New Roman" panose="02020603050405020304" pitchFamily="18" charset="0"/>
                <a:cs typeface="Times New Roman" panose="02020603050405020304" pitchFamily="18" charset="0"/>
              </a:rPr>
              <a:t>INSTALLATION OF MONGODB</a:t>
            </a:r>
          </a:p>
        </p:txBody>
      </p:sp>
      <p:sp>
        <p:nvSpPr>
          <p:cNvPr id="3" name="Rectangle 2">
            <a:extLst>
              <a:ext uri="{FF2B5EF4-FFF2-40B4-BE49-F238E27FC236}">
                <a16:creationId xmlns:a16="http://schemas.microsoft.com/office/drawing/2014/main" id="{381BC2FD-E59F-422D-8773-AEC210BE64EA}"/>
              </a:ext>
            </a:extLst>
          </p:cNvPr>
          <p:cNvSpPr/>
          <p:nvPr/>
        </p:nvSpPr>
        <p:spPr>
          <a:xfrm>
            <a:off x="685800" y="1371600"/>
            <a:ext cx="8029575" cy="5028556"/>
          </a:xfrm>
          <a:prstGeom prst="rect">
            <a:avLst/>
          </a:prstGeom>
        </p:spPr>
        <p:txBody>
          <a:bodyPr wrap="square">
            <a:spAutoFit/>
          </a:bodyPr>
          <a:lstStyle/>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To install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go to this link and click on the appropriate OS and architecture: 				   </a:t>
            </a:r>
            <a:r>
              <a:rPr lang="en-US" dirty="0">
                <a:solidFill>
                  <a:schemeClr val="tx1">
                    <a:lumMod val="75000"/>
                    <a:lumOff val="25000"/>
                  </a:schemeClr>
                </a:solidFill>
                <a:latin typeface="Times New Roman" panose="02020603050405020304" pitchFamily="18" charset="0"/>
                <a:cs typeface="Times New Roman" panose="02020603050405020304" pitchFamily="18" charset="0"/>
                <a:hlinkClick r:id="rId2"/>
              </a:rPr>
              <a:t>http://www.mongodb.org/downloads</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Click on downloaded file and start installing.</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After installation click on next till you get Finish button.</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Create a data directory on C:\ for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to use i.e. “data” followed by “data\</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Open your </a:t>
            </a:r>
            <a:r>
              <a:rPr lang="en-US" b="1" dirty="0" err="1">
                <a:latin typeface="Times New Roman" panose="02020603050405020304" pitchFamily="18" charset="0"/>
                <a:cs typeface="Times New Roman" panose="02020603050405020304" pitchFamily="18" charset="0"/>
              </a:rPr>
              <a:t>mongodb</a:t>
            </a:r>
            <a:r>
              <a:rPr lang="en-US" b="1" dirty="0">
                <a:latin typeface="Times New Roman" panose="02020603050405020304" pitchFamily="18" charset="0"/>
                <a:cs typeface="Times New Roman" panose="02020603050405020304" pitchFamily="18" charset="0"/>
              </a:rPr>
              <a:t>/bin</a:t>
            </a:r>
            <a:r>
              <a:rPr lang="en-US" dirty="0">
                <a:latin typeface="Times New Roman" panose="02020603050405020304" pitchFamily="18" charset="0"/>
                <a:cs typeface="Times New Roman" panose="02020603050405020304" pitchFamily="18" charset="0"/>
              </a:rPr>
              <a:t> directory and run </a:t>
            </a:r>
            <a:r>
              <a:rPr lang="en-US" b="1" dirty="0">
                <a:latin typeface="Times New Roman" panose="02020603050405020304" pitchFamily="18" charset="0"/>
                <a:cs typeface="Times New Roman" panose="02020603050405020304" pitchFamily="18" charset="0"/>
              </a:rPr>
              <a:t>mongod.exe</a:t>
            </a:r>
            <a:r>
              <a:rPr lang="en-US" dirty="0">
                <a:latin typeface="Times New Roman" panose="02020603050405020304" pitchFamily="18" charset="0"/>
                <a:cs typeface="Times New Roman" panose="02020603050405020304" pitchFamily="18" charset="0"/>
              </a:rPr>
              <a:t> to start the database server.</a:t>
            </a:r>
          </a:p>
          <a:p>
            <a:pPr marL="300038" indent="-214313">
              <a:lnSpc>
                <a:spcPct val="15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To establish a connection to the server, open another command prompt window and go to the same directory, entering in </a:t>
            </a:r>
            <a:r>
              <a:rPr lang="en-US" b="1" dirty="0">
                <a:latin typeface="Times New Roman" panose="02020603050405020304" pitchFamily="18" charset="0"/>
                <a:cs typeface="Times New Roman" panose="02020603050405020304" pitchFamily="18" charset="0"/>
              </a:rPr>
              <a:t>mongo.exe</a:t>
            </a:r>
            <a:r>
              <a:rPr lang="en-US" dirty="0">
                <a:latin typeface="Times New Roman" panose="02020603050405020304" pitchFamily="18" charset="0"/>
                <a:cs typeface="Times New Roman" panose="02020603050405020304" pitchFamily="18" charset="0"/>
              </a:rPr>
              <a:t>. This engages the </a:t>
            </a:r>
            <a:r>
              <a:rPr lang="en-US" dirty="0" err="1">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shell.</a:t>
            </a:r>
          </a:p>
        </p:txBody>
      </p:sp>
    </p:spTree>
    <p:extLst>
      <p:ext uri="{BB962C8B-B14F-4D97-AF65-F5344CB8AC3E}">
        <p14:creationId xmlns:p14="http://schemas.microsoft.com/office/powerpoint/2010/main" val="31954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FE25C2-04AD-41FF-BDF6-9A0C79E092E2}"/>
              </a:ext>
            </a:extLst>
          </p:cNvPr>
          <p:cNvSpPr/>
          <p:nvPr/>
        </p:nvSpPr>
        <p:spPr>
          <a:xfrm>
            <a:off x="352426" y="1878806"/>
            <a:ext cx="8160203" cy="4457952"/>
          </a:xfrm>
          <a:prstGeom prst="rect">
            <a:avLst/>
          </a:prstGeom>
        </p:spPr>
        <p:txBody>
          <a:bodyPr wrap="square">
            <a:spAutoFit/>
          </a:bodyPr>
          <a:lstStyle/>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Create a new </a:t>
            </a:r>
            <a:r>
              <a:rPr lang="en-US" sz="2400" dirty="0" err="1">
                <a:latin typeface="Times New Roman" panose="02020603050405020304" pitchFamily="18" charset="0"/>
                <a:cs typeface="Times New Roman" panose="02020603050405020304" pitchFamily="18" charset="0"/>
              </a:rPr>
              <a:t>db</a:t>
            </a:r>
            <a:endParaRPr lang="en-US" sz="2400" dirty="0">
              <a:latin typeface="Times New Roman" panose="02020603050405020304" pitchFamily="18" charset="0"/>
              <a:cs typeface="Times New Roman" panose="02020603050405020304" pitchFamily="18" charset="0"/>
            </a:endParaRP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use &lt;name&gt;</a:t>
            </a:r>
            <a:endParaRPr lang="en-US" sz="2400"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check which </a:t>
            </a:r>
            <a:r>
              <a:rPr lang="en-US" sz="2400" dirty="0" err="1">
                <a:latin typeface="Times New Roman" panose="02020603050405020304" pitchFamily="18" charset="0"/>
                <a:cs typeface="Times New Roman" panose="02020603050405020304" pitchFamily="18" charset="0"/>
              </a:rPr>
              <a:t>db</a:t>
            </a:r>
            <a:r>
              <a:rPr lang="en-US" sz="2400" dirty="0">
                <a:latin typeface="Times New Roman" panose="02020603050405020304" pitchFamily="18" charset="0"/>
                <a:cs typeface="Times New Roman" panose="02020603050405020304" pitchFamily="18" charset="0"/>
              </a:rPr>
              <a:t> you’re using</a:t>
            </a: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err="1">
                <a:solidFill>
                  <a:srgbClr val="00B0F0"/>
                </a:solidFill>
                <a:latin typeface="Times New Roman" panose="02020603050405020304" pitchFamily="18" charset="0"/>
                <a:cs typeface="Times New Roman" panose="02020603050405020304" pitchFamily="18" charset="0"/>
              </a:rPr>
              <a:t>db</a:t>
            </a: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show all databases</a:t>
            </a: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show </a:t>
            </a:r>
            <a:r>
              <a:rPr lang="en-US" sz="2400" b="1" dirty="0" err="1">
                <a:solidFill>
                  <a:srgbClr val="00B0F0"/>
                </a:solidFill>
                <a:latin typeface="Times New Roman" panose="02020603050405020304" pitchFamily="18" charset="0"/>
                <a:cs typeface="Times New Roman" panose="02020603050405020304" pitchFamily="18" charset="0"/>
              </a:rPr>
              <a:t>dbs</a:t>
            </a: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To show  all collections</a:t>
            </a:r>
          </a:p>
          <a:p>
            <a:pPr>
              <a:lnSpc>
                <a:spcPct val="150000"/>
              </a:lnSpc>
              <a:defRPr/>
            </a:pPr>
            <a:r>
              <a:rPr lang="en-US" sz="24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show collections</a:t>
            </a:r>
          </a:p>
        </p:txBody>
      </p:sp>
      <p:sp>
        <p:nvSpPr>
          <p:cNvPr id="3" name="TextBox 2">
            <a:extLst>
              <a:ext uri="{FF2B5EF4-FFF2-40B4-BE49-F238E27FC236}">
                <a16:creationId xmlns:a16="http://schemas.microsoft.com/office/drawing/2014/main" id="{8DE0AB73-7093-4602-A6A2-F7B54176135A}"/>
              </a:ext>
            </a:extLst>
          </p:cNvPr>
          <p:cNvSpPr txBox="1"/>
          <p:nvPr/>
        </p:nvSpPr>
        <p:spPr>
          <a:xfrm>
            <a:off x="762000" y="685800"/>
            <a:ext cx="5386388" cy="523220"/>
          </a:xfrm>
          <a:prstGeom prst="rect">
            <a:avLst/>
          </a:prstGeom>
          <a:noFill/>
        </p:spPr>
        <p:txBody>
          <a:bodyPr wrap="squar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To Create Database</a:t>
            </a:r>
          </a:p>
        </p:txBody>
      </p:sp>
    </p:spTree>
    <p:extLst>
      <p:ext uri="{BB962C8B-B14F-4D97-AF65-F5344CB8AC3E}">
        <p14:creationId xmlns:p14="http://schemas.microsoft.com/office/powerpoint/2010/main" val="427096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circle(in)">
                                      <p:cBhvr>
                                        <p:cTn id="13" dur="20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circle(in)">
                                      <p:cBhvr>
                                        <p:cTn id="18" dur="20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circle(in)">
                                      <p:cBhvr>
                                        <p:cTn id="23" dur="20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2000"/>
                                        <p:tgtEl>
                                          <p:spTgt spid="2">
                                            <p:txEl>
                                              <p:pRg st="3" end="3"/>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circle(in)">
                                      <p:cBhvr>
                                        <p:cTn id="31" dur="2000"/>
                                        <p:tgtEl>
                                          <p:spTgt spid="2">
                                            <p:txEl>
                                              <p:pRg st="4" end="4"/>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circle(in)">
                                      <p:cBhvr>
                                        <p:cTn id="34" dur="2000"/>
                                        <p:tgtEl>
                                          <p:spTgt spid="2">
                                            <p:txEl>
                                              <p:pRg st="5" end="5"/>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circle(in)">
                                      <p:cBhvr>
                                        <p:cTn id="37" dur="2000"/>
                                        <p:tgtEl>
                                          <p:spTgt spid="2">
                                            <p:txEl>
                                              <p:pRg st="6" end="6"/>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circle(in)">
                                      <p:cBhvr>
                                        <p:cTn id="40"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98CB3F-F095-4C13-9336-7735F8A340CC}"/>
              </a:ext>
            </a:extLst>
          </p:cNvPr>
          <p:cNvSpPr/>
          <p:nvPr/>
        </p:nvSpPr>
        <p:spPr>
          <a:xfrm>
            <a:off x="685800" y="630451"/>
            <a:ext cx="6722269" cy="523220"/>
          </a:xfrm>
          <a:prstGeom prst="rect">
            <a:avLst/>
          </a:prstGeom>
        </p:spPr>
        <p:txBody>
          <a:bodyPr wrap="square">
            <a:spAutoFit/>
          </a:bodyPr>
          <a:lstStyle/>
          <a:p>
            <a:r>
              <a:rPr lang="en-US" sz="2800" b="1" dirty="0">
                <a:solidFill>
                  <a:srgbClr val="0070C0"/>
                </a:solidFill>
                <a:latin typeface="Times New Roman" panose="02020603050405020304" pitchFamily="18" charset="0"/>
                <a:cs typeface="Times New Roman" panose="02020603050405020304" pitchFamily="18" charset="0"/>
              </a:rPr>
              <a:t>The insert() Method</a:t>
            </a:r>
          </a:p>
        </p:txBody>
      </p:sp>
      <p:sp>
        <p:nvSpPr>
          <p:cNvPr id="3" name="Rectangle 2">
            <a:extLst>
              <a:ext uri="{FF2B5EF4-FFF2-40B4-BE49-F238E27FC236}">
                <a16:creationId xmlns:a16="http://schemas.microsoft.com/office/drawing/2014/main" id="{A51028D7-CCA0-48DE-8F4D-310DB7E972E9}"/>
              </a:ext>
            </a:extLst>
          </p:cNvPr>
          <p:cNvSpPr/>
          <p:nvPr/>
        </p:nvSpPr>
        <p:spPr>
          <a:xfrm>
            <a:off x="200026" y="1943101"/>
            <a:ext cx="5547632" cy="3673121"/>
          </a:xfrm>
          <a:prstGeom prst="rect">
            <a:avLst/>
          </a:prstGeom>
        </p:spPr>
        <p:txBody>
          <a:bodyPr wrap="square">
            <a:spAutoFit/>
          </a:bodyPr>
          <a:lstStyle/>
          <a:p>
            <a:pPr marL="257175" indent="-257175">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insert data into MongoDB collection, we use MongoDB's </a:t>
            </a:r>
            <a:r>
              <a:rPr lang="en-US" sz="2400" b="1" dirty="0">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 method.</a:t>
            </a:r>
          </a:p>
          <a:p>
            <a:pPr marL="257175" indent="-257175">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Syntax of </a:t>
            </a:r>
            <a:r>
              <a:rPr lang="en-US" sz="2400" b="1" dirty="0">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a:t>
            </a:r>
          </a:p>
          <a:p>
            <a:pPr algn="ctr">
              <a:lnSpc>
                <a:spcPct val="200000"/>
              </a:lnSpc>
            </a:pPr>
            <a:r>
              <a:rPr lang="en-US" sz="2400" b="1" dirty="0" err="1">
                <a:solidFill>
                  <a:srgbClr val="00B0F0"/>
                </a:solidFill>
                <a:latin typeface="Times New Roman" panose="02020603050405020304" pitchFamily="18" charset="0"/>
                <a:cs typeface="Times New Roman" panose="02020603050405020304" pitchFamily="18" charset="0"/>
              </a:rPr>
              <a:t>db.COLLECTION_NAME.insert</a:t>
            </a:r>
            <a:r>
              <a:rPr lang="en-US" sz="2400" b="1" dirty="0">
                <a:solidFill>
                  <a:srgbClr val="00B0F0"/>
                </a:solidFill>
                <a:latin typeface="Times New Roman" panose="02020603050405020304" pitchFamily="18" charset="0"/>
                <a:cs typeface="Times New Roman" panose="02020603050405020304" pitchFamily="18" charset="0"/>
              </a:rPr>
              <a:t>(document)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02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676400"/>
            <a:ext cx="7924800" cy="4093428"/>
          </a:xfrm>
          <a:prstGeom prst="rect">
            <a:avLst/>
          </a:prstGeom>
        </p:spPr>
        <p:txBody>
          <a:bodyPr wrap="square">
            <a:spAutoFit/>
          </a:bodyPr>
          <a:lstStyle/>
          <a:p>
            <a:pPr marL="287020" marR="5080" indent="-274320" algn="just">
              <a:lnSpc>
                <a:spcPct val="100000"/>
              </a:lnSpc>
              <a:spcBef>
                <a:spcPts val="600"/>
              </a:spcBef>
              <a:buClr>
                <a:srgbClr val="464648"/>
              </a:buClr>
              <a:buSzPct val="80769"/>
              <a:tabLst>
                <a:tab pos="287020" algn="l"/>
              </a:tabLst>
            </a:pPr>
            <a:r>
              <a:rPr lang="en-US" b="1" dirty="0">
                <a:latin typeface="Calibri" pitchFamily="34" charset="0"/>
              </a:rPr>
              <a:t>     </a:t>
            </a:r>
            <a:r>
              <a:rPr lang="en-US" sz="2400" dirty="0"/>
              <a:t>Express.js is a Node </a:t>
            </a:r>
            <a:r>
              <a:rPr lang="en-US" sz="2400" dirty="0" err="1"/>
              <a:t>js</a:t>
            </a:r>
            <a:r>
              <a:rPr lang="en-US" sz="2400" dirty="0"/>
              <a:t> web application server framework, which is specifically designed for building single-page, multi-page, and hybrid web applications.</a:t>
            </a:r>
          </a:p>
          <a:p>
            <a:pPr marL="287020" marR="5080" indent="-274320" algn="just">
              <a:lnSpc>
                <a:spcPct val="100000"/>
              </a:lnSpc>
              <a:spcBef>
                <a:spcPts val="600"/>
              </a:spcBef>
              <a:buClr>
                <a:srgbClr val="464648"/>
              </a:buClr>
              <a:buSzPct val="80769"/>
              <a:tabLst>
                <a:tab pos="287020" algn="l"/>
              </a:tabLst>
            </a:pPr>
            <a:endParaRPr lang="en-US" sz="2400" dirty="0"/>
          </a:p>
          <a:p>
            <a:pPr marL="287020" marR="5080" indent="-274320" algn="just">
              <a:lnSpc>
                <a:spcPct val="100000"/>
              </a:lnSpc>
              <a:spcBef>
                <a:spcPts val="600"/>
              </a:spcBef>
              <a:buClr>
                <a:srgbClr val="464648"/>
              </a:buClr>
              <a:buSzPct val="80769"/>
              <a:tabLst>
                <a:tab pos="287020" algn="l"/>
              </a:tabLst>
            </a:pPr>
            <a:r>
              <a:rPr lang="en-US" sz="2400" b="1" dirty="0">
                <a:latin typeface="Calibri" pitchFamily="34" charset="0"/>
              </a:rPr>
              <a:t>	Express</a:t>
            </a:r>
            <a:r>
              <a:rPr lang="en-US" sz="2400" dirty="0">
                <a:latin typeface="Calibri" pitchFamily="34" charset="0"/>
              </a:rPr>
              <a:t> is a minimal and flexible Node.js web application framework that provides a robust set of features for web and mobile applications. </a:t>
            </a:r>
          </a:p>
          <a:p>
            <a:pPr marL="287020" marR="5080" indent="-274320" algn="just">
              <a:lnSpc>
                <a:spcPct val="100000"/>
              </a:lnSpc>
              <a:spcBef>
                <a:spcPts val="600"/>
              </a:spcBef>
              <a:buClr>
                <a:srgbClr val="464648"/>
              </a:buClr>
              <a:buSzPct val="80769"/>
              <a:tabLst>
                <a:tab pos="287020" algn="l"/>
              </a:tabLst>
            </a:pPr>
            <a:endParaRPr lang="en-US" sz="2400" dirty="0">
              <a:latin typeface="Calibri" pitchFamily="34" charset="0"/>
            </a:endParaRPr>
          </a:p>
          <a:p>
            <a:pPr marL="287020" marR="5080" indent="-274320" algn="just">
              <a:lnSpc>
                <a:spcPct val="100000"/>
              </a:lnSpc>
              <a:spcBef>
                <a:spcPts val="600"/>
              </a:spcBef>
              <a:buClr>
                <a:srgbClr val="464648"/>
              </a:buClr>
              <a:buSzPct val="80769"/>
              <a:tabLst>
                <a:tab pos="287020" algn="l"/>
              </a:tabLst>
            </a:pPr>
            <a:r>
              <a:rPr lang="en-US" sz="2400" dirty="0">
                <a:latin typeface="Calibri" pitchFamily="34" charset="0"/>
              </a:rPr>
              <a:t>	It is an open source framework developed and maintained by the Node.js foundation.</a:t>
            </a:r>
            <a:endParaRPr lang="en-US" sz="2400" dirty="0">
              <a:cs typeface="Calibri"/>
            </a:endParaRPr>
          </a:p>
        </p:txBody>
      </p:sp>
      <p:sp>
        <p:nvSpPr>
          <p:cNvPr id="3" name="TextBox 2"/>
          <p:cNvSpPr txBox="1"/>
          <p:nvPr/>
        </p:nvSpPr>
        <p:spPr>
          <a:xfrm>
            <a:off x="2743200" y="609600"/>
            <a:ext cx="4038600" cy="707886"/>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EXPRESS JS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0FA06F-A7FE-4F70-BA0C-1FCC2F032A9B}"/>
              </a:ext>
            </a:extLst>
          </p:cNvPr>
          <p:cNvSpPr/>
          <p:nvPr/>
        </p:nvSpPr>
        <p:spPr>
          <a:xfrm>
            <a:off x="304801" y="791315"/>
            <a:ext cx="3429000" cy="584775"/>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The find() Method</a:t>
            </a:r>
          </a:p>
        </p:txBody>
      </p:sp>
      <p:sp>
        <p:nvSpPr>
          <p:cNvPr id="3" name="Content Placeholder 2">
            <a:extLst>
              <a:ext uri="{FF2B5EF4-FFF2-40B4-BE49-F238E27FC236}">
                <a16:creationId xmlns:a16="http://schemas.microsoft.com/office/drawing/2014/main" id="{51AD6401-F43C-4B2B-AF6E-15E4A3FF7628}"/>
              </a:ext>
            </a:extLst>
          </p:cNvPr>
          <p:cNvSpPr txBox="1">
            <a:spLocks/>
          </p:cNvSpPr>
          <p:nvPr/>
        </p:nvSpPr>
        <p:spPr>
          <a:xfrm>
            <a:off x="185736" y="1921669"/>
            <a:ext cx="8577263" cy="4707731"/>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To query data from MongoDB collection, we use MongoDB's </a:t>
            </a:r>
            <a:r>
              <a:rPr lang="en-US" sz="2400" b="1" dirty="0">
                <a:latin typeface="Times New Roman" panose="02020603050405020304" pitchFamily="18" charset="0"/>
                <a:cs typeface="Times New Roman" panose="02020603050405020304" pitchFamily="18" charset="0"/>
              </a:rPr>
              <a:t>find()</a:t>
            </a:r>
            <a:r>
              <a:rPr lang="en-US" sz="2400" dirty="0">
                <a:latin typeface="Times New Roman" panose="02020603050405020304" pitchFamily="18" charset="0"/>
                <a:cs typeface="Times New Roman" panose="02020603050405020304" pitchFamily="18" charset="0"/>
              </a:rPr>
              <a:t> method.</a:t>
            </a:r>
          </a:p>
          <a:p>
            <a:r>
              <a:rPr lang="en-US" sz="2400" dirty="0">
                <a:latin typeface="Times New Roman" panose="02020603050405020304" pitchFamily="18" charset="0"/>
                <a:cs typeface="Times New Roman" panose="02020603050405020304" pitchFamily="18" charset="0"/>
              </a:rPr>
              <a:t>Syntax of </a:t>
            </a:r>
            <a:r>
              <a:rPr lang="en-US" sz="2400" b="1" dirty="0">
                <a:latin typeface="Times New Roman" panose="02020603050405020304" pitchFamily="18" charset="0"/>
                <a:cs typeface="Times New Roman" panose="02020603050405020304" pitchFamily="18" charset="0"/>
              </a:rPr>
              <a:t>find()</a:t>
            </a:r>
            <a:r>
              <a:rPr lang="en-US" sz="2400" dirty="0">
                <a:latin typeface="Times New Roman" panose="02020603050405020304" pitchFamily="18" charset="0"/>
                <a:cs typeface="Times New Roman" panose="02020603050405020304" pitchFamily="18" charset="0"/>
              </a:rPr>
              <a:t> method:</a:t>
            </a:r>
          </a:p>
          <a:p>
            <a:pPr marL="0" indent="0" algn="ctr">
              <a:buNone/>
            </a:pPr>
            <a:r>
              <a:rPr lang="en-US" sz="2400" b="1" dirty="0" err="1">
                <a:solidFill>
                  <a:srgbClr val="00B0F0"/>
                </a:solidFill>
                <a:latin typeface="Times New Roman" panose="02020603050405020304" pitchFamily="18" charset="0"/>
                <a:cs typeface="Times New Roman" panose="02020603050405020304" pitchFamily="18" charset="0"/>
              </a:rPr>
              <a:t>db.COLLECTION_NAME.find</a:t>
            </a:r>
            <a:r>
              <a:rPr lang="en-US" sz="2400" b="1" dirty="0">
                <a:solidFill>
                  <a:srgbClr val="00B0F0"/>
                </a:solidFill>
                <a:latin typeface="Times New Roman" panose="02020603050405020304" pitchFamily="18" charset="0"/>
                <a:cs typeface="Times New Roman" panose="02020603050405020304" pitchFamily="18" charset="0"/>
              </a:rPr>
              <a:t>()</a:t>
            </a:r>
            <a:endParaRPr lang="en-US" sz="2400" dirty="0">
              <a:solidFill>
                <a:srgbClr val="00B0F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 method will display all the documents in a non-structured way.</a:t>
            </a:r>
          </a:p>
          <a:p>
            <a:r>
              <a:rPr lang="en-US" sz="2400" dirty="0">
                <a:latin typeface="Times New Roman" panose="02020603050405020304" pitchFamily="18" charset="0"/>
                <a:cs typeface="Times New Roman" panose="02020603050405020304" pitchFamily="18" charset="0"/>
              </a:rPr>
              <a:t>To display the results in a formatted way, we can use </a:t>
            </a:r>
            <a:r>
              <a:rPr lang="en-US" sz="2400" b="1" dirty="0">
                <a:latin typeface="Times New Roman" panose="02020603050405020304" pitchFamily="18" charset="0"/>
                <a:cs typeface="Times New Roman" panose="02020603050405020304" pitchFamily="18" charset="0"/>
              </a:rPr>
              <a:t>pretty()</a:t>
            </a:r>
            <a:r>
              <a:rPr lang="en-US" sz="2400" dirty="0">
                <a:latin typeface="Times New Roman" panose="02020603050405020304" pitchFamily="18" charset="0"/>
                <a:cs typeface="Times New Roman" panose="02020603050405020304" pitchFamily="18" charset="0"/>
              </a:rPr>
              <a:t> method.</a:t>
            </a:r>
          </a:p>
          <a:p>
            <a:pPr marL="0" indent="0" algn="ctr">
              <a:buNone/>
            </a:pPr>
            <a:r>
              <a:rPr lang="en-US" sz="2400" b="1" dirty="0" err="1">
                <a:solidFill>
                  <a:srgbClr val="00B0F0"/>
                </a:solidFill>
                <a:latin typeface="Times New Roman" panose="02020603050405020304" pitchFamily="18" charset="0"/>
                <a:cs typeface="Times New Roman" panose="02020603050405020304" pitchFamily="18" charset="0"/>
              </a:rPr>
              <a:t>db.mycol.find</a:t>
            </a:r>
            <a:r>
              <a:rPr lang="en-US" sz="2400" b="1" dirty="0">
                <a:solidFill>
                  <a:srgbClr val="00B0F0"/>
                </a:solidFill>
                <a:latin typeface="Times New Roman" panose="02020603050405020304" pitchFamily="18" charset="0"/>
                <a:cs typeface="Times New Roman" panose="02020603050405020304" pitchFamily="18" charset="0"/>
              </a:rPr>
              <a:t>().pretty()</a:t>
            </a: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08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592" y="1522426"/>
            <a:ext cx="7040761" cy="4708981"/>
          </a:xfrm>
          <a:prstGeom prst="rect">
            <a:avLst/>
          </a:prstGeom>
          <a:noFill/>
        </p:spPr>
        <p:txBody>
          <a:bodyPr wrap="square" rtlCol="0">
            <a:spAutoFit/>
          </a:bodyPr>
          <a:lstStyle/>
          <a:p>
            <a:pPr marL="214313" indent="-214313">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Matching criteria</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({"name":"</a:t>
            </a:r>
            <a:r>
              <a:rPr lang="en-US" sz="2000" dirty="0" err="1">
                <a:solidFill>
                  <a:srgbClr val="0070C0"/>
                </a:solidFill>
                <a:latin typeface="Times New Roman" panose="02020603050405020304" pitchFamily="18" charset="0"/>
                <a:cs typeface="Times New Roman" panose="02020603050405020304" pitchFamily="18" charset="0"/>
              </a:rPr>
              <a:t>raju</a:t>
            </a:r>
            <a:r>
              <a:rPr lang="en-US" sz="2000" dirty="0">
                <a:solidFill>
                  <a:srgbClr val="0070C0"/>
                </a:solidFill>
                <a:latin typeface="Times New Roman" panose="02020603050405020304" pitchFamily="18" charset="0"/>
                <a:cs typeface="Times New Roman" panose="02020603050405020304" pitchFamily="18" charset="0"/>
              </a:rPr>
              <a:t>"})</a:t>
            </a:r>
          </a:p>
          <a:p>
            <a:pPr marL="214313" indent="-214313">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Greater than search criteria</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({salary:{$gt:30000} })</a:t>
            </a:r>
          </a:p>
          <a:p>
            <a:pPr marL="257175" indent="-257175">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Less than search criteria</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({age:{$lt:30}})</a:t>
            </a:r>
          </a:p>
          <a:p>
            <a:pPr marL="257175" indent="-257175">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 operator:</a:t>
            </a:r>
          </a:p>
          <a:p>
            <a:pPr algn="ctr">
              <a:lnSpc>
                <a:spcPct val="150000"/>
              </a:lnSpc>
            </a:pPr>
            <a:r>
              <a:rPr lang="en-US" sz="2000" dirty="0" err="1">
                <a:solidFill>
                  <a:srgbClr val="0070C0"/>
                </a:solidFill>
                <a:latin typeface="Times New Roman" panose="02020603050405020304" pitchFamily="18" charset="0"/>
                <a:cs typeface="Times New Roman" panose="02020603050405020304" pitchFamily="18" charset="0"/>
              </a:rPr>
              <a:t>db.employees.find</a:t>
            </a:r>
            <a:r>
              <a:rPr lang="en-US" sz="2000" dirty="0">
                <a:solidFill>
                  <a:srgbClr val="0070C0"/>
                </a:solidFill>
                <a:latin typeface="Times New Roman" panose="02020603050405020304" pitchFamily="18" charset="0"/>
                <a:cs typeface="Times New Roman" panose="02020603050405020304" pitchFamily="18" charset="0"/>
              </a:rPr>
              <a:t>({age:{$in: [23,32]} })</a:t>
            </a:r>
          </a:p>
          <a:p>
            <a:pPr>
              <a:lnSpc>
                <a:spcPct val="150000"/>
              </a:lnSpc>
            </a:pPr>
            <a:r>
              <a:rPr lang="en-US" sz="2000" dirty="0">
                <a:latin typeface="Times New Roman" panose="02020603050405020304" pitchFamily="18" charset="0"/>
                <a:cs typeface="Times New Roman" panose="02020603050405020304" pitchFamily="18" charset="0"/>
              </a:rPr>
              <a:t>Above command retrieves the documents from the employees collection where age equals either 23 or 32</a:t>
            </a:r>
          </a:p>
        </p:txBody>
      </p:sp>
      <p:sp>
        <p:nvSpPr>
          <p:cNvPr id="4" name="Rectangle 3">
            <a:extLst>
              <a:ext uri="{FF2B5EF4-FFF2-40B4-BE49-F238E27FC236}">
                <a16:creationId xmlns:a16="http://schemas.microsoft.com/office/drawing/2014/main" id="{88FDC527-F2CD-4A8A-A9EB-B514B7416961}"/>
              </a:ext>
            </a:extLst>
          </p:cNvPr>
          <p:cNvSpPr/>
          <p:nvPr/>
        </p:nvSpPr>
        <p:spPr>
          <a:xfrm>
            <a:off x="1143000" y="457200"/>
            <a:ext cx="6248400" cy="584775"/>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Query Document using find()</a:t>
            </a:r>
          </a:p>
        </p:txBody>
      </p:sp>
    </p:spTree>
    <p:extLst>
      <p:ext uri="{BB962C8B-B14F-4D97-AF65-F5344CB8AC3E}">
        <p14:creationId xmlns:p14="http://schemas.microsoft.com/office/powerpoint/2010/main" val="374709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64E03-DF4C-49D9-B317-3B3C694E13B0}"/>
              </a:ext>
            </a:extLst>
          </p:cNvPr>
          <p:cNvSpPr/>
          <p:nvPr/>
        </p:nvSpPr>
        <p:spPr>
          <a:xfrm>
            <a:off x="838200" y="685800"/>
            <a:ext cx="5216972" cy="584775"/>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The update() Method</a:t>
            </a:r>
            <a:endParaRPr lang="en-US" sz="3200" dirty="0"/>
          </a:p>
        </p:txBody>
      </p:sp>
      <p:sp>
        <p:nvSpPr>
          <p:cNvPr id="3" name="Rectangle 2">
            <a:extLst>
              <a:ext uri="{FF2B5EF4-FFF2-40B4-BE49-F238E27FC236}">
                <a16:creationId xmlns:a16="http://schemas.microsoft.com/office/drawing/2014/main" id="{026ED873-DCB5-4A67-9D30-69A90FCBC0F6}"/>
              </a:ext>
            </a:extLst>
          </p:cNvPr>
          <p:cNvSpPr/>
          <p:nvPr/>
        </p:nvSpPr>
        <p:spPr>
          <a:xfrm>
            <a:off x="739378" y="2088017"/>
            <a:ext cx="7752329" cy="4154984"/>
          </a:xfrm>
          <a:prstGeom prst="rect">
            <a:avLst/>
          </a:prstGeom>
        </p:spPr>
        <p:txBody>
          <a:bodyPr wrap="square">
            <a:spAutoFit/>
          </a:bodyPr>
          <a:lstStyle/>
          <a:p>
            <a:pPr marL="257175" indent="-257175">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MongoDB’s</a:t>
            </a:r>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update()</a:t>
            </a:r>
            <a:r>
              <a:rPr lang="en-US" sz="2000" dirty="0">
                <a:solidFill>
                  <a:srgbClr val="000000"/>
                </a:solidFill>
                <a:latin typeface="Times New Roman" panose="02020603050405020304" pitchFamily="18" charset="0"/>
                <a:cs typeface="Times New Roman" panose="02020603050405020304" pitchFamily="18" charset="0"/>
              </a:rPr>
              <a:t> method updates the values in the existing document.</a:t>
            </a:r>
          </a:p>
          <a:p>
            <a:pPr>
              <a:lnSpc>
                <a:spcPct val="200000"/>
              </a:lnSpc>
            </a:pPr>
            <a:r>
              <a:rPr lang="en-US" sz="1600" b="1" dirty="0" err="1">
                <a:solidFill>
                  <a:srgbClr val="00B0F0"/>
                </a:solidFill>
                <a:latin typeface="Times New Roman" panose="02020603050405020304" pitchFamily="18" charset="0"/>
                <a:cs typeface="Times New Roman" panose="02020603050405020304" pitchFamily="18" charset="0"/>
              </a:rPr>
              <a:t>db.COLLECTION_NAME.update</a:t>
            </a:r>
            <a:r>
              <a:rPr lang="en-US" sz="1600" b="1" dirty="0">
                <a:solidFill>
                  <a:srgbClr val="00B0F0"/>
                </a:solidFill>
                <a:latin typeface="Times New Roman" panose="02020603050405020304" pitchFamily="18" charset="0"/>
                <a:cs typeface="Times New Roman" panose="02020603050405020304" pitchFamily="18" charset="0"/>
              </a:rPr>
              <a:t>(SELECTION_CRITTERIA,UPDATED_DATA)</a:t>
            </a:r>
          </a:p>
          <a:p>
            <a:pPr>
              <a:lnSpc>
                <a:spcPct val="200000"/>
              </a:lnSpc>
            </a:pPr>
            <a:endParaRPr lang="en-US" sz="1600" b="1" dirty="0">
              <a:solidFill>
                <a:srgbClr val="00B0F0"/>
              </a:solidFill>
              <a:latin typeface="Times New Roman" panose="02020603050405020304" pitchFamily="18" charset="0"/>
              <a:cs typeface="Times New Roman" panose="02020603050405020304" pitchFamily="18" charset="0"/>
            </a:endParaRPr>
          </a:p>
          <a:p>
            <a:pPr>
              <a:lnSpc>
                <a:spcPct val="200000"/>
              </a:lnSpc>
            </a:pPr>
            <a:r>
              <a:rPr lang="en-US" sz="2000" b="1" dirty="0" err="1">
                <a:solidFill>
                  <a:srgbClr val="00B0F0"/>
                </a:solidFill>
                <a:latin typeface="Times New Roman" panose="02020603050405020304" pitchFamily="18" charset="0"/>
                <a:cs typeface="Times New Roman" panose="02020603050405020304" pitchFamily="18" charset="0"/>
              </a:rPr>
              <a:t>db.COLLECTION_NAME.updateMany</a:t>
            </a:r>
            <a:r>
              <a:rPr lang="en-US" sz="2000" b="1" dirty="0">
                <a:solidFill>
                  <a:srgbClr val="00B0F0"/>
                </a:solidFill>
                <a:latin typeface="Times New Roman" panose="02020603050405020304" pitchFamily="18" charset="0"/>
                <a:cs typeface="Times New Roman" panose="02020603050405020304" pitchFamily="18" charset="0"/>
              </a:rPr>
              <a:t>(SELECTION_CRITTERIA,UPDATED_DATA)</a:t>
            </a:r>
          </a:p>
          <a:p>
            <a:pPr>
              <a:lnSpc>
                <a:spcPct val="200000"/>
              </a:lnSpc>
            </a:pPr>
            <a:endParaRPr lang="en-US"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1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50F186-8870-4635-B75B-8983B68777A1}"/>
              </a:ext>
            </a:extLst>
          </p:cNvPr>
          <p:cNvSpPr/>
          <p:nvPr/>
        </p:nvSpPr>
        <p:spPr>
          <a:xfrm>
            <a:off x="642258" y="533400"/>
            <a:ext cx="6657975" cy="1077218"/>
          </a:xfrm>
          <a:prstGeom prst="rect">
            <a:avLst/>
          </a:prstGeom>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The delete()/remove() Method</a:t>
            </a:r>
            <a:br>
              <a:rPr lang="en-US" sz="3200" b="1" dirty="0">
                <a:solidFill>
                  <a:srgbClr val="0070C0"/>
                </a:solidFill>
                <a:latin typeface="Times New Roman" panose="02020603050405020304" pitchFamily="18" charset="0"/>
                <a:cs typeface="Times New Roman" panose="02020603050405020304" pitchFamily="18" charset="0"/>
              </a:rPr>
            </a:b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A6DD83E-D579-4F0D-8BEE-03BC57B437AF}"/>
              </a:ext>
            </a:extLst>
          </p:cNvPr>
          <p:cNvSpPr/>
          <p:nvPr/>
        </p:nvSpPr>
        <p:spPr>
          <a:xfrm>
            <a:off x="642258" y="2230056"/>
            <a:ext cx="7962899" cy="4154984"/>
          </a:xfrm>
          <a:prstGeom prst="rect">
            <a:avLst/>
          </a:prstGeom>
        </p:spPr>
        <p:txBody>
          <a:bodyPr wrap="square">
            <a:spAutoFit/>
          </a:bodyPr>
          <a:lstStyle/>
          <a:p>
            <a:pPr marL="257175" indent="-257175">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MongoDB’s </a:t>
            </a:r>
            <a:r>
              <a:rPr lang="en-US" sz="2400" b="1" dirty="0">
                <a:latin typeface="Times New Roman" panose="02020603050405020304" pitchFamily="18" charset="0"/>
                <a:cs typeface="Times New Roman" panose="02020603050405020304" pitchFamily="18" charset="0"/>
              </a:rPr>
              <a:t>delete()</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remove()</a:t>
            </a:r>
            <a:r>
              <a:rPr lang="en-US" sz="2400" dirty="0">
                <a:latin typeface="Times New Roman" panose="02020603050405020304" pitchFamily="18" charset="0"/>
                <a:cs typeface="Times New Roman" panose="02020603050405020304" pitchFamily="18" charset="0"/>
              </a:rPr>
              <a:t> method is used to remove a document from the collection.  </a:t>
            </a:r>
            <a:r>
              <a:rPr lang="en-US" sz="2000" b="1" dirty="0" err="1">
                <a:solidFill>
                  <a:srgbClr val="00B0F0"/>
                </a:solidFill>
                <a:latin typeface="Times New Roman" panose="02020603050405020304" pitchFamily="18" charset="0"/>
                <a:cs typeface="Times New Roman" panose="02020603050405020304" pitchFamily="18" charset="0"/>
              </a:rPr>
              <a:t>db.COLLECTION_NAME.remove</a:t>
            </a:r>
            <a:r>
              <a:rPr lang="en-US" sz="2000" b="1" dirty="0">
                <a:solidFill>
                  <a:srgbClr val="00B0F0"/>
                </a:solidFill>
                <a:latin typeface="Times New Roman" panose="02020603050405020304" pitchFamily="18" charset="0"/>
                <a:cs typeface="Times New Roman" panose="02020603050405020304" pitchFamily="18" charset="0"/>
              </a:rPr>
              <a:t>(DELLETION_CRITTERIA)</a:t>
            </a: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pPr>
            <a:r>
              <a:rPr lang="en-US" sz="2000" b="1" dirty="0" err="1">
                <a:solidFill>
                  <a:srgbClr val="00B0F0"/>
                </a:solidFill>
                <a:latin typeface="Times New Roman" panose="02020603050405020304" pitchFamily="18" charset="0"/>
                <a:cs typeface="Times New Roman" panose="02020603050405020304" pitchFamily="18" charset="0"/>
              </a:rPr>
              <a:t>db.COLLECTION_NAME.deleteOne</a:t>
            </a:r>
            <a:r>
              <a:rPr lang="en-US" sz="2000" b="1" dirty="0">
                <a:solidFill>
                  <a:srgbClr val="00B0F0"/>
                </a:solidFill>
                <a:latin typeface="Times New Roman" panose="02020603050405020304" pitchFamily="18" charset="0"/>
                <a:cs typeface="Times New Roman" panose="02020603050405020304" pitchFamily="18" charset="0"/>
              </a:rPr>
              <a:t>(DELLETION_CRITTERIA) </a:t>
            </a:r>
            <a:r>
              <a:rPr lang="en-US" sz="2000" b="1" dirty="0" err="1">
                <a:solidFill>
                  <a:srgbClr val="00B0F0"/>
                </a:solidFill>
                <a:latin typeface="Times New Roman" panose="02020603050405020304" pitchFamily="18" charset="0"/>
                <a:cs typeface="Times New Roman" panose="02020603050405020304" pitchFamily="18" charset="0"/>
              </a:rPr>
              <a:t>db.COLLECTION_NAME.deleteMany</a:t>
            </a:r>
            <a:r>
              <a:rPr lang="en-US" sz="2000" b="1" dirty="0">
                <a:solidFill>
                  <a:srgbClr val="00B0F0"/>
                </a:solidFill>
                <a:latin typeface="Times New Roman" panose="02020603050405020304" pitchFamily="18" charset="0"/>
                <a:cs typeface="Times New Roman" panose="02020603050405020304" pitchFamily="18" charset="0"/>
              </a:rPr>
              <a:t>(DELLETION_CRITTERIA)</a:t>
            </a:r>
          </a:p>
          <a:p>
            <a:pPr marL="257175" indent="-257175">
              <a:lnSpc>
                <a:spcPct val="150000"/>
              </a:lnSpc>
              <a:buFont typeface="Arial" panose="020B0604020202020204" pitchFamily="34" charset="0"/>
              <a:buChar char="•"/>
            </a:pPr>
            <a:endParaRPr lang="en-US" sz="2400" b="1" dirty="0">
              <a:solidFill>
                <a:srgbClr val="00B0F0"/>
              </a:solidFill>
              <a:latin typeface="Times New Roman" panose="02020603050405020304" pitchFamily="18" charset="0"/>
              <a:cs typeface="Times New Roman" panose="02020603050405020304" pitchFamily="18" charset="0"/>
            </a:endParaRPr>
          </a:p>
          <a:p>
            <a:pPr marL="257175" indent="-257175">
              <a:lnSpc>
                <a:spcPct val="150000"/>
              </a:lnSpc>
              <a:buFont typeface="Arial" panose="020B0604020202020204" pitchFamily="34" charset="0"/>
              <a:buChar char="•"/>
            </a:pPr>
            <a:endParaRPr lang="en-US" sz="24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95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621024" y="362210"/>
            <a:ext cx="5514971" cy="553965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41375" y="853847"/>
            <a:ext cx="2986732" cy="503974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52020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685800"/>
            <a:ext cx="7569252" cy="729239"/>
          </a:xfrm>
          <a:prstGeom prst="rect">
            <a:avLst/>
          </a:prstGeom>
        </p:spPr>
        <p:txBody>
          <a:bodyPr wrap="none">
            <a:spAutoFit/>
          </a:bodyPr>
          <a:lstStyle/>
          <a:p>
            <a:pPr>
              <a:lnSpc>
                <a:spcPct val="107000"/>
              </a:lnSpc>
              <a:spcAft>
                <a:spcPts val="800"/>
              </a:spcAft>
            </a:pPr>
            <a:r>
              <a:rPr lang="en-US" sz="4000" b="1" u="sng" dirty="0">
                <a:solidFill>
                  <a:srgbClr val="FF0000"/>
                </a:solidFill>
                <a:latin typeface="Bell MT" panose="02020503060305020303" pitchFamily="18" charset="0"/>
                <a:ea typeface="Calibri" panose="020F0502020204030204" pitchFamily="34" charset="0"/>
                <a:cs typeface="Times New Roman" panose="02020603050405020304" pitchFamily="18" charset="0"/>
              </a:rPr>
              <a:t>Getting Started with our Project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62000" y="1957256"/>
            <a:ext cx="3867405" cy="601896"/>
          </a:xfrm>
          <a:prstGeom prst="rect">
            <a:avLst/>
          </a:prstGeom>
        </p:spPr>
        <p:txBody>
          <a:bodyPr wrap="none">
            <a:spAutoFit/>
          </a:bodyPr>
          <a:lstStyle/>
          <a:p>
            <a:pPr>
              <a:lnSpc>
                <a:spcPct val="107000"/>
              </a:lnSpc>
              <a:spcAft>
                <a:spcPts val="800"/>
              </a:spcAft>
            </a:pPr>
            <a:r>
              <a:rPr lang="en-US" sz="3200" b="1" u="sng" dirty="0">
                <a:solidFill>
                  <a:srgbClr val="343434"/>
                </a:solidFill>
                <a:latin typeface="Bell MT" panose="02020503060305020303" pitchFamily="18" charset="0"/>
                <a:ea typeface="Calibri" panose="020F0502020204030204" pitchFamily="34" charset="0"/>
                <a:cs typeface="Times New Roman" panose="02020603050405020304" pitchFamily="18" charset="0"/>
              </a:rPr>
              <a:t>Problem Statement: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41326" y="3068387"/>
            <a:ext cx="8610600" cy="3046603"/>
          </a:xfrm>
          <a:prstGeom prst="rect">
            <a:avLst/>
          </a:prstGeom>
        </p:spPr>
        <p:txBody>
          <a:bodyPr wrap="square">
            <a:spAutoFit/>
          </a:bodyPr>
          <a:lstStyle/>
          <a:p>
            <a:pPr algn="just">
              <a:lnSpc>
                <a:spcPct val="107000"/>
              </a:lnSpc>
              <a:spcAft>
                <a:spcPts val="800"/>
              </a:spcAft>
            </a:pPr>
            <a:r>
              <a:rPr lang="en-US" sz="2000" dirty="0">
                <a:latin typeface="Bell MT" panose="02020503060305020303" pitchFamily="18" charset="0"/>
                <a:ea typeface="Calibri" panose="020F0502020204030204" pitchFamily="34" charset="0"/>
                <a:cs typeface="Arial" panose="020B0604020202020204" pitchFamily="34" charset="0"/>
              </a:rPr>
              <a:t>Inventory management of critical health care infrastructure including real time usage tracking has become inevitable following the current pandemic. </a:t>
            </a:r>
            <a:br>
              <a:rPr lang="en-US" sz="2000" dirty="0">
                <a:latin typeface="Bell MT" panose="02020503060305020303" pitchFamily="18" charset="0"/>
                <a:ea typeface="Calibri" panose="020F0502020204030204" pitchFamily="34" charset="0"/>
                <a:cs typeface="Arial" panose="020B0604020202020204" pitchFamily="34" charset="0"/>
              </a:rPr>
            </a:br>
            <a:br>
              <a:rPr lang="en-US" sz="2000" dirty="0">
                <a:latin typeface="Bell MT" panose="02020503060305020303" pitchFamily="18" charset="0"/>
                <a:ea typeface="Calibri" panose="020F0502020204030204" pitchFamily="34" charset="0"/>
                <a:cs typeface="Arial" panose="020B0604020202020204" pitchFamily="34" charset="0"/>
              </a:rPr>
            </a:br>
            <a:r>
              <a:rPr lang="en-US" sz="2000" dirty="0">
                <a:latin typeface="Bell MT" panose="02020503060305020303" pitchFamily="18" charset="0"/>
                <a:ea typeface="Calibri" panose="020F0502020204030204" pitchFamily="34" charset="0"/>
                <a:cs typeface="Arial" panose="020B0604020202020204" pitchFamily="34" charset="0"/>
              </a:rPr>
              <a:t>This project aims at building an inventory tracking system for ventilators that allows authorized hospital users to input details of the available inventory and tag it as “occupied”, “available” and “in-maintenance”. The </a:t>
            </a:r>
            <a:r>
              <a:rPr lang="en-US" sz="2000" dirty="0">
                <a:latin typeface="Times New Roman" panose="02020603050405020304" pitchFamily="18" charset="0"/>
                <a:ea typeface="Calibri" panose="020F0502020204030204" pitchFamily="34" charset="0"/>
                <a:cs typeface="Times New Roman" panose="02020603050405020304" pitchFamily="18" charset="0"/>
              </a:rPr>
              <a:t>three</a:t>
            </a:r>
            <a:r>
              <a:rPr lang="en-US" sz="2000" dirty="0">
                <a:latin typeface="Bell MT" panose="02020503060305020303" pitchFamily="18" charset="0"/>
                <a:ea typeface="Calibri" panose="020F0502020204030204" pitchFamily="34" charset="0"/>
                <a:cs typeface="Arial" panose="020B0604020202020204" pitchFamily="34" charset="0"/>
              </a:rPr>
              <a:t> status can also be updated using a secure API for real time usage metrics. The application should have the ability to also add any ventilator to a specific hospital and search ventilators which are available.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8261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938506653"/>
              </p:ext>
            </p:extLst>
          </p:nvPr>
        </p:nvGraphicFramePr>
        <p:xfrm>
          <a:off x="685800" y="1397000"/>
          <a:ext cx="69342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148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287179"/>
            <a:ext cx="8686800" cy="615553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rPr>
              <a:t>Collection 1:  Hospital: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"hId":"H1",</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"name": "Apollo hospital",</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"location":"17.398644, 78.484334",</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"address": "Plot No. 3-5-874/1 Near, Old MLA Quarters   	            	           Rd,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Hyderguda,Hyderabad,Telangana</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500029",</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contactNo</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"040-23231380“</a:t>
            </a:r>
          </a:p>
          <a:p>
            <a:pPr lvl="0" eaLnBrk="0" fontAlgn="base" hangingPunct="0">
              <a:spcBef>
                <a:spcPct val="0"/>
              </a:spcBef>
              <a:spcAft>
                <a:spcPct val="0"/>
              </a:spcAf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rPr>
              <a:t> </a:t>
            </a:r>
            <a:endParaRPr kumimoji="0" lang="en-US" sz="40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2133600" y="1143000"/>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7848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902732"/>
            <a:ext cx="8686800" cy="4924425"/>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rPr>
              <a:t>Collection 2:  Ventilators:</a:t>
            </a: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hId</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 "H1",</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a:t>
            </a:r>
            <a:r>
              <a:rPr lang="en-US" sz="2400" dirty="0" err="1">
                <a:solidFill>
                  <a:srgbClr val="343434"/>
                </a:solidFill>
                <a:latin typeface="Bell MT" panose="02020503060305020303" pitchFamily="18" charset="0"/>
                <a:ea typeface="Times New Roman" panose="02020603050405020304" pitchFamily="18" charset="0"/>
                <a:cs typeface="Courier New" panose="02070309020205020404" pitchFamily="49" charset="0"/>
              </a:rPr>
              <a:t>ventilatorId</a:t>
            </a: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 "H1V5",</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"status" : "occupied",</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        "name" : "Apollo hospital"</a:t>
            </a:r>
          </a:p>
          <a:p>
            <a:pPr lvl="0" eaLnBrk="0" fontAlgn="base" hangingPunct="0">
              <a:spcBef>
                <a:spcPct val="0"/>
              </a:spcBef>
              <a:spcAft>
                <a:spcPct val="0"/>
              </a:spcAft>
            </a:pPr>
            <a:r>
              <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rPr>
              <a:t>}</a:t>
            </a:r>
          </a:p>
          <a:p>
            <a:pPr lvl="0" eaLnBrk="0" fontAlgn="base" hangingPunct="0">
              <a:spcBef>
                <a:spcPct val="0"/>
              </a:spcBef>
              <a:spcAft>
                <a:spcPct val="0"/>
              </a:spcAft>
            </a:pPr>
            <a:endParaRPr lang="en-US" sz="2400"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dirty="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3200" b="1" dirty="0">
              <a:solidFill>
                <a:srgbClr val="343434"/>
              </a:solidFill>
              <a:latin typeface="Bell MT" panose="02020503060305020303"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rgbClr val="343434"/>
                </a:solidFill>
                <a:effectLst/>
                <a:latin typeface="Bell MT" panose="02020503060305020303" pitchFamily="18" charset="0"/>
                <a:ea typeface="Times New Roman" panose="02020603050405020304" pitchFamily="18" charset="0"/>
                <a:cs typeface="Courier New" panose="02070309020205020404" pitchFamily="49" charset="0"/>
              </a:rPr>
              <a:t> </a:t>
            </a:r>
            <a:endParaRPr kumimoji="0" lang="en-US" sz="40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2133600" y="1143000"/>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0676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4637167" cy="792974"/>
          </a:xfrm>
          <a:prstGeom prst="rect">
            <a:avLst/>
          </a:prstGeom>
        </p:spPr>
        <p:txBody>
          <a:bodyPr wrap="none">
            <a:spAutoFit/>
          </a:bodyPr>
          <a:lstStyle/>
          <a:p>
            <a:pPr indent="457200">
              <a:lnSpc>
                <a:spcPct val="107000"/>
              </a:lnSpc>
              <a:spcAft>
                <a:spcPts val="800"/>
              </a:spcAft>
            </a:pPr>
            <a:r>
              <a:rPr lang="en-US" sz="4400" b="1" dirty="0">
                <a:latin typeface="Bell MT" panose="02020503060305020303" pitchFamily="18" charset="0"/>
                <a:ea typeface="Calibri" panose="020F0502020204030204" pitchFamily="34" charset="0"/>
                <a:cs typeface="Times New Roman" panose="02020603050405020304" pitchFamily="18" charset="0"/>
              </a:rPr>
              <a:t>API to be built: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52803378"/>
              </p:ext>
            </p:extLst>
          </p:nvPr>
        </p:nvGraphicFramePr>
        <p:xfrm>
          <a:off x="1828800" y="1905000"/>
          <a:ext cx="5867400" cy="4052316"/>
        </p:xfrm>
        <a:graphic>
          <a:graphicData uri="http://schemas.openxmlformats.org/drawingml/2006/table">
            <a:tbl>
              <a:tblPr firstRow="1" firstCol="1" bandRow="1">
                <a:tableStyleId>{5C22544A-7EE6-4342-B048-85BDC9FD1C3A}</a:tableStyleId>
              </a:tblPr>
              <a:tblGrid>
                <a:gridCol w="5867400">
                  <a:extLst>
                    <a:ext uri="{9D8B030D-6E8A-4147-A177-3AD203B41FA5}">
                      <a16:colId xmlns:a16="http://schemas.microsoft.com/office/drawing/2014/main" val="20000"/>
                    </a:ext>
                  </a:extLst>
                </a:gridCol>
              </a:tblGrid>
              <a:tr h="675386">
                <a:tc>
                  <a:txBody>
                    <a:bodyPr/>
                    <a:lstStyle/>
                    <a:p>
                      <a:pPr marL="0" marR="0" algn="l">
                        <a:lnSpc>
                          <a:spcPct val="107000"/>
                        </a:lnSpc>
                        <a:spcBef>
                          <a:spcPts val="0"/>
                        </a:spcBef>
                        <a:spcAft>
                          <a:spcPts val="0"/>
                        </a:spcAft>
                      </a:pPr>
                      <a:r>
                        <a:rPr lang="en-US" sz="2000" dirty="0">
                          <a:effectLst/>
                        </a:rPr>
                        <a:t>1. Read Hospital  and Ventilator Details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0000"/>
                  </a:ext>
                </a:extLst>
              </a:tr>
              <a:tr h="675386">
                <a:tc>
                  <a:txBody>
                    <a:bodyPr/>
                    <a:lstStyle/>
                    <a:p>
                      <a:pPr marL="0" marR="0" algn="l">
                        <a:lnSpc>
                          <a:spcPct val="107000"/>
                        </a:lnSpc>
                        <a:spcBef>
                          <a:spcPts val="0"/>
                        </a:spcBef>
                        <a:spcAft>
                          <a:spcPts val="0"/>
                        </a:spcAft>
                      </a:pPr>
                      <a:r>
                        <a:rPr lang="en-US" sz="2000" dirty="0">
                          <a:effectLst/>
                        </a:rPr>
                        <a:t>2. Search Ventilators by status and  </a:t>
                      </a:r>
                      <a:r>
                        <a:rPr lang="en-US" sz="2000" dirty="0" err="1">
                          <a:effectLst/>
                        </a:rPr>
                        <a:t>hosp</a:t>
                      </a:r>
                      <a:r>
                        <a:rPr lang="en-US" sz="2000" dirty="0">
                          <a:effectLst/>
                        </a:rPr>
                        <a:t> name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0001"/>
                  </a:ext>
                </a:extLst>
              </a:tr>
              <a:tr h="675386">
                <a:tc>
                  <a:txBody>
                    <a:bodyPr/>
                    <a:lstStyle/>
                    <a:p>
                      <a:pPr marL="0" marR="0" algn="l">
                        <a:lnSpc>
                          <a:spcPct val="107000"/>
                        </a:lnSpc>
                        <a:spcBef>
                          <a:spcPts val="0"/>
                        </a:spcBef>
                        <a:spcAft>
                          <a:spcPts val="0"/>
                        </a:spcAft>
                      </a:pPr>
                      <a:r>
                        <a:rPr lang="en-US" sz="2000" dirty="0">
                          <a:effectLst/>
                        </a:rPr>
                        <a:t>3. Search Hospital by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0002"/>
                  </a:ext>
                </a:extLst>
              </a:tr>
              <a:tr h="675386">
                <a:tc>
                  <a:txBody>
                    <a:bodyPr/>
                    <a:lstStyle/>
                    <a:p>
                      <a:pPr marL="0" marR="0" algn="l">
                        <a:lnSpc>
                          <a:spcPct val="107000"/>
                        </a:lnSpc>
                        <a:spcBef>
                          <a:spcPts val="0"/>
                        </a:spcBef>
                        <a:spcAft>
                          <a:spcPts val="0"/>
                        </a:spcAft>
                      </a:pPr>
                      <a:r>
                        <a:rPr lang="en-US" sz="2000" dirty="0">
                          <a:effectLst/>
                        </a:rPr>
                        <a:t>4. Update Ventilators Details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0003"/>
                  </a:ext>
                </a:extLst>
              </a:tr>
              <a:tr h="675386">
                <a:tc>
                  <a:txBody>
                    <a:bodyPr/>
                    <a:lstStyle/>
                    <a:p>
                      <a:pPr marL="0" marR="0" algn="l">
                        <a:lnSpc>
                          <a:spcPct val="107000"/>
                        </a:lnSpc>
                        <a:spcBef>
                          <a:spcPts val="0"/>
                        </a:spcBef>
                        <a:spcAft>
                          <a:spcPts val="0"/>
                        </a:spcAft>
                      </a:pPr>
                      <a:r>
                        <a:rPr lang="en-US" sz="2000" dirty="0">
                          <a:effectLst/>
                        </a:rPr>
                        <a:t>5. Add Ventilator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0004"/>
                  </a:ext>
                </a:extLst>
              </a:tr>
              <a:tr h="675386">
                <a:tc>
                  <a:txBody>
                    <a:bodyPr/>
                    <a:lstStyle/>
                    <a:p>
                      <a:pPr marL="0" marR="0" algn="l">
                        <a:lnSpc>
                          <a:spcPct val="107000"/>
                        </a:lnSpc>
                        <a:spcBef>
                          <a:spcPts val="0"/>
                        </a:spcBef>
                        <a:spcAft>
                          <a:spcPts val="0"/>
                        </a:spcAft>
                      </a:pPr>
                      <a:r>
                        <a:rPr lang="en-US" sz="2000" dirty="0">
                          <a:effectLst/>
                        </a:rPr>
                        <a:t>6. Delete Ventilator by Vent 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7412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562600"/>
          </a:xfrm>
        </p:spPr>
        <p:txBody>
          <a:bodyPr>
            <a:normAutofit/>
          </a:bodyPr>
          <a:lstStyle/>
          <a:p>
            <a:pPr marL="109728" indent="0">
              <a:buNone/>
            </a:pPr>
            <a:endParaRPr lang="en-US" sz="2800" spc="-20" dirty="0">
              <a:cs typeface="Calibri"/>
            </a:endParaRPr>
          </a:p>
          <a:p>
            <a:r>
              <a:rPr lang="en-US" sz="2800" spc="-5" dirty="0">
                <a:latin typeface="Calibri"/>
                <a:cs typeface="Calibri"/>
              </a:rPr>
              <a:t>Now to create the </a:t>
            </a:r>
            <a:r>
              <a:rPr lang="en-US" sz="2800" spc="-5" dirty="0" err="1">
                <a:latin typeface="Calibri"/>
                <a:cs typeface="Calibri"/>
              </a:rPr>
              <a:t>package.json</a:t>
            </a:r>
            <a:r>
              <a:rPr lang="en-US" sz="2800" spc="-5" dirty="0">
                <a:latin typeface="Calibri"/>
                <a:cs typeface="Calibri"/>
              </a:rPr>
              <a:t> file :</a:t>
            </a:r>
          </a:p>
          <a:p>
            <a:pPr marL="109728" indent="0">
              <a:buNone/>
            </a:pPr>
            <a:endParaRPr lang="en-US" sz="2800" spc="-5" dirty="0">
              <a:latin typeface="Calibri"/>
              <a:cs typeface="Calibri"/>
            </a:endParaRPr>
          </a:p>
          <a:p>
            <a:pPr lvl="2"/>
            <a:r>
              <a:rPr lang="en-US" sz="2200" spc="-20" dirty="0">
                <a:cs typeface="Calibri"/>
              </a:rPr>
              <a:t>Create a folder “</a:t>
            </a:r>
            <a:r>
              <a:rPr lang="en-US" sz="2200" spc="-20" dirty="0" err="1">
                <a:cs typeface="Calibri"/>
              </a:rPr>
              <a:t>microproject</a:t>
            </a:r>
            <a:r>
              <a:rPr lang="en-US" sz="2200" spc="-20" dirty="0">
                <a:cs typeface="Calibri"/>
              </a:rPr>
              <a:t>” on desktop- will act as a  project directory </a:t>
            </a:r>
          </a:p>
          <a:p>
            <a:pPr marL="630936" lvl="2" indent="0">
              <a:buNone/>
            </a:pPr>
            <a:endParaRPr lang="en-US" sz="2200" spc="-20" dirty="0">
              <a:cs typeface="Calibri"/>
            </a:endParaRPr>
          </a:p>
          <a:p>
            <a:pPr lvl="2"/>
            <a:r>
              <a:rPr lang="en-US" sz="2200" spc="-20" dirty="0">
                <a:cs typeface="Calibri"/>
              </a:rPr>
              <a:t>using </a:t>
            </a:r>
            <a:r>
              <a:rPr lang="en-US" sz="2200" spc="-20" dirty="0" err="1">
                <a:cs typeface="Calibri"/>
              </a:rPr>
              <a:t>npm</a:t>
            </a:r>
            <a:r>
              <a:rPr lang="en-US" sz="2200" spc="-20" dirty="0">
                <a:cs typeface="Calibri"/>
              </a:rPr>
              <a:t>, use the following code.:  </a:t>
            </a:r>
            <a:r>
              <a:rPr lang="en-US" sz="2200" b="1" spc="-20" dirty="0" err="1">
                <a:cs typeface="Calibri"/>
              </a:rPr>
              <a:t>npm</a:t>
            </a:r>
            <a:r>
              <a:rPr lang="en-US" sz="2200" b="1" spc="-20" dirty="0">
                <a:cs typeface="Calibri"/>
              </a:rPr>
              <a:t> </a:t>
            </a:r>
            <a:r>
              <a:rPr lang="en-US" sz="2200" b="1" spc="-20" dirty="0" err="1">
                <a:cs typeface="Calibri"/>
              </a:rPr>
              <a:t>init</a:t>
            </a:r>
            <a:endParaRPr lang="en-US" sz="2200" b="1" spc="-20" dirty="0">
              <a:cs typeface="Calibri"/>
            </a:endParaRPr>
          </a:p>
          <a:p>
            <a:pPr marL="630936" lvl="2" indent="0">
              <a:buNone/>
            </a:pPr>
            <a:endParaRPr lang="en-US" sz="2200" b="1" spc="-20" dirty="0">
              <a:cs typeface="Calibri"/>
            </a:endParaRPr>
          </a:p>
          <a:p>
            <a:pPr lvl="2"/>
            <a:r>
              <a:rPr lang="en-US" sz="2200" spc="-20" dirty="0">
                <a:cs typeface="Calibri"/>
              </a:rPr>
              <a:t>Let everything remain default and </a:t>
            </a:r>
            <a:r>
              <a:rPr lang="en-US" sz="2200" spc="-20" dirty="0" err="1">
                <a:cs typeface="Calibri"/>
              </a:rPr>
              <a:t>package.json</a:t>
            </a:r>
            <a:r>
              <a:rPr lang="en-US" sz="2200" spc="-20" dirty="0">
                <a:cs typeface="Calibri"/>
              </a:rPr>
              <a:t> will be created</a:t>
            </a:r>
          </a:p>
          <a:p>
            <a:pPr marL="630936" lvl="2" indent="0">
              <a:buNone/>
            </a:pPr>
            <a:endParaRPr lang="en-US" sz="2200" spc="-20" dirty="0">
              <a:cs typeface="Calibri"/>
            </a:endParaRPr>
          </a:p>
          <a:p>
            <a:pPr marL="630936" lvl="2" indent="0">
              <a:buNone/>
            </a:pPr>
            <a:endParaRPr lang="en-US" sz="2200" spc="-20" dirty="0">
              <a:cs typeface="Calibri"/>
            </a:endParaRPr>
          </a:p>
          <a:p>
            <a:endParaRPr lang="en-US" dirty="0"/>
          </a:p>
        </p:txBody>
      </p:sp>
    </p:spTree>
    <p:extLst>
      <p:ext uri="{BB962C8B-B14F-4D97-AF65-F5344CB8AC3E}">
        <p14:creationId xmlns:p14="http://schemas.microsoft.com/office/powerpoint/2010/main" val="293940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package.json</a:t>
            </a:r>
            <a:r>
              <a:rPr lang="en-US" dirty="0"/>
              <a:t> file</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t>{</a:t>
            </a:r>
          </a:p>
          <a:p>
            <a:pPr marL="0" indent="0">
              <a:buNone/>
            </a:pPr>
            <a:r>
              <a:rPr lang="en-US" sz="2400" dirty="0"/>
              <a:t>  "name": "</a:t>
            </a:r>
            <a:r>
              <a:rPr lang="en-US" sz="2400" dirty="0" err="1"/>
              <a:t>microproject</a:t>
            </a:r>
            <a:r>
              <a:rPr lang="en-US" sz="2400" dirty="0"/>
              <a:t>",</a:t>
            </a:r>
          </a:p>
          <a:p>
            <a:pPr marL="0" indent="0">
              <a:buNone/>
            </a:pPr>
            <a:r>
              <a:rPr lang="en-US" sz="2400" dirty="0"/>
              <a:t>  "version": "1.0.0",</a:t>
            </a:r>
          </a:p>
          <a:p>
            <a:pPr marL="0" indent="0">
              <a:buNone/>
            </a:pPr>
            <a:r>
              <a:rPr lang="en-US" sz="2400" dirty="0"/>
              <a:t>  "description": "",</a:t>
            </a:r>
          </a:p>
          <a:p>
            <a:pPr marL="0" indent="0">
              <a:buNone/>
            </a:pPr>
            <a:r>
              <a:rPr lang="en-US" sz="2400" dirty="0"/>
              <a:t>  "main": "index.js",</a:t>
            </a:r>
          </a:p>
          <a:p>
            <a:pPr marL="0" indent="0">
              <a:buNone/>
            </a:pPr>
            <a:r>
              <a:rPr lang="en-US" sz="2400" dirty="0"/>
              <a:t>  "scripts": {</a:t>
            </a:r>
          </a:p>
          <a:p>
            <a:pPr marL="0" indent="0">
              <a:buNone/>
            </a:pPr>
            <a:r>
              <a:rPr lang="en-US" sz="2400" dirty="0"/>
              <a:t>    "test": "echo \"Error: no test specified\" &amp;&amp; exit 1"</a:t>
            </a:r>
          </a:p>
          <a:p>
            <a:pPr marL="0" indent="0">
              <a:buNone/>
            </a:pPr>
            <a:r>
              <a:rPr lang="en-US" sz="2400" dirty="0"/>
              <a:t>  	     },</a:t>
            </a:r>
          </a:p>
          <a:p>
            <a:pPr marL="0" indent="0">
              <a:buNone/>
            </a:pPr>
            <a:r>
              <a:rPr lang="en-US" sz="2400" dirty="0"/>
              <a:t>  "author": "",</a:t>
            </a:r>
          </a:p>
          <a:p>
            <a:pPr marL="0" indent="0">
              <a:buNone/>
            </a:pPr>
            <a:r>
              <a:rPr lang="en-US" sz="2400" dirty="0"/>
              <a:t>  "license": "ISC"</a:t>
            </a:r>
          </a:p>
          <a:p>
            <a:pPr marL="0" indent="0">
              <a:buNone/>
            </a:pPr>
            <a:r>
              <a:rPr lang="en-US" sz="2400" dirty="0"/>
              <a:t>}</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40181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9" y="594106"/>
            <a:ext cx="3853815" cy="513715"/>
          </a:xfrm>
          <a:prstGeom prst="rect">
            <a:avLst/>
          </a:prstGeom>
        </p:spPr>
        <p:txBody>
          <a:bodyPr vert="horz" wrap="square" lIns="0" tIns="13335" rIns="0" bIns="0" rtlCol="0">
            <a:spAutoFit/>
          </a:bodyPr>
          <a:lstStyle/>
          <a:p>
            <a:pPr marL="12700">
              <a:lnSpc>
                <a:spcPct val="100000"/>
              </a:lnSpc>
              <a:spcBef>
                <a:spcPts val="105"/>
              </a:spcBef>
            </a:pPr>
            <a:r>
              <a:rPr sz="2900" spc="-5" dirty="0"/>
              <a:t>How </a:t>
            </a:r>
            <a:r>
              <a:rPr sz="2900" dirty="0"/>
              <a:t>to </a:t>
            </a:r>
            <a:r>
              <a:rPr sz="3200" spc="-5" dirty="0"/>
              <a:t>setup </a:t>
            </a:r>
            <a:r>
              <a:rPr sz="2900" dirty="0"/>
              <a:t>Express</a:t>
            </a:r>
            <a:r>
              <a:rPr sz="2900" spc="-95" dirty="0"/>
              <a:t> </a:t>
            </a:r>
            <a:r>
              <a:rPr sz="2900" spc="-5" dirty="0"/>
              <a:t>JS?</a:t>
            </a:r>
            <a:endParaRPr sz="2900" dirty="0"/>
          </a:p>
        </p:txBody>
      </p:sp>
      <p:sp>
        <p:nvSpPr>
          <p:cNvPr id="4" name="object 4"/>
          <p:cNvSpPr txBox="1"/>
          <p:nvPr/>
        </p:nvSpPr>
        <p:spPr>
          <a:xfrm>
            <a:off x="840739" y="6209012"/>
            <a:ext cx="4170679" cy="179536"/>
          </a:xfrm>
          <a:prstGeom prst="rect">
            <a:avLst/>
          </a:prstGeom>
        </p:spPr>
        <p:txBody>
          <a:bodyPr vert="horz" wrap="square" lIns="0" tIns="0" rIns="0" bIns="0" rtlCol="0">
            <a:spAutoFit/>
          </a:bodyPr>
          <a:lstStyle/>
          <a:p>
            <a:pPr marL="12700">
              <a:lnSpc>
                <a:spcPts val="1410"/>
              </a:lnSpc>
            </a:pPr>
            <a:endParaRPr sz="1200" dirty="0">
              <a:latin typeface="Times New Roman"/>
              <a:cs typeface="Times New Roman"/>
            </a:endParaRPr>
          </a:p>
        </p:txBody>
      </p:sp>
      <p:sp>
        <p:nvSpPr>
          <p:cNvPr id="3" name="object 3"/>
          <p:cNvSpPr txBox="1"/>
          <p:nvPr/>
        </p:nvSpPr>
        <p:spPr>
          <a:xfrm>
            <a:off x="609600" y="1178712"/>
            <a:ext cx="7481239" cy="2606483"/>
          </a:xfrm>
          <a:prstGeom prst="rect">
            <a:avLst/>
          </a:prstGeom>
        </p:spPr>
        <p:txBody>
          <a:bodyPr vert="horz" wrap="square" lIns="0" tIns="79375" rIns="0" bIns="0" rtlCol="0">
            <a:spAutoFit/>
          </a:bodyPr>
          <a:lstStyle/>
          <a:p>
            <a:pPr marL="12700">
              <a:spcBef>
                <a:spcPts val="600"/>
              </a:spcBef>
              <a:buClr>
                <a:srgbClr val="464648"/>
              </a:buClr>
              <a:buSzPct val="84615"/>
              <a:tabLst>
                <a:tab pos="469265" algn="l"/>
                <a:tab pos="469900" algn="l"/>
              </a:tabLst>
            </a:pPr>
            <a:endParaRPr lang="en-US" sz="2000" b="1" dirty="0">
              <a:cs typeface="Calibri"/>
            </a:endParaRPr>
          </a:p>
          <a:p>
            <a:pPr marL="12700">
              <a:spcBef>
                <a:spcPts val="600"/>
              </a:spcBef>
              <a:buClr>
                <a:srgbClr val="464648"/>
              </a:buClr>
              <a:buSzPct val="84615"/>
              <a:tabLst>
                <a:tab pos="469265" algn="l"/>
                <a:tab pos="469900" algn="l"/>
              </a:tabLst>
            </a:pPr>
            <a:r>
              <a:rPr lang="en-US" sz="2000" b="1" dirty="0">
                <a:cs typeface="Calibri"/>
              </a:rPr>
              <a:t>$ </a:t>
            </a:r>
            <a:r>
              <a:rPr lang="en-US" sz="2000" b="1" spc="-5" dirty="0" err="1">
                <a:cs typeface="Calibri"/>
              </a:rPr>
              <a:t>npm</a:t>
            </a:r>
            <a:r>
              <a:rPr lang="en-US" sz="2000" b="1" spc="-5" dirty="0">
                <a:cs typeface="Calibri"/>
              </a:rPr>
              <a:t> </a:t>
            </a:r>
            <a:r>
              <a:rPr lang="en-US" sz="2000" b="1" spc="-10" dirty="0">
                <a:cs typeface="Calibri"/>
              </a:rPr>
              <a:t>install  --save </a:t>
            </a:r>
            <a:r>
              <a:rPr lang="en-US" sz="2000" b="1" spc="-15" dirty="0">
                <a:cs typeface="Calibri"/>
              </a:rPr>
              <a:t>express</a:t>
            </a:r>
            <a:r>
              <a:rPr lang="en-US" sz="2000" b="1" spc="-70" dirty="0">
                <a:cs typeface="Calibri"/>
              </a:rPr>
              <a:t> </a:t>
            </a:r>
          </a:p>
          <a:p>
            <a:pPr marL="12700">
              <a:spcBef>
                <a:spcPts val="600"/>
              </a:spcBef>
              <a:buClr>
                <a:srgbClr val="464648"/>
              </a:buClr>
              <a:buSzPct val="84615"/>
              <a:tabLst>
                <a:tab pos="469265" algn="l"/>
                <a:tab pos="469900" algn="l"/>
              </a:tabLst>
            </a:pPr>
            <a:endParaRPr lang="en-US" sz="2000" b="1" dirty="0">
              <a:cs typeface="Calibri"/>
            </a:endParaRPr>
          </a:p>
          <a:p>
            <a:pPr marL="560705" lvl="1" indent="-229235">
              <a:lnSpc>
                <a:spcPct val="100000"/>
              </a:lnSpc>
              <a:spcBef>
                <a:spcPts val="490"/>
              </a:spcBef>
              <a:buClr>
                <a:srgbClr val="AC0000"/>
              </a:buClr>
              <a:buFont typeface="Arial"/>
              <a:buChar char="•"/>
              <a:tabLst>
                <a:tab pos="560705" algn="l"/>
                <a:tab pos="561340" algn="l"/>
              </a:tabLst>
            </a:pPr>
            <a:r>
              <a:rPr sz="2000" spc="-5" dirty="0">
                <a:solidFill>
                  <a:srgbClr val="2F2F2F"/>
                </a:solidFill>
                <a:latin typeface="Arial Narrow"/>
                <a:cs typeface="Arial Narrow"/>
              </a:rPr>
              <a:t>Express:</a:t>
            </a:r>
            <a:endParaRPr sz="2000" dirty="0">
              <a:latin typeface="Arial Narrow"/>
              <a:cs typeface="Arial Narrow"/>
            </a:endParaRPr>
          </a:p>
          <a:p>
            <a:pPr marL="835025" lvl="2" indent="-229235">
              <a:lnSpc>
                <a:spcPct val="100000"/>
              </a:lnSpc>
              <a:spcBef>
                <a:spcPts val="415"/>
              </a:spcBef>
              <a:buClr>
                <a:srgbClr val="AC0000"/>
              </a:buClr>
              <a:buFont typeface="Arial"/>
              <a:buChar char="•"/>
              <a:tabLst>
                <a:tab pos="835025" algn="l"/>
                <a:tab pos="835660" algn="l"/>
              </a:tabLst>
            </a:pPr>
            <a:r>
              <a:rPr sz="2000" dirty="0">
                <a:solidFill>
                  <a:srgbClr val="2F2F2F"/>
                </a:solidFill>
                <a:latin typeface="Times New Roman"/>
                <a:cs typeface="Times New Roman"/>
              </a:rPr>
              <a:t>-h, --help </a:t>
            </a:r>
            <a:r>
              <a:rPr sz="2000" dirty="0">
                <a:solidFill>
                  <a:srgbClr val="2F2F2F"/>
                </a:solidFill>
                <a:latin typeface="Arial Narrow"/>
                <a:cs typeface="Arial Narrow"/>
              </a:rPr>
              <a:t>: </a:t>
            </a:r>
            <a:r>
              <a:rPr sz="2000" spc="-10" dirty="0">
                <a:solidFill>
                  <a:srgbClr val="2F2F2F"/>
                </a:solidFill>
                <a:latin typeface="Arial Narrow"/>
                <a:cs typeface="Arial Narrow"/>
              </a:rPr>
              <a:t>Show </a:t>
            </a:r>
            <a:r>
              <a:rPr sz="2000" spc="-5" dirty="0">
                <a:solidFill>
                  <a:srgbClr val="2F2F2F"/>
                </a:solidFill>
                <a:latin typeface="Arial Narrow"/>
                <a:cs typeface="Arial Narrow"/>
              </a:rPr>
              <a:t>help </a:t>
            </a:r>
            <a:r>
              <a:rPr sz="2000" spc="-10" dirty="0">
                <a:solidFill>
                  <a:srgbClr val="2F2F2F"/>
                </a:solidFill>
                <a:latin typeface="Arial Narrow"/>
                <a:cs typeface="Arial Narrow"/>
              </a:rPr>
              <a:t>command</a:t>
            </a:r>
            <a:endParaRPr sz="2000" dirty="0">
              <a:latin typeface="Arial Narrow"/>
              <a:cs typeface="Arial Narrow"/>
            </a:endParaRPr>
          </a:p>
          <a:p>
            <a:pPr marL="835025" lvl="2" indent="-229235">
              <a:lnSpc>
                <a:spcPct val="100000"/>
              </a:lnSpc>
              <a:spcBef>
                <a:spcPts val="434"/>
              </a:spcBef>
              <a:buClr>
                <a:srgbClr val="AC0000"/>
              </a:buClr>
              <a:buFont typeface="Arial"/>
              <a:buChar char="•"/>
              <a:tabLst>
                <a:tab pos="835025" algn="l"/>
                <a:tab pos="835660" algn="l"/>
              </a:tabLst>
            </a:pPr>
            <a:r>
              <a:rPr sz="2000" spc="-80" dirty="0">
                <a:solidFill>
                  <a:srgbClr val="2F2F2F"/>
                </a:solidFill>
                <a:latin typeface="Times New Roman"/>
                <a:cs typeface="Times New Roman"/>
              </a:rPr>
              <a:t>-V, </a:t>
            </a:r>
            <a:r>
              <a:rPr sz="2000" dirty="0">
                <a:solidFill>
                  <a:srgbClr val="2F2F2F"/>
                </a:solidFill>
                <a:latin typeface="Times New Roman"/>
                <a:cs typeface="Times New Roman"/>
              </a:rPr>
              <a:t>--version </a:t>
            </a:r>
            <a:r>
              <a:rPr sz="2000" dirty="0">
                <a:solidFill>
                  <a:srgbClr val="2F2F2F"/>
                </a:solidFill>
                <a:latin typeface="Arial Narrow"/>
                <a:cs typeface="Arial Narrow"/>
              </a:rPr>
              <a:t>: </a:t>
            </a:r>
            <a:r>
              <a:rPr sz="2000" spc="-20" dirty="0">
                <a:solidFill>
                  <a:srgbClr val="2F2F2F"/>
                </a:solidFill>
                <a:latin typeface="Arial Narrow"/>
                <a:cs typeface="Arial Narrow"/>
              </a:rPr>
              <a:t>Version </a:t>
            </a:r>
            <a:r>
              <a:rPr sz="2000" spc="-5" dirty="0">
                <a:solidFill>
                  <a:srgbClr val="2F2F2F"/>
                </a:solidFill>
                <a:latin typeface="Arial Narrow"/>
                <a:cs typeface="Arial Narrow"/>
              </a:rPr>
              <a:t>of</a:t>
            </a:r>
            <a:r>
              <a:rPr sz="2000" spc="80" dirty="0">
                <a:solidFill>
                  <a:srgbClr val="2F2F2F"/>
                </a:solidFill>
                <a:latin typeface="Arial Narrow"/>
                <a:cs typeface="Arial Narrow"/>
              </a:rPr>
              <a:t> </a:t>
            </a:r>
            <a:r>
              <a:rPr sz="2000" spc="-5" dirty="0">
                <a:solidFill>
                  <a:srgbClr val="2F2F2F"/>
                </a:solidFill>
                <a:latin typeface="Arial Narrow"/>
                <a:cs typeface="Arial Narrow"/>
              </a:rPr>
              <a:t>express</a:t>
            </a:r>
            <a:endParaRPr sz="2000" dirty="0">
              <a:latin typeface="Arial Narrow"/>
              <a:cs typeface="Arial Narrow"/>
            </a:endParaRPr>
          </a:p>
          <a:p>
            <a:pPr marL="835025" lvl="2" indent="-229235">
              <a:lnSpc>
                <a:spcPct val="100000"/>
              </a:lnSpc>
              <a:spcBef>
                <a:spcPts val="430"/>
              </a:spcBef>
              <a:buClr>
                <a:srgbClr val="AC0000"/>
              </a:buClr>
              <a:buFont typeface="Arial"/>
              <a:buChar char="•"/>
              <a:tabLst>
                <a:tab pos="835025" algn="l"/>
                <a:tab pos="835660" algn="l"/>
              </a:tabLst>
            </a:pPr>
            <a:r>
              <a:rPr sz="2000" spc="-5" dirty="0">
                <a:solidFill>
                  <a:srgbClr val="2F2F2F"/>
                </a:solidFill>
                <a:latin typeface="Times New Roman"/>
                <a:cs typeface="Times New Roman"/>
              </a:rPr>
              <a:t>-s, --sessions </a:t>
            </a:r>
            <a:r>
              <a:rPr sz="2000" dirty="0">
                <a:solidFill>
                  <a:srgbClr val="2F2F2F"/>
                </a:solidFill>
                <a:latin typeface="Arial Narrow"/>
                <a:cs typeface="Arial Narrow"/>
              </a:rPr>
              <a:t>: </a:t>
            </a:r>
            <a:r>
              <a:rPr sz="2000" spc="-5" dirty="0">
                <a:solidFill>
                  <a:srgbClr val="2F2F2F"/>
                </a:solidFill>
                <a:latin typeface="Arial Narrow"/>
                <a:cs typeface="Arial Narrow"/>
              </a:rPr>
              <a:t>Add support session for Express</a:t>
            </a:r>
            <a:endParaRPr sz="2000" dirty="0">
              <a:latin typeface="Arial Narrow"/>
              <a:cs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NodeJS/010716_0613_NodejsExpre1.png"/>
          <p:cNvPicPr>
            <a:picLocks noChangeAspect="1" noChangeArrowheads="1"/>
          </p:cNvPicPr>
          <p:nvPr/>
        </p:nvPicPr>
        <p:blipFill>
          <a:blip r:embed="rId3" cstate="print"/>
          <a:srcRect/>
          <a:stretch>
            <a:fillRect/>
          </a:stretch>
        </p:blipFill>
        <p:spPr bwMode="auto">
          <a:xfrm>
            <a:off x="381000" y="609600"/>
            <a:ext cx="8610600" cy="5029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Develop Server Side first “hello world” using EXPRESS</a:t>
            </a:r>
          </a:p>
        </p:txBody>
      </p:sp>
      <p:sp>
        <p:nvSpPr>
          <p:cNvPr id="3" name="Content Placeholder 2"/>
          <p:cNvSpPr>
            <a:spLocks noGrp="1"/>
          </p:cNvSpPr>
          <p:nvPr>
            <p:ph idx="1"/>
          </p:nvPr>
        </p:nvSpPr>
        <p:spPr/>
        <p:txBody>
          <a:bodyPr/>
          <a:lstStyle/>
          <a:p>
            <a:pPr marL="109728" indent="0">
              <a:buNone/>
            </a:pPr>
            <a:endParaRPr lang="en-US" sz="2000" b="1" dirty="0"/>
          </a:p>
          <a:p>
            <a:pPr marL="109728" indent="0">
              <a:buNone/>
            </a:pPr>
            <a:r>
              <a:rPr lang="en-US" sz="2000" b="1" dirty="0"/>
              <a:t>Create a file index.js and write a code: </a:t>
            </a:r>
          </a:p>
          <a:p>
            <a:pPr marL="109728" indent="0">
              <a:buNone/>
            </a:pPr>
            <a:endParaRPr lang="en-US" sz="2000" dirty="0"/>
          </a:p>
          <a:p>
            <a:pPr marL="109728" indent="0">
              <a:buNone/>
            </a:pPr>
            <a:r>
              <a:rPr lang="en-US" sz="2000" dirty="0" err="1"/>
              <a:t>var</a:t>
            </a:r>
            <a:r>
              <a:rPr lang="en-US" sz="2000" dirty="0"/>
              <a:t> express = require('express');</a:t>
            </a:r>
          </a:p>
          <a:p>
            <a:pPr marL="109728" indent="0">
              <a:buNone/>
            </a:pPr>
            <a:r>
              <a:rPr lang="en-US" sz="2000" dirty="0" err="1"/>
              <a:t>var</a:t>
            </a:r>
            <a:r>
              <a:rPr lang="en-US" sz="2000" dirty="0"/>
              <a:t> app = express();</a:t>
            </a:r>
          </a:p>
          <a:p>
            <a:pPr marL="109728" indent="0">
              <a:buNone/>
            </a:pPr>
            <a:r>
              <a:rPr lang="en-US" sz="2000" dirty="0"/>
              <a:t> </a:t>
            </a:r>
          </a:p>
          <a:p>
            <a:pPr marL="109728" indent="0">
              <a:buNone/>
            </a:pPr>
            <a:r>
              <a:rPr lang="en-US" sz="2000" dirty="0" err="1"/>
              <a:t>app.get</a:t>
            </a:r>
            <a:r>
              <a:rPr lang="en-US" sz="2000" dirty="0"/>
              <a:t>('/', function(</a:t>
            </a:r>
            <a:r>
              <a:rPr lang="en-US" sz="2000" dirty="0" err="1"/>
              <a:t>req</a:t>
            </a:r>
            <a:r>
              <a:rPr lang="en-US" sz="2000" dirty="0"/>
              <a:t>, res)</a:t>
            </a:r>
          </a:p>
          <a:p>
            <a:pPr marL="109728" indent="0">
              <a:buNone/>
            </a:pPr>
            <a:r>
              <a:rPr lang="en-US" sz="2000" dirty="0"/>
              <a:t>{   </a:t>
            </a:r>
            <a:r>
              <a:rPr lang="en-US" sz="2000" dirty="0" err="1"/>
              <a:t>res.send</a:t>
            </a:r>
            <a:r>
              <a:rPr lang="en-US" sz="2000" dirty="0"/>
              <a:t>("Hello world!");   }   );</a:t>
            </a:r>
          </a:p>
          <a:p>
            <a:pPr marL="109728" indent="0">
              <a:buNone/>
            </a:pPr>
            <a:r>
              <a:rPr lang="en-US" sz="2000" dirty="0" err="1"/>
              <a:t>app.listen</a:t>
            </a:r>
            <a:r>
              <a:rPr lang="en-US" sz="2000" dirty="0"/>
              <a:t>(3000);</a:t>
            </a:r>
          </a:p>
          <a:p>
            <a:pPr marL="109728" indent="0">
              <a:buNone/>
            </a:pPr>
            <a:endParaRPr lang="en-US" sz="2000" dirty="0"/>
          </a:p>
          <a:p>
            <a:endParaRPr lang="en-US" dirty="0"/>
          </a:p>
        </p:txBody>
      </p:sp>
    </p:spTree>
    <p:extLst>
      <p:ext uri="{BB962C8B-B14F-4D97-AF65-F5344CB8AC3E}">
        <p14:creationId xmlns:p14="http://schemas.microsoft.com/office/powerpoint/2010/main" val="270877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s://www.guru99.com/images/NodeJS/010716_0613_NodejsExpre2.png"/>
          <p:cNvPicPr>
            <a:picLocks noChangeAspect="1" noChangeArrowheads="1"/>
          </p:cNvPicPr>
          <p:nvPr/>
        </p:nvPicPr>
        <p:blipFill>
          <a:blip r:embed="rId2" cstate="print"/>
          <a:srcRect/>
          <a:stretch>
            <a:fillRect/>
          </a:stretch>
        </p:blipFill>
        <p:spPr bwMode="auto">
          <a:xfrm>
            <a:off x="1219200" y="1828800"/>
            <a:ext cx="6629400" cy="4191000"/>
          </a:xfrm>
          <a:prstGeom prst="rect">
            <a:avLst/>
          </a:prstGeom>
          <a:noFill/>
        </p:spPr>
      </p:pic>
      <p:sp>
        <p:nvSpPr>
          <p:cNvPr id="3" name="TextBox 2"/>
          <p:cNvSpPr txBox="1"/>
          <p:nvPr/>
        </p:nvSpPr>
        <p:spPr>
          <a:xfrm>
            <a:off x="533400" y="838200"/>
            <a:ext cx="2895600" cy="584775"/>
          </a:xfrm>
          <a:prstGeom prst="rect">
            <a:avLst/>
          </a:prstGeom>
          <a:noFill/>
        </p:spPr>
        <p:txBody>
          <a:bodyPr wrap="square" rtlCol="0">
            <a:spAutoFit/>
          </a:bodyPr>
          <a:lstStyle/>
          <a:p>
            <a:r>
              <a:rPr lang="en-US" sz="3200" b="1" dirty="0"/>
              <a:t>OUTPUT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365246"/>
            <a:ext cx="8305800" cy="1367041"/>
          </a:xfrm>
          <a:prstGeom prst="rect">
            <a:avLst/>
          </a:prstGeom>
        </p:spPr>
        <p:txBody>
          <a:bodyPr vert="horz" wrap="square" lIns="0" tIns="12700" rIns="0" bIns="0" rtlCol="0">
            <a:spAutoFit/>
          </a:bodyPr>
          <a:lstStyle/>
          <a:p>
            <a:pPr marL="12700">
              <a:lnSpc>
                <a:spcPct val="100000"/>
              </a:lnSpc>
              <a:spcBef>
                <a:spcPts val="100"/>
              </a:spcBef>
            </a:pPr>
            <a:r>
              <a:rPr lang="en-US" spc="-5" dirty="0"/>
              <a:t>How to send query request with parameters??? </a:t>
            </a:r>
            <a:endParaRPr spc="-5" dirty="0"/>
          </a:p>
        </p:txBody>
      </p:sp>
      <p:sp>
        <p:nvSpPr>
          <p:cNvPr id="3" name="object 3"/>
          <p:cNvSpPr txBox="1"/>
          <p:nvPr/>
        </p:nvSpPr>
        <p:spPr>
          <a:xfrm>
            <a:off x="152400" y="2438400"/>
            <a:ext cx="8686800" cy="3472746"/>
          </a:xfrm>
          <a:prstGeom prst="rect">
            <a:avLst/>
          </a:prstGeom>
        </p:spPr>
        <p:txBody>
          <a:bodyPr vert="horz" wrap="square" lIns="0" tIns="86360" rIns="0" bIns="0" rtlCol="0">
            <a:spAutoFit/>
          </a:bodyPr>
          <a:lstStyle/>
          <a:p>
            <a:r>
              <a:rPr lang="en-US" sz="2000" dirty="0" err="1"/>
              <a:t>var</a:t>
            </a:r>
            <a:r>
              <a:rPr lang="en-US" sz="2000" dirty="0"/>
              <a:t> express = require('express');</a:t>
            </a:r>
          </a:p>
          <a:p>
            <a:r>
              <a:rPr lang="en-US" sz="2000" dirty="0" err="1"/>
              <a:t>var</a:t>
            </a:r>
            <a:r>
              <a:rPr lang="en-US" sz="2000" dirty="0"/>
              <a:t> app = express();</a:t>
            </a:r>
          </a:p>
          <a:p>
            <a:br>
              <a:rPr lang="en-US" sz="2000" dirty="0"/>
            </a:br>
            <a:r>
              <a:rPr lang="en-US" sz="2000" dirty="0" err="1"/>
              <a:t>app.get</a:t>
            </a:r>
            <a:r>
              <a:rPr lang="en-US" sz="2000" dirty="0"/>
              <a:t>('/color', (</a:t>
            </a:r>
            <a:r>
              <a:rPr lang="en-US" sz="2000" dirty="0" err="1"/>
              <a:t>req</a:t>
            </a:r>
            <a:r>
              <a:rPr lang="en-US" sz="2000" dirty="0"/>
              <a:t>, res) =&gt; {</a:t>
            </a:r>
          </a:p>
          <a:p>
            <a:r>
              <a:rPr lang="en-US" sz="2000" dirty="0"/>
              <a:t>  console.log(req.query.color1) ;</a:t>
            </a:r>
          </a:p>
          <a:p>
            <a:r>
              <a:rPr lang="en-US" sz="2000" dirty="0" err="1"/>
              <a:t>res.send</a:t>
            </a:r>
            <a:r>
              <a:rPr lang="en-US" sz="2000" dirty="0"/>
              <a:t>("Color is :   "+ req.query.color1 );</a:t>
            </a:r>
          </a:p>
          <a:p>
            <a:r>
              <a:rPr lang="en-US" sz="2000" dirty="0"/>
              <a:t>    //console.log(req.query.color2) ;  </a:t>
            </a:r>
          </a:p>
          <a:p>
            <a:r>
              <a:rPr lang="en-US" sz="2000" dirty="0"/>
              <a:t>//</a:t>
            </a:r>
            <a:r>
              <a:rPr lang="en-US" sz="2000" dirty="0" err="1"/>
              <a:t>res.send</a:t>
            </a:r>
            <a:r>
              <a:rPr lang="en-US" sz="2000" dirty="0"/>
              <a:t>("Colors are:   "+ req.query.color1 + "  and  "+ req.query.color2);</a:t>
            </a:r>
          </a:p>
          <a:p>
            <a:r>
              <a:rPr lang="en-US" sz="2000" dirty="0"/>
              <a:t> console.log("colors printing");</a:t>
            </a:r>
            <a:br>
              <a:rPr lang="en-US" sz="2000" dirty="0"/>
            </a:br>
            <a:r>
              <a:rPr lang="en-US" sz="2000" dirty="0"/>
              <a:t>});</a:t>
            </a:r>
          </a:p>
          <a:p>
            <a:r>
              <a:rPr lang="en-US" sz="2000" dirty="0" err="1"/>
              <a:t>app.listen</a:t>
            </a:r>
            <a:r>
              <a:rPr lang="en-US" sz="2000" dirty="0"/>
              <a:t>(3000);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1491</Words>
  <Application>Microsoft Office PowerPoint</Application>
  <PresentationFormat>On-screen Show (4:3)</PresentationFormat>
  <Paragraphs>196</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Narrow</vt:lpstr>
      <vt:lpstr>Bell MT</vt:lpstr>
      <vt:lpstr>Calibri</vt:lpstr>
      <vt:lpstr>Times New Roman</vt:lpstr>
      <vt:lpstr>Wingdings</vt:lpstr>
      <vt:lpstr>Office Theme</vt:lpstr>
      <vt:lpstr>Building Application REST ful with Express Js</vt:lpstr>
      <vt:lpstr>PowerPoint Presentation</vt:lpstr>
      <vt:lpstr>PowerPoint Presentation</vt:lpstr>
      <vt:lpstr>package.json file</vt:lpstr>
      <vt:lpstr>How to setup Express JS?</vt:lpstr>
      <vt:lpstr>PowerPoint Presentation</vt:lpstr>
      <vt:lpstr>Lets Develop Server Side first “hello world” using EXPRESS</vt:lpstr>
      <vt:lpstr>PowerPoint Presentation</vt:lpstr>
      <vt:lpstr>How to send query request with parameters??? </vt:lpstr>
      <vt:lpstr>PowerPoint Presentation</vt:lpstr>
      <vt:lpstr>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Guggilla</dc:creator>
  <cp:lastModifiedBy>An123 sha</cp:lastModifiedBy>
  <cp:revision>61</cp:revision>
  <dcterms:created xsi:type="dcterms:W3CDTF">2020-09-24T02:00:23Z</dcterms:created>
  <dcterms:modified xsi:type="dcterms:W3CDTF">2020-09-27T15:20:30Z</dcterms:modified>
</cp:coreProperties>
</file>