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E093E5-65D2-4890-9B40-1A0F4268947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F9D1B85-C4F5-4865-8771-56D434535248}">
      <dgm:prSet phldrT="[Text]"/>
      <dgm:spPr/>
      <dgm:t>
        <a:bodyPr/>
        <a:lstStyle/>
        <a:p>
          <a:r>
            <a:rPr lang="en-US" dirty="0" smtClean="0"/>
            <a:t>Database as </a:t>
          </a:r>
          <a:r>
            <a:rPr lang="en-US" dirty="0" err="1" smtClean="0"/>
            <a:t>hospitalManagement</a:t>
          </a:r>
          <a:endParaRPr lang="en-US" dirty="0"/>
        </a:p>
      </dgm:t>
    </dgm:pt>
    <dgm:pt modelId="{46EE9C3B-D98D-42E4-8AC7-932EB0CC532C}" type="parTrans" cxnId="{7CFD857F-D85A-44EB-9C36-E112DED6E593}">
      <dgm:prSet/>
      <dgm:spPr/>
      <dgm:t>
        <a:bodyPr/>
        <a:lstStyle/>
        <a:p>
          <a:endParaRPr lang="en-US"/>
        </a:p>
      </dgm:t>
    </dgm:pt>
    <dgm:pt modelId="{6C5DBE8D-19FE-4899-90B3-03FA25EA08E0}" type="sibTrans" cxnId="{7CFD857F-D85A-44EB-9C36-E112DED6E593}">
      <dgm:prSet/>
      <dgm:spPr/>
      <dgm:t>
        <a:bodyPr/>
        <a:lstStyle/>
        <a:p>
          <a:endParaRPr lang="en-US"/>
        </a:p>
      </dgm:t>
    </dgm:pt>
    <dgm:pt modelId="{50E6DB1A-5E75-4970-BD82-85C6F3817FF0}">
      <dgm:prSet phldrT="[Text]"/>
      <dgm:spPr/>
      <dgm:t>
        <a:bodyPr/>
        <a:lstStyle/>
        <a:p>
          <a:r>
            <a:rPr lang="en-US" dirty="0" smtClean="0"/>
            <a:t>Collection 2: Ventilator Details</a:t>
          </a:r>
          <a:endParaRPr lang="en-US" dirty="0"/>
        </a:p>
      </dgm:t>
    </dgm:pt>
    <dgm:pt modelId="{408C83EB-B4B1-476F-99A3-77BBAA9C5067}" type="parTrans" cxnId="{B07E4D5A-F1CD-4B7B-8CE4-4B960FE2C9EE}">
      <dgm:prSet/>
      <dgm:spPr/>
      <dgm:t>
        <a:bodyPr/>
        <a:lstStyle/>
        <a:p>
          <a:endParaRPr lang="en-US"/>
        </a:p>
      </dgm:t>
    </dgm:pt>
    <dgm:pt modelId="{99F310CB-F132-4C67-9EAE-8357113B7B5E}" type="sibTrans" cxnId="{B07E4D5A-F1CD-4B7B-8CE4-4B960FE2C9EE}">
      <dgm:prSet/>
      <dgm:spPr/>
      <dgm:t>
        <a:bodyPr/>
        <a:lstStyle/>
        <a:p>
          <a:endParaRPr lang="en-US"/>
        </a:p>
      </dgm:t>
    </dgm:pt>
    <dgm:pt modelId="{1B1AA84E-2354-411F-B9DB-BB67F54EDD34}">
      <dgm:prSet phldrT="[Text]"/>
      <dgm:spPr/>
      <dgm:t>
        <a:bodyPr/>
        <a:lstStyle/>
        <a:p>
          <a:r>
            <a:rPr lang="en-US" dirty="0" smtClean="0"/>
            <a:t>Collection 1: Hospital </a:t>
          </a:r>
          <a:r>
            <a:rPr lang="en-US" dirty="0" err="1" smtClean="0"/>
            <a:t>Deatils</a:t>
          </a:r>
          <a:endParaRPr lang="en-US" dirty="0"/>
        </a:p>
      </dgm:t>
    </dgm:pt>
    <dgm:pt modelId="{497AB6CE-4B29-4881-859F-C8AB1066787A}" type="sibTrans" cxnId="{69D33051-A081-4F94-9C96-A8C6E0F18A64}">
      <dgm:prSet/>
      <dgm:spPr/>
      <dgm:t>
        <a:bodyPr/>
        <a:lstStyle/>
        <a:p>
          <a:endParaRPr lang="en-US"/>
        </a:p>
      </dgm:t>
    </dgm:pt>
    <dgm:pt modelId="{FFEB6659-3C7B-4C60-B461-6F339916F081}" type="parTrans" cxnId="{69D33051-A081-4F94-9C96-A8C6E0F18A64}">
      <dgm:prSet/>
      <dgm:spPr/>
      <dgm:t>
        <a:bodyPr/>
        <a:lstStyle/>
        <a:p>
          <a:endParaRPr lang="en-US"/>
        </a:p>
      </dgm:t>
    </dgm:pt>
    <dgm:pt modelId="{2B7D03F4-C0C8-4B69-BE20-DCB5DE5D89F9}" type="pres">
      <dgm:prSet presAssocID="{76E093E5-65D2-4890-9B40-1A0F42689471}" presName="hierChild1" presStyleCnt="0">
        <dgm:presLayoutVars>
          <dgm:chPref val="1"/>
          <dgm:dir/>
          <dgm:animOne val="branch"/>
          <dgm:animLvl val="lvl"/>
          <dgm:resizeHandles/>
        </dgm:presLayoutVars>
      </dgm:prSet>
      <dgm:spPr/>
      <dgm:t>
        <a:bodyPr/>
        <a:lstStyle/>
        <a:p>
          <a:endParaRPr lang="en-US"/>
        </a:p>
      </dgm:t>
    </dgm:pt>
    <dgm:pt modelId="{9EBA5151-DCC8-48CB-BBF2-C9517C5551C7}" type="pres">
      <dgm:prSet presAssocID="{3F9D1B85-C4F5-4865-8771-56D434535248}" presName="hierRoot1" presStyleCnt="0"/>
      <dgm:spPr/>
    </dgm:pt>
    <dgm:pt modelId="{0F2D0A5F-1D4B-4437-B4B3-6332000E4655}" type="pres">
      <dgm:prSet presAssocID="{3F9D1B85-C4F5-4865-8771-56D434535248}" presName="composite" presStyleCnt="0"/>
      <dgm:spPr/>
    </dgm:pt>
    <dgm:pt modelId="{2744CFA2-A806-43B2-943C-718FE9F40BFE}" type="pres">
      <dgm:prSet presAssocID="{3F9D1B85-C4F5-4865-8771-56D434535248}" presName="background" presStyleLbl="node0" presStyleIdx="0" presStyleCnt="1"/>
      <dgm:spPr/>
    </dgm:pt>
    <dgm:pt modelId="{4D3DC5C3-CF8B-4439-AA47-FD93635A2AEC}" type="pres">
      <dgm:prSet presAssocID="{3F9D1B85-C4F5-4865-8771-56D434535248}" presName="text" presStyleLbl="fgAcc0" presStyleIdx="0" presStyleCnt="1">
        <dgm:presLayoutVars>
          <dgm:chPref val="3"/>
        </dgm:presLayoutVars>
      </dgm:prSet>
      <dgm:spPr/>
      <dgm:t>
        <a:bodyPr/>
        <a:lstStyle/>
        <a:p>
          <a:endParaRPr lang="en-US"/>
        </a:p>
      </dgm:t>
    </dgm:pt>
    <dgm:pt modelId="{2131696C-47E5-449C-824E-9995BE30DFB1}" type="pres">
      <dgm:prSet presAssocID="{3F9D1B85-C4F5-4865-8771-56D434535248}" presName="hierChild2" presStyleCnt="0"/>
      <dgm:spPr/>
    </dgm:pt>
    <dgm:pt modelId="{3B55BE6C-6B72-4EE2-96E3-51BAFB29A063}" type="pres">
      <dgm:prSet presAssocID="{FFEB6659-3C7B-4C60-B461-6F339916F081}" presName="Name10" presStyleLbl="parChTrans1D2" presStyleIdx="0" presStyleCnt="2"/>
      <dgm:spPr/>
      <dgm:t>
        <a:bodyPr/>
        <a:lstStyle/>
        <a:p>
          <a:endParaRPr lang="en-US"/>
        </a:p>
      </dgm:t>
    </dgm:pt>
    <dgm:pt modelId="{42837339-3DF5-4F3B-AD60-F963F560034A}" type="pres">
      <dgm:prSet presAssocID="{1B1AA84E-2354-411F-B9DB-BB67F54EDD34}" presName="hierRoot2" presStyleCnt="0"/>
      <dgm:spPr/>
    </dgm:pt>
    <dgm:pt modelId="{96A1EE57-5FD7-47AD-976C-01107B457702}" type="pres">
      <dgm:prSet presAssocID="{1B1AA84E-2354-411F-B9DB-BB67F54EDD34}" presName="composite2" presStyleCnt="0"/>
      <dgm:spPr/>
    </dgm:pt>
    <dgm:pt modelId="{4CC5ACB8-8ACF-48C6-BD03-CC91DA21C8D7}" type="pres">
      <dgm:prSet presAssocID="{1B1AA84E-2354-411F-B9DB-BB67F54EDD34}" presName="background2" presStyleLbl="node2" presStyleIdx="0" presStyleCnt="2"/>
      <dgm:spPr/>
    </dgm:pt>
    <dgm:pt modelId="{2345389D-2B98-4BB5-941D-0C77C3E376EE}" type="pres">
      <dgm:prSet presAssocID="{1B1AA84E-2354-411F-B9DB-BB67F54EDD34}" presName="text2" presStyleLbl="fgAcc2" presStyleIdx="0" presStyleCnt="2" custLinFactNeighborX="-15675" custLinFactNeighborY="2645">
        <dgm:presLayoutVars>
          <dgm:chPref val="3"/>
        </dgm:presLayoutVars>
      </dgm:prSet>
      <dgm:spPr/>
      <dgm:t>
        <a:bodyPr/>
        <a:lstStyle/>
        <a:p>
          <a:endParaRPr lang="en-US"/>
        </a:p>
      </dgm:t>
    </dgm:pt>
    <dgm:pt modelId="{DE028F51-3DAE-45BC-9AEC-C256611B5270}" type="pres">
      <dgm:prSet presAssocID="{1B1AA84E-2354-411F-B9DB-BB67F54EDD34}" presName="hierChild3" presStyleCnt="0"/>
      <dgm:spPr/>
    </dgm:pt>
    <dgm:pt modelId="{7A2D53F0-2831-4F53-8300-2C80B7EE3497}" type="pres">
      <dgm:prSet presAssocID="{408C83EB-B4B1-476F-99A3-77BBAA9C5067}" presName="Name10" presStyleLbl="parChTrans1D2" presStyleIdx="1" presStyleCnt="2"/>
      <dgm:spPr/>
      <dgm:t>
        <a:bodyPr/>
        <a:lstStyle/>
        <a:p>
          <a:endParaRPr lang="en-US"/>
        </a:p>
      </dgm:t>
    </dgm:pt>
    <dgm:pt modelId="{20659F27-F6F2-4F0A-9FBE-23F1374B6208}" type="pres">
      <dgm:prSet presAssocID="{50E6DB1A-5E75-4970-BD82-85C6F3817FF0}" presName="hierRoot2" presStyleCnt="0"/>
      <dgm:spPr/>
    </dgm:pt>
    <dgm:pt modelId="{7867805A-2F05-4260-BA2F-D368F67A0F53}" type="pres">
      <dgm:prSet presAssocID="{50E6DB1A-5E75-4970-BD82-85C6F3817FF0}" presName="composite2" presStyleCnt="0"/>
      <dgm:spPr/>
    </dgm:pt>
    <dgm:pt modelId="{C570558F-A97D-46BD-A7B4-FECCE9A1C2B6}" type="pres">
      <dgm:prSet presAssocID="{50E6DB1A-5E75-4970-BD82-85C6F3817FF0}" presName="background2" presStyleLbl="node2" presStyleIdx="1" presStyleCnt="2"/>
      <dgm:spPr/>
    </dgm:pt>
    <dgm:pt modelId="{5783ACEF-7D96-4395-88AD-23595B8D3C66}" type="pres">
      <dgm:prSet presAssocID="{50E6DB1A-5E75-4970-BD82-85C6F3817FF0}" presName="text2" presStyleLbl="fgAcc2" presStyleIdx="1" presStyleCnt="2" custLinFactNeighborX="17717" custLinFactNeighborY="6">
        <dgm:presLayoutVars>
          <dgm:chPref val="3"/>
        </dgm:presLayoutVars>
      </dgm:prSet>
      <dgm:spPr/>
      <dgm:t>
        <a:bodyPr/>
        <a:lstStyle/>
        <a:p>
          <a:endParaRPr lang="en-US"/>
        </a:p>
      </dgm:t>
    </dgm:pt>
    <dgm:pt modelId="{66A006ED-BF74-46AF-849F-1FC47E6C2525}" type="pres">
      <dgm:prSet presAssocID="{50E6DB1A-5E75-4970-BD82-85C6F3817FF0}" presName="hierChild3" presStyleCnt="0"/>
      <dgm:spPr/>
    </dgm:pt>
  </dgm:ptLst>
  <dgm:cxnLst>
    <dgm:cxn modelId="{7F01CB57-452C-4ECC-AA61-E7DDDD19DB09}" type="presOf" srcId="{76E093E5-65D2-4890-9B40-1A0F42689471}" destId="{2B7D03F4-C0C8-4B69-BE20-DCB5DE5D89F9}" srcOrd="0" destOrd="0" presId="urn:microsoft.com/office/officeart/2005/8/layout/hierarchy1"/>
    <dgm:cxn modelId="{3EA38D02-B69B-4CA7-84FE-A8954D28EC69}" type="presOf" srcId="{FFEB6659-3C7B-4C60-B461-6F339916F081}" destId="{3B55BE6C-6B72-4EE2-96E3-51BAFB29A063}" srcOrd="0" destOrd="0" presId="urn:microsoft.com/office/officeart/2005/8/layout/hierarchy1"/>
    <dgm:cxn modelId="{7CFD857F-D85A-44EB-9C36-E112DED6E593}" srcId="{76E093E5-65D2-4890-9B40-1A0F42689471}" destId="{3F9D1B85-C4F5-4865-8771-56D434535248}" srcOrd="0" destOrd="0" parTransId="{46EE9C3B-D98D-42E4-8AC7-932EB0CC532C}" sibTransId="{6C5DBE8D-19FE-4899-90B3-03FA25EA08E0}"/>
    <dgm:cxn modelId="{96488CD9-3E50-4646-A3E6-A8C6FA9F049D}" type="presOf" srcId="{50E6DB1A-5E75-4970-BD82-85C6F3817FF0}" destId="{5783ACEF-7D96-4395-88AD-23595B8D3C66}" srcOrd="0" destOrd="0" presId="urn:microsoft.com/office/officeart/2005/8/layout/hierarchy1"/>
    <dgm:cxn modelId="{75CE5E11-A2D7-4CD5-A9CD-1BEE43A8774A}" type="presOf" srcId="{1B1AA84E-2354-411F-B9DB-BB67F54EDD34}" destId="{2345389D-2B98-4BB5-941D-0C77C3E376EE}" srcOrd="0" destOrd="0" presId="urn:microsoft.com/office/officeart/2005/8/layout/hierarchy1"/>
    <dgm:cxn modelId="{B07E4D5A-F1CD-4B7B-8CE4-4B960FE2C9EE}" srcId="{3F9D1B85-C4F5-4865-8771-56D434535248}" destId="{50E6DB1A-5E75-4970-BD82-85C6F3817FF0}" srcOrd="1" destOrd="0" parTransId="{408C83EB-B4B1-476F-99A3-77BBAA9C5067}" sibTransId="{99F310CB-F132-4C67-9EAE-8357113B7B5E}"/>
    <dgm:cxn modelId="{9634335B-08A3-47EF-88C1-02E04D8939FF}" type="presOf" srcId="{408C83EB-B4B1-476F-99A3-77BBAA9C5067}" destId="{7A2D53F0-2831-4F53-8300-2C80B7EE3497}" srcOrd="0" destOrd="0" presId="urn:microsoft.com/office/officeart/2005/8/layout/hierarchy1"/>
    <dgm:cxn modelId="{69D33051-A081-4F94-9C96-A8C6E0F18A64}" srcId="{3F9D1B85-C4F5-4865-8771-56D434535248}" destId="{1B1AA84E-2354-411F-B9DB-BB67F54EDD34}" srcOrd="0" destOrd="0" parTransId="{FFEB6659-3C7B-4C60-B461-6F339916F081}" sibTransId="{497AB6CE-4B29-4881-859F-C8AB1066787A}"/>
    <dgm:cxn modelId="{33039C0F-702F-45C8-A415-4F839A56A8C1}" type="presOf" srcId="{3F9D1B85-C4F5-4865-8771-56D434535248}" destId="{4D3DC5C3-CF8B-4439-AA47-FD93635A2AEC}" srcOrd="0" destOrd="0" presId="urn:microsoft.com/office/officeart/2005/8/layout/hierarchy1"/>
    <dgm:cxn modelId="{AA9579A8-0AD5-4C0C-8626-5509F2E620EC}" type="presParOf" srcId="{2B7D03F4-C0C8-4B69-BE20-DCB5DE5D89F9}" destId="{9EBA5151-DCC8-48CB-BBF2-C9517C5551C7}" srcOrd="0" destOrd="0" presId="urn:microsoft.com/office/officeart/2005/8/layout/hierarchy1"/>
    <dgm:cxn modelId="{08E72682-1D10-4334-AF58-33613C05991A}" type="presParOf" srcId="{9EBA5151-DCC8-48CB-BBF2-C9517C5551C7}" destId="{0F2D0A5F-1D4B-4437-B4B3-6332000E4655}" srcOrd="0" destOrd="0" presId="urn:microsoft.com/office/officeart/2005/8/layout/hierarchy1"/>
    <dgm:cxn modelId="{9376294E-66EB-417B-9FDC-E0444E7C89BC}" type="presParOf" srcId="{0F2D0A5F-1D4B-4437-B4B3-6332000E4655}" destId="{2744CFA2-A806-43B2-943C-718FE9F40BFE}" srcOrd="0" destOrd="0" presId="urn:microsoft.com/office/officeart/2005/8/layout/hierarchy1"/>
    <dgm:cxn modelId="{D3C11BBE-2030-44BA-8181-FD27544515E2}" type="presParOf" srcId="{0F2D0A5F-1D4B-4437-B4B3-6332000E4655}" destId="{4D3DC5C3-CF8B-4439-AA47-FD93635A2AEC}" srcOrd="1" destOrd="0" presId="urn:microsoft.com/office/officeart/2005/8/layout/hierarchy1"/>
    <dgm:cxn modelId="{FD86DD86-EF5A-4512-8CEE-A07989F58F67}" type="presParOf" srcId="{9EBA5151-DCC8-48CB-BBF2-C9517C5551C7}" destId="{2131696C-47E5-449C-824E-9995BE30DFB1}" srcOrd="1" destOrd="0" presId="urn:microsoft.com/office/officeart/2005/8/layout/hierarchy1"/>
    <dgm:cxn modelId="{01E36D9A-08E6-4434-BA19-2CED1F8B3112}" type="presParOf" srcId="{2131696C-47E5-449C-824E-9995BE30DFB1}" destId="{3B55BE6C-6B72-4EE2-96E3-51BAFB29A063}" srcOrd="0" destOrd="0" presId="urn:microsoft.com/office/officeart/2005/8/layout/hierarchy1"/>
    <dgm:cxn modelId="{BA63E93E-A899-436E-9547-00A51B4611B4}" type="presParOf" srcId="{2131696C-47E5-449C-824E-9995BE30DFB1}" destId="{42837339-3DF5-4F3B-AD60-F963F560034A}" srcOrd="1" destOrd="0" presId="urn:microsoft.com/office/officeart/2005/8/layout/hierarchy1"/>
    <dgm:cxn modelId="{576B203C-84FB-47AB-9D43-23140C9A1F26}" type="presParOf" srcId="{42837339-3DF5-4F3B-AD60-F963F560034A}" destId="{96A1EE57-5FD7-47AD-976C-01107B457702}" srcOrd="0" destOrd="0" presId="urn:microsoft.com/office/officeart/2005/8/layout/hierarchy1"/>
    <dgm:cxn modelId="{6359954E-D13E-41CF-A788-6F352C3DBBEE}" type="presParOf" srcId="{96A1EE57-5FD7-47AD-976C-01107B457702}" destId="{4CC5ACB8-8ACF-48C6-BD03-CC91DA21C8D7}" srcOrd="0" destOrd="0" presId="urn:microsoft.com/office/officeart/2005/8/layout/hierarchy1"/>
    <dgm:cxn modelId="{435B2369-0FA2-47AC-9CCD-EA75ABC00D22}" type="presParOf" srcId="{96A1EE57-5FD7-47AD-976C-01107B457702}" destId="{2345389D-2B98-4BB5-941D-0C77C3E376EE}" srcOrd="1" destOrd="0" presId="urn:microsoft.com/office/officeart/2005/8/layout/hierarchy1"/>
    <dgm:cxn modelId="{E84B2916-60F7-4370-9DC3-B8F92D76593C}" type="presParOf" srcId="{42837339-3DF5-4F3B-AD60-F963F560034A}" destId="{DE028F51-3DAE-45BC-9AEC-C256611B5270}" srcOrd="1" destOrd="0" presId="urn:microsoft.com/office/officeart/2005/8/layout/hierarchy1"/>
    <dgm:cxn modelId="{761DAF7F-B235-42F8-8AB3-8FF8F49E8F69}" type="presParOf" srcId="{2131696C-47E5-449C-824E-9995BE30DFB1}" destId="{7A2D53F0-2831-4F53-8300-2C80B7EE3497}" srcOrd="2" destOrd="0" presId="urn:microsoft.com/office/officeart/2005/8/layout/hierarchy1"/>
    <dgm:cxn modelId="{A08FF22C-B243-4B01-8814-860F4FE240FA}" type="presParOf" srcId="{2131696C-47E5-449C-824E-9995BE30DFB1}" destId="{20659F27-F6F2-4F0A-9FBE-23F1374B6208}" srcOrd="3" destOrd="0" presId="urn:microsoft.com/office/officeart/2005/8/layout/hierarchy1"/>
    <dgm:cxn modelId="{E88410E3-EE9C-4C73-9A62-53D609A2847F}" type="presParOf" srcId="{20659F27-F6F2-4F0A-9FBE-23F1374B6208}" destId="{7867805A-2F05-4260-BA2F-D368F67A0F53}" srcOrd="0" destOrd="0" presId="urn:microsoft.com/office/officeart/2005/8/layout/hierarchy1"/>
    <dgm:cxn modelId="{C63B6334-D239-41B5-A3C9-DF94B873753E}" type="presParOf" srcId="{7867805A-2F05-4260-BA2F-D368F67A0F53}" destId="{C570558F-A97D-46BD-A7B4-FECCE9A1C2B6}" srcOrd="0" destOrd="0" presId="urn:microsoft.com/office/officeart/2005/8/layout/hierarchy1"/>
    <dgm:cxn modelId="{B18150CA-DFB9-409F-912A-65CC0BE5033F}" type="presParOf" srcId="{7867805A-2F05-4260-BA2F-D368F67A0F53}" destId="{5783ACEF-7D96-4395-88AD-23595B8D3C66}" srcOrd="1" destOrd="0" presId="urn:microsoft.com/office/officeart/2005/8/layout/hierarchy1"/>
    <dgm:cxn modelId="{D6CC834E-778E-4745-B711-DC1DE5BBD45D}" type="presParOf" srcId="{20659F27-F6F2-4F0A-9FBE-23F1374B6208}" destId="{66A006ED-BF74-46AF-849F-1FC47E6C252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D53F0-2831-4F53-8300-2C80B7EE3497}">
      <dsp:nvSpPr>
        <dsp:cNvPr id="0" name=""/>
        <dsp:cNvSpPr/>
      </dsp:nvSpPr>
      <dsp:spPr>
        <a:xfrm>
          <a:off x="3307965" y="1819887"/>
          <a:ext cx="1875755" cy="833178"/>
        </a:xfrm>
        <a:custGeom>
          <a:avLst/>
          <a:gdLst/>
          <a:ahLst/>
          <a:cxnLst/>
          <a:rect l="0" t="0" r="0" b="0"/>
          <a:pathLst>
            <a:path>
              <a:moveTo>
                <a:pt x="0" y="0"/>
              </a:moveTo>
              <a:lnTo>
                <a:pt x="0" y="567821"/>
              </a:lnTo>
              <a:lnTo>
                <a:pt x="1875755" y="567821"/>
              </a:lnTo>
              <a:lnTo>
                <a:pt x="1875755" y="8331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55BE6C-6B72-4EE2-96E3-51BAFB29A063}">
      <dsp:nvSpPr>
        <dsp:cNvPr id="0" name=""/>
        <dsp:cNvSpPr/>
      </dsp:nvSpPr>
      <dsp:spPr>
        <a:xfrm>
          <a:off x="1113941" y="1819887"/>
          <a:ext cx="2194024" cy="834049"/>
        </a:xfrm>
        <a:custGeom>
          <a:avLst/>
          <a:gdLst/>
          <a:ahLst/>
          <a:cxnLst/>
          <a:rect l="0" t="0" r="0" b="0"/>
          <a:pathLst>
            <a:path>
              <a:moveTo>
                <a:pt x="2194024" y="0"/>
              </a:moveTo>
              <a:lnTo>
                <a:pt x="2194024" y="568692"/>
              </a:lnTo>
              <a:lnTo>
                <a:pt x="0" y="568692"/>
              </a:lnTo>
              <a:lnTo>
                <a:pt x="0" y="8340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44CFA2-A806-43B2-943C-718FE9F40BFE}">
      <dsp:nvSpPr>
        <dsp:cNvPr id="0" name=""/>
        <dsp:cNvSpPr/>
      </dsp:nvSpPr>
      <dsp:spPr>
        <a:xfrm>
          <a:off x="1875755" y="980"/>
          <a:ext cx="2864420" cy="1818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3DC5C3-CF8B-4439-AA47-FD93635A2AEC}">
      <dsp:nvSpPr>
        <dsp:cNvPr id="0" name=""/>
        <dsp:cNvSpPr/>
      </dsp:nvSpPr>
      <dsp:spPr>
        <a:xfrm>
          <a:off x="2194024" y="303336"/>
          <a:ext cx="2864420" cy="18189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Database as </a:t>
          </a:r>
          <a:r>
            <a:rPr lang="en-US" sz="2300" kern="1200" dirty="0" err="1" smtClean="0"/>
            <a:t>hospitalManagement</a:t>
          </a:r>
          <a:endParaRPr lang="en-US" sz="2300" kern="1200" dirty="0"/>
        </a:p>
      </dsp:txBody>
      <dsp:txXfrm>
        <a:off x="2247298" y="356610"/>
        <a:ext cx="2757872" cy="1712359"/>
      </dsp:txXfrm>
    </dsp:sp>
    <dsp:sp modelId="{4CC5ACB8-8ACF-48C6-BD03-CC91DA21C8D7}">
      <dsp:nvSpPr>
        <dsp:cNvPr id="0" name=""/>
        <dsp:cNvSpPr/>
      </dsp:nvSpPr>
      <dsp:spPr>
        <a:xfrm>
          <a:off x="-318268" y="2653937"/>
          <a:ext cx="2864420" cy="1818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45389D-2B98-4BB5-941D-0C77C3E376EE}">
      <dsp:nvSpPr>
        <dsp:cNvPr id="0" name=""/>
        <dsp:cNvSpPr/>
      </dsp:nvSpPr>
      <dsp:spPr>
        <a:xfrm>
          <a:off x="0" y="2956292"/>
          <a:ext cx="2864420" cy="18189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Collection 1: Hospital </a:t>
          </a:r>
          <a:r>
            <a:rPr lang="en-US" sz="2300" kern="1200" dirty="0" err="1" smtClean="0"/>
            <a:t>Deatils</a:t>
          </a:r>
          <a:endParaRPr lang="en-US" sz="2300" kern="1200" dirty="0"/>
        </a:p>
      </dsp:txBody>
      <dsp:txXfrm>
        <a:off x="53274" y="3009566"/>
        <a:ext cx="2757872" cy="1712359"/>
      </dsp:txXfrm>
    </dsp:sp>
    <dsp:sp modelId="{C570558F-A97D-46BD-A7B4-FECCE9A1C2B6}">
      <dsp:nvSpPr>
        <dsp:cNvPr id="0" name=""/>
        <dsp:cNvSpPr/>
      </dsp:nvSpPr>
      <dsp:spPr>
        <a:xfrm>
          <a:off x="3751510" y="2653065"/>
          <a:ext cx="2864420" cy="1818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83ACEF-7D96-4395-88AD-23595B8D3C66}">
      <dsp:nvSpPr>
        <dsp:cNvPr id="0" name=""/>
        <dsp:cNvSpPr/>
      </dsp:nvSpPr>
      <dsp:spPr>
        <a:xfrm>
          <a:off x="4069779" y="2955421"/>
          <a:ext cx="2864420" cy="18189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Collection 2: Ventilator Details</a:t>
          </a:r>
          <a:endParaRPr lang="en-US" sz="2300" kern="1200" dirty="0"/>
        </a:p>
      </dsp:txBody>
      <dsp:txXfrm>
        <a:off x="4123053" y="3008695"/>
        <a:ext cx="2757872" cy="17123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44013-A1C4-48A1-80D4-82285568424E}" type="datetimeFigureOut">
              <a:rPr lang="en-US" smtClean="0"/>
              <a:t>9/25/2020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556D5-2108-4E77-B0A7-9A724BE97473}" type="slidenum">
              <a:rPr lang="en-US" smtClean="0"/>
              <a:t>‹#›</a:t>
            </a:fld>
            <a:endParaRPr lang="en-US"/>
          </a:p>
        </p:txBody>
      </p:sp>
    </p:spTree>
    <p:extLst>
      <p:ext uri="{BB962C8B-B14F-4D97-AF65-F5344CB8AC3E}">
        <p14:creationId xmlns:p14="http://schemas.microsoft.com/office/powerpoint/2010/main" val="2137866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14BB9C5-B2F2-4432-98FE-BEF22E5F0E2E}" type="slidenum">
              <a:rPr lang="en-IN" smtClean="0"/>
              <a:t>1</a:t>
            </a:fld>
            <a:endParaRPr lang="en-IN"/>
          </a:p>
        </p:txBody>
      </p:sp>
    </p:spTree>
    <p:extLst>
      <p:ext uri="{BB962C8B-B14F-4D97-AF65-F5344CB8AC3E}">
        <p14:creationId xmlns:p14="http://schemas.microsoft.com/office/powerpoint/2010/main" val="783739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availability - </a:t>
            </a:r>
            <a:endParaRPr lang="en-US" dirty="0"/>
          </a:p>
        </p:txBody>
      </p:sp>
      <p:sp>
        <p:nvSpPr>
          <p:cNvPr id="4" name="Slide Number Placeholder 3"/>
          <p:cNvSpPr>
            <a:spLocks noGrp="1"/>
          </p:cNvSpPr>
          <p:nvPr>
            <p:ph type="sldNum" sz="quarter" idx="10"/>
          </p:nvPr>
        </p:nvSpPr>
        <p:spPr/>
        <p:txBody>
          <a:bodyPr/>
          <a:lstStyle/>
          <a:p>
            <a:fld id="{414BB9C5-B2F2-4432-98FE-BEF22E5F0E2E}" type="slidenum">
              <a:rPr lang="en-IN" smtClean="0"/>
              <a:t>5</a:t>
            </a:fld>
            <a:endParaRPr lang="en-IN"/>
          </a:p>
        </p:txBody>
      </p:sp>
    </p:spTree>
    <p:extLst>
      <p:ext uri="{BB962C8B-B14F-4D97-AF65-F5344CB8AC3E}">
        <p14:creationId xmlns:p14="http://schemas.microsoft.com/office/powerpoint/2010/main" val="2583811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1877CD-1A17-47AB-A996-1D0B4AAAE2AE}"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B1A8D-CCB7-4313-870A-64AB2B2384E1}" type="slidenum">
              <a:rPr lang="en-US" smtClean="0"/>
              <a:t>‹#›</a:t>
            </a:fld>
            <a:endParaRPr lang="en-US"/>
          </a:p>
        </p:txBody>
      </p:sp>
    </p:spTree>
    <p:extLst>
      <p:ext uri="{BB962C8B-B14F-4D97-AF65-F5344CB8AC3E}">
        <p14:creationId xmlns:p14="http://schemas.microsoft.com/office/powerpoint/2010/main" val="10117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877CD-1A17-47AB-A996-1D0B4AAAE2AE}"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B1A8D-CCB7-4313-870A-64AB2B2384E1}" type="slidenum">
              <a:rPr lang="en-US" smtClean="0"/>
              <a:t>‹#›</a:t>
            </a:fld>
            <a:endParaRPr lang="en-US"/>
          </a:p>
        </p:txBody>
      </p:sp>
    </p:spTree>
    <p:extLst>
      <p:ext uri="{BB962C8B-B14F-4D97-AF65-F5344CB8AC3E}">
        <p14:creationId xmlns:p14="http://schemas.microsoft.com/office/powerpoint/2010/main" val="313809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877CD-1A17-47AB-A996-1D0B4AAAE2AE}"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B1A8D-CCB7-4313-870A-64AB2B2384E1}" type="slidenum">
              <a:rPr lang="en-US" smtClean="0"/>
              <a:t>‹#›</a:t>
            </a:fld>
            <a:endParaRPr lang="en-US"/>
          </a:p>
        </p:txBody>
      </p:sp>
    </p:spTree>
    <p:extLst>
      <p:ext uri="{BB962C8B-B14F-4D97-AF65-F5344CB8AC3E}">
        <p14:creationId xmlns:p14="http://schemas.microsoft.com/office/powerpoint/2010/main" val="331693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877CD-1A17-47AB-A996-1D0B4AAAE2AE}"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B1A8D-CCB7-4313-870A-64AB2B2384E1}" type="slidenum">
              <a:rPr lang="en-US" smtClean="0"/>
              <a:t>‹#›</a:t>
            </a:fld>
            <a:endParaRPr lang="en-US"/>
          </a:p>
        </p:txBody>
      </p:sp>
    </p:spTree>
    <p:extLst>
      <p:ext uri="{BB962C8B-B14F-4D97-AF65-F5344CB8AC3E}">
        <p14:creationId xmlns:p14="http://schemas.microsoft.com/office/powerpoint/2010/main" val="394010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877CD-1A17-47AB-A996-1D0B4AAAE2AE}"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B1A8D-CCB7-4313-870A-64AB2B2384E1}" type="slidenum">
              <a:rPr lang="en-US" smtClean="0"/>
              <a:t>‹#›</a:t>
            </a:fld>
            <a:endParaRPr lang="en-US"/>
          </a:p>
        </p:txBody>
      </p:sp>
    </p:spTree>
    <p:extLst>
      <p:ext uri="{BB962C8B-B14F-4D97-AF65-F5344CB8AC3E}">
        <p14:creationId xmlns:p14="http://schemas.microsoft.com/office/powerpoint/2010/main" val="381441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1877CD-1A17-47AB-A996-1D0B4AAAE2AE}"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B1A8D-CCB7-4313-870A-64AB2B2384E1}" type="slidenum">
              <a:rPr lang="en-US" smtClean="0"/>
              <a:t>‹#›</a:t>
            </a:fld>
            <a:endParaRPr lang="en-US"/>
          </a:p>
        </p:txBody>
      </p:sp>
    </p:spTree>
    <p:extLst>
      <p:ext uri="{BB962C8B-B14F-4D97-AF65-F5344CB8AC3E}">
        <p14:creationId xmlns:p14="http://schemas.microsoft.com/office/powerpoint/2010/main" val="233842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1877CD-1A17-47AB-A996-1D0B4AAAE2AE}"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B1A8D-CCB7-4313-870A-64AB2B2384E1}" type="slidenum">
              <a:rPr lang="en-US" smtClean="0"/>
              <a:t>‹#›</a:t>
            </a:fld>
            <a:endParaRPr lang="en-US"/>
          </a:p>
        </p:txBody>
      </p:sp>
    </p:spTree>
    <p:extLst>
      <p:ext uri="{BB962C8B-B14F-4D97-AF65-F5344CB8AC3E}">
        <p14:creationId xmlns:p14="http://schemas.microsoft.com/office/powerpoint/2010/main" val="127807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1877CD-1A17-47AB-A996-1D0B4AAAE2AE}" type="datetimeFigureOut">
              <a:rPr lang="en-US" smtClean="0"/>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AB1A8D-CCB7-4313-870A-64AB2B2384E1}" type="slidenum">
              <a:rPr lang="en-US" smtClean="0"/>
              <a:t>‹#›</a:t>
            </a:fld>
            <a:endParaRPr lang="en-US"/>
          </a:p>
        </p:txBody>
      </p:sp>
    </p:spTree>
    <p:extLst>
      <p:ext uri="{BB962C8B-B14F-4D97-AF65-F5344CB8AC3E}">
        <p14:creationId xmlns:p14="http://schemas.microsoft.com/office/powerpoint/2010/main" val="3852366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877CD-1A17-47AB-A996-1D0B4AAAE2AE}" type="datetimeFigureOut">
              <a:rPr lang="en-US" smtClean="0"/>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AB1A8D-CCB7-4313-870A-64AB2B2384E1}" type="slidenum">
              <a:rPr lang="en-US" smtClean="0"/>
              <a:t>‹#›</a:t>
            </a:fld>
            <a:endParaRPr lang="en-US"/>
          </a:p>
        </p:txBody>
      </p:sp>
    </p:spTree>
    <p:extLst>
      <p:ext uri="{BB962C8B-B14F-4D97-AF65-F5344CB8AC3E}">
        <p14:creationId xmlns:p14="http://schemas.microsoft.com/office/powerpoint/2010/main" val="353157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877CD-1A17-47AB-A996-1D0B4AAAE2AE}"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B1A8D-CCB7-4313-870A-64AB2B2384E1}" type="slidenum">
              <a:rPr lang="en-US" smtClean="0"/>
              <a:t>‹#›</a:t>
            </a:fld>
            <a:endParaRPr lang="en-US"/>
          </a:p>
        </p:txBody>
      </p:sp>
    </p:spTree>
    <p:extLst>
      <p:ext uri="{BB962C8B-B14F-4D97-AF65-F5344CB8AC3E}">
        <p14:creationId xmlns:p14="http://schemas.microsoft.com/office/powerpoint/2010/main" val="3180813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877CD-1A17-47AB-A996-1D0B4AAAE2AE}"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B1A8D-CCB7-4313-870A-64AB2B2384E1}" type="slidenum">
              <a:rPr lang="en-US" smtClean="0"/>
              <a:t>‹#›</a:t>
            </a:fld>
            <a:endParaRPr lang="en-US"/>
          </a:p>
        </p:txBody>
      </p:sp>
    </p:spTree>
    <p:extLst>
      <p:ext uri="{BB962C8B-B14F-4D97-AF65-F5344CB8AC3E}">
        <p14:creationId xmlns:p14="http://schemas.microsoft.com/office/powerpoint/2010/main" val="202663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877CD-1A17-47AB-A996-1D0B4AAAE2AE}" type="datetimeFigureOut">
              <a:rPr lang="en-US" smtClean="0"/>
              <a:t>9/25/2020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B1A8D-CCB7-4313-870A-64AB2B2384E1}" type="slidenum">
              <a:rPr lang="en-US" smtClean="0"/>
              <a:t>‹#›</a:t>
            </a:fld>
            <a:endParaRPr lang="en-US"/>
          </a:p>
        </p:txBody>
      </p:sp>
    </p:spTree>
    <p:extLst>
      <p:ext uri="{BB962C8B-B14F-4D97-AF65-F5344CB8AC3E}">
        <p14:creationId xmlns:p14="http://schemas.microsoft.com/office/powerpoint/2010/main" val="1654007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www.mongodb.org/download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39833" y="533401"/>
            <a:ext cx="7203281" cy="576943"/>
          </a:xfrm>
        </p:spPr>
        <p:txBody>
          <a:bodyPr>
            <a:normAutofit/>
          </a:bodyPr>
          <a:lstStyle/>
          <a:p>
            <a:pPr algn="ctr"/>
            <a:r>
              <a:rPr lang="en-IN" sz="3000" b="1" dirty="0">
                <a:solidFill>
                  <a:srgbClr val="FF0000"/>
                </a:solidFill>
                <a:latin typeface="Times New Roman" panose="02020603050405020304" pitchFamily="18" charset="0"/>
                <a:cs typeface="Times New Roman" panose="02020603050405020304" pitchFamily="18" charset="0"/>
              </a:rPr>
              <a:t>Database</a:t>
            </a:r>
          </a:p>
        </p:txBody>
      </p:sp>
      <p:sp>
        <p:nvSpPr>
          <p:cNvPr id="3" name="Content Placeholder 2"/>
          <p:cNvSpPr>
            <a:spLocks noGrp="1"/>
          </p:cNvSpPr>
          <p:nvPr>
            <p:ph idx="4294967295"/>
          </p:nvPr>
        </p:nvSpPr>
        <p:spPr>
          <a:xfrm>
            <a:off x="2057401" y="1110344"/>
            <a:ext cx="8001000" cy="5519057"/>
          </a:xfrm>
        </p:spPr>
        <p:txBody>
          <a:bodyPr>
            <a:normAutofit/>
          </a:bodyPr>
          <a:lstStyle/>
          <a:p>
            <a:pPr>
              <a:lnSpc>
                <a:spcPct val="150000"/>
              </a:lnSpc>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Database </a:t>
            </a:r>
            <a:r>
              <a:rPr lang="en-US" sz="1800" dirty="0">
                <a:latin typeface="Times New Roman" panose="02020603050405020304" pitchFamily="18" charset="0"/>
                <a:cs typeface="Times New Roman" panose="02020603050405020304" pitchFamily="18" charset="0"/>
              </a:rPr>
              <a:t>is a systematic collection of data. </a:t>
            </a:r>
          </a:p>
          <a:p>
            <a:pPr>
              <a:lnSpc>
                <a:spcPct val="150000"/>
              </a:lnSpc>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Database support storage and manipulation of data. </a:t>
            </a:r>
            <a:endParaRPr lang="en-IN" sz="1800" dirty="0">
              <a:latin typeface="Times New Roman" panose="02020603050405020304" pitchFamily="18" charset="0"/>
              <a:cs typeface="Times New Roman" panose="02020603050405020304" pitchFamily="18" charset="0"/>
            </a:endParaRPr>
          </a:p>
          <a:p>
            <a:pPr>
              <a:lnSpc>
                <a:spcPct val="150000"/>
              </a:lnSpc>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Database Management System (DBMS) is a collection of programs which enables us to:</a:t>
            </a:r>
          </a:p>
          <a:p>
            <a:pPr lvl="1">
              <a:lnSpc>
                <a:spcPct val="150000"/>
              </a:lnSpc>
              <a:buClrTx/>
            </a:pPr>
            <a:r>
              <a:rPr lang="en-US" sz="1800" dirty="0">
                <a:latin typeface="Times New Roman" panose="02020603050405020304" pitchFamily="18" charset="0"/>
                <a:cs typeface="Times New Roman" panose="02020603050405020304" pitchFamily="18" charset="0"/>
              </a:rPr>
              <a:t>access </a:t>
            </a:r>
            <a:r>
              <a:rPr lang="en-US" sz="1800" dirty="0">
                <a:latin typeface="Times New Roman" panose="02020603050405020304" pitchFamily="18" charset="0"/>
                <a:cs typeface="Times New Roman" panose="02020603050405020304" pitchFamily="18" charset="0"/>
              </a:rPr>
              <a:t>data, manipulate data, representation </a:t>
            </a:r>
            <a:r>
              <a:rPr lang="en-US" sz="1800" dirty="0">
                <a:latin typeface="Times New Roman" panose="02020603050405020304" pitchFamily="18" charset="0"/>
                <a:cs typeface="Times New Roman" panose="02020603050405020304" pitchFamily="18" charset="0"/>
              </a:rPr>
              <a:t>of  data</a:t>
            </a:r>
          </a:p>
        </p:txBody>
      </p:sp>
      <p:pic>
        <p:nvPicPr>
          <p:cNvPr id="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485" y="3733800"/>
            <a:ext cx="572997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865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10FA06F-A7FE-4F70-BA0C-1FCC2F032A9B}"/>
              </a:ext>
            </a:extLst>
          </p:cNvPr>
          <p:cNvSpPr/>
          <p:nvPr/>
        </p:nvSpPr>
        <p:spPr>
          <a:xfrm>
            <a:off x="1828801" y="791316"/>
            <a:ext cx="3429000" cy="584775"/>
          </a:xfrm>
          <a:prstGeom prst="rect">
            <a:avLst/>
          </a:prstGeom>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The find() Method</a:t>
            </a:r>
          </a:p>
        </p:txBody>
      </p:sp>
      <p:sp>
        <p:nvSpPr>
          <p:cNvPr id="3" name="Content Placeholder 2">
            <a:extLst>
              <a:ext uri="{FF2B5EF4-FFF2-40B4-BE49-F238E27FC236}">
                <a16:creationId xmlns:a16="http://schemas.microsoft.com/office/drawing/2014/main" xmlns="" id="{51AD6401-F43C-4B2B-AF6E-15E4A3FF7628}"/>
              </a:ext>
            </a:extLst>
          </p:cNvPr>
          <p:cNvSpPr txBox="1">
            <a:spLocks/>
          </p:cNvSpPr>
          <p:nvPr/>
        </p:nvSpPr>
        <p:spPr>
          <a:xfrm>
            <a:off x="1709737" y="1921670"/>
            <a:ext cx="8577263" cy="4707731"/>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To query data from MongoDB collection, we use MongoDB's </a:t>
            </a:r>
            <a:r>
              <a:rPr lang="en-US" sz="2400" b="1" dirty="0">
                <a:latin typeface="Times New Roman" panose="02020603050405020304" pitchFamily="18" charset="0"/>
                <a:cs typeface="Times New Roman" panose="02020603050405020304" pitchFamily="18" charset="0"/>
              </a:rPr>
              <a:t>find()</a:t>
            </a:r>
            <a:r>
              <a:rPr lang="en-US" sz="2400" dirty="0">
                <a:latin typeface="Times New Roman" panose="02020603050405020304" pitchFamily="18" charset="0"/>
                <a:cs typeface="Times New Roman" panose="02020603050405020304" pitchFamily="18" charset="0"/>
              </a:rPr>
              <a:t> method.</a:t>
            </a:r>
          </a:p>
          <a:p>
            <a:r>
              <a:rPr lang="en-US" sz="2400" dirty="0">
                <a:latin typeface="Times New Roman" panose="02020603050405020304" pitchFamily="18" charset="0"/>
                <a:cs typeface="Times New Roman" panose="02020603050405020304" pitchFamily="18" charset="0"/>
              </a:rPr>
              <a:t>Syntax of </a:t>
            </a:r>
            <a:r>
              <a:rPr lang="en-US" sz="2400" b="1" dirty="0">
                <a:latin typeface="Times New Roman" panose="02020603050405020304" pitchFamily="18" charset="0"/>
                <a:cs typeface="Times New Roman" panose="02020603050405020304" pitchFamily="18" charset="0"/>
              </a:rPr>
              <a:t>find()</a:t>
            </a:r>
            <a:r>
              <a:rPr lang="en-US" sz="2400" dirty="0">
                <a:latin typeface="Times New Roman" panose="02020603050405020304" pitchFamily="18" charset="0"/>
                <a:cs typeface="Times New Roman" panose="02020603050405020304" pitchFamily="18" charset="0"/>
              </a:rPr>
              <a:t> method:</a:t>
            </a:r>
          </a:p>
          <a:p>
            <a:pPr marL="0" indent="0" algn="ctr">
              <a:buNone/>
            </a:pPr>
            <a:r>
              <a:rPr lang="en-US" sz="2400" b="1" dirty="0" err="1">
                <a:solidFill>
                  <a:srgbClr val="00B0F0"/>
                </a:solidFill>
                <a:latin typeface="Times New Roman" panose="02020603050405020304" pitchFamily="18" charset="0"/>
                <a:cs typeface="Times New Roman" panose="02020603050405020304" pitchFamily="18" charset="0"/>
              </a:rPr>
              <a:t>db.COLLECTION_NAME.find</a:t>
            </a:r>
            <a:r>
              <a:rPr lang="en-US" sz="2400" b="1" dirty="0">
                <a:solidFill>
                  <a:srgbClr val="00B0F0"/>
                </a:solidFill>
                <a:latin typeface="Times New Roman" panose="02020603050405020304" pitchFamily="18" charset="0"/>
                <a:cs typeface="Times New Roman" panose="02020603050405020304" pitchFamily="18" charset="0"/>
              </a:rPr>
              <a:t>()</a:t>
            </a:r>
            <a:endParaRPr lang="en-US" sz="2400" dirty="0">
              <a:solidFill>
                <a:srgbClr val="00B0F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find() method will display all the documents in a non-structured way.</a:t>
            </a:r>
          </a:p>
          <a:p>
            <a:r>
              <a:rPr lang="en-US" sz="2400" dirty="0">
                <a:latin typeface="Times New Roman" panose="02020603050405020304" pitchFamily="18" charset="0"/>
                <a:cs typeface="Times New Roman" panose="02020603050405020304" pitchFamily="18" charset="0"/>
              </a:rPr>
              <a:t>To display the results in a formatted way, we can use </a:t>
            </a:r>
            <a:r>
              <a:rPr lang="en-US" sz="2400" b="1" dirty="0">
                <a:latin typeface="Times New Roman" panose="02020603050405020304" pitchFamily="18" charset="0"/>
                <a:cs typeface="Times New Roman" panose="02020603050405020304" pitchFamily="18" charset="0"/>
              </a:rPr>
              <a:t>pretty()</a:t>
            </a:r>
            <a:r>
              <a:rPr lang="en-US" sz="2400" dirty="0">
                <a:latin typeface="Times New Roman" panose="02020603050405020304" pitchFamily="18" charset="0"/>
                <a:cs typeface="Times New Roman" panose="02020603050405020304" pitchFamily="18" charset="0"/>
              </a:rPr>
              <a:t> method.</a:t>
            </a:r>
          </a:p>
          <a:p>
            <a:pPr marL="0" indent="0" algn="ctr">
              <a:buNone/>
            </a:pPr>
            <a:r>
              <a:rPr lang="en-US" sz="2400" b="1" dirty="0" err="1">
                <a:solidFill>
                  <a:srgbClr val="00B0F0"/>
                </a:solidFill>
                <a:latin typeface="Times New Roman" panose="02020603050405020304" pitchFamily="18" charset="0"/>
                <a:cs typeface="Times New Roman" panose="02020603050405020304" pitchFamily="18" charset="0"/>
              </a:rPr>
              <a:t>db.mycol.find</a:t>
            </a:r>
            <a:r>
              <a:rPr lang="en-US" sz="2400" b="1" dirty="0">
                <a:solidFill>
                  <a:srgbClr val="00B0F0"/>
                </a:solidFill>
                <a:latin typeface="Times New Roman" panose="02020603050405020304" pitchFamily="18" charset="0"/>
                <a:cs typeface="Times New Roman" panose="02020603050405020304" pitchFamily="18" charset="0"/>
              </a:rPr>
              <a:t>().pretty()</a:t>
            </a: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948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2593" y="1522427"/>
            <a:ext cx="7040761" cy="4708981"/>
          </a:xfrm>
          <a:prstGeom prst="rect">
            <a:avLst/>
          </a:prstGeom>
          <a:noFill/>
        </p:spPr>
        <p:txBody>
          <a:bodyPr wrap="square" rtlCol="0">
            <a:spAutoFit/>
          </a:bodyPr>
          <a:lstStyle/>
          <a:p>
            <a:pPr marL="214313" indent="-214313">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Matching criteria</a:t>
            </a:r>
          </a:p>
          <a:p>
            <a:pPr algn="ctr">
              <a:lnSpc>
                <a:spcPct val="150000"/>
              </a:lnSpc>
            </a:pPr>
            <a:r>
              <a:rPr lang="en-US" sz="2000" dirty="0" err="1">
                <a:solidFill>
                  <a:srgbClr val="0070C0"/>
                </a:solidFill>
                <a:latin typeface="Times New Roman" panose="02020603050405020304" pitchFamily="18" charset="0"/>
                <a:cs typeface="Times New Roman" panose="02020603050405020304" pitchFamily="18" charset="0"/>
              </a:rPr>
              <a:t>db.employees.find</a:t>
            </a:r>
            <a:r>
              <a:rPr lang="en-US" sz="2000" dirty="0">
                <a:solidFill>
                  <a:srgbClr val="0070C0"/>
                </a:solidFill>
                <a:latin typeface="Times New Roman" panose="02020603050405020304" pitchFamily="18" charset="0"/>
                <a:cs typeface="Times New Roman" panose="02020603050405020304" pitchFamily="18" charset="0"/>
              </a:rPr>
              <a:t>({"name":"</a:t>
            </a:r>
            <a:r>
              <a:rPr lang="en-US" sz="2000" dirty="0" err="1">
                <a:solidFill>
                  <a:srgbClr val="0070C0"/>
                </a:solidFill>
                <a:latin typeface="Times New Roman" panose="02020603050405020304" pitchFamily="18" charset="0"/>
                <a:cs typeface="Times New Roman" panose="02020603050405020304" pitchFamily="18" charset="0"/>
              </a:rPr>
              <a:t>raju</a:t>
            </a:r>
            <a:r>
              <a:rPr lang="en-US" sz="2000" dirty="0">
                <a:solidFill>
                  <a:srgbClr val="0070C0"/>
                </a:solidFill>
                <a:latin typeface="Times New Roman" panose="02020603050405020304" pitchFamily="18" charset="0"/>
                <a:cs typeface="Times New Roman" panose="02020603050405020304" pitchFamily="18" charset="0"/>
              </a:rPr>
              <a:t>"})</a:t>
            </a:r>
          </a:p>
          <a:p>
            <a:pPr marL="214313" indent="-214313">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Greater than search criteria</a:t>
            </a:r>
          </a:p>
          <a:p>
            <a:pPr algn="ctr">
              <a:lnSpc>
                <a:spcPct val="150000"/>
              </a:lnSpc>
            </a:pPr>
            <a:r>
              <a:rPr lang="en-US" sz="2000" dirty="0" err="1">
                <a:solidFill>
                  <a:srgbClr val="0070C0"/>
                </a:solidFill>
                <a:latin typeface="Times New Roman" panose="02020603050405020304" pitchFamily="18" charset="0"/>
                <a:cs typeface="Times New Roman" panose="02020603050405020304" pitchFamily="18" charset="0"/>
              </a:rPr>
              <a:t>db.employees.find</a:t>
            </a:r>
            <a:r>
              <a:rPr lang="en-US" sz="2000" dirty="0">
                <a:solidFill>
                  <a:srgbClr val="0070C0"/>
                </a:solidFill>
                <a:latin typeface="Times New Roman" panose="02020603050405020304" pitchFamily="18" charset="0"/>
                <a:cs typeface="Times New Roman" panose="02020603050405020304" pitchFamily="18" charset="0"/>
              </a:rPr>
              <a:t>({salary:{$gt:30000} })</a:t>
            </a:r>
          </a:p>
          <a:p>
            <a:pPr marL="257175" indent="-257175">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Less than search criteria</a:t>
            </a:r>
          </a:p>
          <a:p>
            <a:pPr algn="ctr">
              <a:lnSpc>
                <a:spcPct val="150000"/>
              </a:lnSpc>
            </a:pPr>
            <a:r>
              <a:rPr lang="en-US" sz="2000" dirty="0" err="1">
                <a:solidFill>
                  <a:srgbClr val="0070C0"/>
                </a:solidFill>
                <a:latin typeface="Times New Roman" panose="02020603050405020304" pitchFamily="18" charset="0"/>
                <a:cs typeface="Times New Roman" panose="02020603050405020304" pitchFamily="18" charset="0"/>
              </a:rPr>
              <a:t>db.employees.find</a:t>
            </a:r>
            <a:r>
              <a:rPr lang="en-US" sz="2000" dirty="0">
                <a:solidFill>
                  <a:srgbClr val="0070C0"/>
                </a:solidFill>
                <a:latin typeface="Times New Roman" panose="02020603050405020304" pitchFamily="18" charset="0"/>
                <a:cs typeface="Times New Roman" panose="02020603050405020304" pitchFamily="18" charset="0"/>
              </a:rPr>
              <a:t>({age:{$lt:30}})</a:t>
            </a:r>
          </a:p>
          <a:p>
            <a:pPr marL="257175" indent="-257175">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 operator:</a:t>
            </a:r>
          </a:p>
          <a:p>
            <a:pPr algn="ctr">
              <a:lnSpc>
                <a:spcPct val="150000"/>
              </a:lnSpc>
            </a:pPr>
            <a:r>
              <a:rPr lang="en-US" sz="2000" dirty="0" err="1">
                <a:solidFill>
                  <a:srgbClr val="0070C0"/>
                </a:solidFill>
                <a:latin typeface="Times New Roman" panose="02020603050405020304" pitchFamily="18" charset="0"/>
                <a:cs typeface="Times New Roman" panose="02020603050405020304" pitchFamily="18" charset="0"/>
              </a:rPr>
              <a:t>db.employees.find</a:t>
            </a:r>
            <a:r>
              <a:rPr lang="en-US" sz="2000" dirty="0">
                <a:solidFill>
                  <a:srgbClr val="0070C0"/>
                </a:solidFill>
                <a:latin typeface="Times New Roman" panose="02020603050405020304" pitchFamily="18" charset="0"/>
                <a:cs typeface="Times New Roman" panose="02020603050405020304" pitchFamily="18" charset="0"/>
              </a:rPr>
              <a:t>({age:{$in: [23,32]} })</a:t>
            </a:r>
          </a:p>
          <a:p>
            <a:pPr>
              <a:lnSpc>
                <a:spcPct val="150000"/>
              </a:lnSpc>
            </a:pPr>
            <a:r>
              <a:rPr lang="en-US" sz="2000" dirty="0">
                <a:latin typeface="Times New Roman" panose="02020603050405020304" pitchFamily="18" charset="0"/>
                <a:cs typeface="Times New Roman" panose="02020603050405020304" pitchFamily="18" charset="0"/>
              </a:rPr>
              <a:t>Above command retrieves the documents from the employees collection where age equals either 23 or 32</a:t>
            </a:r>
          </a:p>
        </p:txBody>
      </p:sp>
      <p:sp>
        <p:nvSpPr>
          <p:cNvPr id="4" name="Rectangle 3">
            <a:extLst>
              <a:ext uri="{FF2B5EF4-FFF2-40B4-BE49-F238E27FC236}">
                <a16:creationId xmlns:a16="http://schemas.microsoft.com/office/drawing/2014/main" xmlns="" id="{88FDC527-F2CD-4A8A-A9EB-B514B7416961}"/>
              </a:ext>
            </a:extLst>
          </p:cNvPr>
          <p:cNvSpPr/>
          <p:nvPr/>
        </p:nvSpPr>
        <p:spPr>
          <a:xfrm>
            <a:off x="2667000" y="457201"/>
            <a:ext cx="6248400" cy="584775"/>
          </a:xfrm>
          <a:prstGeom prst="rect">
            <a:avLst/>
          </a:prstGeom>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Query Document using find()</a:t>
            </a:r>
          </a:p>
        </p:txBody>
      </p:sp>
    </p:spTree>
    <p:extLst>
      <p:ext uri="{BB962C8B-B14F-4D97-AF65-F5344CB8AC3E}">
        <p14:creationId xmlns:p14="http://schemas.microsoft.com/office/powerpoint/2010/main" val="25341524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2972" y="1042305"/>
            <a:ext cx="7979228" cy="4442242"/>
          </a:xfrm>
          <a:prstGeom prst="rect">
            <a:avLst/>
          </a:prstGeom>
          <a:noFill/>
        </p:spPr>
        <p:txBody>
          <a:bodyPr wrap="square" rtlCol="0">
            <a:spAutoFit/>
          </a:bodyPr>
          <a:lstStyle/>
          <a:p>
            <a:pPr marL="214313" indent="-214313">
              <a:spcBef>
                <a:spcPts val="450"/>
              </a:spcBef>
              <a:spcAft>
                <a:spcPts val="450"/>
              </a:spcAft>
              <a:buFont typeface="Arial" panose="020B0604020202020204" pitchFamily="34" charset="0"/>
              <a:buChar char="•"/>
            </a:pPr>
            <a:r>
              <a:rPr lang="en-US" sz="1650" dirty="0"/>
              <a:t> </a:t>
            </a:r>
            <a:r>
              <a:rPr lang="en-US" b="1" dirty="0">
                <a:latin typeface="Times New Roman" panose="02020603050405020304" pitchFamily="18" charset="0"/>
                <a:cs typeface="Times New Roman" panose="02020603050405020304" pitchFamily="18" charset="0"/>
              </a:rPr>
              <a:t>and operator:</a:t>
            </a:r>
          </a:p>
          <a:p>
            <a:pPr algn="ctr">
              <a:spcBef>
                <a:spcPts val="450"/>
              </a:spcBef>
              <a:spcAft>
                <a:spcPts val="450"/>
              </a:spcAft>
            </a:pPr>
            <a:r>
              <a:rPr lang="en-US" dirty="0" err="1">
                <a:solidFill>
                  <a:srgbClr val="0070C0"/>
                </a:solidFill>
                <a:latin typeface="Times New Roman" panose="02020603050405020304" pitchFamily="18" charset="0"/>
                <a:cs typeface="Times New Roman" panose="02020603050405020304" pitchFamily="18" charset="0"/>
              </a:rPr>
              <a:t>db.employees.find</a:t>
            </a:r>
            <a:r>
              <a:rPr lang="en-US" dirty="0">
                <a:solidFill>
                  <a:srgbClr val="0070C0"/>
                </a:solidFill>
                <a:latin typeface="Times New Roman" panose="02020603050405020304" pitchFamily="18" charset="0"/>
                <a:cs typeface="Times New Roman" panose="02020603050405020304" pitchFamily="18" charset="0"/>
              </a:rPr>
              <a:t>({name:"ram",age:22})</a:t>
            </a:r>
          </a:p>
          <a:p>
            <a:pPr>
              <a:spcBef>
                <a:spcPts val="450"/>
              </a:spcBef>
              <a:spcAft>
                <a:spcPts val="450"/>
              </a:spcAft>
            </a:pPr>
            <a:r>
              <a:rPr lang="en-US" dirty="0">
                <a:latin typeface="Times New Roman" panose="02020603050405020304" pitchFamily="18" charset="0"/>
                <a:cs typeface="Times New Roman" panose="02020603050405020304" pitchFamily="18" charset="0"/>
              </a:rPr>
              <a:t>Above command retrieves the documents in the employees collection where the name equals “ram" and age is 22</a:t>
            </a:r>
          </a:p>
          <a:p>
            <a:pPr marL="214313" indent="-214313">
              <a:spcBef>
                <a:spcPts val="450"/>
              </a:spcBef>
              <a:spcAft>
                <a:spcPts val="45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or operator: </a:t>
            </a:r>
          </a:p>
          <a:p>
            <a:pPr algn="ctr">
              <a:spcBef>
                <a:spcPts val="450"/>
              </a:spcBef>
              <a:spcAft>
                <a:spcPts val="450"/>
              </a:spcAft>
            </a:pPr>
            <a:r>
              <a:rPr lang="en-US" dirty="0" err="1">
                <a:solidFill>
                  <a:srgbClr val="0070C0"/>
                </a:solidFill>
                <a:latin typeface="Times New Roman" panose="02020603050405020304" pitchFamily="18" charset="0"/>
                <a:cs typeface="Times New Roman" panose="02020603050405020304" pitchFamily="18" charset="0"/>
              </a:rPr>
              <a:t>db.employees.find</a:t>
            </a:r>
            <a:r>
              <a:rPr lang="en-US" dirty="0">
                <a:solidFill>
                  <a:srgbClr val="0070C0"/>
                </a:solidFill>
                <a:latin typeface="Times New Roman" panose="02020603050405020304" pitchFamily="18" charset="0"/>
                <a:cs typeface="Times New Roman" panose="02020603050405020304" pitchFamily="18" charset="0"/>
              </a:rPr>
              <a:t>({$or: [{age:44},{salary:40000}]})</a:t>
            </a:r>
          </a:p>
          <a:p>
            <a:pPr>
              <a:spcBef>
                <a:spcPts val="450"/>
              </a:spcBef>
              <a:spcAft>
                <a:spcPts val="450"/>
              </a:spcAft>
            </a:pPr>
            <a:r>
              <a:rPr lang="en-US" dirty="0">
                <a:latin typeface="Times New Roman" panose="02020603050405020304" pitchFamily="18" charset="0"/>
                <a:cs typeface="Times New Roman" panose="02020603050405020304" pitchFamily="18" charset="0"/>
              </a:rPr>
              <a:t>Above command retrieves the documents in the employees collection where age is 44 or salary is 40,000.</a:t>
            </a:r>
          </a:p>
          <a:p>
            <a:pPr marL="214313" indent="-214313">
              <a:spcBef>
                <a:spcPts val="450"/>
              </a:spcBef>
              <a:spcAft>
                <a:spcPts val="45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and with or:</a:t>
            </a:r>
          </a:p>
          <a:p>
            <a:pPr algn="ctr">
              <a:spcBef>
                <a:spcPts val="450"/>
              </a:spcBef>
              <a:spcAft>
                <a:spcPts val="450"/>
              </a:spcAft>
            </a:pPr>
            <a:r>
              <a:rPr lang="en-US" dirty="0" err="1">
                <a:solidFill>
                  <a:srgbClr val="0070C0"/>
                </a:solidFill>
                <a:latin typeface="Times New Roman" panose="02020603050405020304" pitchFamily="18" charset="0"/>
                <a:cs typeface="Times New Roman" panose="02020603050405020304" pitchFamily="18" charset="0"/>
              </a:rPr>
              <a:t>db.employees.find</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name:"ram",$or</a:t>
            </a:r>
            <a:r>
              <a:rPr lang="en-US" dirty="0">
                <a:solidFill>
                  <a:srgbClr val="0070C0"/>
                </a:solidFill>
                <a:latin typeface="Times New Roman" panose="02020603050405020304" pitchFamily="18" charset="0"/>
                <a:cs typeface="Times New Roman" panose="02020603050405020304" pitchFamily="18" charset="0"/>
              </a:rPr>
              <a:t>: [{age:22},{salary:38000}]})</a:t>
            </a:r>
          </a:p>
          <a:p>
            <a:pPr>
              <a:spcBef>
                <a:spcPts val="450"/>
              </a:spcBef>
              <a:spcAft>
                <a:spcPts val="450"/>
              </a:spcAft>
            </a:pPr>
            <a:r>
              <a:rPr lang="en-US" dirty="0">
                <a:latin typeface="Times New Roman" panose="02020603050405020304" pitchFamily="18" charset="0"/>
                <a:cs typeface="Times New Roman" panose="02020603050405020304" pitchFamily="18" charset="0"/>
              </a:rPr>
              <a:t>Above command retrieves the documents in the employees collection where name equals ram and either age is 22 or salary is 38,000.</a:t>
            </a:r>
          </a:p>
        </p:txBody>
      </p:sp>
    </p:spTree>
    <p:extLst>
      <p:ext uri="{BB962C8B-B14F-4D97-AF65-F5344CB8AC3E}">
        <p14:creationId xmlns:p14="http://schemas.microsoft.com/office/powerpoint/2010/main" val="1716523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2D64E03-DF4C-49D9-B317-3B3C694E13B0}"/>
              </a:ext>
            </a:extLst>
          </p:cNvPr>
          <p:cNvSpPr/>
          <p:nvPr/>
        </p:nvSpPr>
        <p:spPr>
          <a:xfrm>
            <a:off x="2362200" y="685801"/>
            <a:ext cx="5216972" cy="584775"/>
          </a:xfrm>
          <a:prstGeom prst="rect">
            <a:avLst/>
          </a:prstGeom>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The update() Method</a:t>
            </a:r>
            <a:endParaRPr lang="en-US" sz="3200" dirty="0"/>
          </a:p>
        </p:txBody>
      </p:sp>
      <p:sp>
        <p:nvSpPr>
          <p:cNvPr id="3" name="Rectangle 2">
            <a:extLst>
              <a:ext uri="{FF2B5EF4-FFF2-40B4-BE49-F238E27FC236}">
                <a16:creationId xmlns:a16="http://schemas.microsoft.com/office/drawing/2014/main" xmlns="" id="{026ED873-DCB5-4A67-9D30-69A90FCBC0F6}"/>
              </a:ext>
            </a:extLst>
          </p:cNvPr>
          <p:cNvSpPr/>
          <p:nvPr/>
        </p:nvSpPr>
        <p:spPr>
          <a:xfrm>
            <a:off x="204716" y="2088017"/>
            <a:ext cx="11805313" cy="4278094"/>
          </a:xfrm>
          <a:prstGeom prst="rect">
            <a:avLst/>
          </a:prstGeom>
        </p:spPr>
        <p:txBody>
          <a:bodyPr wrap="square">
            <a:spAutoFit/>
          </a:bodyPr>
          <a:lstStyle/>
          <a:p>
            <a:pPr marL="257175" indent="-257175">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MongoDB’s</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cs typeface="Times New Roman" panose="02020603050405020304" pitchFamily="18" charset="0"/>
              </a:rPr>
              <a:t>update()</a:t>
            </a:r>
            <a:r>
              <a:rPr lang="en-US" sz="2000" dirty="0">
                <a:solidFill>
                  <a:srgbClr val="000000"/>
                </a:solidFill>
                <a:latin typeface="Times New Roman" panose="02020603050405020304" pitchFamily="18" charset="0"/>
                <a:cs typeface="Times New Roman" panose="02020603050405020304" pitchFamily="18" charset="0"/>
              </a:rPr>
              <a:t> method updates the values in the existing document.</a:t>
            </a:r>
          </a:p>
          <a:p>
            <a:pPr>
              <a:lnSpc>
                <a:spcPct val="200000"/>
              </a:lnSpc>
            </a:pPr>
            <a:r>
              <a:rPr lang="en-US" sz="1600" b="1" dirty="0" err="1">
                <a:solidFill>
                  <a:srgbClr val="00B0F0"/>
                </a:solidFill>
                <a:latin typeface="Times New Roman" panose="02020603050405020304" pitchFamily="18" charset="0"/>
                <a:cs typeface="Times New Roman" panose="02020603050405020304" pitchFamily="18" charset="0"/>
              </a:rPr>
              <a:t>db.COLLECTION_NAME.update</a:t>
            </a:r>
            <a:r>
              <a:rPr lang="en-US" sz="1600" b="1" dirty="0">
                <a:solidFill>
                  <a:srgbClr val="00B0F0"/>
                </a:solidFill>
                <a:latin typeface="Times New Roman" panose="02020603050405020304" pitchFamily="18" charset="0"/>
                <a:cs typeface="Times New Roman" panose="02020603050405020304" pitchFamily="18" charset="0"/>
              </a:rPr>
              <a:t>(SELECTION_CRITTERIA,UPDATED_DATA</a:t>
            </a:r>
            <a:r>
              <a:rPr lang="en-US" sz="1600" b="1" dirty="0" smtClean="0">
                <a:solidFill>
                  <a:srgbClr val="00B0F0"/>
                </a:solidFill>
                <a:latin typeface="Times New Roman" panose="02020603050405020304" pitchFamily="18" charset="0"/>
                <a:cs typeface="Times New Roman" panose="02020603050405020304" pitchFamily="18" charset="0"/>
              </a:rPr>
              <a:t>)</a:t>
            </a:r>
            <a:endParaRPr lang="en-US" sz="1600" b="1" dirty="0">
              <a:solidFill>
                <a:srgbClr val="00B0F0"/>
              </a:solidFill>
              <a:latin typeface="Times New Roman" panose="02020603050405020304" pitchFamily="18" charset="0"/>
              <a:cs typeface="Times New Roman" panose="02020603050405020304" pitchFamily="18" charset="0"/>
            </a:endParaRPr>
          </a:p>
          <a:p>
            <a:pPr>
              <a:lnSpc>
                <a:spcPct val="200000"/>
              </a:lnSpc>
            </a:pPr>
            <a:r>
              <a:rPr lang="en-US" sz="2000" b="1" dirty="0" err="1">
                <a:solidFill>
                  <a:srgbClr val="00B0F0"/>
                </a:solidFill>
                <a:latin typeface="Times New Roman" panose="02020603050405020304" pitchFamily="18" charset="0"/>
                <a:cs typeface="Times New Roman" panose="02020603050405020304" pitchFamily="18" charset="0"/>
              </a:rPr>
              <a:t>db.COLLECTION_NAME.updateMany</a:t>
            </a:r>
            <a:r>
              <a:rPr lang="en-US" sz="2000" b="1" dirty="0">
                <a:solidFill>
                  <a:srgbClr val="00B0F0"/>
                </a:solidFill>
                <a:latin typeface="Times New Roman" panose="02020603050405020304" pitchFamily="18" charset="0"/>
                <a:cs typeface="Times New Roman" panose="02020603050405020304" pitchFamily="18" charset="0"/>
              </a:rPr>
              <a:t>(SELECTION_CRITTERIA,UPDATED_DATA</a:t>
            </a:r>
            <a:r>
              <a:rPr lang="en-US" sz="2000" b="1" dirty="0" smtClean="0">
                <a:solidFill>
                  <a:srgbClr val="00B0F0"/>
                </a:solidFill>
                <a:latin typeface="Times New Roman" panose="02020603050405020304" pitchFamily="18" charset="0"/>
                <a:cs typeface="Times New Roman" panose="02020603050405020304" pitchFamily="18" charset="0"/>
              </a:rPr>
              <a:t>)</a:t>
            </a:r>
          </a:p>
          <a:p>
            <a:pPr>
              <a:lnSpc>
                <a:spcPct val="200000"/>
              </a:lnSpc>
            </a:pPr>
            <a:r>
              <a:rPr lang="en-US" sz="2000" b="1" dirty="0" smtClean="0">
                <a:latin typeface="Times New Roman" panose="02020603050405020304" pitchFamily="18" charset="0"/>
                <a:cs typeface="Times New Roman" panose="02020603050405020304" pitchFamily="18" charset="0"/>
              </a:rPr>
              <a:t>Example:</a:t>
            </a:r>
          </a:p>
          <a:p>
            <a:pPr>
              <a:lnSpc>
                <a:spcPct val="200000"/>
              </a:lnSpc>
            </a:pPr>
            <a:r>
              <a:rPr lang="en-US" sz="2000" b="1" dirty="0" err="1" smtClean="0">
                <a:latin typeface="Times New Roman" panose="02020603050405020304" pitchFamily="18" charset="0"/>
                <a:cs typeface="Times New Roman" panose="02020603050405020304" pitchFamily="18" charset="0"/>
              </a:rPr>
              <a:t>db.hospital.update</a:t>
            </a:r>
            <a:r>
              <a:rPr lang="en-US" sz="2000" b="1" dirty="0" smtClean="0">
                <a:latin typeface="Times New Roman" panose="02020603050405020304" pitchFamily="18" charset="0"/>
                <a:cs typeface="Times New Roman" panose="02020603050405020304" pitchFamily="18" charset="0"/>
              </a:rPr>
              <a:t>({"hId":"H1"},{$set:{"</a:t>
            </a:r>
            <a:r>
              <a:rPr lang="en-US" sz="2000" b="1" dirty="0" err="1" smtClean="0">
                <a:latin typeface="Times New Roman" panose="02020603050405020304" pitchFamily="18" charset="0"/>
                <a:cs typeface="Times New Roman" panose="02020603050405020304" pitchFamily="18" charset="0"/>
              </a:rPr>
              <a:t>name":"Apollo</a:t>
            </a:r>
            <a:r>
              <a:rPr lang="en-US" sz="2000" b="1" dirty="0" smtClean="0">
                <a:latin typeface="Times New Roman" panose="02020603050405020304" pitchFamily="18" charset="0"/>
                <a:cs typeface="Times New Roman" panose="02020603050405020304" pitchFamily="18" charset="0"/>
              </a:rPr>
              <a:t>"}});</a:t>
            </a:r>
          </a:p>
          <a:p>
            <a:pPr>
              <a:lnSpc>
                <a:spcPct val="200000"/>
              </a:lnSpc>
            </a:pPr>
            <a:r>
              <a:rPr lang="en-US" sz="2000" b="1" dirty="0" err="1">
                <a:latin typeface="Times New Roman" panose="02020603050405020304" pitchFamily="18" charset="0"/>
                <a:cs typeface="Times New Roman" panose="02020603050405020304" pitchFamily="18" charset="0"/>
              </a:rPr>
              <a:t>db.hospital.updateMany</a:t>
            </a:r>
            <a:r>
              <a:rPr lang="en-US" sz="2000" b="1" dirty="0">
                <a:latin typeface="Times New Roman" panose="02020603050405020304" pitchFamily="18" charset="0"/>
                <a:cs typeface="Times New Roman" panose="02020603050405020304" pitchFamily="18" charset="0"/>
              </a:rPr>
              <a:t>({"hId":"H1"},[{$set:{"</a:t>
            </a:r>
            <a:r>
              <a:rPr lang="en-US" sz="2000" b="1" dirty="0" err="1">
                <a:latin typeface="Times New Roman" panose="02020603050405020304" pitchFamily="18" charset="0"/>
                <a:cs typeface="Times New Roman" panose="02020603050405020304" pitchFamily="18" charset="0"/>
              </a:rPr>
              <a:t>name":"Apollo</a:t>
            </a:r>
            <a:r>
              <a:rPr lang="en-US"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lnSpc>
                <a:spcPct val="200000"/>
              </a:lnSpc>
            </a:pPr>
            <a:endParaRPr lang="en-US" sz="2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930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50F186-8870-4635-B75B-8983B68777A1}"/>
              </a:ext>
            </a:extLst>
          </p:cNvPr>
          <p:cNvSpPr/>
          <p:nvPr/>
        </p:nvSpPr>
        <p:spPr>
          <a:xfrm>
            <a:off x="2166259" y="533400"/>
            <a:ext cx="6657975" cy="1077218"/>
          </a:xfrm>
          <a:prstGeom prst="rect">
            <a:avLst/>
          </a:prstGeom>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The delete()/remove() Method</a:t>
            </a:r>
            <a:br>
              <a:rPr lang="en-US" sz="3200" b="1" dirty="0">
                <a:solidFill>
                  <a:srgbClr val="0070C0"/>
                </a:solidFill>
                <a:latin typeface="Times New Roman" panose="02020603050405020304" pitchFamily="18" charset="0"/>
                <a:cs typeface="Times New Roman" panose="02020603050405020304" pitchFamily="18" charset="0"/>
              </a:rPr>
            </a:b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2A6DD83E-D579-4F0D-8BEE-03BC57B437AF}"/>
              </a:ext>
            </a:extLst>
          </p:cNvPr>
          <p:cNvSpPr/>
          <p:nvPr/>
        </p:nvSpPr>
        <p:spPr>
          <a:xfrm>
            <a:off x="163774" y="1370247"/>
            <a:ext cx="11464119" cy="4985980"/>
          </a:xfrm>
          <a:prstGeom prst="rect">
            <a:avLst/>
          </a:prstGeom>
        </p:spPr>
        <p:txBody>
          <a:bodyPr wrap="square">
            <a:spAutoFit/>
          </a:bodyPr>
          <a:lstStyle/>
          <a:p>
            <a:pPr marL="257175" indent="-257175">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MongoDB’s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delete()</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remove()</a:t>
            </a:r>
            <a:r>
              <a:rPr lang="en-US" sz="2400" dirty="0">
                <a:latin typeface="Times New Roman" panose="02020603050405020304" pitchFamily="18" charset="0"/>
                <a:cs typeface="Times New Roman" panose="02020603050405020304" pitchFamily="18" charset="0"/>
              </a:rPr>
              <a:t> method is used to remove a document from the collection. </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pPr>
            <a:r>
              <a:rPr lang="en-US" sz="2000" b="1" dirty="0" err="1" smtClean="0">
                <a:solidFill>
                  <a:srgbClr val="00B0F0"/>
                </a:solidFill>
                <a:latin typeface="Times New Roman" panose="02020603050405020304" pitchFamily="18" charset="0"/>
                <a:cs typeface="Times New Roman" panose="02020603050405020304" pitchFamily="18" charset="0"/>
              </a:rPr>
              <a:t>db.COLLECTION_NAME.remove</a:t>
            </a:r>
            <a:r>
              <a:rPr lang="en-US" sz="2000" b="1" dirty="0" smtClean="0">
                <a:solidFill>
                  <a:srgbClr val="00B0F0"/>
                </a:solidFill>
                <a:latin typeface="Times New Roman" panose="02020603050405020304" pitchFamily="18" charset="0"/>
                <a:cs typeface="Times New Roman" panose="02020603050405020304" pitchFamily="18" charset="0"/>
              </a:rPr>
              <a:t>(DELLETION_CRITTERIA</a:t>
            </a:r>
            <a:r>
              <a:rPr lang="en-US" sz="2000" b="1" dirty="0">
                <a:solidFill>
                  <a:srgbClr val="00B0F0"/>
                </a:solidFill>
                <a:latin typeface="Times New Roman" panose="02020603050405020304" pitchFamily="18" charset="0"/>
                <a:cs typeface="Times New Roman" panose="02020603050405020304" pitchFamily="18" charset="0"/>
              </a:rPr>
              <a:t>)</a:t>
            </a:r>
            <a:endParaRPr lang="en-US" sz="2400" b="1"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pPr>
            <a:r>
              <a:rPr lang="en-US" sz="2000" b="1" dirty="0" err="1">
                <a:solidFill>
                  <a:srgbClr val="00B0F0"/>
                </a:solidFill>
                <a:latin typeface="Times New Roman" panose="02020603050405020304" pitchFamily="18" charset="0"/>
                <a:cs typeface="Times New Roman" panose="02020603050405020304" pitchFamily="18" charset="0"/>
              </a:rPr>
              <a:t>db.COLLECTION_NAME.deleteOne</a:t>
            </a:r>
            <a:r>
              <a:rPr lang="en-US" sz="2000" b="1" dirty="0">
                <a:solidFill>
                  <a:srgbClr val="00B0F0"/>
                </a:solidFill>
                <a:latin typeface="Times New Roman" panose="02020603050405020304" pitchFamily="18" charset="0"/>
                <a:cs typeface="Times New Roman" panose="02020603050405020304" pitchFamily="18" charset="0"/>
              </a:rPr>
              <a:t>(DELLETION_CRITTERIA)</a:t>
            </a:r>
            <a:r>
              <a:rPr lang="en-US" sz="2000" b="1" dirty="0">
                <a:solidFill>
                  <a:srgbClr val="00B0F0"/>
                </a:solidFill>
                <a:latin typeface="Times New Roman" panose="02020603050405020304" pitchFamily="18" charset="0"/>
                <a:cs typeface="Times New Roman" panose="02020603050405020304" pitchFamily="18" charset="0"/>
              </a:rPr>
              <a:t> </a:t>
            </a:r>
            <a:r>
              <a:rPr lang="en-US" sz="2000" b="1" dirty="0" err="1">
                <a:solidFill>
                  <a:srgbClr val="00B0F0"/>
                </a:solidFill>
                <a:latin typeface="Times New Roman" panose="02020603050405020304" pitchFamily="18" charset="0"/>
                <a:cs typeface="Times New Roman" panose="02020603050405020304" pitchFamily="18" charset="0"/>
              </a:rPr>
              <a:t>db.COLLECTION_NAME.deleteMany</a:t>
            </a:r>
            <a:r>
              <a:rPr lang="en-US" sz="2000" b="1" dirty="0">
                <a:solidFill>
                  <a:srgbClr val="00B0F0"/>
                </a:solidFill>
                <a:latin typeface="Times New Roman" panose="02020603050405020304" pitchFamily="18" charset="0"/>
                <a:cs typeface="Times New Roman" panose="02020603050405020304" pitchFamily="18" charset="0"/>
              </a:rPr>
              <a:t>(DELLETION_CRITTERIA</a:t>
            </a:r>
            <a:r>
              <a:rPr lang="en-US" sz="2000" b="1" dirty="0" smtClean="0">
                <a:solidFill>
                  <a:srgbClr val="00B0F0"/>
                </a:solidFill>
                <a:latin typeface="Times New Roman" panose="02020603050405020304" pitchFamily="18" charset="0"/>
                <a:cs typeface="Times New Roman" panose="02020603050405020304" pitchFamily="18" charset="0"/>
              </a:rPr>
              <a:t>)</a:t>
            </a:r>
          </a:p>
          <a:p>
            <a:pPr marL="257175" indent="-257175">
              <a:lnSpc>
                <a:spcPct val="150000"/>
              </a:lnSpc>
              <a:buFont typeface="Arial" panose="020B0604020202020204" pitchFamily="34" charset="0"/>
              <a:buChar char="•"/>
            </a:pPr>
            <a:endParaRPr lang="en-US" sz="2000" b="1"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pPr>
            <a:r>
              <a:rPr lang="en-US" sz="2000" b="1" dirty="0" smtClean="0">
                <a:solidFill>
                  <a:srgbClr val="00B0F0"/>
                </a:solidFill>
                <a:latin typeface="Times New Roman" panose="02020603050405020304" pitchFamily="18" charset="0"/>
                <a:cs typeface="Times New Roman" panose="02020603050405020304" pitchFamily="18" charset="0"/>
              </a:rPr>
              <a:t>Example:</a:t>
            </a:r>
          </a:p>
          <a:p>
            <a:pPr marL="257175" indent="-257175">
              <a:lnSpc>
                <a:spcPct val="150000"/>
              </a:lnSpc>
              <a:buFont typeface="Arial" panose="020B0604020202020204" pitchFamily="34" charset="0"/>
              <a:buChar char="•"/>
            </a:pPr>
            <a:r>
              <a:rPr lang="en-US" sz="2000" b="1" dirty="0" err="1" smtClean="0">
                <a:latin typeface="Times New Roman" panose="02020603050405020304" pitchFamily="18" charset="0"/>
                <a:cs typeface="Times New Roman" panose="02020603050405020304" pitchFamily="18" charset="0"/>
              </a:rPr>
              <a:t>db.hospital.deleteOne</a:t>
            </a:r>
            <a:r>
              <a:rPr lang="en-US" sz="2000" b="1" dirty="0" smtClean="0">
                <a:latin typeface="Times New Roman" panose="02020603050405020304" pitchFamily="18" charset="0"/>
                <a:cs typeface="Times New Roman" panose="02020603050405020304" pitchFamily="18" charset="0"/>
              </a:rPr>
              <a:t>({"name":“</a:t>
            </a:r>
            <a:r>
              <a:rPr lang="en-US" sz="2000" b="1" dirty="0" err="1" smtClean="0">
                <a:latin typeface="Times New Roman" panose="02020603050405020304" pitchFamily="18" charset="0"/>
                <a:cs typeface="Times New Roman" panose="02020603050405020304" pitchFamily="18" charset="0"/>
              </a:rPr>
              <a:t>apollo</a:t>
            </a:r>
            <a:r>
              <a:rPr lang="en-US" sz="2000" b="1" dirty="0" smtClean="0">
                <a:latin typeface="Times New Roman" panose="02020603050405020304" pitchFamily="18" charset="0"/>
                <a:cs typeface="Times New Roman" panose="02020603050405020304" pitchFamily="18" charset="0"/>
              </a:rPr>
              <a:t>"});</a:t>
            </a:r>
          </a:p>
          <a:p>
            <a:pPr marL="257175" indent="-257175">
              <a:lnSpc>
                <a:spcPct val="150000"/>
              </a:lnSpc>
              <a:buFont typeface="Arial" panose="020B0604020202020204" pitchFamily="34" charset="0"/>
              <a:buChar char="•"/>
            </a:pPr>
            <a:r>
              <a:rPr lang="en-US" sz="2000" b="1" dirty="0" err="1" smtClean="0">
                <a:latin typeface="Times New Roman" panose="02020603050405020304" pitchFamily="18" charset="0"/>
                <a:cs typeface="Times New Roman" panose="02020603050405020304" pitchFamily="18" charset="0"/>
              </a:rPr>
              <a:t>db.hospital.deleteMany</a:t>
            </a:r>
            <a:r>
              <a:rPr lang="en-US" sz="2000" b="1" dirty="0" smtClean="0">
                <a:latin typeface="Times New Roman" panose="02020603050405020304" pitchFamily="18" charset="0"/>
                <a:cs typeface="Times New Roman" panose="02020603050405020304" pitchFamily="18" charset="0"/>
              </a:rPr>
              <a:t>({"name":“</a:t>
            </a:r>
            <a:r>
              <a:rPr lang="en-US" sz="2000" b="1" dirty="0" err="1" smtClean="0">
                <a:latin typeface="Times New Roman" panose="02020603050405020304" pitchFamily="18" charset="0"/>
                <a:cs typeface="Times New Roman" panose="02020603050405020304" pitchFamily="18" charset="0"/>
              </a:rPr>
              <a:t>apollo</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pPr>
            <a:endParaRPr lang="en-US" sz="2400" b="1"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pPr>
            <a:endParaRPr lang="en-US" sz="24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39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5145025" y="362211"/>
            <a:ext cx="5514971" cy="553965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865375" y="853848"/>
            <a:ext cx="2986732" cy="503974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1032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685801"/>
            <a:ext cx="7569252" cy="750975"/>
          </a:xfrm>
          <a:prstGeom prst="rect">
            <a:avLst/>
          </a:prstGeom>
        </p:spPr>
        <p:txBody>
          <a:bodyPr wrap="none">
            <a:spAutoFit/>
          </a:bodyPr>
          <a:lstStyle/>
          <a:p>
            <a:pPr>
              <a:lnSpc>
                <a:spcPct val="107000"/>
              </a:lnSpc>
              <a:spcAft>
                <a:spcPts val="800"/>
              </a:spcAft>
            </a:pPr>
            <a:r>
              <a:rPr lang="en-US" sz="4000" b="1" u="sng" dirty="0">
                <a:solidFill>
                  <a:srgbClr val="FF0000"/>
                </a:solidFill>
                <a:latin typeface="Bell MT" panose="02020503060305020303" pitchFamily="18" charset="0"/>
                <a:ea typeface="Calibri" panose="020F0502020204030204" pitchFamily="34" charset="0"/>
                <a:cs typeface="Times New Roman" panose="02020603050405020304" pitchFamily="18" charset="0"/>
              </a:rPr>
              <a:t>Getting Started with our Project</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1" y="1957256"/>
            <a:ext cx="3867405" cy="619272"/>
          </a:xfrm>
          <a:prstGeom prst="rect">
            <a:avLst/>
          </a:prstGeom>
        </p:spPr>
        <p:txBody>
          <a:bodyPr wrap="none">
            <a:spAutoFit/>
          </a:bodyPr>
          <a:lstStyle/>
          <a:p>
            <a:pPr>
              <a:lnSpc>
                <a:spcPct val="107000"/>
              </a:lnSpc>
              <a:spcAft>
                <a:spcPts val="800"/>
              </a:spcAft>
            </a:pPr>
            <a:r>
              <a:rPr lang="en-US" sz="3200" b="1" u="sng" dirty="0">
                <a:solidFill>
                  <a:srgbClr val="343434"/>
                </a:solidFill>
                <a:latin typeface="Bell MT" panose="02020503060305020303" pitchFamily="18" charset="0"/>
                <a:ea typeface="Calibri" panose="020F0502020204030204" pitchFamily="34" charset="0"/>
                <a:cs typeface="Times New Roman" panose="02020603050405020304" pitchFamily="18" charset="0"/>
              </a:rPr>
              <a:t>Problem Statement: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765326" y="3068388"/>
            <a:ext cx="8610600" cy="3046603"/>
          </a:xfrm>
          <a:prstGeom prst="rect">
            <a:avLst/>
          </a:prstGeom>
        </p:spPr>
        <p:txBody>
          <a:bodyPr wrap="square">
            <a:spAutoFit/>
          </a:bodyPr>
          <a:lstStyle/>
          <a:p>
            <a:pPr algn="just">
              <a:lnSpc>
                <a:spcPct val="107000"/>
              </a:lnSpc>
              <a:spcAft>
                <a:spcPts val="800"/>
              </a:spcAft>
            </a:pPr>
            <a:r>
              <a:rPr lang="en-US" sz="2000" dirty="0">
                <a:latin typeface="Bell MT" panose="02020503060305020303" pitchFamily="18" charset="0"/>
                <a:ea typeface="Calibri" panose="020F0502020204030204" pitchFamily="34" charset="0"/>
                <a:cs typeface="Arial" panose="020B0604020202020204" pitchFamily="34" charset="0"/>
              </a:rPr>
              <a:t>Inventory management of critical health care infrastructure including real time usage tracking has become inevitable following the current pandemic. </a:t>
            </a:r>
            <a:br>
              <a:rPr lang="en-US" sz="2000" dirty="0">
                <a:latin typeface="Bell MT" panose="02020503060305020303" pitchFamily="18" charset="0"/>
                <a:ea typeface="Calibri" panose="020F0502020204030204" pitchFamily="34" charset="0"/>
                <a:cs typeface="Arial" panose="020B0604020202020204" pitchFamily="34" charset="0"/>
              </a:rPr>
            </a:br>
            <a:r>
              <a:rPr lang="en-US" sz="2000" dirty="0">
                <a:latin typeface="Bell MT" panose="02020503060305020303" pitchFamily="18" charset="0"/>
                <a:ea typeface="Calibri" panose="020F0502020204030204" pitchFamily="34" charset="0"/>
                <a:cs typeface="Arial" panose="020B0604020202020204" pitchFamily="34" charset="0"/>
              </a:rPr>
              <a:t/>
            </a:r>
            <a:br>
              <a:rPr lang="en-US" sz="2000" dirty="0">
                <a:latin typeface="Bell MT" panose="02020503060305020303" pitchFamily="18" charset="0"/>
                <a:ea typeface="Calibri" panose="020F0502020204030204" pitchFamily="34" charset="0"/>
                <a:cs typeface="Arial" panose="020B0604020202020204" pitchFamily="34" charset="0"/>
              </a:rPr>
            </a:br>
            <a:r>
              <a:rPr lang="en-US" sz="2000" dirty="0">
                <a:latin typeface="Bell MT" panose="02020503060305020303" pitchFamily="18" charset="0"/>
                <a:ea typeface="Calibri" panose="020F0502020204030204" pitchFamily="34" charset="0"/>
                <a:cs typeface="Arial" panose="020B0604020202020204" pitchFamily="34" charset="0"/>
              </a:rPr>
              <a:t>This project aims at building an inventory tracking system for ventilators that allows authorized hospital users to input details of the available inventory and tag it as “occupied”, “available” and “in-maintenance”. The </a:t>
            </a:r>
            <a:r>
              <a:rPr lang="en-US" sz="2000" dirty="0">
                <a:latin typeface="Times New Roman" panose="02020603050405020304" pitchFamily="18" charset="0"/>
                <a:ea typeface="Calibri" panose="020F0502020204030204" pitchFamily="34" charset="0"/>
                <a:cs typeface="Times New Roman" panose="02020603050405020304" pitchFamily="18" charset="0"/>
              </a:rPr>
              <a:t>three</a:t>
            </a:r>
            <a:r>
              <a:rPr lang="en-US" sz="2000" dirty="0">
                <a:latin typeface="Bell MT" panose="02020503060305020303" pitchFamily="18" charset="0"/>
                <a:ea typeface="Calibri" panose="020F0502020204030204" pitchFamily="34" charset="0"/>
                <a:cs typeface="Arial" panose="020B0604020202020204" pitchFamily="34" charset="0"/>
              </a:rPr>
              <a:t> status can also be updated using a secure API for real time usage metrics. The application should have the ability to also add any ventilator to a specific hospital and search ventilators which are available.</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9494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nvPr>
        </p:nvGraphicFramePr>
        <p:xfrm>
          <a:off x="2209800" y="1397000"/>
          <a:ext cx="69342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3969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76400" y="287180"/>
            <a:ext cx="8686800" cy="615553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eaLnBrk="0" fontAlgn="base" hangingPunct="0">
              <a:spcBef>
                <a:spcPct val="0"/>
              </a:spcBef>
              <a:spcAft>
                <a:spcPct val="0"/>
              </a:spcAft>
            </a:pPr>
            <a:r>
              <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Collection 1:  Hospital:</a:t>
            </a:r>
          </a:p>
          <a:p>
            <a:pPr eaLnBrk="0" fontAlgn="base" hangingPunct="0">
              <a:spcBef>
                <a:spcPct val="0"/>
              </a:spcBef>
              <a:spcAft>
                <a:spcPct val="0"/>
              </a:spcAft>
            </a:pPr>
            <a:endPar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p>
          <a:p>
            <a:pPr eaLnBrk="0" fontAlgn="base" hangingPunct="0">
              <a:spcBef>
                <a:spcPct val="0"/>
              </a:spcBef>
              <a:spcAft>
                <a:spcPct val="0"/>
              </a:spcAft>
            </a:pP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hId":"H1",</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name": "Apollo hospital",</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location":"17.398644, 78.484334",</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address": "Plot No. 3-5-874/1 Near, Old MLA Quarters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Rd, </a:t>
            </a:r>
            <a:r>
              <a:rPr lang="en-US" sz="2400" dirty="0" err="1">
                <a:solidFill>
                  <a:srgbClr val="343434"/>
                </a:solidFill>
                <a:latin typeface="Bell MT" panose="02020503060305020303" pitchFamily="18" charset="0"/>
                <a:ea typeface="Times New Roman" panose="02020603050405020304" pitchFamily="18" charset="0"/>
                <a:cs typeface="Courier New" panose="02070309020205020404" pitchFamily="49" charset="0"/>
              </a:rPr>
              <a:t>Hyderguda,Hyderabad,Telangana</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500029",</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err="1">
                <a:solidFill>
                  <a:srgbClr val="343434"/>
                </a:solidFill>
                <a:latin typeface="Bell MT" panose="02020503060305020303" pitchFamily="18" charset="0"/>
                <a:ea typeface="Times New Roman" panose="02020603050405020304" pitchFamily="18" charset="0"/>
                <a:cs typeface="Courier New" panose="02070309020205020404" pitchFamily="49" charset="0"/>
              </a:rPr>
              <a:t>contactNo</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040-23231380“</a:t>
            </a:r>
          </a:p>
          <a:p>
            <a:pPr lvl="0" eaLnBrk="0" fontAlgn="base" hangingPunct="0">
              <a:spcBef>
                <a:spcPct val="0"/>
              </a:spcBef>
              <a:spcAft>
                <a:spcPct val="0"/>
              </a:spcAft>
            </a:pP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endPar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endPar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endParaRPr lang="en-US" sz="4000" dirty="0">
              <a:latin typeface="Arial" panose="020B0604020202020204" pitchFamily="34" charset="0"/>
            </a:endParaRPr>
          </a:p>
        </p:txBody>
      </p:sp>
      <p:sp>
        <p:nvSpPr>
          <p:cNvPr id="4" name="Rectangle 3"/>
          <p:cNvSpPr>
            <a:spLocks noChangeArrowheads="1"/>
          </p:cNvSpPr>
          <p:nvPr/>
        </p:nvSpPr>
        <p:spPr bwMode="auto">
          <a:xfrm>
            <a:off x="3657600" y="1143000"/>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800" dirty="0"/>
              <a:t> </a:t>
            </a:r>
            <a:endParaRPr lang="en-US" dirty="0">
              <a:latin typeface="Arial" panose="020B0604020202020204" pitchFamily="34" charset="0"/>
            </a:endParaRPr>
          </a:p>
        </p:txBody>
      </p:sp>
    </p:spTree>
    <p:extLst>
      <p:ext uri="{BB962C8B-B14F-4D97-AF65-F5344CB8AC3E}">
        <p14:creationId xmlns:p14="http://schemas.microsoft.com/office/powerpoint/2010/main" val="1074707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76400" y="902733"/>
            <a:ext cx="8686800" cy="492442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eaLnBrk="0" fontAlgn="base" hangingPunct="0">
              <a:spcBef>
                <a:spcPct val="0"/>
              </a:spcBef>
              <a:spcAft>
                <a:spcPct val="0"/>
              </a:spcAft>
            </a:pPr>
            <a:r>
              <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Collection 2:  Ventilators:</a:t>
            </a: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err="1">
                <a:solidFill>
                  <a:srgbClr val="343434"/>
                </a:solidFill>
                <a:latin typeface="Bell MT" panose="02020503060305020303" pitchFamily="18" charset="0"/>
                <a:ea typeface="Times New Roman" panose="02020603050405020304" pitchFamily="18" charset="0"/>
                <a:cs typeface="Courier New" panose="02070309020205020404" pitchFamily="49" charset="0"/>
              </a:rPr>
              <a:t>hId</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 "H1",</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err="1">
                <a:solidFill>
                  <a:srgbClr val="343434"/>
                </a:solidFill>
                <a:latin typeface="Bell MT" panose="02020503060305020303" pitchFamily="18" charset="0"/>
                <a:ea typeface="Times New Roman" panose="02020603050405020304" pitchFamily="18" charset="0"/>
                <a:cs typeface="Courier New" panose="02070309020205020404" pitchFamily="49" charset="0"/>
              </a:rPr>
              <a:t>ventilatorId</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 "H1V5",</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"status" : "occupied",</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"name" : "Apollo hospital"</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endPar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endPar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endParaRPr lang="en-US" sz="4000" dirty="0">
              <a:latin typeface="Arial" panose="020B0604020202020204" pitchFamily="34" charset="0"/>
            </a:endParaRPr>
          </a:p>
        </p:txBody>
      </p:sp>
      <p:sp>
        <p:nvSpPr>
          <p:cNvPr id="4" name="Rectangle 3"/>
          <p:cNvSpPr>
            <a:spLocks noChangeArrowheads="1"/>
          </p:cNvSpPr>
          <p:nvPr/>
        </p:nvSpPr>
        <p:spPr bwMode="auto">
          <a:xfrm>
            <a:off x="3657600" y="1143000"/>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800" dirty="0"/>
              <a:t> </a:t>
            </a:r>
            <a:endParaRPr lang="en-US" dirty="0">
              <a:latin typeface="Arial" panose="020B0604020202020204" pitchFamily="34" charset="0"/>
            </a:endParaRPr>
          </a:p>
        </p:txBody>
      </p:sp>
    </p:spTree>
    <p:extLst>
      <p:ext uri="{BB962C8B-B14F-4D97-AF65-F5344CB8AC3E}">
        <p14:creationId xmlns:p14="http://schemas.microsoft.com/office/powerpoint/2010/main" val="167546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13595"/>
          <a:stretch/>
        </p:blipFill>
        <p:spPr bwMode="auto">
          <a:xfrm>
            <a:off x="3048001" y="228600"/>
            <a:ext cx="5168361" cy="3352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mongodb vs rdb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1880" y="3651913"/>
            <a:ext cx="48006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7309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85800"/>
            <a:ext cx="8686800" cy="5355312"/>
          </a:xfrm>
          <a:prstGeom prst="rect">
            <a:avLst/>
          </a:prstGeom>
        </p:spPr>
        <p:txBody>
          <a:bodyPr wrap="square">
            <a:spAutoFit/>
          </a:bodyPr>
          <a:lstStyle/>
          <a:p>
            <a:endParaRPr lang="en-US" dirty="0">
              <a:latin typeface="Consolas" panose="020B0609020204030204" pitchFamily="49" charset="0"/>
            </a:endParaRPr>
          </a:p>
          <a:p>
            <a:r>
              <a:rPr lang="en-US" b="1" dirty="0">
                <a:latin typeface="Consolas" panose="020B0609020204030204" pitchFamily="49" charset="0"/>
              </a:rPr>
              <a:t>DATABASE CONNECTION IN </a:t>
            </a:r>
            <a:r>
              <a:rPr lang="en-US" b="1" dirty="0" err="1">
                <a:latin typeface="Consolas" panose="020B0609020204030204" pitchFamily="49" charset="0"/>
              </a:rPr>
              <a:t>nodejs</a:t>
            </a:r>
            <a:r>
              <a:rPr lang="en-US" b="1" dirty="0">
                <a:latin typeface="Consolas" panose="020B0609020204030204" pitchFamily="49" charset="0"/>
              </a:rPr>
              <a:t> with </a:t>
            </a:r>
            <a:r>
              <a:rPr lang="en-US" b="1" dirty="0" err="1">
                <a:latin typeface="Consolas" panose="020B0609020204030204" pitchFamily="49" charset="0"/>
              </a:rPr>
              <a:t>mongodb</a:t>
            </a:r>
            <a:endParaRPr lang="en-US" b="1"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r>
              <a:rPr lang="en-US" dirty="0" err="1">
                <a:latin typeface="Consolas" panose="020B0609020204030204" pitchFamily="49" charset="0"/>
              </a:rPr>
              <a:t>var</a:t>
            </a:r>
            <a:r>
              <a:rPr lang="en-US" dirty="0">
                <a:latin typeface="Consolas" panose="020B0609020204030204" pitchFamily="49" charset="0"/>
              </a:rPr>
              <a:t> express= require('express');</a:t>
            </a:r>
          </a:p>
          <a:p>
            <a:r>
              <a:rPr lang="en-US" dirty="0" err="1">
                <a:latin typeface="Consolas" panose="020B0609020204030204" pitchFamily="49" charset="0"/>
              </a:rPr>
              <a:t>var</a:t>
            </a:r>
            <a:r>
              <a:rPr lang="en-US" dirty="0">
                <a:latin typeface="Consolas" panose="020B0609020204030204" pitchFamily="49" charset="0"/>
              </a:rPr>
              <a:t> app=express();</a:t>
            </a:r>
          </a:p>
          <a:p>
            <a:r>
              <a:rPr lang="en-US" dirty="0">
                <a:latin typeface="Consolas" panose="020B0609020204030204" pitchFamily="49" charset="0"/>
              </a:rPr>
              <a:t/>
            </a:r>
            <a:br>
              <a:rPr lang="en-US" dirty="0">
                <a:latin typeface="Consolas" panose="020B0609020204030204" pitchFamily="49" charset="0"/>
              </a:rPr>
            </a:b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MongoClient</a:t>
            </a:r>
            <a:r>
              <a:rPr lang="en-US" dirty="0">
                <a:latin typeface="Consolas" panose="020B0609020204030204" pitchFamily="49" charset="0"/>
              </a:rPr>
              <a:t>=require('</a:t>
            </a:r>
            <a:r>
              <a:rPr lang="en-US" dirty="0" err="1">
                <a:latin typeface="Consolas" panose="020B0609020204030204" pitchFamily="49" charset="0"/>
              </a:rPr>
              <a:t>mongodb</a:t>
            </a:r>
            <a:r>
              <a:rPr lang="en-US" dirty="0">
                <a:latin typeface="Consolas" panose="020B0609020204030204" pitchFamily="49" charset="0"/>
              </a:rPr>
              <a:t>').</a:t>
            </a:r>
            <a:r>
              <a:rPr lang="en-US" dirty="0" err="1">
                <a:latin typeface="Consolas" panose="020B0609020204030204" pitchFamily="49" charset="0"/>
              </a:rPr>
              <a:t>MongoClient</a:t>
            </a:r>
            <a:r>
              <a:rPr lang="en-US" dirty="0">
                <a:latin typeface="Consolas" panose="020B0609020204030204" pitchFamily="49" charset="0"/>
              </a:rPr>
              <a:t>;</a:t>
            </a:r>
          </a:p>
          <a:p>
            <a:r>
              <a:rPr lang="en-US" dirty="0">
                <a:latin typeface="Consolas" panose="020B0609020204030204" pitchFamily="49" charset="0"/>
              </a:rPr>
              <a:t/>
            </a:r>
            <a:br>
              <a:rPr lang="en-US" dirty="0">
                <a:latin typeface="Consolas" panose="020B0609020204030204" pitchFamily="49" charset="0"/>
              </a:rPr>
            </a:b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url</a:t>
            </a:r>
            <a:r>
              <a:rPr lang="en-US" dirty="0">
                <a:latin typeface="Consolas" panose="020B0609020204030204" pitchFamily="49" charset="0"/>
              </a:rPr>
              <a:t>='</a:t>
            </a:r>
            <a:r>
              <a:rPr lang="en-US" dirty="0" err="1">
                <a:latin typeface="Consolas" panose="020B0609020204030204" pitchFamily="49" charset="0"/>
              </a:rPr>
              <a:t>mongodb</a:t>
            </a:r>
            <a:r>
              <a:rPr lang="en-US" dirty="0">
                <a:latin typeface="Consolas" panose="020B0609020204030204" pitchFamily="49" charset="0"/>
              </a:rPr>
              <a:t>://127.0.0.1:27017';</a:t>
            </a:r>
          </a:p>
          <a:p>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dbName</a:t>
            </a:r>
            <a:r>
              <a:rPr lang="en-US" dirty="0">
                <a:latin typeface="Consolas" panose="020B0609020204030204" pitchFamily="49" charset="0"/>
              </a:rPr>
              <a:t>='</a:t>
            </a:r>
            <a:r>
              <a:rPr lang="en-US" dirty="0" err="1">
                <a:latin typeface="Consolas" panose="020B0609020204030204" pitchFamily="49" charset="0"/>
              </a:rPr>
              <a:t>hospitalInventory</a:t>
            </a:r>
            <a:r>
              <a:rPr lang="en-US" dirty="0">
                <a:latin typeface="Consolas" panose="020B0609020204030204" pitchFamily="49" charset="0"/>
              </a:rPr>
              <a:t>';</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let </a:t>
            </a:r>
            <a:r>
              <a:rPr lang="en-US" dirty="0" err="1">
                <a:latin typeface="Consolas" panose="020B0609020204030204" pitchFamily="49" charset="0"/>
              </a:rPr>
              <a:t>db</a:t>
            </a:r>
            <a:endParaRPr lang="en-US" dirty="0">
              <a:latin typeface="Consolas" panose="020B0609020204030204" pitchFamily="49" charset="0"/>
            </a:endParaRPr>
          </a:p>
          <a:p>
            <a:r>
              <a:rPr lang="en-US" dirty="0" err="1">
                <a:latin typeface="Consolas" panose="020B0609020204030204" pitchFamily="49" charset="0"/>
              </a:rPr>
              <a:t>MongoClient.connect</a:t>
            </a:r>
            <a:r>
              <a:rPr lang="en-US" dirty="0">
                <a:latin typeface="Consolas" panose="020B0609020204030204" pitchFamily="49" charset="0"/>
              </a:rPr>
              <a:t>(</a:t>
            </a:r>
            <a:r>
              <a:rPr lang="en-US" dirty="0" err="1">
                <a:latin typeface="Consolas" panose="020B0609020204030204" pitchFamily="49" charset="0"/>
              </a:rPr>
              <a:t>url</a:t>
            </a:r>
            <a:r>
              <a:rPr lang="en-US" dirty="0">
                <a:latin typeface="Consolas" panose="020B0609020204030204" pitchFamily="49" charset="0"/>
              </a:rPr>
              <a:t>, (</a:t>
            </a:r>
            <a:r>
              <a:rPr lang="en-US" dirty="0" err="1">
                <a:latin typeface="Consolas" panose="020B0609020204030204" pitchFamily="49" charset="0"/>
              </a:rPr>
              <a:t>err,client</a:t>
            </a:r>
            <a:r>
              <a:rPr lang="en-US" dirty="0">
                <a:latin typeface="Consolas" panose="020B0609020204030204" pitchFamily="49" charset="0"/>
              </a:rPr>
              <a:t>)=&gt;{</a:t>
            </a:r>
          </a:p>
          <a:p>
            <a:r>
              <a:rPr lang="en-US" dirty="0">
                <a:latin typeface="Consolas" panose="020B0609020204030204" pitchFamily="49" charset="0"/>
              </a:rPr>
              <a:t>    if(err) return console.log(err);</a:t>
            </a:r>
          </a:p>
          <a:p>
            <a:r>
              <a:rPr lang="en-US" dirty="0">
                <a:latin typeface="Consolas" panose="020B0609020204030204" pitchFamily="49" charset="0"/>
              </a:rPr>
              <a:t>    </a:t>
            </a:r>
            <a:r>
              <a:rPr lang="en-US" dirty="0" err="1">
                <a:latin typeface="Consolas" panose="020B0609020204030204" pitchFamily="49" charset="0"/>
              </a:rPr>
              <a:t>db</a:t>
            </a:r>
            <a:r>
              <a:rPr lang="en-US" dirty="0">
                <a:latin typeface="Consolas" panose="020B0609020204030204" pitchFamily="49" charset="0"/>
              </a:rPr>
              <a:t>=</a:t>
            </a:r>
            <a:r>
              <a:rPr lang="en-US" dirty="0" err="1">
                <a:latin typeface="Consolas" panose="020B0609020204030204" pitchFamily="49" charset="0"/>
              </a:rPr>
              <a:t>client.db</a:t>
            </a:r>
            <a:r>
              <a:rPr lang="en-US" dirty="0">
                <a:latin typeface="Consolas" panose="020B0609020204030204" pitchFamily="49" charset="0"/>
              </a:rPr>
              <a:t>(</a:t>
            </a:r>
            <a:r>
              <a:rPr lang="en-US" dirty="0" err="1">
                <a:latin typeface="Consolas" panose="020B0609020204030204" pitchFamily="49" charset="0"/>
              </a:rPr>
              <a:t>dbName</a:t>
            </a:r>
            <a:r>
              <a:rPr lang="en-US" dirty="0">
                <a:latin typeface="Consolas" panose="020B0609020204030204" pitchFamily="49" charset="0"/>
              </a:rPr>
              <a:t>);</a:t>
            </a:r>
          </a:p>
          <a:p>
            <a:r>
              <a:rPr lang="en-US" dirty="0">
                <a:latin typeface="Consolas" panose="020B0609020204030204" pitchFamily="49" charset="0"/>
              </a:rPr>
              <a:t>    console.log(`Connected Database: ${</a:t>
            </a:r>
            <a:r>
              <a:rPr lang="en-US" dirty="0" err="1">
                <a:latin typeface="Consolas" panose="020B0609020204030204" pitchFamily="49" charset="0"/>
              </a:rPr>
              <a:t>url</a:t>
            </a:r>
            <a:r>
              <a:rPr lang="en-US" dirty="0">
                <a:latin typeface="Consolas" panose="020B0609020204030204" pitchFamily="49" charset="0"/>
              </a:rPr>
              <a:t>}`);</a:t>
            </a:r>
          </a:p>
          <a:p>
            <a:r>
              <a:rPr lang="en-US" dirty="0">
                <a:latin typeface="Consolas" panose="020B0609020204030204" pitchFamily="49" charset="0"/>
              </a:rPr>
              <a:t>    console.log(`Database : ${</a:t>
            </a:r>
            <a:r>
              <a:rPr lang="en-US" dirty="0" err="1">
                <a:latin typeface="Consolas" panose="020B0609020204030204" pitchFamily="49" charset="0"/>
              </a:rPr>
              <a:t>dbName</a:t>
            </a:r>
            <a:r>
              <a:rPr lang="en-US" dirty="0">
                <a:latin typeface="Consolas" panose="020B0609020204030204" pitchFamily="49" charset="0"/>
              </a:rPr>
              <a:t>}`);</a:t>
            </a:r>
          </a:p>
          <a:p>
            <a:r>
              <a:rPr lang="en-US" dirty="0">
                <a:latin typeface="Consolas" panose="020B0609020204030204" pitchFamily="49" charset="0"/>
              </a:rPr>
              <a:t>});</a:t>
            </a:r>
          </a:p>
        </p:txBody>
      </p:sp>
    </p:spTree>
    <p:extLst>
      <p:ext uri="{BB962C8B-B14F-4D97-AF65-F5344CB8AC3E}">
        <p14:creationId xmlns:p14="http://schemas.microsoft.com/office/powerpoint/2010/main" val="2706585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1" y="838201"/>
            <a:ext cx="4637167" cy="816827"/>
          </a:xfrm>
          <a:prstGeom prst="rect">
            <a:avLst/>
          </a:prstGeom>
        </p:spPr>
        <p:txBody>
          <a:bodyPr wrap="none">
            <a:spAutoFit/>
          </a:bodyPr>
          <a:lstStyle/>
          <a:p>
            <a:pPr indent="457200">
              <a:lnSpc>
                <a:spcPct val="107000"/>
              </a:lnSpc>
              <a:spcAft>
                <a:spcPts val="800"/>
              </a:spcAft>
            </a:pPr>
            <a:r>
              <a:rPr lang="en-US" sz="4400" b="1" dirty="0">
                <a:latin typeface="Bell MT" panose="02020503060305020303" pitchFamily="18" charset="0"/>
                <a:ea typeface="Calibri" panose="020F0502020204030204" pitchFamily="34" charset="0"/>
                <a:cs typeface="Times New Roman" panose="02020603050405020304" pitchFamily="18" charset="0"/>
              </a:rPr>
              <a:t>API to be built: </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nvPr>
        </p:nvGraphicFramePr>
        <p:xfrm>
          <a:off x="3352800" y="1905000"/>
          <a:ext cx="5867400" cy="4052316"/>
        </p:xfrm>
        <a:graphic>
          <a:graphicData uri="http://schemas.openxmlformats.org/drawingml/2006/table">
            <a:tbl>
              <a:tblPr firstRow="1" firstCol="1" bandRow="1">
                <a:tableStyleId>{5C22544A-7EE6-4342-B048-85BDC9FD1C3A}</a:tableStyleId>
              </a:tblPr>
              <a:tblGrid>
                <a:gridCol w="5867400"/>
              </a:tblGrid>
              <a:tr h="675386">
                <a:tc>
                  <a:txBody>
                    <a:bodyPr/>
                    <a:lstStyle/>
                    <a:p>
                      <a:pPr marL="0" marR="0" algn="l">
                        <a:lnSpc>
                          <a:spcPct val="107000"/>
                        </a:lnSpc>
                        <a:spcBef>
                          <a:spcPts val="0"/>
                        </a:spcBef>
                        <a:spcAft>
                          <a:spcPts val="0"/>
                        </a:spcAft>
                      </a:pPr>
                      <a:r>
                        <a:rPr lang="en-US" sz="2000" dirty="0">
                          <a:effectLst/>
                        </a:rPr>
                        <a:t>1. Read Hospital  and Ventilator Details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r>
              <a:tr h="675386">
                <a:tc>
                  <a:txBody>
                    <a:bodyPr/>
                    <a:lstStyle/>
                    <a:p>
                      <a:pPr marL="0" marR="0" algn="l">
                        <a:lnSpc>
                          <a:spcPct val="107000"/>
                        </a:lnSpc>
                        <a:spcBef>
                          <a:spcPts val="0"/>
                        </a:spcBef>
                        <a:spcAft>
                          <a:spcPts val="0"/>
                        </a:spcAft>
                      </a:pPr>
                      <a:r>
                        <a:rPr lang="en-US" sz="2000" dirty="0">
                          <a:effectLst/>
                        </a:rPr>
                        <a:t>2. Search Ventilators by status and  </a:t>
                      </a:r>
                      <a:r>
                        <a:rPr lang="en-US" sz="2000" dirty="0" err="1">
                          <a:effectLst/>
                        </a:rPr>
                        <a:t>hosp</a:t>
                      </a:r>
                      <a:r>
                        <a:rPr lang="en-US" sz="2000" dirty="0">
                          <a:effectLst/>
                        </a:rPr>
                        <a:t> name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r>
              <a:tr h="675386">
                <a:tc>
                  <a:txBody>
                    <a:bodyPr/>
                    <a:lstStyle/>
                    <a:p>
                      <a:pPr marL="0" marR="0" algn="l">
                        <a:lnSpc>
                          <a:spcPct val="107000"/>
                        </a:lnSpc>
                        <a:spcBef>
                          <a:spcPts val="0"/>
                        </a:spcBef>
                        <a:spcAft>
                          <a:spcPts val="0"/>
                        </a:spcAft>
                      </a:pPr>
                      <a:r>
                        <a:rPr lang="en-US" sz="2000" dirty="0">
                          <a:effectLst/>
                        </a:rPr>
                        <a:t>3. Search Hospital by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r>
              <a:tr h="675386">
                <a:tc>
                  <a:txBody>
                    <a:bodyPr/>
                    <a:lstStyle/>
                    <a:p>
                      <a:pPr marL="0" marR="0" algn="l">
                        <a:lnSpc>
                          <a:spcPct val="107000"/>
                        </a:lnSpc>
                        <a:spcBef>
                          <a:spcPts val="0"/>
                        </a:spcBef>
                        <a:spcAft>
                          <a:spcPts val="0"/>
                        </a:spcAft>
                      </a:pPr>
                      <a:r>
                        <a:rPr lang="en-US" sz="2000" dirty="0">
                          <a:effectLst/>
                        </a:rPr>
                        <a:t>4. Update Ventilators Details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r>
              <a:tr h="675386">
                <a:tc>
                  <a:txBody>
                    <a:bodyPr/>
                    <a:lstStyle/>
                    <a:p>
                      <a:pPr marL="0" marR="0" algn="l">
                        <a:lnSpc>
                          <a:spcPct val="107000"/>
                        </a:lnSpc>
                        <a:spcBef>
                          <a:spcPts val="0"/>
                        </a:spcBef>
                        <a:spcAft>
                          <a:spcPts val="0"/>
                        </a:spcAft>
                      </a:pPr>
                      <a:r>
                        <a:rPr lang="en-US" sz="2000" dirty="0">
                          <a:effectLst/>
                        </a:rPr>
                        <a:t>5. Add Ventilator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r>
              <a:tr h="675386">
                <a:tc>
                  <a:txBody>
                    <a:bodyPr/>
                    <a:lstStyle/>
                    <a:p>
                      <a:pPr marL="0" marR="0" algn="l">
                        <a:lnSpc>
                          <a:spcPct val="107000"/>
                        </a:lnSpc>
                        <a:spcBef>
                          <a:spcPts val="0"/>
                        </a:spcBef>
                        <a:spcAft>
                          <a:spcPts val="0"/>
                        </a:spcAft>
                      </a:pPr>
                      <a:r>
                        <a:rPr lang="en-US" sz="2000" dirty="0">
                          <a:effectLst/>
                        </a:rPr>
                        <a:t>6. Delete Ventilator by Vent 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r>
            </a:tbl>
          </a:graphicData>
        </a:graphic>
      </p:graphicFrame>
    </p:spTree>
    <p:extLst>
      <p:ext uri="{BB962C8B-B14F-4D97-AF65-F5344CB8AC3E}">
        <p14:creationId xmlns:p14="http://schemas.microsoft.com/office/powerpoint/2010/main" val="116314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FDF5DF6-9F0D-4B85-B12E-641617F82076}"/>
              </a:ext>
            </a:extLst>
          </p:cNvPr>
          <p:cNvSpPr/>
          <p:nvPr/>
        </p:nvSpPr>
        <p:spPr>
          <a:xfrm>
            <a:off x="4035942" y="1048636"/>
            <a:ext cx="3528730" cy="623248"/>
          </a:xfrm>
          <a:prstGeom prst="rect">
            <a:avLst/>
          </a:prstGeom>
          <a:noFill/>
        </p:spPr>
        <p:txBody>
          <a:bodyPr wrap="square" lIns="68580" tIns="34290" rIns="68580" bIns="34290">
            <a:spAutoFit/>
          </a:bodyPr>
          <a:lstStyle/>
          <a:p>
            <a:pPr algn="ctr"/>
            <a:r>
              <a:rPr lang="en-US" sz="36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MONGODB</a:t>
            </a:r>
          </a:p>
        </p:txBody>
      </p:sp>
      <p:sp>
        <p:nvSpPr>
          <p:cNvPr id="3" name="Rectangle 2">
            <a:extLst>
              <a:ext uri="{FF2B5EF4-FFF2-40B4-BE49-F238E27FC236}">
                <a16:creationId xmlns:a16="http://schemas.microsoft.com/office/drawing/2014/main" xmlns="" id="{F162E16C-B562-433E-A9EA-F1A6B14543B5}"/>
              </a:ext>
            </a:extLst>
          </p:cNvPr>
          <p:cNvSpPr/>
          <p:nvPr/>
        </p:nvSpPr>
        <p:spPr>
          <a:xfrm>
            <a:off x="1691077" y="2133601"/>
            <a:ext cx="8748323" cy="3170099"/>
          </a:xfrm>
          <a:prstGeom prst="rect">
            <a:avLst/>
          </a:prstGeom>
        </p:spPr>
        <p:txBody>
          <a:bodyPr wrap="square">
            <a:spAutoFit/>
          </a:bodyPr>
          <a:lstStyle/>
          <a:p>
            <a:pPr marL="214313" indent="-214313">
              <a:lnSpc>
                <a:spcPct val="200000"/>
              </a:lnSpc>
              <a:buFont typeface="Wingdings" panose="05000000000000000000" pitchFamily="2" charset="2"/>
              <a:buChar char="Ø"/>
            </a:pPr>
            <a:r>
              <a:rPr lang="en-US" sz="2000" dirty="0" err="1"/>
              <a:t>MongoDB</a:t>
            </a:r>
            <a:r>
              <a:rPr lang="en-US" sz="2000" dirty="0"/>
              <a:t> </a:t>
            </a:r>
            <a:r>
              <a:rPr lang="en-US" sz="2000" dirty="0"/>
              <a:t>is a No SQL database. </a:t>
            </a:r>
            <a:endParaRPr lang="en-US" sz="2000" dirty="0"/>
          </a:p>
          <a:p>
            <a:pPr marL="214313" indent="-214313">
              <a:lnSpc>
                <a:spcPct val="200000"/>
              </a:lnSpc>
              <a:buFont typeface="Wingdings" panose="05000000000000000000" pitchFamily="2" charset="2"/>
              <a:buChar char="Ø"/>
            </a:pPr>
            <a:r>
              <a:rPr lang="en-US" sz="2000" dirty="0"/>
              <a:t>It </a:t>
            </a:r>
            <a:r>
              <a:rPr lang="en-US" sz="2000" dirty="0"/>
              <a:t>is an open-source, cross-platform, document-oriented database written in C</a:t>
            </a:r>
            <a:r>
              <a:rPr lang="en-US" sz="2000" dirty="0"/>
              <a:t>++.</a:t>
            </a:r>
          </a:p>
          <a:p>
            <a:pPr marL="214313" indent="-214313">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Companies </a:t>
            </a:r>
            <a:r>
              <a:rPr lang="en-US" sz="2000" dirty="0">
                <a:latin typeface="Times New Roman" panose="02020603050405020304" pitchFamily="18" charset="0"/>
                <a:cs typeface="Times New Roman" panose="02020603050405020304" pitchFamily="18" charset="0"/>
              </a:rPr>
              <a:t>like Google, Flipkart, Facebook, Twitter, Bosch, Nokia, and MTV are all among the major users of MongoDB.</a:t>
            </a:r>
          </a:p>
        </p:txBody>
      </p:sp>
    </p:spTree>
    <p:extLst>
      <p:ext uri="{BB962C8B-B14F-4D97-AF65-F5344CB8AC3E}">
        <p14:creationId xmlns:p14="http://schemas.microsoft.com/office/powerpoint/2010/main" val="36152724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2136" y="2102033"/>
            <a:ext cx="7257380" cy="4247317"/>
          </a:xfrm>
          <a:prstGeom prst="rect">
            <a:avLst/>
          </a:prstGeom>
          <a:noFill/>
        </p:spPr>
        <p:txBody>
          <a:bodyPr wrap="square" rtlCol="0">
            <a:spAutoFit/>
          </a:bodyPr>
          <a:lstStyle/>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Development with ease is possible with mongo DB.</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MongoDB is a document oriented database that provides</a:t>
            </a:r>
          </a:p>
          <a:p>
            <a:pPr marL="557213" lvl="1" indent="-214313">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High performance</a:t>
            </a:r>
          </a:p>
          <a:p>
            <a:pPr marL="557213" lvl="1" indent="-214313">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High availability</a:t>
            </a:r>
          </a:p>
          <a:p>
            <a:pPr marL="557213" lvl="1" indent="-214313">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Scalability: It is based on distributed database, making it horizontally scalable.</a:t>
            </a:r>
          </a:p>
          <a:p>
            <a:pPr marL="557213" lvl="1" indent="-214313">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Flexibility: The documents that are inserted are not checked against any schema, which makes the system flexible for handling variety of data.</a:t>
            </a:r>
          </a:p>
        </p:txBody>
      </p:sp>
      <p:sp>
        <p:nvSpPr>
          <p:cNvPr id="3" name="Rectangle 2">
            <a:extLst>
              <a:ext uri="{FF2B5EF4-FFF2-40B4-BE49-F238E27FC236}">
                <a16:creationId xmlns:a16="http://schemas.microsoft.com/office/drawing/2014/main" xmlns="" id="{147DA1B6-0CF6-4798-9E10-A687563FAEA0}"/>
              </a:ext>
            </a:extLst>
          </p:cNvPr>
          <p:cNvSpPr/>
          <p:nvPr/>
        </p:nvSpPr>
        <p:spPr>
          <a:xfrm>
            <a:off x="3581400" y="685801"/>
            <a:ext cx="3572540" cy="646331"/>
          </a:xfrm>
          <a:prstGeom prst="rect">
            <a:avLst/>
          </a:prstGeom>
        </p:spPr>
        <p:txBody>
          <a:bodyPr wrap="square">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Why Mongo DB</a:t>
            </a:r>
            <a:r>
              <a:rPr lang="en-CA" sz="3600" dirty="0">
                <a:solidFill>
                  <a:srgbClr val="FF0000"/>
                </a:solidFill>
                <a:latin typeface="Times New Roman" panose="02020603050405020304" pitchFamily="18" charset="0"/>
                <a:cs typeface="Times New Roman" panose="02020603050405020304" pitchFamily="18" charset="0"/>
              </a:rPr>
              <a:t>?</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625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E2E2337-D923-44AA-9894-0AACCFC4BD09}"/>
              </a:ext>
            </a:extLst>
          </p:cNvPr>
          <p:cNvSpPr/>
          <p:nvPr/>
        </p:nvSpPr>
        <p:spPr>
          <a:xfrm>
            <a:off x="1803736" y="1091866"/>
            <a:ext cx="5301677" cy="415498"/>
          </a:xfrm>
          <a:prstGeom prst="rect">
            <a:avLst/>
          </a:prstGeom>
        </p:spPr>
        <p:txBody>
          <a:bodyPr wrap="square">
            <a:spAutoFit/>
          </a:bodyPr>
          <a:lstStyle/>
          <a:p>
            <a:r>
              <a:rPr lang="en-US" sz="2100" b="1" u="sng" dirty="0">
                <a:solidFill>
                  <a:srgbClr val="0070C0"/>
                </a:solidFill>
                <a:latin typeface="Times New Roman" panose="02020603050405020304" pitchFamily="18" charset="0"/>
                <a:cs typeface="Times New Roman" panose="02020603050405020304" pitchFamily="18" charset="0"/>
              </a:rPr>
              <a:t>HIGH AVAILABILITY</a:t>
            </a:r>
          </a:p>
        </p:txBody>
      </p:sp>
      <p:pic>
        <p:nvPicPr>
          <p:cNvPr id="2050" name="Picture 2" descr="Image result for how to show mongodb is high available than sql">
            <a:extLst>
              <a:ext uri="{FF2B5EF4-FFF2-40B4-BE49-F238E27FC236}">
                <a16:creationId xmlns:a16="http://schemas.microsoft.com/office/drawing/2014/main" xmlns="" id="{443C559D-5539-45FE-A4E1-30D333E6D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974" y="1958140"/>
            <a:ext cx="8447095" cy="289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16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D02CACE-6962-4C8C-AAA5-F85759DA6740}"/>
              </a:ext>
            </a:extLst>
          </p:cNvPr>
          <p:cNvSpPr/>
          <p:nvPr/>
        </p:nvSpPr>
        <p:spPr>
          <a:xfrm>
            <a:off x="2895600" y="457201"/>
            <a:ext cx="5867400" cy="507831"/>
          </a:xfrm>
          <a:prstGeom prst="rect">
            <a:avLst/>
          </a:prstGeom>
        </p:spPr>
        <p:txBody>
          <a:bodyPr wrap="square">
            <a:spAutoFit/>
          </a:bodyPr>
          <a:lstStyle/>
          <a:p>
            <a:r>
              <a:rPr lang="en-US" sz="2700" b="1" dirty="0">
                <a:solidFill>
                  <a:srgbClr val="FF0000"/>
                </a:solidFill>
                <a:latin typeface="Times New Roman" panose="02020603050405020304" pitchFamily="18" charset="0"/>
                <a:cs typeface="Times New Roman" panose="02020603050405020304" pitchFamily="18" charset="0"/>
              </a:rPr>
              <a:t>Document(JSON) Structure</a:t>
            </a:r>
          </a:p>
        </p:txBody>
      </p:sp>
      <p:sp>
        <p:nvSpPr>
          <p:cNvPr id="9" name="Rectangle 8">
            <a:extLst>
              <a:ext uri="{FF2B5EF4-FFF2-40B4-BE49-F238E27FC236}">
                <a16:creationId xmlns:a16="http://schemas.microsoft.com/office/drawing/2014/main" xmlns="" id="{BAC9F965-1D6A-4018-9E20-468BFD168A07}"/>
              </a:ext>
            </a:extLst>
          </p:cNvPr>
          <p:cNvSpPr/>
          <p:nvPr/>
        </p:nvSpPr>
        <p:spPr>
          <a:xfrm>
            <a:off x="1752601" y="1561884"/>
            <a:ext cx="5582093" cy="3785652"/>
          </a:xfrm>
          <a:prstGeom prst="rect">
            <a:avLst/>
          </a:prstGeom>
        </p:spPr>
        <p:txBody>
          <a:bodyPr wrap="square">
            <a:spAutoFit/>
          </a:bodyPr>
          <a:lstStyle/>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is stored in MongoDB in the form of </a:t>
            </a:r>
            <a:r>
              <a:rPr lang="en-US" sz="2000" b="1" dirty="0">
                <a:solidFill>
                  <a:srgbClr val="00B0F0"/>
                </a:solidFill>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Style.</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JSON is simple structure and very easy to understand the content.</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JSON is smaller, faster and lightweight. </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data delivery between servers and browsers, JSON is a better choice</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Easy in parsing and processing the data.</a:t>
            </a:r>
          </a:p>
        </p:txBody>
      </p:sp>
    </p:spTree>
    <p:extLst>
      <p:ext uri="{BB962C8B-B14F-4D97-AF65-F5344CB8AC3E}">
        <p14:creationId xmlns:p14="http://schemas.microsoft.com/office/powerpoint/2010/main" val="28696311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F50E2E3-ECA6-42EE-9634-4C91E0647F44}"/>
              </a:ext>
            </a:extLst>
          </p:cNvPr>
          <p:cNvSpPr txBox="1"/>
          <p:nvPr/>
        </p:nvSpPr>
        <p:spPr>
          <a:xfrm>
            <a:off x="3352800" y="609601"/>
            <a:ext cx="5302988" cy="507831"/>
          </a:xfrm>
          <a:prstGeom prst="rect">
            <a:avLst/>
          </a:prstGeom>
          <a:noFill/>
        </p:spPr>
        <p:txBody>
          <a:bodyPr wrap="square" rtlCol="0">
            <a:spAutoFit/>
          </a:bodyPr>
          <a:lstStyle/>
          <a:p>
            <a:r>
              <a:rPr lang="en-US" sz="2700" b="1" dirty="0">
                <a:solidFill>
                  <a:srgbClr val="FF0000"/>
                </a:solidFill>
                <a:latin typeface="Times New Roman" panose="02020603050405020304" pitchFamily="18" charset="0"/>
                <a:cs typeface="Times New Roman" panose="02020603050405020304" pitchFamily="18" charset="0"/>
              </a:rPr>
              <a:t>INSTALLATION OF MONGODB</a:t>
            </a:r>
          </a:p>
        </p:txBody>
      </p:sp>
      <p:sp>
        <p:nvSpPr>
          <p:cNvPr id="3" name="Rectangle 2">
            <a:extLst>
              <a:ext uri="{FF2B5EF4-FFF2-40B4-BE49-F238E27FC236}">
                <a16:creationId xmlns:a16="http://schemas.microsoft.com/office/drawing/2014/main" xmlns="" id="{381BC2FD-E59F-422D-8773-AEC210BE64EA}"/>
              </a:ext>
            </a:extLst>
          </p:cNvPr>
          <p:cNvSpPr/>
          <p:nvPr/>
        </p:nvSpPr>
        <p:spPr>
          <a:xfrm>
            <a:off x="2209801" y="1371601"/>
            <a:ext cx="8029575" cy="5078313"/>
          </a:xfrm>
          <a:prstGeom prst="rect">
            <a:avLst/>
          </a:prstGeom>
        </p:spPr>
        <p:txBody>
          <a:bodyPr wrap="square">
            <a:spAutoFit/>
          </a:bodyPr>
          <a:lstStyle/>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To install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go to this link and click on the appropriate OS and architecture: 				   </a:t>
            </a:r>
            <a:r>
              <a:rPr lang="en-US" dirty="0">
                <a:solidFill>
                  <a:schemeClr val="tx1">
                    <a:lumMod val="75000"/>
                    <a:lumOff val="25000"/>
                  </a:schemeClr>
                </a:solidFill>
                <a:latin typeface="Times New Roman" panose="02020603050405020304" pitchFamily="18" charset="0"/>
                <a:cs typeface="Times New Roman" panose="02020603050405020304" pitchFamily="18" charset="0"/>
                <a:hlinkClick r:id="rId2"/>
              </a:rPr>
              <a:t>http://www.mongodb.org/downloads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Click on downloaded file and start installing.</a:t>
            </a: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After installation click on next till you get Finish button.</a:t>
            </a: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Create a data directory on C:\ for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to use i.e. “data” followed by “data\</a:t>
            </a:r>
            <a:r>
              <a:rPr lang="en-US" dirty="0" err="1">
                <a:latin typeface="Times New Roman" panose="02020603050405020304" pitchFamily="18" charset="0"/>
                <a:cs typeface="Times New Roman" panose="02020603050405020304" pitchFamily="18" charset="0"/>
              </a:rPr>
              <a:t>db</a:t>
            </a:r>
            <a:r>
              <a:rPr lang="en-US" dirty="0">
                <a:latin typeface="Times New Roman" panose="02020603050405020304" pitchFamily="18" charset="0"/>
                <a:cs typeface="Times New Roman" panose="02020603050405020304" pitchFamily="18" charset="0"/>
              </a:rPr>
              <a:t>”.</a:t>
            </a: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Open your </a:t>
            </a:r>
            <a:r>
              <a:rPr lang="en-US" b="1" dirty="0" err="1">
                <a:latin typeface="Times New Roman" panose="02020603050405020304" pitchFamily="18" charset="0"/>
                <a:cs typeface="Times New Roman" panose="02020603050405020304" pitchFamily="18" charset="0"/>
              </a:rPr>
              <a:t>mongodb</a:t>
            </a:r>
            <a:r>
              <a:rPr lang="en-US" b="1" dirty="0">
                <a:latin typeface="Times New Roman" panose="02020603050405020304" pitchFamily="18" charset="0"/>
                <a:cs typeface="Times New Roman" panose="02020603050405020304" pitchFamily="18" charset="0"/>
              </a:rPr>
              <a:t>/bin</a:t>
            </a:r>
            <a:r>
              <a:rPr lang="en-US" dirty="0">
                <a:latin typeface="Times New Roman" panose="02020603050405020304" pitchFamily="18" charset="0"/>
                <a:cs typeface="Times New Roman" panose="02020603050405020304" pitchFamily="18" charset="0"/>
              </a:rPr>
              <a:t> directory and run </a:t>
            </a:r>
            <a:r>
              <a:rPr lang="en-US" b="1" dirty="0">
                <a:latin typeface="Times New Roman" panose="02020603050405020304" pitchFamily="18" charset="0"/>
                <a:cs typeface="Times New Roman" panose="02020603050405020304" pitchFamily="18" charset="0"/>
              </a:rPr>
              <a:t>mongod.exe</a:t>
            </a:r>
            <a:r>
              <a:rPr lang="en-US" dirty="0">
                <a:latin typeface="Times New Roman" panose="02020603050405020304" pitchFamily="18" charset="0"/>
                <a:cs typeface="Times New Roman" panose="02020603050405020304" pitchFamily="18" charset="0"/>
              </a:rPr>
              <a:t> to start the database server.</a:t>
            </a: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To establish a connection to the server, open another command prompt window and go to the same directory, entering in </a:t>
            </a:r>
            <a:r>
              <a:rPr lang="en-US" b="1" dirty="0">
                <a:latin typeface="Times New Roman" panose="02020603050405020304" pitchFamily="18" charset="0"/>
                <a:cs typeface="Times New Roman" panose="02020603050405020304" pitchFamily="18" charset="0"/>
              </a:rPr>
              <a:t>mongo.exe</a:t>
            </a:r>
            <a:r>
              <a:rPr lang="en-US" dirty="0">
                <a:latin typeface="Times New Roman" panose="02020603050405020304" pitchFamily="18" charset="0"/>
                <a:cs typeface="Times New Roman" panose="02020603050405020304" pitchFamily="18" charset="0"/>
              </a:rPr>
              <a:t>. This engages the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shell.</a:t>
            </a:r>
          </a:p>
        </p:txBody>
      </p:sp>
    </p:spTree>
    <p:extLst>
      <p:ext uri="{BB962C8B-B14F-4D97-AF65-F5344CB8AC3E}">
        <p14:creationId xmlns:p14="http://schemas.microsoft.com/office/powerpoint/2010/main" val="3965661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7FE25C2-04AD-41FF-BDF6-9A0C79E092E2}"/>
              </a:ext>
            </a:extLst>
          </p:cNvPr>
          <p:cNvSpPr/>
          <p:nvPr/>
        </p:nvSpPr>
        <p:spPr>
          <a:xfrm>
            <a:off x="1876427" y="1878807"/>
            <a:ext cx="8160203" cy="4524315"/>
          </a:xfrm>
          <a:prstGeom prst="rect">
            <a:avLst/>
          </a:prstGeom>
        </p:spPr>
        <p:txBody>
          <a:bodyPr wrap="square">
            <a:spAutoFit/>
          </a:bodyPr>
          <a:lstStyle/>
          <a:p>
            <a:pPr marL="257175" indent="-257175">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Create a new </a:t>
            </a:r>
            <a:r>
              <a:rPr lang="en-US" sz="2400" dirty="0" err="1">
                <a:latin typeface="Times New Roman" panose="02020603050405020304" pitchFamily="18" charset="0"/>
                <a:cs typeface="Times New Roman" panose="02020603050405020304" pitchFamily="18" charset="0"/>
              </a:rPr>
              <a:t>db</a:t>
            </a:r>
            <a:endParaRPr lang="en-US" sz="2400" dirty="0">
              <a:latin typeface="Times New Roman" panose="02020603050405020304" pitchFamily="18" charset="0"/>
              <a:cs typeface="Times New Roman" panose="02020603050405020304" pitchFamily="18" charset="0"/>
            </a:endParaRPr>
          </a:p>
          <a:p>
            <a:pPr>
              <a:lnSpc>
                <a:spcPct val="150000"/>
              </a:lnSpc>
              <a:defRPr/>
            </a:pPr>
            <a:r>
              <a:rPr lang="en-US" sz="2400" b="1" dirty="0">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use &lt;name&gt;</a:t>
            </a:r>
            <a:endParaRPr lang="en-US" sz="2400"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check which </a:t>
            </a:r>
            <a:r>
              <a:rPr lang="en-US" sz="2400" dirty="0" err="1">
                <a:latin typeface="Times New Roman" panose="02020603050405020304" pitchFamily="18" charset="0"/>
                <a:cs typeface="Times New Roman" panose="02020603050405020304" pitchFamily="18" charset="0"/>
              </a:rPr>
              <a:t>db</a:t>
            </a:r>
            <a:r>
              <a:rPr lang="en-US" sz="2400" dirty="0">
                <a:latin typeface="Times New Roman" panose="02020603050405020304" pitchFamily="18" charset="0"/>
                <a:cs typeface="Times New Roman" panose="02020603050405020304" pitchFamily="18" charset="0"/>
              </a:rPr>
              <a:t> you’re using</a:t>
            </a:r>
          </a:p>
          <a:p>
            <a:pPr>
              <a:lnSpc>
                <a:spcPct val="150000"/>
              </a:lnSpc>
              <a:defRPr/>
            </a:pPr>
            <a:r>
              <a:rPr lang="en-US" sz="2400" b="1" dirty="0">
                <a:latin typeface="Times New Roman" panose="02020603050405020304" pitchFamily="18" charset="0"/>
                <a:cs typeface="Times New Roman" panose="02020603050405020304" pitchFamily="18" charset="0"/>
              </a:rPr>
              <a:t>			</a:t>
            </a:r>
            <a:r>
              <a:rPr lang="en-US" sz="2400" b="1" dirty="0" err="1">
                <a:solidFill>
                  <a:srgbClr val="00B0F0"/>
                </a:solidFill>
                <a:latin typeface="Times New Roman" panose="02020603050405020304" pitchFamily="18" charset="0"/>
                <a:cs typeface="Times New Roman" panose="02020603050405020304" pitchFamily="18" charset="0"/>
              </a:rPr>
              <a:t>db</a:t>
            </a:r>
            <a:endParaRPr lang="en-US" sz="2400" b="1"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show all databases</a:t>
            </a:r>
          </a:p>
          <a:p>
            <a:pPr>
              <a:lnSpc>
                <a:spcPct val="150000"/>
              </a:lnSpc>
              <a:defRPr/>
            </a:pPr>
            <a:r>
              <a:rPr lang="en-US" sz="2400" b="1" dirty="0">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show </a:t>
            </a:r>
            <a:r>
              <a:rPr lang="en-US" sz="2400" b="1" dirty="0" err="1">
                <a:solidFill>
                  <a:srgbClr val="00B0F0"/>
                </a:solidFill>
                <a:latin typeface="Times New Roman" panose="02020603050405020304" pitchFamily="18" charset="0"/>
                <a:cs typeface="Times New Roman" panose="02020603050405020304" pitchFamily="18" charset="0"/>
              </a:rPr>
              <a:t>dbs</a:t>
            </a:r>
            <a:endParaRPr lang="en-US" sz="2400" b="1"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show  all collections</a:t>
            </a:r>
          </a:p>
          <a:p>
            <a:pPr>
              <a:lnSpc>
                <a:spcPct val="150000"/>
              </a:lnSpc>
              <a:defRPr/>
            </a:pPr>
            <a:r>
              <a:rPr lang="en-US" sz="2400" b="1" dirty="0">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show collections</a:t>
            </a:r>
          </a:p>
        </p:txBody>
      </p:sp>
      <p:sp>
        <p:nvSpPr>
          <p:cNvPr id="3" name="TextBox 2">
            <a:extLst>
              <a:ext uri="{FF2B5EF4-FFF2-40B4-BE49-F238E27FC236}">
                <a16:creationId xmlns:a16="http://schemas.microsoft.com/office/drawing/2014/main" xmlns="" id="{8DE0AB73-7093-4602-A6A2-F7B54176135A}"/>
              </a:ext>
            </a:extLst>
          </p:cNvPr>
          <p:cNvSpPr txBox="1"/>
          <p:nvPr/>
        </p:nvSpPr>
        <p:spPr>
          <a:xfrm>
            <a:off x="2286000" y="685800"/>
            <a:ext cx="5386388"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To Create Database</a:t>
            </a:r>
          </a:p>
        </p:txBody>
      </p:sp>
    </p:spTree>
    <p:extLst>
      <p:ext uri="{BB962C8B-B14F-4D97-AF65-F5344CB8AC3E}">
        <p14:creationId xmlns:p14="http://schemas.microsoft.com/office/powerpoint/2010/main" val="3531842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circle(in)">
                                      <p:cBhvr>
                                        <p:cTn id="13" dur="20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circle(in)">
                                      <p:cBhvr>
                                        <p:cTn id="18" dur="20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circle(in)">
                                      <p:cBhvr>
                                        <p:cTn id="23" dur="2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2000"/>
                                        <p:tgtEl>
                                          <p:spTgt spid="2">
                                            <p:txEl>
                                              <p:pRg st="3" end="3"/>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circle(in)">
                                      <p:cBhvr>
                                        <p:cTn id="31" dur="2000"/>
                                        <p:tgtEl>
                                          <p:spTgt spid="2">
                                            <p:txEl>
                                              <p:pRg st="4" end="4"/>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circle(in)">
                                      <p:cBhvr>
                                        <p:cTn id="34" dur="2000"/>
                                        <p:tgtEl>
                                          <p:spTgt spid="2">
                                            <p:txEl>
                                              <p:pRg st="5" end="5"/>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circle(in)">
                                      <p:cBhvr>
                                        <p:cTn id="37" dur="2000"/>
                                        <p:tgtEl>
                                          <p:spTgt spid="2">
                                            <p:txEl>
                                              <p:pRg st="6" end="6"/>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circle(in)">
                                      <p:cBhvr>
                                        <p:cTn id="40"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E98CB3F-F095-4C13-9336-7735F8A340CC}"/>
              </a:ext>
            </a:extLst>
          </p:cNvPr>
          <p:cNvSpPr/>
          <p:nvPr/>
        </p:nvSpPr>
        <p:spPr>
          <a:xfrm>
            <a:off x="2209801" y="630451"/>
            <a:ext cx="6722269" cy="523220"/>
          </a:xfrm>
          <a:prstGeom prst="rect">
            <a:avLst/>
          </a:prstGeom>
        </p:spPr>
        <p:txBody>
          <a:bodyPr wrap="square">
            <a:spAutoFit/>
          </a:bodyPr>
          <a:lstStyle/>
          <a:p>
            <a:r>
              <a:rPr lang="en-US" sz="2800" b="1" dirty="0">
                <a:solidFill>
                  <a:srgbClr val="0070C0"/>
                </a:solidFill>
                <a:latin typeface="Times New Roman" panose="02020603050405020304" pitchFamily="18" charset="0"/>
                <a:cs typeface="Times New Roman" panose="02020603050405020304" pitchFamily="18" charset="0"/>
              </a:rPr>
              <a:t>The insert() Method</a:t>
            </a:r>
          </a:p>
        </p:txBody>
      </p:sp>
      <p:sp>
        <p:nvSpPr>
          <p:cNvPr id="3" name="Rectangle 2">
            <a:extLst>
              <a:ext uri="{FF2B5EF4-FFF2-40B4-BE49-F238E27FC236}">
                <a16:creationId xmlns:a16="http://schemas.microsoft.com/office/drawing/2014/main" xmlns="" id="{A51028D7-CCA0-48DE-8F4D-310DB7E972E9}"/>
              </a:ext>
            </a:extLst>
          </p:cNvPr>
          <p:cNvSpPr/>
          <p:nvPr/>
        </p:nvSpPr>
        <p:spPr>
          <a:xfrm>
            <a:off x="468431" y="1711089"/>
            <a:ext cx="11723569" cy="4278094"/>
          </a:xfrm>
          <a:prstGeom prst="rect">
            <a:avLst/>
          </a:prstGeom>
        </p:spPr>
        <p:txBody>
          <a:bodyPr wrap="square">
            <a:spAutoFit/>
          </a:bodyPr>
          <a:lstStyle/>
          <a:p>
            <a:pPr marL="257175" indent="-257175">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insert data into MongoDB collection, we use MongoDB's </a:t>
            </a:r>
            <a:r>
              <a:rPr lang="en-US" sz="2400" b="1" dirty="0">
                <a:latin typeface="Times New Roman" panose="02020603050405020304" pitchFamily="18" charset="0"/>
                <a:cs typeface="Times New Roman" panose="02020603050405020304" pitchFamily="18" charset="0"/>
              </a:rPr>
              <a:t>insert()</a:t>
            </a:r>
            <a:r>
              <a:rPr lang="en-US" sz="2400" dirty="0">
                <a:latin typeface="Times New Roman" panose="02020603050405020304" pitchFamily="18" charset="0"/>
                <a:cs typeface="Times New Roman" panose="02020603050405020304" pitchFamily="18" charset="0"/>
              </a:rPr>
              <a:t> method.</a:t>
            </a:r>
          </a:p>
          <a:p>
            <a:pPr marL="257175" indent="-257175">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Syntax of </a:t>
            </a:r>
            <a:r>
              <a:rPr lang="en-US" sz="2400" b="1" dirty="0">
                <a:latin typeface="Times New Roman" panose="02020603050405020304" pitchFamily="18" charset="0"/>
                <a:cs typeface="Times New Roman" panose="02020603050405020304" pitchFamily="18" charset="0"/>
              </a:rPr>
              <a:t>insert()</a:t>
            </a:r>
            <a:r>
              <a:rPr lang="en-US" sz="2400" dirty="0">
                <a:latin typeface="Times New Roman" panose="02020603050405020304" pitchFamily="18" charset="0"/>
                <a:cs typeface="Times New Roman" panose="02020603050405020304" pitchFamily="18" charset="0"/>
              </a:rPr>
              <a:t>:</a:t>
            </a:r>
          </a:p>
          <a:p>
            <a:pPr algn="ctr">
              <a:lnSpc>
                <a:spcPct val="200000"/>
              </a:lnSpc>
            </a:pPr>
            <a:r>
              <a:rPr lang="en-US" sz="2400" b="1" dirty="0" err="1" smtClean="0">
                <a:solidFill>
                  <a:srgbClr val="00B0F0"/>
                </a:solidFill>
                <a:latin typeface="Times New Roman" panose="02020603050405020304" pitchFamily="18" charset="0"/>
                <a:cs typeface="Times New Roman" panose="02020603050405020304" pitchFamily="18" charset="0"/>
              </a:rPr>
              <a:t>db.COLLECTION_NAME.insert</a:t>
            </a:r>
            <a:r>
              <a:rPr lang="en-US" sz="2400" b="1" dirty="0" smtClean="0">
                <a:solidFill>
                  <a:srgbClr val="00B0F0"/>
                </a:solidFill>
                <a:latin typeface="Times New Roman" panose="02020603050405020304" pitchFamily="18" charset="0"/>
                <a:cs typeface="Times New Roman" panose="02020603050405020304" pitchFamily="18" charset="0"/>
              </a:rPr>
              <a:t>(document)</a:t>
            </a:r>
          </a:p>
          <a:p>
            <a:pPr marL="342900" indent="-342900">
              <a:lnSpc>
                <a:spcPct val="20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Example: </a:t>
            </a:r>
            <a:r>
              <a:rPr lang="en-US" sz="2000" b="1" dirty="0" err="1" smtClean="0">
                <a:latin typeface="Times New Roman" panose="02020603050405020304" pitchFamily="18" charset="0"/>
                <a:cs typeface="Times New Roman" panose="02020603050405020304" pitchFamily="18" charset="0"/>
              </a:rPr>
              <a:t>db.hospital.insertMany</a:t>
            </a:r>
            <a:r>
              <a:rPr lang="en-US" sz="2000" b="1" dirty="0" smtClean="0">
                <a:latin typeface="Times New Roman" panose="02020603050405020304" pitchFamily="18" charset="0"/>
                <a:cs typeface="Times New Roman" panose="02020603050405020304" pitchFamily="18" charset="0"/>
              </a:rPr>
              <a:t>([{"hId":"H2","name":"apollo"},{"hId":"H3","name":"medicover"}]);</a:t>
            </a:r>
          </a:p>
          <a:p>
            <a:pPr>
              <a:lnSpc>
                <a:spcPct val="200000"/>
              </a:lnSpc>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db.hospital.insert</a:t>
            </a:r>
            <a:r>
              <a:rPr lang="en-US" sz="2000" b="1" dirty="0" smtClean="0">
                <a:latin typeface="Times New Roman" panose="02020603050405020304" pitchFamily="18" charset="0"/>
                <a:cs typeface="Times New Roman" panose="02020603050405020304" pitchFamily="18" charset="0"/>
              </a:rPr>
              <a:t>({"hId":"H1", "</a:t>
            </a:r>
            <a:r>
              <a:rPr lang="en-US" sz="2000" b="1" dirty="0" err="1" smtClean="0">
                <a:latin typeface="Times New Roman" panose="02020603050405020304" pitchFamily="18" charset="0"/>
                <a:cs typeface="Times New Roman" panose="02020603050405020304" pitchFamily="18" charset="0"/>
              </a:rPr>
              <a:t>name":"hedge</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386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644</Words>
  <Application>Microsoft Office PowerPoint</Application>
  <PresentationFormat>Widescreen</PresentationFormat>
  <Paragraphs>146</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Bell MT</vt:lpstr>
      <vt:lpstr>Calibri</vt:lpstr>
      <vt:lpstr>Calibri Light</vt:lpstr>
      <vt:lpstr>Consolas</vt:lpstr>
      <vt:lpstr>Courier New</vt:lpstr>
      <vt:lpstr>Times New Roman</vt:lpstr>
      <vt:lpstr>Wingdings</vt:lpstr>
      <vt:lpstr>Office Theme</vt:lpstr>
      <vt:lpstr>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Neha's PC</dc:creator>
  <cp:lastModifiedBy>Neha's PC</cp:lastModifiedBy>
  <cp:revision>7</cp:revision>
  <dcterms:created xsi:type="dcterms:W3CDTF">2020-09-25T10:17:47Z</dcterms:created>
  <dcterms:modified xsi:type="dcterms:W3CDTF">2020-09-25T10:25:10Z</dcterms:modified>
</cp:coreProperties>
</file>