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0" r:id="rId6"/>
    <p:sldId id="265" r:id="rId7"/>
    <p:sldId id="266" r:id="rId8"/>
    <p:sldId id="267" r:id="rId9"/>
    <p:sldId id="268" r:id="rId10"/>
    <p:sldId id="270" r:id="rId11"/>
    <p:sldId id="271" r:id="rId12"/>
    <p:sldId id="262" r:id="rId13"/>
    <p:sldId id="263"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E4145E-CDEB-4F51-A5A7-38CF501F3F77}"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220854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4145E-CDEB-4F51-A5A7-38CF501F3F77}"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36261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4145E-CDEB-4F51-A5A7-38CF501F3F77}"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F376CC-D77A-4C17-B508-358590D10E5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0490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E4145E-CDEB-4F51-A5A7-38CF501F3F77}"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168527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E4145E-CDEB-4F51-A5A7-38CF501F3F77}"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F376CC-D77A-4C17-B508-358590D10E5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0503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E4145E-CDEB-4F51-A5A7-38CF501F3F77}"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4049403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E4145E-CDEB-4F51-A5A7-38CF501F3F77}"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914895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E4145E-CDEB-4F51-A5A7-38CF501F3F77}"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160677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E4145E-CDEB-4F51-A5A7-38CF501F3F77}"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66741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4145E-CDEB-4F51-A5A7-38CF501F3F77}" type="datetimeFigureOut">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277297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E4145E-CDEB-4F51-A5A7-38CF501F3F77}"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365817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E4145E-CDEB-4F51-A5A7-38CF501F3F77}" type="datetimeFigureOut">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395960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E4145E-CDEB-4F51-A5A7-38CF501F3F77}" type="datetimeFigureOut">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2857534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4145E-CDEB-4F51-A5A7-38CF501F3F77}" type="datetimeFigureOut">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3169274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4145E-CDEB-4F51-A5A7-38CF501F3F77}"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43302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4145E-CDEB-4F51-A5A7-38CF501F3F77}" type="datetimeFigureOut">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F376CC-D77A-4C17-B508-358590D10E55}" type="slidenum">
              <a:rPr lang="en-US" smtClean="0"/>
              <a:t>‹#›</a:t>
            </a:fld>
            <a:endParaRPr lang="en-US"/>
          </a:p>
        </p:txBody>
      </p:sp>
    </p:spTree>
    <p:extLst>
      <p:ext uri="{BB962C8B-B14F-4D97-AF65-F5344CB8AC3E}">
        <p14:creationId xmlns:p14="http://schemas.microsoft.com/office/powerpoint/2010/main" val="367381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E4145E-CDEB-4F51-A5A7-38CF501F3F77}" type="datetimeFigureOut">
              <a:rPr lang="en-US" smtClean="0"/>
              <a:t>9/29/2020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F376CC-D77A-4C17-B508-358590D10E55}" type="slidenum">
              <a:rPr lang="en-US" smtClean="0"/>
              <a:t>‹#›</a:t>
            </a:fld>
            <a:endParaRPr lang="en-US"/>
          </a:p>
        </p:txBody>
      </p:sp>
    </p:spTree>
    <p:extLst>
      <p:ext uri="{BB962C8B-B14F-4D97-AF65-F5344CB8AC3E}">
        <p14:creationId xmlns:p14="http://schemas.microsoft.com/office/powerpoint/2010/main" val="1946341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ostman.com/downlo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7016" y="437391"/>
            <a:ext cx="8915399" cy="599839"/>
          </a:xfrm>
        </p:spPr>
        <p:txBody>
          <a:bodyPr>
            <a:noAutofit/>
          </a:bodyPr>
          <a:lstStyle/>
          <a:p>
            <a:pPr algn="ctr"/>
            <a:r>
              <a:rPr lang="en-US" sz="4400" b="1" dirty="0" smtClean="0">
                <a:solidFill>
                  <a:srgbClr val="FF0000"/>
                </a:solidFill>
                <a:latin typeface="Bell MT" panose="02020503060305020303" pitchFamily="18" charset="0"/>
              </a:rPr>
              <a:t>POSTMAN</a:t>
            </a:r>
            <a:endParaRPr lang="en-US" sz="4400" b="1" dirty="0">
              <a:solidFill>
                <a:srgbClr val="FF0000"/>
              </a:solidFill>
              <a:latin typeface="Bell MT" panose="02020503060305020303" pitchFamily="18" charset="0"/>
            </a:endParaRPr>
          </a:p>
        </p:txBody>
      </p:sp>
      <p:pic>
        <p:nvPicPr>
          <p:cNvPr id="4098" name="Picture 2" descr="Sending Your First Re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524" y="1547289"/>
            <a:ext cx="7618169" cy="518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851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3" y="624110"/>
            <a:ext cx="9746150" cy="1280890"/>
          </a:xfrm>
        </p:spPr>
        <p:txBody>
          <a:bodyPr>
            <a:normAutofit/>
          </a:bodyPr>
          <a:lstStyle/>
          <a:p>
            <a:r>
              <a:rPr lang="en-US" sz="2400" b="1" dirty="0">
                <a:latin typeface="Bell MT" panose="02020503060305020303" pitchFamily="18" charset="0"/>
              </a:rPr>
              <a:t>Step-5:</a:t>
            </a:r>
            <a:r>
              <a:rPr lang="en-US" sz="2400" dirty="0">
                <a:latin typeface="Bell MT" panose="02020503060305020303" pitchFamily="18" charset="0"/>
              </a:rPr>
              <a:t> Create your account with all the required details, or you can also signup with Google, as shown in the image.</a:t>
            </a:r>
          </a:p>
        </p:txBody>
      </p:sp>
      <p:pic>
        <p:nvPicPr>
          <p:cNvPr id="4" name="Picture 3"/>
          <p:cNvPicPr>
            <a:picLocks noChangeAspect="1"/>
          </p:cNvPicPr>
          <p:nvPr/>
        </p:nvPicPr>
        <p:blipFill>
          <a:blip r:embed="rId2"/>
          <a:stretch>
            <a:fillRect/>
          </a:stretch>
        </p:blipFill>
        <p:spPr>
          <a:xfrm>
            <a:off x="1758462" y="1645993"/>
            <a:ext cx="8848577" cy="4709070"/>
          </a:xfrm>
          <a:prstGeom prst="rect">
            <a:avLst/>
          </a:prstGeom>
          <a:ln w="12700">
            <a:solidFill>
              <a:schemeClr val="tx1"/>
            </a:solidFill>
          </a:ln>
        </p:spPr>
      </p:pic>
    </p:spTree>
    <p:extLst>
      <p:ext uri="{BB962C8B-B14F-4D97-AF65-F5344CB8AC3E}">
        <p14:creationId xmlns:p14="http://schemas.microsoft.com/office/powerpoint/2010/main" val="175249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625" y="624110"/>
            <a:ext cx="10239375" cy="599852"/>
          </a:xfrm>
        </p:spPr>
        <p:txBody>
          <a:bodyPr>
            <a:normAutofit fontScale="90000"/>
          </a:bodyPr>
          <a:lstStyle/>
          <a:p>
            <a:r>
              <a:rPr lang="en-US" dirty="0"/>
              <a:t> </a:t>
            </a:r>
            <a:r>
              <a:rPr lang="en-US" sz="2400" dirty="0">
                <a:latin typeface="Bell MT" panose="02020503060305020303" pitchFamily="18" charset="0"/>
              </a:rPr>
              <a:t>You will see the following page, and then you are ready to use Postman.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54151" y="1444949"/>
            <a:ext cx="9878304" cy="5257074"/>
          </a:xfrm>
          <a:prstGeom prst="rect">
            <a:avLst/>
          </a:prstGeom>
          <a:ln w="9525">
            <a:solidFill>
              <a:schemeClr val="tx1"/>
            </a:solidFill>
          </a:ln>
        </p:spPr>
      </p:pic>
    </p:spTree>
    <p:extLst>
      <p:ext uri="{BB962C8B-B14F-4D97-AF65-F5344CB8AC3E}">
        <p14:creationId xmlns:p14="http://schemas.microsoft.com/office/powerpoint/2010/main" val="192267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800" b="1" dirty="0" smtClean="0">
                <a:solidFill>
                  <a:srgbClr val="FF0000"/>
                </a:solidFill>
                <a:latin typeface="Bell MT" panose="02020503060305020303" pitchFamily="18" charset="0"/>
              </a:rPr>
              <a:t>HOW TO USE POSTMAN???</a:t>
            </a:r>
            <a:endParaRPr lang="en-US" sz="4800" b="1" dirty="0">
              <a:solidFill>
                <a:srgbClr val="FF0000"/>
              </a:solidFill>
              <a:latin typeface="Bell MT" panose="02020503060305020303" pitchFamily="18" charset="0"/>
            </a:endParaRPr>
          </a:p>
        </p:txBody>
      </p:sp>
    </p:spTree>
    <p:extLst>
      <p:ext uri="{BB962C8B-B14F-4D97-AF65-F5344CB8AC3E}">
        <p14:creationId xmlns:p14="http://schemas.microsoft.com/office/powerpoint/2010/main" val="3283047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3301" y="1464860"/>
            <a:ext cx="8915400" cy="3777622"/>
          </a:xfrm>
        </p:spPr>
        <p:txBody>
          <a:bodyPr>
            <a:normAutofit/>
          </a:bodyPr>
          <a:lstStyle/>
          <a:p>
            <a:r>
              <a:rPr lang="en-US" sz="2400" dirty="0">
                <a:latin typeface="Bell MT" panose="02020503060305020303" pitchFamily="18" charset="0"/>
              </a:rPr>
              <a:t>We can split the postman navigation into four UI structures, as shown in the image below</a:t>
            </a:r>
            <a:r>
              <a:rPr lang="en-US" sz="2400" dirty="0" smtClean="0">
                <a:latin typeface="Bell MT" panose="02020503060305020303" pitchFamily="18" charset="0"/>
              </a:rPr>
              <a:t>.</a:t>
            </a:r>
          </a:p>
          <a:p>
            <a:pPr marL="0" indent="0">
              <a:buNone/>
            </a:pPr>
            <a:endParaRPr lang="en-US" sz="2400" dirty="0">
              <a:latin typeface="Bell MT" panose="02020503060305020303" pitchFamily="18" charset="0"/>
            </a:endParaRPr>
          </a:p>
          <a:p>
            <a:pPr>
              <a:buFont typeface="+mj-lt"/>
              <a:buAutoNum type="arabicPeriod"/>
            </a:pPr>
            <a:r>
              <a:rPr lang="en-US" sz="2400" dirty="0">
                <a:latin typeface="Bell MT" panose="02020503060305020303" pitchFamily="18" charset="0"/>
              </a:rPr>
              <a:t>Header bar</a:t>
            </a:r>
          </a:p>
          <a:p>
            <a:pPr>
              <a:buFont typeface="+mj-lt"/>
              <a:buAutoNum type="arabicPeriod"/>
            </a:pPr>
            <a:r>
              <a:rPr lang="en-US" sz="2400" dirty="0">
                <a:latin typeface="Bell MT" panose="02020503060305020303" pitchFamily="18" charset="0"/>
              </a:rPr>
              <a:t>Sidebar</a:t>
            </a:r>
          </a:p>
          <a:p>
            <a:pPr>
              <a:buFont typeface="+mj-lt"/>
              <a:buAutoNum type="arabicPeriod"/>
            </a:pPr>
            <a:r>
              <a:rPr lang="en-US" sz="2400" dirty="0">
                <a:latin typeface="Bell MT" panose="02020503060305020303" pitchFamily="18" charset="0"/>
              </a:rPr>
              <a:t>Builder section</a:t>
            </a:r>
          </a:p>
          <a:p>
            <a:pPr>
              <a:buFont typeface="+mj-lt"/>
              <a:buAutoNum type="arabicPeriod"/>
            </a:pPr>
            <a:r>
              <a:rPr lang="en-US" sz="2400" dirty="0">
                <a:latin typeface="Bell MT" panose="02020503060305020303" pitchFamily="18" charset="0"/>
              </a:rPr>
              <a:t>Response section</a:t>
            </a:r>
          </a:p>
          <a:p>
            <a:pPr marL="0" indent="0">
              <a:buNone/>
            </a:pPr>
            <a:endParaRPr lang="en-US" sz="2400" dirty="0">
              <a:latin typeface="Bell MT" panose="02020503060305020303" pitchFamily="18" charset="0"/>
            </a:endParaRPr>
          </a:p>
        </p:txBody>
      </p:sp>
    </p:spTree>
    <p:extLst>
      <p:ext uri="{BB962C8B-B14F-4D97-AF65-F5344CB8AC3E}">
        <p14:creationId xmlns:p14="http://schemas.microsoft.com/office/powerpoint/2010/main" val="2179336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683" y="228325"/>
            <a:ext cx="8911687" cy="590541"/>
          </a:xfrm>
        </p:spPr>
        <p:txBody>
          <a:bodyPr>
            <a:normAutofit fontScale="90000"/>
          </a:bodyPr>
          <a:lstStyle/>
          <a:p>
            <a:r>
              <a:rPr lang="en-US" b="1" dirty="0">
                <a:latin typeface="Bell MT" panose="02020503060305020303" pitchFamily="18" charset="0"/>
              </a:rPr>
              <a:t>Builder S</a:t>
            </a:r>
            <a:r>
              <a:rPr lang="en-US" b="1" dirty="0" smtClean="0">
                <a:latin typeface="Bell MT" panose="02020503060305020303" pitchFamily="18" charset="0"/>
              </a:rPr>
              <a:t>ection</a:t>
            </a:r>
            <a:r>
              <a:rPr lang="en-US" b="1" dirty="0">
                <a:latin typeface="Bell MT" panose="02020503060305020303" pitchFamily="18" charset="0"/>
              </a:rPr>
              <a:t/>
            </a:r>
            <a:br>
              <a:rPr lang="en-US" b="1" dirty="0">
                <a:latin typeface="Bell MT" panose="02020503060305020303" pitchFamily="18" charset="0"/>
              </a:rPr>
            </a:br>
            <a:endParaRPr lang="en-US" b="1" dirty="0">
              <a:latin typeface="Bell MT" panose="02020503060305020303" pitchFamily="18" charset="0"/>
            </a:endParaRPr>
          </a:p>
        </p:txBody>
      </p:sp>
      <p:sp>
        <p:nvSpPr>
          <p:cNvPr id="3" name="Content Placeholder 2"/>
          <p:cNvSpPr>
            <a:spLocks noGrp="1"/>
          </p:cNvSpPr>
          <p:nvPr>
            <p:ph idx="1"/>
          </p:nvPr>
        </p:nvSpPr>
        <p:spPr>
          <a:xfrm>
            <a:off x="1388208" y="1214651"/>
            <a:ext cx="10512639" cy="5202072"/>
          </a:xfrm>
        </p:spPr>
        <p:txBody>
          <a:bodyPr>
            <a:normAutofit fontScale="92500" lnSpcReduction="20000"/>
          </a:bodyPr>
          <a:lstStyle/>
          <a:p>
            <a:r>
              <a:rPr lang="en-US" sz="2000" b="1" dirty="0">
                <a:latin typeface="Bell MT" panose="02020503060305020303" pitchFamily="18" charset="0"/>
              </a:rPr>
              <a:t>Untitled Request</a:t>
            </a:r>
            <a:endParaRPr lang="en-US" sz="2000" dirty="0">
              <a:latin typeface="Bell MT" panose="02020503060305020303" pitchFamily="18" charset="0"/>
            </a:endParaRPr>
          </a:p>
          <a:p>
            <a:pPr marL="0" indent="0">
              <a:buNone/>
            </a:pPr>
            <a:r>
              <a:rPr lang="en-US" sz="2000" dirty="0">
                <a:latin typeface="Bell MT" panose="02020503060305020303" pitchFamily="18" charset="0"/>
              </a:rPr>
              <a:t>'Untitled request' is basically the default request title you are working on. The title depends on the type of request method you are working </a:t>
            </a:r>
            <a:r>
              <a:rPr lang="en-US" sz="2000" dirty="0" smtClean="0">
                <a:latin typeface="Bell MT" panose="02020503060305020303" pitchFamily="18" charset="0"/>
              </a:rPr>
              <a:t>on.</a:t>
            </a:r>
          </a:p>
          <a:p>
            <a:pPr marL="0" indent="0">
              <a:buNone/>
            </a:pPr>
            <a:endParaRPr lang="en-US" sz="2000" dirty="0" smtClean="0">
              <a:latin typeface="Bell MT" panose="02020503060305020303" pitchFamily="18" charset="0"/>
            </a:endParaRPr>
          </a:p>
          <a:p>
            <a:r>
              <a:rPr lang="en-US" sz="2000" b="1" dirty="0">
                <a:latin typeface="Bell MT" panose="02020503060305020303" pitchFamily="18" charset="0"/>
              </a:rPr>
              <a:t>Request URL or Endpoint</a:t>
            </a:r>
            <a:endParaRPr lang="en-US" sz="2000" dirty="0">
              <a:latin typeface="Bell MT" panose="02020503060305020303" pitchFamily="18" charset="0"/>
            </a:endParaRPr>
          </a:p>
          <a:p>
            <a:pPr marL="0" indent="0">
              <a:buNone/>
            </a:pPr>
            <a:r>
              <a:rPr lang="en-US" sz="2000" dirty="0">
                <a:latin typeface="Bell MT" panose="02020503060305020303" pitchFamily="18" charset="0"/>
              </a:rPr>
              <a:t>This URL option is like any other browser URL. In this, we mention the link to where the API will communicate with</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err="1">
                <a:latin typeface="Bell MT" panose="02020503060305020303" pitchFamily="18" charset="0"/>
              </a:rPr>
              <a:t>Params</a:t>
            </a:r>
            <a:endParaRPr lang="en-US" sz="2000" dirty="0">
              <a:latin typeface="Bell MT" panose="02020503060305020303" pitchFamily="18" charset="0"/>
            </a:endParaRPr>
          </a:p>
          <a:p>
            <a:pPr marL="0" indent="0">
              <a:buNone/>
            </a:pPr>
            <a:r>
              <a:rPr lang="en-US" sz="2000" dirty="0">
                <a:latin typeface="Bell MT" panose="02020503060305020303" pitchFamily="18" charset="0"/>
              </a:rPr>
              <a:t>This option is used to write the parameters of the request. These parameters include key values and descriptions</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a:latin typeface="Bell MT" panose="02020503060305020303" pitchFamily="18" charset="0"/>
              </a:rPr>
              <a:t>Authorization</a:t>
            </a:r>
            <a:endParaRPr lang="en-US" sz="2000" dirty="0">
              <a:latin typeface="Bell MT" panose="02020503060305020303" pitchFamily="18" charset="0"/>
            </a:endParaRPr>
          </a:p>
          <a:p>
            <a:pPr marL="0" indent="0">
              <a:buNone/>
            </a:pPr>
            <a:r>
              <a:rPr lang="en-US" sz="2000" dirty="0">
                <a:latin typeface="Bell MT" panose="02020503060305020303" pitchFamily="18" charset="0"/>
              </a:rPr>
              <a:t>The authorization process is required to access the APIs. This process verifies whether you have permission from the server to access the data you want. We will discuss this as a complete chapter </a:t>
            </a:r>
            <a:r>
              <a:rPr lang="en-US" sz="2000" dirty="0" smtClean="0">
                <a:latin typeface="Bell MT" panose="02020503060305020303" pitchFamily="18" charset="0"/>
              </a:rPr>
              <a:t>tomorrow.</a:t>
            </a:r>
            <a:endParaRPr lang="en-US" sz="2000"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224713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505" y="368490"/>
            <a:ext cx="9730403" cy="6100550"/>
          </a:xfrm>
        </p:spPr>
        <p:txBody>
          <a:bodyPr>
            <a:normAutofit/>
          </a:bodyPr>
          <a:lstStyle/>
          <a:p>
            <a:r>
              <a:rPr lang="en-US" sz="2000" b="1" dirty="0">
                <a:latin typeface="Bell MT" panose="02020503060305020303" pitchFamily="18" charset="0"/>
              </a:rPr>
              <a:t>Headers</a:t>
            </a:r>
            <a:endParaRPr lang="en-US" sz="2000" dirty="0">
              <a:latin typeface="Bell MT" panose="02020503060305020303" pitchFamily="18" charset="0"/>
            </a:endParaRPr>
          </a:p>
          <a:p>
            <a:pPr marL="0" indent="0">
              <a:buNone/>
            </a:pPr>
            <a:r>
              <a:rPr lang="en-US" sz="2000" dirty="0">
                <a:latin typeface="Bell MT" panose="02020503060305020303" pitchFamily="18" charset="0"/>
              </a:rPr>
              <a:t>An HTTP request header is the additional data that is required to send along with the request. This header information is required for proper two-direction communication between the client and the server</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a:latin typeface="Bell MT" panose="02020503060305020303" pitchFamily="18" charset="0"/>
              </a:rPr>
              <a:t>Body</a:t>
            </a:r>
            <a:endParaRPr lang="en-US" sz="2000" dirty="0">
              <a:latin typeface="Bell MT" panose="02020503060305020303" pitchFamily="18" charset="0"/>
            </a:endParaRPr>
          </a:p>
          <a:p>
            <a:pPr marL="0" indent="0">
              <a:buNone/>
            </a:pPr>
            <a:r>
              <a:rPr lang="en-US" sz="2000" dirty="0">
                <a:latin typeface="Bell MT" panose="02020503060305020303" pitchFamily="18" charset="0"/>
              </a:rPr>
              <a:t>It let you specify the data type that you need to send with a request. There are various types of body data that you can send to match your API</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smtClean="0">
                <a:latin typeface="Bell MT" panose="02020503060305020303" pitchFamily="18" charset="0"/>
              </a:rPr>
              <a:t>Test </a:t>
            </a:r>
            <a:r>
              <a:rPr lang="en-US" sz="2000" b="1" dirty="0">
                <a:latin typeface="Bell MT" panose="02020503060305020303" pitchFamily="18" charset="0"/>
              </a:rPr>
              <a:t>scripts</a:t>
            </a:r>
            <a:endParaRPr lang="en-US" sz="2000" dirty="0">
              <a:latin typeface="Bell MT" panose="02020503060305020303" pitchFamily="18" charset="0"/>
            </a:endParaRPr>
          </a:p>
          <a:p>
            <a:pPr marL="0" indent="0">
              <a:buNone/>
            </a:pPr>
            <a:r>
              <a:rPr lang="en-US" sz="2000" dirty="0">
                <a:latin typeface="Bell MT" panose="02020503060305020303" pitchFamily="18" charset="0"/>
              </a:rPr>
              <a:t>It is executed during the request. It is also written in JavaScript. This helps you to ensure that API works as intended. Testing is important as it sets up checkpoints to verify whether the response status is ok and retrieved data is as expected.</a:t>
            </a:r>
          </a:p>
          <a:p>
            <a:pPr marL="0" indent="0">
              <a:buNone/>
            </a:pPr>
            <a:endParaRPr lang="en-US" dirty="0">
              <a:latin typeface="Bell MT" panose="02020503060305020303" pitchFamily="18" charset="0"/>
            </a:endParaRPr>
          </a:p>
        </p:txBody>
      </p:sp>
    </p:spTree>
    <p:extLst>
      <p:ext uri="{BB962C8B-B14F-4D97-AF65-F5344CB8AC3E}">
        <p14:creationId xmlns:p14="http://schemas.microsoft.com/office/powerpoint/2010/main" val="288576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2889" y="1628633"/>
            <a:ext cx="10085245" cy="3777622"/>
          </a:xfrm>
        </p:spPr>
        <p:txBody>
          <a:bodyPr>
            <a:normAutofit/>
          </a:bodyPr>
          <a:lstStyle/>
          <a:p>
            <a:pPr marL="0" indent="0" algn="ctr">
              <a:buNone/>
            </a:pPr>
            <a:r>
              <a:rPr lang="en-US" sz="4800" b="1" dirty="0" smtClean="0">
                <a:solidFill>
                  <a:srgbClr val="FF0000"/>
                </a:solidFill>
                <a:latin typeface="Bell MT" panose="02020503060305020303" pitchFamily="18" charset="0"/>
              </a:rPr>
              <a:t>LET’s START WORKING WITH POSTMAN</a:t>
            </a:r>
            <a:endParaRPr lang="en-US" sz="4800" b="1" dirty="0">
              <a:solidFill>
                <a:srgbClr val="FF0000"/>
              </a:solidFill>
              <a:latin typeface="Bell MT" panose="02020503060305020303" pitchFamily="18" charset="0"/>
            </a:endParaRPr>
          </a:p>
        </p:txBody>
      </p:sp>
    </p:spTree>
    <p:extLst>
      <p:ext uri="{BB962C8B-B14F-4D97-AF65-F5344CB8AC3E}">
        <p14:creationId xmlns:p14="http://schemas.microsoft.com/office/powerpoint/2010/main" val="36981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480" y="501281"/>
            <a:ext cx="8911687" cy="699723"/>
          </a:xfrm>
        </p:spPr>
        <p:txBody>
          <a:bodyPr/>
          <a:lstStyle/>
          <a:p>
            <a:r>
              <a:rPr lang="en-US" b="1" dirty="0" smtClean="0">
                <a:latin typeface="Bell MT" panose="02020503060305020303" pitchFamily="18" charset="0"/>
              </a:rPr>
              <a:t>What is </a:t>
            </a:r>
            <a:r>
              <a:rPr lang="en-US" b="1" dirty="0">
                <a:latin typeface="Bell MT" panose="02020503060305020303" pitchFamily="18" charset="0"/>
              </a:rPr>
              <a:t>Postman???</a:t>
            </a:r>
            <a:endParaRPr lang="en-US" dirty="0"/>
          </a:p>
        </p:txBody>
      </p:sp>
      <p:sp>
        <p:nvSpPr>
          <p:cNvPr id="4" name="Content Placeholder 3"/>
          <p:cNvSpPr>
            <a:spLocks noGrp="1"/>
          </p:cNvSpPr>
          <p:nvPr>
            <p:ph idx="1"/>
          </p:nvPr>
        </p:nvSpPr>
        <p:spPr>
          <a:xfrm>
            <a:off x="934570" y="1392071"/>
            <a:ext cx="10945505" cy="5078313"/>
          </a:xfrm>
          <a:prstGeom prst="rect">
            <a:avLst/>
          </a:prstGeom>
        </p:spPr>
        <p:txBody>
          <a:bodyPr wrap="square">
            <a:spAutoFit/>
          </a:bodyPr>
          <a:lstStyle/>
          <a:p>
            <a:pPr lvl="1">
              <a:buFont typeface="Arial" panose="020B0604020202020204" pitchFamily="34" charset="0"/>
              <a:buChar char="•"/>
            </a:pPr>
            <a:r>
              <a:rPr lang="en-US" sz="2200" b="0" dirty="0" smtClean="0">
                <a:solidFill>
                  <a:srgbClr val="000000"/>
                </a:solidFill>
                <a:effectLst/>
                <a:latin typeface="Sitka Display" panose="02000505000000020004" pitchFamily="2" charset="0"/>
              </a:rPr>
              <a:t>Postman is a standalone software testing API platform to test, design, modify, and document APIs. </a:t>
            </a:r>
          </a:p>
          <a:p>
            <a:pPr marL="0" indent="0">
              <a:buNone/>
            </a:pPr>
            <a:endParaRPr lang="en-US" sz="2400" b="0" dirty="0" smtClean="0">
              <a:solidFill>
                <a:srgbClr val="000000"/>
              </a:solidFill>
              <a:effectLst/>
              <a:latin typeface="Sitka Display" panose="02000505000000020004" pitchFamily="2" charset="0"/>
            </a:endParaRPr>
          </a:p>
          <a:p>
            <a:pPr lvl="1">
              <a:buFont typeface="Arial" panose="020B0604020202020204" pitchFamily="34" charset="0"/>
              <a:buChar char="•"/>
            </a:pPr>
            <a:r>
              <a:rPr lang="en-US" sz="2200" b="0" dirty="0" smtClean="0">
                <a:solidFill>
                  <a:srgbClr val="000000"/>
                </a:solidFill>
                <a:effectLst/>
                <a:latin typeface="Sitka Display" panose="02000505000000020004" pitchFamily="2" charset="0"/>
              </a:rPr>
              <a:t>It is a simple Graphic User Interface for sending and viewing HTTP requests and responses.</a:t>
            </a:r>
          </a:p>
          <a:p>
            <a:pPr marL="0" indent="0">
              <a:buNone/>
            </a:pPr>
            <a:endParaRPr lang="en-US" sz="2400" b="0" dirty="0" smtClean="0">
              <a:solidFill>
                <a:srgbClr val="000000"/>
              </a:solidFill>
              <a:effectLst/>
              <a:latin typeface="Sitka Display" panose="02000505000000020004" pitchFamily="2" charset="0"/>
            </a:endParaRPr>
          </a:p>
          <a:p>
            <a:pPr lvl="1">
              <a:buFont typeface="Arial" panose="020B0604020202020204" pitchFamily="34" charset="0"/>
              <a:buChar char="•"/>
            </a:pPr>
            <a:r>
              <a:rPr lang="en-US" sz="2200" b="0" dirty="0" smtClean="0">
                <a:solidFill>
                  <a:srgbClr val="000000"/>
                </a:solidFill>
                <a:effectLst/>
                <a:latin typeface="Sitka Display" panose="02000505000000020004" pitchFamily="2" charset="0"/>
              </a:rPr>
              <a:t>While using Postman, for testing purposes, one doesn't need to write any HTTP client network code. Instead, we build test suites called collections and let Postman interact with the API.</a:t>
            </a:r>
          </a:p>
          <a:p>
            <a:pPr marL="0" indent="0">
              <a:buNone/>
            </a:pPr>
            <a:endParaRPr lang="en-US" sz="2400" b="0" dirty="0" smtClean="0">
              <a:solidFill>
                <a:srgbClr val="000000"/>
              </a:solidFill>
              <a:effectLst/>
              <a:latin typeface="Sitka Display" panose="02000505000000020004" pitchFamily="2" charset="0"/>
            </a:endParaRPr>
          </a:p>
          <a:p>
            <a:pPr lvl="1">
              <a:buFont typeface="Arial" panose="020B0604020202020204" pitchFamily="34" charset="0"/>
              <a:buChar char="•"/>
            </a:pPr>
            <a:r>
              <a:rPr lang="en-US" sz="2200" b="0" dirty="0" smtClean="0">
                <a:solidFill>
                  <a:srgbClr val="000000"/>
                </a:solidFill>
                <a:effectLst/>
                <a:latin typeface="Sitka Display" panose="02000505000000020004" pitchFamily="2" charset="0"/>
              </a:rPr>
              <a:t>This tool has the ability to make various types of HTTP requests like GET, POST, PUT, DELETE.</a:t>
            </a:r>
            <a:endParaRPr lang="en-US" sz="2200" b="0" dirty="0">
              <a:solidFill>
                <a:srgbClr val="000000"/>
              </a:solidFill>
              <a:effectLst/>
              <a:latin typeface="Sitka Display" panose="02000505000000020004" pitchFamily="2" charset="0"/>
            </a:endParaRPr>
          </a:p>
        </p:txBody>
      </p:sp>
    </p:spTree>
    <p:extLst>
      <p:ext uri="{BB962C8B-B14F-4D97-AF65-F5344CB8AC3E}">
        <p14:creationId xmlns:p14="http://schemas.microsoft.com/office/powerpoint/2010/main" val="3664944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298" y="228325"/>
            <a:ext cx="8911687" cy="727018"/>
          </a:xfrm>
        </p:spPr>
        <p:txBody>
          <a:bodyPr/>
          <a:lstStyle/>
          <a:p>
            <a:r>
              <a:rPr lang="en-US" b="1" dirty="0" smtClean="0">
                <a:latin typeface="Bell MT" panose="02020503060305020303" pitchFamily="18" charset="0"/>
              </a:rPr>
              <a:t>Why Postman???</a:t>
            </a:r>
            <a:endParaRPr lang="en-US" b="1" dirty="0">
              <a:latin typeface="Bell MT" panose="02020503060305020303" pitchFamily="18" charset="0"/>
            </a:endParaRPr>
          </a:p>
        </p:txBody>
      </p:sp>
      <p:sp>
        <p:nvSpPr>
          <p:cNvPr id="3" name="Content Placeholder 2"/>
          <p:cNvSpPr>
            <a:spLocks noGrp="1"/>
          </p:cNvSpPr>
          <p:nvPr>
            <p:ph idx="1"/>
          </p:nvPr>
        </p:nvSpPr>
        <p:spPr>
          <a:xfrm>
            <a:off x="1542197" y="1146412"/>
            <a:ext cx="10426889" cy="5063320"/>
          </a:xfrm>
        </p:spPr>
        <p:txBody>
          <a:bodyPr>
            <a:noAutofit/>
          </a:bodyPr>
          <a:lstStyle/>
          <a:p>
            <a:r>
              <a:rPr lang="en-US" sz="2000" b="1" dirty="0">
                <a:latin typeface="Bell MT" panose="02020503060305020303" pitchFamily="18" charset="0"/>
              </a:rPr>
              <a:t>Accessibility-</a:t>
            </a:r>
            <a:r>
              <a:rPr lang="en-US" sz="2000" dirty="0">
                <a:latin typeface="Bell MT" panose="02020503060305020303" pitchFamily="18" charset="0"/>
              </a:rPr>
              <a:t> One can use it anywhere after installing Postman into the device by simply logging in to the account</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a:latin typeface="Bell MT" panose="02020503060305020303" pitchFamily="18" charset="0"/>
              </a:rPr>
              <a:t>Use Collections</a:t>
            </a:r>
            <a:r>
              <a:rPr lang="en-US" sz="2000" dirty="0">
                <a:latin typeface="Bell MT" panose="02020503060305020303" pitchFamily="18" charset="0"/>
              </a:rPr>
              <a:t>-Postman allows users to build collections for their API-calls. Every set can create multiple requests and subfolders. It will help to organize the test suites</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smtClean="0">
                <a:latin typeface="Bell MT" panose="02020503060305020303" pitchFamily="18" charset="0"/>
              </a:rPr>
              <a:t>Automation </a:t>
            </a:r>
            <a:r>
              <a:rPr lang="en-US" sz="2000" b="1" dirty="0">
                <a:latin typeface="Bell MT" panose="02020503060305020303" pitchFamily="18" charset="0"/>
              </a:rPr>
              <a:t>Testing-</a:t>
            </a:r>
            <a:r>
              <a:rPr lang="en-US" sz="2000" dirty="0">
                <a:latin typeface="Bell MT" panose="02020503060305020303" pitchFamily="18" charset="0"/>
              </a:rPr>
              <a:t>Tests can be performed in several repetitions or iterations by using the Collection </a:t>
            </a:r>
            <a:r>
              <a:rPr lang="en-US" sz="2000" dirty="0" smtClean="0">
                <a:latin typeface="Bell MT" panose="02020503060305020303" pitchFamily="18" charset="0"/>
              </a:rPr>
              <a:t>Runner, </a:t>
            </a:r>
            <a:r>
              <a:rPr lang="en-US" sz="2000" dirty="0">
                <a:latin typeface="Bell MT" panose="02020503060305020303" pitchFamily="18" charset="0"/>
              </a:rPr>
              <a:t>which saves time for repeated tests</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smtClean="0">
                <a:latin typeface="Bell MT" panose="02020503060305020303" pitchFamily="18" charset="0"/>
              </a:rPr>
              <a:t>Debugging-</a:t>
            </a:r>
            <a:r>
              <a:rPr lang="en-US" sz="2000" dirty="0">
                <a:latin typeface="Bell MT" panose="02020503060305020303" pitchFamily="18" charset="0"/>
              </a:rPr>
              <a:t> To effectively debug the tests, the postman console helps to track what data is being retrieved</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a:p>
            <a:r>
              <a:rPr lang="en-US" sz="2000" b="1" dirty="0">
                <a:latin typeface="Bell MT" panose="02020503060305020303" pitchFamily="18" charset="0"/>
              </a:rPr>
              <a:t>Collaboration-</a:t>
            </a:r>
            <a:r>
              <a:rPr lang="en-US" sz="2000" dirty="0">
                <a:latin typeface="Bell MT" panose="02020503060305020303" pitchFamily="18" charset="0"/>
              </a:rPr>
              <a:t> You can import or export collections and environments to enhance the sharing of files. You may also use a direct connection to share the collections</a:t>
            </a:r>
            <a:r>
              <a:rPr lang="en-US" sz="2000" dirty="0" smtClean="0">
                <a:latin typeface="Bell MT" panose="02020503060305020303" pitchFamily="18" charset="0"/>
              </a:rPr>
              <a:t>.</a:t>
            </a:r>
            <a:endParaRPr lang="en-US" sz="2000" dirty="0">
              <a:latin typeface="Bell MT" panose="02020503060305020303" pitchFamily="18" charset="0"/>
            </a:endParaRPr>
          </a:p>
        </p:txBody>
      </p:sp>
    </p:spTree>
    <p:extLst>
      <p:ext uri="{BB962C8B-B14F-4D97-AF65-F5344CB8AC3E}">
        <p14:creationId xmlns:p14="http://schemas.microsoft.com/office/powerpoint/2010/main" val="1327291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3" y="392098"/>
            <a:ext cx="8911687" cy="686075"/>
          </a:xfrm>
        </p:spPr>
        <p:txBody>
          <a:bodyPr/>
          <a:lstStyle/>
          <a:p>
            <a:r>
              <a:rPr lang="en-US" dirty="0" smtClean="0">
                <a:latin typeface="Bell MT" panose="02020503060305020303" pitchFamily="18" charset="0"/>
              </a:rPr>
              <a:t>GET </a:t>
            </a:r>
            <a:r>
              <a:rPr lang="en-US" dirty="0" err="1" smtClean="0">
                <a:latin typeface="Bell MT" panose="02020503060305020303" pitchFamily="18" charset="0"/>
              </a:rPr>
              <a:t>vs</a:t>
            </a:r>
            <a:r>
              <a:rPr lang="en-US" dirty="0" smtClean="0">
                <a:latin typeface="Bell MT" panose="02020503060305020303" pitchFamily="18" charset="0"/>
              </a:rPr>
              <a:t> POST Request</a:t>
            </a:r>
            <a:endParaRPr lang="en-US" dirty="0">
              <a:latin typeface="Bell MT" panose="020205030603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1208633"/>
              </p:ext>
            </p:extLst>
          </p:nvPr>
        </p:nvGraphicFramePr>
        <p:xfrm>
          <a:off x="423081" y="1296534"/>
          <a:ext cx="11450471" cy="3721759"/>
        </p:xfrm>
        <a:graphic>
          <a:graphicData uri="http://schemas.openxmlformats.org/drawingml/2006/table">
            <a:tbl>
              <a:tblPr/>
              <a:tblGrid>
                <a:gridCol w="2822932"/>
                <a:gridCol w="3286238"/>
                <a:gridCol w="5341301"/>
              </a:tblGrid>
              <a:tr h="201539">
                <a:tc>
                  <a:txBody>
                    <a:bodyPr/>
                    <a:lstStyle/>
                    <a:p>
                      <a:pPr algn="l" fontAlgn="t"/>
                      <a:r>
                        <a:rPr lang="en-US" sz="1800" dirty="0">
                          <a:effectLst/>
                          <a:latin typeface="Bell MT" panose="02020503060305020303" pitchFamily="18" charset="0"/>
                        </a:rPr>
                        <a:t> </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latin typeface="Bell MT" panose="02020503060305020303" pitchFamily="18" charset="0"/>
                        </a:rPr>
                        <a:t>GET</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latin typeface="Bell MT" panose="02020503060305020303" pitchFamily="18" charset="0"/>
                        </a:rPr>
                        <a:t>POST</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19779">
                <a:tc>
                  <a:txBody>
                    <a:bodyPr/>
                    <a:lstStyle/>
                    <a:p>
                      <a:pPr algn="l" fontAlgn="t"/>
                      <a:r>
                        <a:rPr lang="en-US" sz="1800" dirty="0">
                          <a:effectLst/>
                          <a:latin typeface="Bell MT" panose="02020503060305020303" pitchFamily="18" charset="0"/>
                        </a:rPr>
                        <a:t>BACK button/Reload</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dirty="0">
                          <a:effectLst/>
                          <a:latin typeface="Bell MT" panose="02020503060305020303" pitchFamily="18" charset="0"/>
                        </a:rPr>
                        <a:t>Harmless</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a:effectLst/>
                          <a:latin typeface="Bell MT" panose="02020503060305020303" pitchFamily="18" charset="0"/>
                        </a:rPr>
                        <a:t>Data will be re-submitted (the browser should alert the user that the data are about to be re-submitted)</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201539">
                <a:tc>
                  <a:txBody>
                    <a:bodyPr/>
                    <a:lstStyle/>
                    <a:p>
                      <a:pPr algn="l" fontAlgn="t"/>
                      <a:r>
                        <a:rPr lang="en-US" sz="1800" dirty="0">
                          <a:effectLst/>
                          <a:latin typeface="Bell MT" panose="02020503060305020303" pitchFamily="18" charset="0"/>
                        </a:rPr>
                        <a:t>Bookmarked</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latin typeface="Bell MT" panose="02020503060305020303" pitchFamily="18" charset="0"/>
                        </a:rPr>
                        <a:t>Can be bookmarked</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latin typeface="Bell MT" panose="02020503060305020303" pitchFamily="18" charset="0"/>
                        </a:rPr>
                        <a:t>Cannot be bookmarked</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01539">
                <a:tc>
                  <a:txBody>
                    <a:bodyPr/>
                    <a:lstStyle/>
                    <a:p>
                      <a:pPr algn="l" fontAlgn="t"/>
                      <a:r>
                        <a:rPr lang="en-US" sz="1800" dirty="0">
                          <a:effectLst/>
                          <a:latin typeface="Bell MT" panose="02020503060305020303" pitchFamily="18" charset="0"/>
                        </a:rPr>
                        <a:t>Cached</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dirty="0">
                          <a:effectLst/>
                          <a:latin typeface="Bell MT" panose="02020503060305020303" pitchFamily="18" charset="0"/>
                        </a:rPr>
                        <a:t>Can be cached</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a:effectLst/>
                          <a:latin typeface="Bell MT" panose="02020503060305020303" pitchFamily="18" charset="0"/>
                        </a:rPr>
                        <a:t>Not cached</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331098">
                <a:tc>
                  <a:txBody>
                    <a:bodyPr/>
                    <a:lstStyle/>
                    <a:p>
                      <a:pPr algn="l" fontAlgn="t"/>
                      <a:r>
                        <a:rPr lang="en-US" sz="1800" dirty="0">
                          <a:effectLst/>
                          <a:latin typeface="Bell MT" panose="02020503060305020303" pitchFamily="18" charset="0"/>
                        </a:rPr>
                        <a:t>History</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dirty="0">
                          <a:effectLst/>
                          <a:latin typeface="Bell MT" panose="02020503060305020303" pitchFamily="18" charset="0"/>
                        </a:rPr>
                        <a:t>Parameters remain in browser history</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a:effectLst/>
                          <a:latin typeface="Bell MT" panose="02020503060305020303" pitchFamily="18" charset="0"/>
                        </a:rPr>
                        <a:t>Parameters are not saved in browser history</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978900">
                <a:tc>
                  <a:txBody>
                    <a:bodyPr/>
                    <a:lstStyle/>
                    <a:p>
                      <a:pPr algn="l" fontAlgn="t"/>
                      <a:r>
                        <a:rPr lang="en-US" sz="1800" dirty="0">
                          <a:effectLst/>
                          <a:latin typeface="Bell MT" panose="02020503060305020303" pitchFamily="18" charset="0"/>
                        </a:rPr>
                        <a:t>Restrictions on data length</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latin typeface="Bell MT" panose="02020503060305020303" pitchFamily="18" charset="0"/>
                        </a:rPr>
                        <a:t>Yes, when sending data, the GET method adds the data to the URL; and the length of a URL is limited (maximum URL length is 2048 characters)</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latin typeface="Bell MT" panose="02020503060305020303" pitchFamily="18" charset="0"/>
                        </a:rPr>
                        <a:t>No restrictions</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03500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5253" y="392098"/>
            <a:ext cx="8911687" cy="686075"/>
          </a:xfrm>
        </p:spPr>
        <p:txBody>
          <a:bodyPr/>
          <a:lstStyle/>
          <a:p>
            <a:r>
              <a:rPr lang="en-US" dirty="0" smtClean="0">
                <a:latin typeface="Bell MT" panose="02020503060305020303" pitchFamily="18" charset="0"/>
              </a:rPr>
              <a:t>GET </a:t>
            </a:r>
            <a:r>
              <a:rPr lang="en-US" dirty="0" err="1" smtClean="0">
                <a:latin typeface="Bell MT" panose="02020503060305020303" pitchFamily="18" charset="0"/>
              </a:rPr>
              <a:t>vs</a:t>
            </a:r>
            <a:r>
              <a:rPr lang="en-US" dirty="0" smtClean="0">
                <a:latin typeface="Bell MT" panose="02020503060305020303" pitchFamily="18" charset="0"/>
              </a:rPr>
              <a:t> POST Request</a:t>
            </a:r>
            <a:endParaRPr lang="en-US" dirty="0">
              <a:latin typeface="Bell MT" panose="02020503060305020303"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4886603"/>
              </p:ext>
            </p:extLst>
          </p:nvPr>
        </p:nvGraphicFramePr>
        <p:xfrm>
          <a:off x="491320" y="1828796"/>
          <a:ext cx="11450471" cy="3229566"/>
        </p:xfrm>
        <a:graphic>
          <a:graphicData uri="http://schemas.openxmlformats.org/drawingml/2006/table">
            <a:tbl>
              <a:tblPr/>
              <a:tblGrid>
                <a:gridCol w="2822932"/>
                <a:gridCol w="3286238"/>
                <a:gridCol w="5341301"/>
              </a:tblGrid>
              <a:tr h="201539">
                <a:tc>
                  <a:txBody>
                    <a:bodyPr/>
                    <a:lstStyle/>
                    <a:p>
                      <a:pPr algn="l" fontAlgn="t"/>
                      <a:r>
                        <a:rPr lang="en-US" sz="1800" dirty="0">
                          <a:effectLst/>
                          <a:latin typeface="Bell MT" panose="02020503060305020303" pitchFamily="18" charset="0"/>
                        </a:rPr>
                        <a:t> </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latin typeface="Bell MT" panose="02020503060305020303" pitchFamily="18" charset="0"/>
                        </a:rPr>
                        <a:t>GET</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latin typeface="Bell MT" panose="02020503060305020303" pitchFamily="18" charset="0"/>
                        </a:rPr>
                        <a:t>POST</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1098">
                <a:tc>
                  <a:txBody>
                    <a:bodyPr/>
                    <a:lstStyle/>
                    <a:p>
                      <a:pPr algn="l" fontAlgn="t"/>
                      <a:r>
                        <a:rPr lang="en-US" sz="1800" dirty="0">
                          <a:effectLst/>
                          <a:latin typeface="Bell MT" panose="02020503060305020303" pitchFamily="18" charset="0"/>
                        </a:rPr>
                        <a:t>Restrictions on data type</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dirty="0">
                          <a:effectLst/>
                          <a:latin typeface="Bell MT" panose="02020503060305020303" pitchFamily="18" charset="0"/>
                        </a:rPr>
                        <a:t>Only ASCII characters allowed</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dirty="0">
                          <a:effectLst/>
                          <a:latin typeface="Bell MT" panose="02020503060305020303" pitchFamily="18" charset="0"/>
                        </a:rPr>
                        <a:t>No restrictions. Binary data is also allowed</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1238021">
                <a:tc>
                  <a:txBody>
                    <a:bodyPr/>
                    <a:lstStyle/>
                    <a:p>
                      <a:pPr algn="l" fontAlgn="t"/>
                      <a:r>
                        <a:rPr lang="en-US" sz="1800" dirty="0">
                          <a:effectLst/>
                          <a:latin typeface="Bell MT" panose="02020503060305020303" pitchFamily="18" charset="0"/>
                        </a:rPr>
                        <a:t>Security</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latin typeface="Bell MT" panose="02020503060305020303" pitchFamily="18" charset="0"/>
                        </a:rPr>
                        <a:t>GET is less secure compared to POST because data sent is part of the URL</a:t>
                      </a:r>
                      <a:br>
                        <a:rPr lang="en-US" sz="1800">
                          <a:effectLst/>
                          <a:latin typeface="Bell MT" panose="02020503060305020303" pitchFamily="18" charset="0"/>
                        </a:rPr>
                      </a:br>
                      <a:r>
                        <a:rPr lang="en-US" sz="1800">
                          <a:effectLst/>
                          <a:latin typeface="Bell MT" panose="02020503060305020303" pitchFamily="18" charset="0"/>
                        </a:rPr>
                        <a:t/>
                      </a:r>
                      <a:br>
                        <a:rPr lang="en-US" sz="1800">
                          <a:effectLst/>
                          <a:latin typeface="Bell MT" panose="02020503060305020303" pitchFamily="18" charset="0"/>
                        </a:rPr>
                      </a:br>
                      <a:r>
                        <a:rPr lang="en-US" sz="1800">
                          <a:effectLst/>
                          <a:latin typeface="Bell MT" panose="02020503060305020303" pitchFamily="18" charset="0"/>
                        </a:rPr>
                        <a:t>Never use GET when sending passwords or other sensitive information!</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latin typeface="Bell MT" panose="02020503060305020303" pitchFamily="18" charset="0"/>
                        </a:rPr>
                        <a:t>POST is a little safer than GET because the parameters are not stored in browser history or in web server logs</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31098">
                <a:tc>
                  <a:txBody>
                    <a:bodyPr/>
                    <a:lstStyle/>
                    <a:p>
                      <a:pPr algn="l" fontAlgn="t"/>
                      <a:r>
                        <a:rPr lang="en-US" sz="1800" dirty="0">
                          <a:effectLst/>
                          <a:latin typeface="Bell MT" panose="02020503060305020303" pitchFamily="18" charset="0"/>
                        </a:rPr>
                        <a:t>Visibility</a:t>
                      </a:r>
                    </a:p>
                  </a:txBody>
                  <a:tcPr marL="51757"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a:effectLst/>
                          <a:latin typeface="Bell MT" panose="02020503060305020303" pitchFamily="18" charset="0"/>
                        </a:rPr>
                        <a:t>Data is visible to everyone in the URL</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algn="l" fontAlgn="t"/>
                      <a:r>
                        <a:rPr lang="en-US" sz="1800" dirty="0">
                          <a:effectLst/>
                          <a:latin typeface="Bell MT" panose="02020503060305020303" pitchFamily="18" charset="0"/>
                        </a:rPr>
                        <a:t>Data is not displayed in the URL</a:t>
                      </a:r>
                    </a:p>
                  </a:txBody>
                  <a:tcPr marL="25878" marR="25878" marT="25878" marB="258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585903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b="1" dirty="0" smtClean="0">
                <a:solidFill>
                  <a:srgbClr val="FF0000"/>
                </a:solidFill>
                <a:latin typeface="Bell MT" panose="02020503060305020303" pitchFamily="18" charset="0"/>
              </a:rPr>
              <a:t>INSTALLATION</a:t>
            </a:r>
            <a:endParaRPr lang="en-US" sz="4800" b="1" dirty="0">
              <a:solidFill>
                <a:srgbClr val="FF0000"/>
              </a:solidFill>
              <a:latin typeface="Bell MT" panose="02020503060305020303" pitchFamily="18" charset="0"/>
            </a:endParaRPr>
          </a:p>
        </p:txBody>
      </p:sp>
    </p:spTree>
    <p:extLst>
      <p:ext uri="{BB962C8B-B14F-4D97-AF65-F5344CB8AC3E}">
        <p14:creationId xmlns:p14="http://schemas.microsoft.com/office/powerpoint/2010/main" val="341514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9" y="624110"/>
            <a:ext cx="9784994" cy="1280890"/>
          </a:xfrm>
        </p:spPr>
        <p:txBody>
          <a:bodyPr>
            <a:normAutofit/>
          </a:bodyPr>
          <a:lstStyle/>
          <a:p>
            <a:r>
              <a:rPr lang="en-US" sz="2400" b="1" dirty="0">
                <a:latin typeface="Bell MT" panose="02020503060305020303" pitchFamily="18" charset="0"/>
              </a:rPr>
              <a:t>Step-1:</a:t>
            </a:r>
            <a:r>
              <a:rPr lang="en-US" sz="2400" dirty="0">
                <a:latin typeface="Bell MT" panose="02020503060305020303" pitchFamily="18" charset="0"/>
              </a:rPr>
              <a:t> Go to the link </a:t>
            </a:r>
            <a:r>
              <a:rPr lang="en-US" sz="2400" dirty="0">
                <a:latin typeface="Bell MT" panose="02020503060305020303" pitchFamily="18" charset="0"/>
                <a:hlinkClick r:id="rId2"/>
              </a:rPr>
              <a:t>https://www.postman.com/downloads/</a:t>
            </a:r>
            <a:r>
              <a:rPr lang="en-US" sz="2400" dirty="0">
                <a:latin typeface="Bell MT" panose="02020503060305020303" pitchFamily="18" charset="0"/>
              </a:rPr>
              <a:t> and click download for Mac or Windows or Linux based on your operating system.</a:t>
            </a:r>
          </a:p>
        </p:txBody>
      </p:sp>
      <p:sp>
        <p:nvSpPr>
          <p:cNvPr id="3" name="Content Placeholder 2"/>
          <p:cNvSpPr>
            <a:spLocks noGrp="1"/>
          </p:cNvSpPr>
          <p:nvPr>
            <p:ph idx="1"/>
          </p:nvPr>
        </p:nvSpPr>
        <p:spPr/>
        <p:txBody>
          <a:bodyPr/>
          <a:lstStyle/>
          <a:p>
            <a:endParaRPr lang="en-US" dirty="0"/>
          </a:p>
        </p:txBody>
      </p:sp>
      <p:pic>
        <p:nvPicPr>
          <p:cNvPr id="1026" name="Picture 2" descr="Installation and Upd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726" y="1812610"/>
            <a:ext cx="8858751" cy="4724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607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618" y="204716"/>
            <a:ext cx="9784994" cy="5706506"/>
          </a:xfrm>
        </p:spPr>
        <p:txBody>
          <a:bodyPr>
            <a:normAutofit/>
          </a:bodyPr>
          <a:lstStyle/>
          <a:p>
            <a:pPr marL="0" indent="0">
              <a:buNone/>
            </a:pPr>
            <a:r>
              <a:rPr lang="en-US" sz="2000" b="1" dirty="0" smtClean="0">
                <a:latin typeface="Bell MT" panose="02020503060305020303" pitchFamily="18" charset="0"/>
              </a:rPr>
              <a:t>Step: 2-</a:t>
            </a:r>
            <a:r>
              <a:rPr lang="en-US" sz="2000" dirty="0">
                <a:latin typeface="Bell MT" panose="02020503060305020303" pitchFamily="18" charset="0"/>
              </a:rPr>
              <a:t> You can check the download progress on the bottom left if you are using the Chrome browser. Once the .exe file is downloaded, you need to install the application, as shown in the </a:t>
            </a:r>
            <a:r>
              <a:rPr lang="en-US" sz="2000" dirty="0" smtClean="0">
                <a:latin typeface="Bell MT" panose="02020503060305020303" pitchFamily="18" charset="0"/>
              </a:rPr>
              <a:t>below </a:t>
            </a:r>
            <a:r>
              <a:rPr lang="en-US" sz="2000" dirty="0">
                <a:latin typeface="Bell MT" panose="02020503060305020303" pitchFamily="18" charset="0"/>
              </a:rPr>
              <a:t>image</a:t>
            </a:r>
            <a:r>
              <a:rPr lang="en-US" sz="2000" dirty="0" smtClean="0">
                <a:latin typeface="Bell MT" panose="02020503060305020303" pitchFamily="18" charset="0"/>
              </a:rPr>
              <a:t>.</a:t>
            </a:r>
          </a:p>
          <a:p>
            <a:pPr marL="0" indent="0">
              <a:buNone/>
            </a:pPr>
            <a:endParaRPr lang="en-US" sz="2000" dirty="0">
              <a:latin typeface="Bell MT" panose="02020503060305020303" pitchFamily="18" charset="0"/>
            </a:endParaRPr>
          </a:p>
        </p:txBody>
      </p:sp>
      <p:pic>
        <p:nvPicPr>
          <p:cNvPr id="4" name="Picture 3"/>
          <p:cNvPicPr>
            <a:picLocks noChangeAspect="1"/>
          </p:cNvPicPr>
          <p:nvPr/>
        </p:nvPicPr>
        <p:blipFill>
          <a:blip r:embed="rId2"/>
          <a:stretch>
            <a:fillRect/>
          </a:stretch>
        </p:blipFill>
        <p:spPr>
          <a:xfrm>
            <a:off x="1843442" y="1694597"/>
            <a:ext cx="8286750" cy="4724400"/>
          </a:xfrm>
          <a:prstGeom prst="rect">
            <a:avLst/>
          </a:prstGeom>
        </p:spPr>
      </p:pic>
    </p:spTree>
    <p:extLst>
      <p:ext uri="{BB962C8B-B14F-4D97-AF65-F5344CB8AC3E}">
        <p14:creationId xmlns:p14="http://schemas.microsoft.com/office/powerpoint/2010/main" val="383933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0435" y="286603"/>
            <a:ext cx="10222173" cy="6359857"/>
          </a:xfrm>
        </p:spPr>
        <p:txBody>
          <a:bodyPr/>
          <a:lstStyle/>
          <a:p>
            <a:pPr marL="0" indent="0">
              <a:buNone/>
            </a:pPr>
            <a:r>
              <a:rPr lang="en-US" b="1" dirty="0" smtClean="0">
                <a:latin typeface="Bell MT" panose="02020503060305020303" pitchFamily="18" charset="0"/>
              </a:rPr>
              <a:t>Step-4:</a:t>
            </a:r>
            <a:r>
              <a:rPr lang="en-US" dirty="0" smtClean="0">
                <a:latin typeface="Bell MT" panose="02020503060305020303" pitchFamily="18" charset="0"/>
              </a:rPr>
              <a:t> Once </a:t>
            </a:r>
            <a:r>
              <a:rPr lang="en-US" dirty="0">
                <a:latin typeface="Bell MT" panose="02020503060305020303" pitchFamily="18" charset="0"/>
              </a:rPr>
              <a:t>the installation completes, you will be redirected to a window as shown in the image where you can click on </a:t>
            </a:r>
            <a:r>
              <a:rPr lang="en-US" b="1" dirty="0">
                <a:latin typeface="Bell MT" panose="02020503060305020303" pitchFamily="18" charset="0"/>
              </a:rPr>
              <a:t>Stop signing in and take me straight to the app</a:t>
            </a:r>
            <a:r>
              <a:rPr lang="en-US" dirty="0">
                <a:latin typeface="Bell MT" panose="02020503060305020303" pitchFamily="18" charset="0"/>
              </a:rPr>
              <a:t> (as this app can also be used without logging in) or otherwise you will get a new window to sign </a:t>
            </a:r>
            <a:r>
              <a:rPr lang="en-US" dirty="0" smtClean="0">
                <a:latin typeface="Bell MT" panose="02020503060305020303" pitchFamily="18" charset="0"/>
              </a:rPr>
              <a:t>up. </a:t>
            </a:r>
          </a:p>
          <a:p>
            <a:pPr marL="0" indent="0">
              <a:buNone/>
            </a:pPr>
            <a:endParaRPr lang="en-US" dirty="0">
              <a:latin typeface="Bell MT" panose="02020503060305020303" pitchFamily="18" charset="0"/>
            </a:endParaRPr>
          </a:p>
        </p:txBody>
      </p:sp>
      <p:pic>
        <p:nvPicPr>
          <p:cNvPr id="6" name="Picture 2" descr="Installation and Upd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387" y="1918557"/>
            <a:ext cx="8033739" cy="472790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255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229</TotalTime>
  <Words>551</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Bell MT</vt:lpstr>
      <vt:lpstr>Century Gothic</vt:lpstr>
      <vt:lpstr>Sitka Display</vt:lpstr>
      <vt:lpstr>Wingdings 3</vt:lpstr>
      <vt:lpstr>Wisp</vt:lpstr>
      <vt:lpstr>PowerPoint Presentation</vt:lpstr>
      <vt:lpstr>What is Postman???</vt:lpstr>
      <vt:lpstr>Why Postman???</vt:lpstr>
      <vt:lpstr>GET vs POST Request</vt:lpstr>
      <vt:lpstr>GET vs POST Request</vt:lpstr>
      <vt:lpstr>PowerPoint Presentation</vt:lpstr>
      <vt:lpstr>Step-1: Go to the link https://www.postman.com/downloads/ and click download for Mac or Windows or Linux based on your operating system.</vt:lpstr>
      <vt:lpstr>PowerPoint Presentation</vt:lpstr>
      <vt:lpstr>PowerPoint Presentation</vt:lpstr>
      <vt:lpstr>Step-5: Create your account with all the required details, or you can also signup with Google, as shown in the image.</vt:lpstr>
      <vt:lpstr> You will see the following page, and then you are ready to use Postman.</vt:lpstr>
      <vt:lpstr>PowerPoint Presentation</vt:lpstr>
      <vt:lpstr>PowerPoint Presentation</vt:lpstr>
      <vt:lpstr>Builder Section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Neha's PC</dc:creator>
  <cp:lastModifiedBy>Neha's PC</cp:lastModifiedBy>
  <cp:revision>35</cp:revision>
  <dcterms:created xsi:type="dcterms:W3CDTF">2020-09-27T16:01:11Z</dcterms:created>
  <dcterms:modified xsi:type="dcterms:W3CDTF">2020-09-29T09:52:19Z</dcterms:modified>
</cp:coreProperties>
</file>