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0" r:id="rId5"/>
    <p:sldId id="261" r:id="rId6"/>
    <p:sldId id="258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6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6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892E-0A15-4027-9519-C5F03A9AAEE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A7B9-076A-4DC9-B921-C4485E97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WHY TO SECURE API???</a:t>
            </a:r>
            <a:endParaRPr lang="en-US" sz="8800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token generation: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https://medium.com/dev-bits/a-guide-for-adding-jwt-token-based-authentication-to-your-single-page-nodejs-applications-c403f7cf04f4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2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JWT???</a:t>
            </a:r>
            <a:endParaRPr lang="en-US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327546"/>
            <a:ext cx="11053549" cy="5849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ell MT" panose="02020503060305020303" pitchFamily="18" charset="0"/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JSON WEB TOKEN</a:t>
            </a:r>
            <a:r>
              <a:rPr lang="en-US" sz="2400" dirty="0">
                <a:latin typeface="Bell MT" panose="02020503060305020303" pitchFamily="18" charset="0"/>
              </a:rPr>
              <a:t> </a:t>
            </a:r>
            <a:endParaRPr lang="en-US" sz="2400" dirty="0" smtClean="0">
              <a:latin typeface="Bell MT" panose="02020503060305020303" pitchFamily="18" charset="0"/>
            </a:endParaRPr>
          </a:p>
          <a:p>
            <a:pPr marL="0" indent="0" algn="ctr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Token </a:t>
            </a:r>
            <a:r>
              <a:rPr lang="en-US" sz="2400" dirty="0">
                <a:latin typeface="Bell MT" panose="02020503060305020303" pitchFamily="18" charset="0"/>
              </a:rPr>
              <a:t>based authentication works by ensuring that each request to a server is accompanied by a signed token which the server verifies for authenticity and only then responds to the request</a:t>
            </a:r>
            <a:r>
              <a:rPr lang="en-US" sz="2400" dirty="0" smtClean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JSON Web Token (JWT) is an open standard </a:t>
            </a:r>
            <a:r>
              <a:rPr lang="en-US" sz="2400" dirty="0" smtClean="0">
                <a:latin typeface="Bell MT" panose="02020503060305020303" pitchFamily="18" charset="0"/>
              </a:rPr>
              <a:t>that </a:t>
            </a:r>
            <a:r>
              <a:rPr lang="en-US" sz="2400" dirty="0">
                <a:latin typeface="Bell MT" panose="02020503060305020303" pitchFamily="18" charset="0"/>
              </a:rPr>
              <a:t>defines a compact and self-contained method for securely transmitting information between parties encoded as a JSON object. </a:t>
            </a:r>
            <a:endParaRPr lang="en-US" sz="24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When </a:t>
            </a:r>
            <a:r>
              <a:rPr lang="en-US" b="1" dirty="0">
                <a:solidFill>
                  <a:srgbClr val="FF0000"/>
                </a:solidFill>
                <a:latin typeface="Bell MT" panose="02020503060305020303" pitchFamily="18" charset="0"/>
              </a:rPr>
              <a:t>should you use JSON Web Tokens?</a:t>
            </a:r>
            <a:br>
              <a:rPr lang="en-US" b="1" dirty="0">
                <a:solidFill>
                  <a:srgbClr val="FF0000"/>
                </a:solidFill>
                <a:latin typeface="Bell MT" panose="02020503060305020303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For Authorization</a:t>
            </a:r>
            <a:r>
              <a:rPr lang="en-US" sz="2400" dirty="0">
                <a:solidFill>
                  <a:srgbClr val="FF0000"/>
                </a:solidFill>
                <a:latin typeface="Bell MT" panose="02020503060305020303" pitchFamily="18" charset="0"/>
              </a:rPr>
              <a:t>: </a:t>
            </a:r>
            <a:endParaRPr lang="en-US" sz="2400" dirty="0" smtClean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Bell MT" panose="02020503060305020303" pitchFamily="18" charset="0"/>
              </a:rPr>
              <a:t>This </a:t>
            </a:r>
            <a:r>
              <a:rPr lang="en-US" sz="2400" dirty="0">
                <a:latin typeface="Bell MT" panose="02020503060305020303" pitchFamily="18" charset="0"/>
              </a:rPr>
              <a:t>is the most common scenario for using JWT. Once the user </a:t>
            </a:r>
            <a:r>
              <a:rPr lang="en-US" sz="2400" dirty="0" smtClean="0">
                <a:latin typeface="Bell MT" panose="02020503060305020303" pitchFamily="18" charset="0"/>
              </a:rPr>
              <a:t>is logged </a:t>
            </a:r>
            <a:r>
              <a:rPr lang="en-US" sz="2400" dirty="0">
                <a:latin typeface="Bell MT" panose="02020503060305020303" pitchFamily="18" charset="0"/>
              </a:rPr>
              <a:t>in, each subsequent request will include the JWT, allowing </a:t>
            </a:r>
            <a:r>
              <a:rPr lang="en-US" sz="2400" dirty="0" smtClean="0">
                <a:latin typeface="Bell MT" panose="02020503060305020303" pitchFamily="18" charset="0"/>
              </a:rPr>
              <a:t>	the </a:t>
            </a:r>
            <a:r>
              <a:rPr lang="en-US" sz="2400" dirty="0">
                <a:latin typeface="Bell MT" panose="02020503060305020303" pitchFamily="18" charset="0"/>
              </a:rPr>
              <a:t>user to access routes, services, and resources that are permitted </a:t>
            </a:r>
            <a:r>
              <a:rPr lang="en-US" sz="2400" dirty="0" smtClean="0">
                <a:latin typeface="Bell MT" panose="02020503060305020303" pitchFamily="18" charset="0"/>
              </a:rPr>
              <a:t>with </a:t>
            </a:r>
            <a:r>
              <a:rPr lang="en-US" sz="2400" dirty="0">
                <a:latin typeface="Bell MT" panose="02020503060305020303" pitchFamily="18" charset="0"/>
              </a:rPr>
              <a:t>that token. </a:t>
            </a:r>
            <a:endParaRPr lang="en-US" sz="2400" dirty="0" smtClean="0"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82" y="716817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What </a:t>
            </a:r>
            <a:r>
              <a:rPr lang="en-US" b="1" dirty="0">
                <a:solidFill>
                  <a:srgbClr val="FF0000"/>
                </a:solidFill>
                <a:latin typeface="Bell MT" panose="02020503060305020303" pitchFamily="18" charset="0"/>
              </a:rPr>
              <a:t>is the JSON Web Token structure?</a:t>
            </a:r>
            <a:br>
              <a:rPr lang="en-US" b="1" dirty="0">
                <a:solidFill>
                  <a:srgbClr val="FF0000"/>
                </a:solidFill>
                <a:latin typeface="Bell MT" panose="02020503060305020303" pitchFamily="18" charset="0"/>
              </a:rPr>
            </a:br>
            <a:endParaRPr lang="en-US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5124" y="1810484"/>
            <a:ext cx="10860258" cy="39395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Bell MT" panose="02020503060305020303" pitchFamily="18" charset="0"/>
              </a:rPr>
              <a:t>In its compact form, JSON Web Tokens consist of three parts separated by dots 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Bell MT" panose="02020503060305020303" pitchFamily="18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Bell MT" panose="02020503060305020303" pitchFamily="18" charset="0"/>
              </a:rPr>
              <a:t>), which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Bell MT" panose="02020503060305020303" pitchFamily="18" charset="0"/>
              </a:rPr>
              <a:t>Header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Bell MT" panose="02020503060305020303" pitchFamily="18" charset="0"/>
              </a:rPr>
              <a:t>Payload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Bell MT" panose="02020503060305020303" pitchFamily="18" charset="0"/>
              </a:rPr>
              <a:t>Signature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Bell MT" panose="02020503060305020303" pitchFamily="18" charset="0"/>
              </a:rPr>
              <a:t>Therefore, a JWT typically looks like the following.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Bell MT" panose="02020503060305020303" pitchFamily="18" charset="0"/>
              </a:rPr>
              <a:t>xxxxx.yyyyy.zzzzz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4967" y="162055"/>
            <a:ext cx="10208525" cy="6528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7075" bIns="12537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Header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contains metadata about the type of token and the cryptographic algorithms used to secure its contents.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lang="en-US" dirty="0" smtClean="0">
                <a:latin typeface="Bell MT" panose="02020503060305020303" pitchFamily="18" charset="0"/>
              </a:rPr>
              <a:t>The </a:t>
            </a:r>
            <a:r>
              <a:rPr lang="en-US" dirty="0">
                <a:latin typeface="Bell MT" panose="02020503060305020303" pitchFamily="18" charset="0"/>
              </a:rPr>
              <a:t>header </a:t>
            </a:r>
            <a:r>
              <a:rPr lang="en-US" i="1" dirty="0">
                <a:latin typeface="Bell MT" panose="02020503060305020303" pitchFamily="18" charset="0"/>
              </a:rPr>
              <a:t>typically</a:t>
            </a:r>
            <a:r>
              <a:rPr lang="en-US" dirty="0">
                <a:latin typeface="Bell MT" panose="02020503060305020303" pitchFamily="18" charset="0"/>
              </a:rPr>
              <a:t> consists of two parts: the type of the token, which is JWT, and the signing algorithm being used, such as HMAC SHA256 or RSA</a:t>
            </a:r>
            <a:r>
              <a:rPr lang="en-US" dirty="0" smtClean="0">
                <a:latin typeface="Bell MT" panose="02020503060305020303" pitchFamily="18" charset="0"/>
              </a:rPr>
              <a:t>.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lang="en-US" dirty="0" smtClean="0">
                <a:latin typeface="Bell MT" panose="02020503060305020303" pitchFamily="18" charset="0"/>
              </a:rPr>
              <a:t>For Example:     </a:t>
            </a:r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{ "</a:t>
            </a:r>
            <a:r>
              <a:rPr lang="en-US" b="1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alg</a:t>
            </a:r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": "HS256", "type": "JWT" 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Bell MT" panose="02020503060305020303" pitchFamily="18" charset="0"/>
              </a:rPr>
              <a:t>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ayload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 (</a:t>
            </a:r>
            <a:r>
              <a:rPr lang="en-US" b="1" dirty="0">
                <a:latin typeface="Bell MT" panose="02020503060305020303" pitchFamily="18" charset="0"/>
              </a:rPr>
              <a:t>set of claims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lang="en-US" dirty="0">
                <a:latin typeface="Bell MT" panose="02020503060305020303" pitchFamily="18" charset="0"/>
              </a:rPr>
              <a:t>contains verifiable security statements, such as the identity of the user and the permissions they are allowed.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endParaRPr lang="en-US" dirty="0">
              <a:latin typeface="Bell MT" panose="020205030603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lang="en-US" dirty="0">
                <a:latin typeface="Bell MT" panose="02020503060305020303" pitchFamily="18" charset="0"/>
              </a:rPr>
              <a:t>For Example</a:t>
            </a:r>
            <a:r>
              <a:rPr lang="en-US" dirty="0" smtClean="0">
                <a:solidFill>
                  <a:srgbClr val="FF0000"/>
                </a:solidFill>
                <a:latin typeface="Bell MT" panose="02020503060305020303" pitchFamily="18" charset="0"/>
              </a:rPr>
              <a:t>:{ </a:t>
            </a:r>
            <a:r>
              <a:rPr lang="en-US" dirty="0">
                <a:solidFill>
                  <a:srgbClr val="FF0000"/>
                </a:solidFill>
                <a:latin typeface="Bell MT" panose="02020503060305020303" pitchFamily="18" charset="0"/>
              </a:rPr>
              <a:t>"sub": "1234567890", "name": "John Doe", "admin": true }</a:t>
            </a:r>
          </a:p>
        </p:txBody>
      </p:sp>
    </p:spTree>
    <p:extLst>
      <p:ext uri="{BB962C8B-B14F-4D97-AF65-F5344CB8AC3E}">
        <p14:creationId xmlns:p14="http://schemas.microsoft.com/office/powerpoint/2010/main" val="27893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897576"/>
            <a:ext cx="10515600" cy="51620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Signature</a:t>
            </a:r>
          </a:p>
          <a:p>
            <a:pPr lvl="1"/>
            <a:endParaRPr lang="en-US" sz="1600" dirty="0" smtClean="0">
              <a:latin typeface="Bell MT" panose="02020503060305020303" pitchFamily="18" charset="0"/>
            </a:endParaRPr>
          </a:p>
          <a:p>
            <a:pPr lvl="1"/>
            <a:r>
              <a:rPr lang="en-US" sz="2600" dirty="0" smtClean="0">
                <a:latin typeface="Bell MT" panose="02020503060305020303" pitchFamily="18" charset="0"/>
              </a:rPr>
              <a:t>To </a:t>
            </a:r>
            <a:r>
              <a:rPr lang="en-US" sz="2600" dirty="0">
                <a:latin typeface="Bell MT" panose="02020503060305020303" pitchFamily="18" charset="0"/>
              </a:rPr>
              <a:t>create the signature part you have to take the encoded header, the encoded payload, a secret, the algorithm specified in the header, and sign that</a:t>
            </a:r>
            <a:r>
              <a:rPr lang="en-US" sz="2600" dirty="0" smtClean="0">
                <a:latin typeface="Bell MT" panose="020205030603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sz="2600" dirty="0">
              <a:latin typeface="Bell MT" panose="02020503060305020303" pitchFamily="18" charset="0"/>
            </a:endParaRPr>
          </a:p>
          <a:p>
            <a:pPr lvl="1"/>
            <a:r>
              <a:rPr lang="en-US" sz="2600" dirty="0">
                <a:latin typeface="Bell MT" panose="02020503060305020303" pitchFamily="18" charset="0"/>
              </a:rPr>
              <a:t>For example if you want to use the HMAC SHA256 algorithm, the signature will be created in the following way</a:t>
            </a:r>
            <a:r>
              <a:rPr lang="en-US" sz="2600" dirty="0" smtClean="0">
                <a:latin typeface="Bell MT" panose="02020503060305020303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Bell MT" panose="02020503060305020303" pitchFamily="18" charset="0"/>
              </a:rPr>
              <a:t>		</a:t>
            </a:r>
          </a:p>
          <a:p>
            <a:pPr marL="457200" lvl="1" indent="0">
              <a:buNone/>
            </a:pPr>
            <a:r>
              <a:rPr lang="en-US" sz="2600" dirty="0">
                <a:latin typeface="Bell MT" panose="02020503060305020303" pitchFamily="18" charset="0"/>
              </a:rPr>
              <a:t>	</a:t>
            </a:r>
            <a:r>
              <a:rPr lang="en-US" sz="2600" dirty="0" smtClean="0">
                <a:latin typeface="Bell MT" panose="02020503060305020303" pitchFamily="18" charset="0"/>
              </a:rPr>
              <a:t>	HMACSHA256</a:t>
            </a:r>
            <a:r>
              <a:rPr lang="en-US" sz="2600" dirty="0">
                <a:latin typeface="Bell MT" panose="02020503060305020303" pitchFamily="18" charset="0"/>
              </a:rPr>
              <a:t>( base64UrlEncode(header) + "." + </a:t>
            </a:r>
            <a:endParaRPr lang="en-US" sz="2600" dirty="0" smtClean="0">
              <a:latin typeface="Bell MT" panose="02020503060305020303" pitchFamily="18" charset="0"/>
            </a:endParaRPr>
          </a:p>
          <a:p>
            <a:pPr marL="457200" lvl="1" indent="0">
              <a:buNone/>
            </a:pPr>
            <a:r>
              <a:rPr lang="en-US" sz="2600" dirty="0">
                <a:latin typeface="Bell MT" panose="02020503060305020303" pitchFamily="18" charset="0"/>
              </a:rPr>
              <a:t>	</a:t>
            </a:r>
            <a:r>
              <a:rPr lang="en-US" sz="2600" dirty="0" smtClean="0">
                <a:latin typeface="Bell MT" panose="02020503060305020303" pitchFamily="18" charset="0"/>
              </a:rPr>
              <a:t>		            base64UrlEncode(payload),</a:t>
            </a:r>
          </a:p>
          <a:p>
            <a:pPr marL="457200" lvl="1" indent="0">
              <a:buNone/>
            </a:pPr>
            <a:r>
              <a:rPr lang="en-US" sz="2600" dirty="0">
                <a:latin typeface="Bell MT" panose="02020503060305020303" pitchFamily="18" charset="0"/>
              </a:rPr>
              <a:t>	</a:t>
            </a:r>
            <a:r>
              <a:rPr lang="en-US" sz="2600" dirty="0" smtClean="0">
                <a:latin typeface="Bell MT" panose="02020503060305020303" pitchFamily="18" charset="0"/>
              </a:rPr>
              <a:t>		            </a:t>
            </a:r>
            <a:r>
              <a:rPr lang="en-US" sz="2600" dirty="0">
                <a:latin typeface="Bell MT" panose="02020503060305020303" pitchFamily="18" charset="0"/>
              </a:rPr>
              <a:t>secret</a:t>
            </a:r>
            <a:r>
              <a:rPr lang="en-US" sz="2600" dirty="0" smtClean="0">
                <a:latin typeface="Bell MT" panose="02020503060305020303" pitchFamily="18" charset="0"/>
              </a:rPr>
              <a:t>)</a:t>
            </a:r>
          </a:p>
          <a:p>
            <a:pPr marL="457200" lvl="1" indent="0">
              <a:buNone/>
            </a:pPr>
            <a:endParaRPr lang="en-US" sz="2600" dirty="0">
              <a:latin typeface="Bell MT" panose="02020503060305020303" pitchFamily="18" charset="0"/>
            </a:endParaRPr>
          </a:p>
          <a:p>
            <a:pPr lvl="1"/>
            <a:r>
              <a:rPr lang="en-US" sz="2600" dirty="0">
                <a:latin typeface="Bell MT" panose="02020503060305020303" pitchFamily="18" charset="0"/>
              </a:rPr>
              <a:t>The signature is used to verify the message wasn't changed along the way, and, in the case of tokens signed with a private key, it can also verify that the sender of the JWT is who it says it is</a:t>
            </a:r>
            <a:r>
              <a:rPr lang="en-US" sz="2600" dirty="0" smtClean="0">
                <a:latin typeface="Bell MT" panose="020205030603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sz="2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626"/>
            <a:ext cx="10515600" cy="5868537"/>
          </a:xfrm>
        </p:spPr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Putting all together</a:t>
            </a:r>
          </a:p>
          <a:p>
            <a:pPr lvl="1"/>
            <a:endParaRPr lang="en-US" dirty="0" smtClean="0">
              <a:latin typeface="Bell MT" panose="02020503060305020303" pitchFamily="18" charset="0"/>
            </a:endParaRP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The </a:t>
            </a:r>
            <a:r>
              <a:rPr lang="en-US" dirty="0">
                <a:latin typeface="Bell MT" panose="02020503060305020303" pitchFamily="18" charset="0"/>
              </a:rPr>
              <a:t>output is three Base64-URL strings separated by dots that can be easily passed in HTML and HTTP environments, while being more compact when compared to XML-based standards such as SAML.</a:t>
            </a:r>
          </a:p>
          <a:p>
            <a:pPr lvl="1"/>
            <a:endParaRPr lang="en-US" dirty="0" smtClean="0">
              <a:latin typeface="Bell MT" panose="02020503060305020303" pitchFamily="18" charset="0"/>
            </a:endParaRP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The </a:t>
            </a:r>
            <a:r>
              <a:rPr lang="en-US" dirty="0">
                <a:latin typeface="Bell MT" panose="02020503060305020303" pitchFamily="18" charset="0"/>
              </a:rPr>
              <a:t>following shows a JWT that has the previous header and payload encoded, and it is signed with a secret</a:t>
            </a:r>
            <a:r>
              <a:rPr lang="en-US" dirty="0" smtClean="0">
                <a:latin typeface="Bell MT" panose="02020503060305020303" pitchFamily="18" charset="0"/>
              </a:rPr>
              <a:t>.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09" y="4394461"/>
            <a:ext cx="6239899" cy="14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Bell MT" panose="02020503060305020303" pitchFamily="18" charset="0"/>
              </a:rPr>
              <a:t>How do JSON Web Tokens work</a:t>
            </a:r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?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Bell MT" panose="02020503060305020303" pitchFamily="18" charset="0"/>
              </a:rPr>
              <a:t>In </a:t>
            </a:r>
            <a:r>
              <a:rPr lang="en-US" sz="2400" dirty="0">
                <a:latin typeface="Bell MT" panose="02020503060305020303" pitchFamily="18" charset="0"/>
              </a:rPr>
              <a:t>authentication, when the user successfully logs in using their credentials, a JSON Web Token will be returned. </a:t>
            </a:r>
            <a:endParaRPr lang="en-US" sz="2400" dirty="0" smtClean="0">
              <a:latin typeface="Bell MT" panose="02020503060305020303" pitchFamily="18" charset="0"/>
            </a:endParaRPr>
          </a:p>
          <a:p>
            <a:pPr algn="just"/>
            <a:r>
              <a:rPr lang="en-US" sz="2400" dirty="0" smtClean="0">
                <a:latin typeface="Bell MT" panose="02020503060305020303" pitchFamily="18" charset="0"/>
              </a:rPr>
              <a:t>Since </a:t>
            </a:r>
            <a:r>
              <a:rPr lang="en-US" sz="2400" dirty="0">
                <a:latin typeface="Bell MT" panose="02020503060305020303" pitchFamily="18" charset="0"/>
              </a:rPr>
              <a:t>tokens are credentials, great care must be taken to prevent security issues. In general, you should not keep tokens longer than required.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Whenever the user wants to access a protected route or resource, the user agent should send the JWT, typically in the </a:t>
            </a:r>
            <a:r>
              <a:rPr lang="en-US" sz="2400" b="1" dirty="0">
                <a:latin typeface="Bell MT" panose="02020503060305020303" pitchFamily="18" charset="0"/>
              </a:rPr>
              <a:t>Authorization</a:t>
            </a:r>
            <a:r>
              <a:rPr lang="en-US" sz="2400" dirty="0">
                <a:latin typeface="Bell MT" panose="02020503060305020303" pitchFamily="18" charset="0"/>
              </a:rPr>
              <a:t> header using the </a:t>
            </a:r>
            <a:r>
              <a:rPr lang="en-US" sz="2400" b="1" dirty="0">
                <a:latin typeface="Bell MT" panose="02020503060305020303" pitchFamily="18" charset="0"/>
              </a:rPr>
              <a:t>Bearer</a:t>
            </a:r>
            <a:r>
              <a:rPr lang="en-US" sz="2400" dirty="0">
                <a:latin typeface="Bell MT" panose="02020503060305020303" pitchFamily="18" charset="0"/>
              </a:rPr>
              <a:t> schema. </a:t>
            </a:r>
            <a:endParaRPr lang="en-US" sz="2400" dirty="0" smtClean="0">
              <a:latin typeface="Bell MT" panose="02020503060305020303" pitchFamily="18" charset="0"/>
            </a:endParaRPr>
          </a:p>
          <a:p>
            <a:pPr algn="just"/>
            <a:r>
              <a:rPr lang="en-US" sz="2400" dirty="0" smtClean="0">
                <a:latin typeface="Bell MT" panose="02020503060305020303" pitchFamily="18" charset="0"/>
              </a:rPr>
              <a:t>The </a:t>
            </a:r>
            <a:r>
              <a:rPr lang="en-US" sz="2400" dirty="0">
                <a:latin typeface="Bell MT" panose="02020503060305020303" pitchFamily="18" charset="0"/>
              </a:rPr>
              <a:t>content of the header should look like the following</a:t>
            </a:r>
            <a:r>
              <a:rPr lang="en-US" sz="2400" dirty="0" smtClean="0">
                <a:latin typeface="Bell MT" panose="02020503060305020303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ell MT" panose="02020503060305020303" pitchFamily="18" charset="0"/>
              </a:rPr>
              <a:t>       Authorization</a:t>
            </a:r>
            <a:r>
              <a:rPr lang="en-US" sz="2400" dirty="0">
                <a:latin typeface="Bell MT" panose="02020503060305020303" pitchFamily="18" charset="0"/>
              </a:rPr>
              <a:t>: Bearer &lt;token&gt;</a:t>
            </a:r>
          </a:p>
        </p:txBody>
      </p:sp>
    </p:spTree>
    <p:extLst>
      <p:ext uri="{BB962C8B-B14F-4D97-AF65-F5344CB8AC3E}">
        <p14:creationId xmlns:p14="http://schemas.microsoft.com/office/powerpoint/2010/main" val="37074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300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Bell MT</vt:lpstr>
      <vt:lpstr>Calibri</vt:lpstr>
      <vt:lpstr>Calibri Light</vt:lpstr>
      <vt:lpstr>Office Theme</vt:lpstr>
      <vt:lpstr>PowerPoint Presentation</vt:lpstr>
      <vt:lpstr>JWT???</vt:lpstr>
      <vt:lpstr>PowerPoint Presentation</vt:lpstr>
      <vt:lpstr> When should you use JSON Web Tokens? </vt:lpstr>
      <vt:lpstr>What is the JSON Web Token structure? </vt:lpstr>
      <vt:lpstr>PowerPoint Presentation</vt:lpstr>
      <vt:lpstr>PowerPoint Presentation</vt:lpstr>
      <vt:lpstr>PowerPoint Presentation</vt:lpstr>
      <vt:lpstr>How do JSON Web Tokens work?</vt:lpstr>
      <vt:lpstr>Links for token generation: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JWT???</dc:title>
  <dc:creator>Neha's PC</dc:creator>
  <cp:lastModifiedBy>Neha's PC</cp:lastModifiedBy>
  <cp:revision>28</cp:revision>
  <dcterms:created xsi:type="dcterms:W3CDTF">2020-09-28T09:07:37Z</dcterms:created>
  <dcterms:modified xsi:type="dcterms:W3CDTF">2020-09-30T11:51:52Z</dcterms:modified>
</cp:coreProperties>
</file>