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36"/>
  </p:notesMasterIdLst>
  <p:sldIdLst>
    <p:sldId id="330" r:id="rId2"/>
    <p:sldId id="327" r:id="rId3"/>
    <p:sldId id="257" r:id="rId4"/>
    <p:sldId id="265" r:id="rId5"/>
    <p:sldId id="264" r:id="rId6"/>
    <p:sldId id="266" r:id="rId7"/>
    <p:sldId id="270" r:id="rId8"/>
    <p:sldId id="267" r:id="rId9"/>
    <p:sldId id="268" r:id="rId10"/>
    <p:sldId id="269" r:id="rId11"/>
    <p:sldId id="260" r:id="rId12"/>
    <p:sldId id="271" r:id="rId13"/>
    <p:sldId id="274" r:id="rId14"/>
    <p:sldId id="275" r:id="rId15"/>
    <p:sldId id="325" r:id="rId16"/>
    <p:sldId id="287" r:id="rId17"/>
    <p:sldId id="288" r:id="rId18"/>
    <p:sldId id="289" r:id="rId19"/>
    <p:sldId id="292" r:id="rId20"/>
    <p:sldId id="291" r:id="rId21"/>
    <p:sldId id="293" r:id="rId22"/>
    <p:sldId id="294" r:id="rId23"/>
    <p:sldId id="284" r:id="rId24"/>
    <p:sldId id="326" r:id="rId25"/>
    <p:sldId id="296" r:id="rId26"/>
    <p:sldId id="297" r:id="rId27"/>
    <p:sldId id="299" r:id="rId28"/>
    <p:sldId id="329" r:id="rId29"/>
    <p:sldId id="306" r:id="rId30"/>
    <p:sldId id="307" r:id="rId31"/>
    <p:sldId id="310" r:id="rId32"/>
    <p:sldId id="309" r:id="rId33"/>
    <p:sldId id="308" r:id="rId34"/>
    <p:sldId id="31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3750" autoAdjust="0"/>
    <p:restoredTop sz="95878" autoAdjust="0"/>
  </p:normalViewPr>
  <p:slideViewPr>
    <p:cSldViewPr snapToGrid="0">
      <p:cViewPr>
        <p:scale>
          <a:sx n="70" d="100"/>
          <a:sy n="70" d="100"/>
        </p:scale>
        <p:origin x="-3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F7870-593F-44BA-8994-5AF359F6C40C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FA5A-1DD2-40AE-850F-22C5C8ADF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79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1FA5A-1DD2-40AE-850F-22C5C8ADF29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720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Advertisement servers – Again here you could have thousands of request to pull advertisements from the central server and Node.js can be an ideal framework to handle this.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 servers – Another ideal scenario to use Node is for multimedia streaming servers wherein clients have request's to pull different multimedia contents from this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1FA5A-1DD2-40AE-850F-22C5C8ADF29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3211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Node.js is used by a variety of large companies.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1FA5A-1DD2-40AE-850F-22C5C8ADF29D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0097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 itself is a C++ implementation of a V8 engine allowing server-side programming and networking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1FA5A-1DD2-40AE-850F-22C5C8ADF29D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2974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always a good programming practice to always segregate code in such a way that makes it more manageable and maintainable for future purposes.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1FA5A-1DD2-40AE-850F-22C5C8ADF29D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675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1FA5A-1DD2-40AE-850F-22C5C8ADF29D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123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work with both relational (such as Oracle and MS SQL Server) and non-relational databases (such as MongoDB).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1FA5A-1DD2-40AE-850F-22C5C8ADF29D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379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7B66-96BD-45CE-A88E-2685ACE12C7B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991B-DCB7-42C5-BC66-5F265E8F42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743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7B66-96BD-45CE-A88E-2685ACE12C7B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991B-DCB7-42C5-BC66-5F265E8F42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746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7B66-96BD-45CE-A88E-2685ACE12C7B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991B-DCB7-42C5-BC66-5F265E8F42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426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7B66-96BD-45CE-A88E-2685ACE12C7B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991B-DCB7-42C5-BC66-5F265E8F42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721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7B66-96BD-45CE-A88E-2685ACE12C7B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991B-DCB7-42C5-BC66-5F265E8F42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225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7B66-96BD-45CE-A88E-2685ACE12C7B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991B-DCB7-42C5-BC66-5F265E8F42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7608575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7B66-96BD-45CE-A88E-2685ACE12C7B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991B-DCB7-42C5-BC66-5F265E8F42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999003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7B66-96BD-45CE-A88E-2685ACE12C7B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991B-DCB7-42C5-BC66-5F265E8F42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310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7B66-96BD-45CE-A88E-2685ACE12C7B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991B-DCB7-42C5-BC66-5F265E8F42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2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7B66-96BD-45CE-A88E-2685ACE12C7B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991B-DCB7-42C5-BC66-5F265E8F42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044788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7B66-96BD-45CE-A88E-2685ACE12C7B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C991B-DCB7-42C5-BC66-5F265E8F42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808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7B66-96BD-45CE-A88E-2685ACE12C7B}" type="datetimeFigureOut">
              <a:rPr lang="en-IN" smtClean="0"/>
              <a:pPr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991B-DCB7-42C5-BC66-5F265E8F42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757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hopforaurelia.com/bottom-wea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downloads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Management through CRUD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172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M </a:t>
            </a:r>
            <a:r>
              <a:rPr lang="en-US" dirty="0" err="1" smtClean="0"/>
              <a:t>Nikitha</a:t>
            </a:r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 err="1" smtClean="0"/>
              <a:t>Hima</a:t>
            </a:r>
            <a:r>
              <a:rPr lang="en-US" dirty="0" smtClean="0"/>
              <a:t> </a:t>
            </a:r>
            <a:r>
              <a:rPr lang="en-US" dirty="0" err="1" smtClean="0"/>
              <a:t>Bindu</a:t>
            </a:r>
            <a:r>
              <a:rPr lang="en-US" dirty="0" smtClean="0"/>
              <a:t> Sri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ww.guru99.com/images/NodeJS/010716_0458_DownloadIns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643" y="315838"/>
            <a:ext cx="6344901" cy="34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ow to Download &amp; Install Node.js - NPM on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7340" y="3061773"/>
            <a:ext cx="5932563" cy="339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5285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121"/>
            <a:ext cx="10515600" cy="975359"/>
          </a:xfrm>
        </p:spPr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26" y="1350679"/>
            <a:ext cx="5205125" cy="136500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2400" dirty="0" smtClean="0"/>
              <a:t>Asynchronous </a:t>
            </a:r>
            <a:r>
              <a:rPr lang="en-IN" sz="2400" dirty="0"/>
              <a:t>event driven IO </a:t>
            </a:r>
            <a:r>
              <a:rPr lang="en-IN" sz="2400" dirty="0" smtClean="0"/>
              <a:t>helps </a:t>
            </a:r>
            <a:r>
              <a:rPr lang="en-IN" sz="2400" dirty="0"/>
              <a:t>concurrent request </a:t>
            </a:r>
            <a:r>
              <a:rPr lang="en-IN" sz="2400" dirty="0" smtClean="0"/>
              <a:t>handling.</a:t>
            </a:r>
          </a:p>
        </p:txBody>
      </p:sp>
      <p:pic>
        <p:nvPicPr>
          <p:cNvPr id="2050" name="Picture 2" descr="Image result for asynchrono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6651" y="820046"/>
            <a:ext cx="5308069" cy="24301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ode js v8 engin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937" t="5550" r="4533" b="5263"/>
          <a:stretch/>
        </p:blipFill>
        <p:spPr bwMode="auto">
          <a:xfrm>
            <a:off x="7867228" y="3295538"/>
            <a:ext cx="3035791" cy="339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51128" y="3807725"/>
            <a:ext cx="4435523" cy="2047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526" y="3015916"/>
            <a:ext cx="6804546" cy="3297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ClrTx/>
              <a:buSzPct val="100000"/>
              <a:buFont typeface="+mj-lt"/>
              <a:buAutoNum type="arabicPeriod" startAt="2"/>
            </a:pPr>
            <a:r>
              <a:rPr lang="en-IN" sz="2400" dirty="0" smtClean="0">
                <a:solidFill>
                  <a:schemeClr val="tx1"/>
                </a:solidFill>
              </a:rPr>
              <a:t>Single </a:t>
            </a:r>
            <a:r>
              <a:rPr lang="en-IN" sz="2400" dirty="0">
                <a:solidFill>
                  <a:schemeClr val="tx1"/>
                </a:solidFill>
              </a:rPr>
              <a:t>Threaded but highly scalable</a:t>
            </a:r>
          </a:p>
          <a:p>
            <a:pPr marL="514350" indent="-514350">
              <a:lnSpc>
                <a:spcPct val="120000"/>
              </a:lnSpc>
              <a:buClrTx/>
              <a:buSzPct val="100000"/>
              <a:buFont typeface="+mj-lt"/>
              <a:buAutoNum type="arabicPeriod" startAt="2"/>
            </a:pPr>
            <a:r>
              <a:rPr lang="en-IN" sz="2400" dirty="0">
                <a:solidFill>
                  <a:schemeClr val="tx1"/>
                </a:solidFill>
              </a:rPr>
              <a:t>The Node.js library used JavaScript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lnSpc>
                <a:spcPct val="120000"/>
              </a:lnSpc>
              <a:buClrTx/>
              <a:buSzPct val="100000"/>
              <a:buFont typeface="+mj-lt"/>
              <a:buAutoNum type="arabicPeriod" startAt="2"/>
            </a:pPr>
            <a:r>
              <a:rPr lang="en-IN" sz="2400" dirty="0">
                <a:solidFill>
                  <a:schemeClr val="tx1"/>
                </a:solidFill>
              </a:rPr>
              <a:t>Node uses the V8 JavaScript Runtime engine, the one which is used by Google Chrome. Node has a wrapper over the JavaScript engine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68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7831"/>
          </a:xfrm>
        </p:spPr>
        <p:txBody>
          <a:bodyPr>
            <a:normAutofit/>
          </a:bodyPr>
          <a:lstStyle/>
          <a:p>
            <a:pPr algn="ctr"/>
            <a:r>
              <a:rPr lang="en-IN" sz="3800" dirty="0" smtClean="0"/>
              <a:t>First Hello world application in Node.js </a:t>
            </a:r>
            <a:endParaRPr lang="en-IN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58" y="907832"/>
            <a:ext cx="5441355" cy="581381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400" dirty="0" err="1" smtClean="0"/>
              <a:t>const</a:t>
            </a:r>
            <a:r>
              <a:rPr lang="en-IN" sz="2400" dirty="0" smtClean="0"/>
              <a:t> </a:t>
            </a:r>
            <a:r>
              <a:rPr lang="en-IN" sz="2400" dirty="0"/>
              <a:t>http = require('http</a:t>
            </a:r>
            <a:r>
              <a:rPr lang="en-IN" sz="2400" dirty="0" smtClean="0"/>
              <a:t>');</a:t>
            </a:r>
            <a:endParaRPr lang="en-IN" sz="24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err="1"/>
              <a:t>const</a:t>
            </a:r>
            <a:r>
              <a:rPr lang="en-US" sz="2400" dirty="0"/>
              <a:t> server = </a:t>
            </a:r>
            <a:r>
              <a:rPr lang="en-US" sz="2400" dirty="0" err="1" smtClean="0"/>
              <a:t>http.createServer</a:t>
            </a:r>
            <a:r>
              <a:rPr lang="en-US" sz="2400" dirty="0" smtClean="0"/>
              <a:t> (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 function </a:t>
            </a:r>
            <a:r>
              <a:rPr lang="en-US" sz="2400" dirty="0"/>
              <a:t>f1(request, response) </a:t>
            </a:r>
            <a:endParaRPr lang="en-US" sz="2400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{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response.write</a:t>
            </a:r>
            <a:r>
              <a:rPr lang="en-US" sz="2400" dirty="0"/>
              <a:t>('Hello World\n</a:t>
            </a:r>
            <a:r>
              <a:rPr lang="en-US" sz="2400" dirty="0" smtClean="0"/>
              <a:t>');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response.end</a:t>
            </a:r>
            <a:r>
              <a:rPr lang="en-US" sz="2400" dirty="0" smtClean="0"/>
              <a:t>();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/>
              <a:t>   }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/>
              <a:t>);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err="1" smtClean="0"/>
              <a:t>server.listen</a:t>
            </a:r>
            <a:r>
              <a:rPr lang="en-US" sz="2400" dirty="0" smtClean="0"/>
              <a:t>(9090, function()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/>
              <a:t>  {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/>
              <a:t>       console.log</a:t>
            </a:r>
            <a:r>
              <a:rPr lang="en-US" sz="2400" dirty="0"/>
              <a:t>('Server is running</a:t>
            </a:r>
            <a:r>
              <a:rPr lang="en-US" sz="2400" dirty="0" smtClean="0"/>
              <a:t>...');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}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/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4533" b="55657"/>
          <a:stretch/>
        </p:blipFill>
        <p:spPr>
          <a:xfrm>
            <a:off x="6252341" y="1270439"/>
            <a:ext cx="5429909" cy="2270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3901" b="62619"/>
          <a:stretch/>
        </p:blipFill>
        <p:spPr>
          <a:xfrm>
            <a:off x="5764004" y="4029402"/>
            <a:ext cx="6233655" cy="2213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1873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9986"/>
            <a:ext cx="8596668" cy="832069"/>
          </a:xfrm>
        </p:spPr>
        <p:txBody>
          <a:bodyPr>
            <a:normAutofit/>
          </a:bodyPr>
          <a:lstStyle/>
          <a:p>
            <a:r>
              <a:rPr lang="en-IN" sz="4000" dirty="0" smtClean="0"/>
              <a:t>Modules in Node.js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72055"/>
            <a:ext cx="9216174" cy="55179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A module in Node.js is a logical encapsulation of code in a single unit</a:t>
            </a:r>
            <a:r>
              <a:rPr lang="en-IN" sz="2400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E</a:t>
            </a:r>
            <a:r>
              <a:rPr lang="en-IN" sz="2400" dirty="0" smtClean="0"/>
              <a:t>ach </a:t>
            </a:r>
            <a:r>
              <a:rPr lang="en-IN" sz="2400" dirty="0"/>
              <a:t>module is an independent </a:t>
            </a:r>
            <a:r>
              <a:rPr lang="en-IN" sz="2400" dirty="0" smtClean="0"/>
              <a:t>entity.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I</a:t>
            </a:r>
            <a:r>
              <a:rPr lang="en-IN" sz="2400" dirty="0" smtClean="0"/>
              <a:t>t </a:t>
            </a:r>
            <a:r>
              <a:rPr lang="en-IN" sz="2400" dirty="0"/>
              <a:t>can be managed as a </a:t>
            </a:r>
            <a:r>
              <a:rPr lang="en-IN" sz="2400" dirty="0" smtClean="0"/>
              <a:t>separate </a:t>
            </a:r>
            <a:r>
              <a:rPr lang="en-IN" sz="2400" dirty="0"/>
              <a:t>unit of work</a:t>
            </a:r>
            <a:r>
              <a:rPr lang="en-IN" sz="2400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popular modules </a:t>
            </a:r>
            <a:r>
              <a:rPr lang="en-IN" sz="2400" dirty="0" smtClean="0"/>
              <a:t>of Node </a:t>
            </a:r>
            <a:r>
              <a:rPr lang="en-IN" sz="2400" dirty="0" err="1"/>
              <a:t>js</a:t>
            </a:r>
            <a:r>
              <a:rPr lang="en-IN" sz="2400" dirty="0"/>
              <a:t> </a:t>
            </a:r>
            <a:r>
              <a:rPr lang="en-IN" sz="2400" dirty="0" smtClean="0"/>
              <a:t>application: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/>
              <a:t>Express framework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/>
              <a:t>MongoDB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/>
              <a:t>File system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/>
              <a:t>Nodemailer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xmlns="" val="285828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2230"/>
            <a:ext cx="8596668" cy="796362"/>
          </a:xfrm>
        </p:spPr>
        <p:txBody>
          <a:bodyPr/>
          <a:lstStyle/>
          <a:p>
            <a:r>
              <a:rPr lang="en-IN" dirty="0" smtClean="0"/>
              <a:t>NPM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32114"/>
            <a:ext cx="10712561" cy="522514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500" dirty="0" smtClean="0"/>
              <a:t>To use modules in Node.js application:-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500" dirty="0" smtClean="0"/>
              <a:t>We need to install modules using </a:t>
            </a:r>
            <a:r>
              <a:rPr lang="en-IN" sz="2500" dirty="0" err="1" smtClean="0"/>
              <a:t>npm</a:t>
            </a:r>
            <a:r>
              <a:rPr lang="en-IN" sz="2500" dirty="0" smtClean="0"/>
              <a:t> (node package manager).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500" dirty="0"/>
              <a:t>The </a:t>
            </a:r>
            <a:r>
              <a:rPr lang="en-IN" sz="2500" dirty="0" err="1"/>
              <a:t>npm</a:t>
            </a:r>
            <a:r>
              <a:rPr lang="en-IN" sz="2500" dirty="0"/>
              <a:t> provides a link between node package registry and our development </a:t>
            </a:r>
            <a:r>
              <a:rPr lang="en-IN" sz="2500" dirty="0" smtClean="0"/>
              <a:t>environment.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500" dirty="0" smtClean="0">
                <a:hlinkClick r:id="rId2"/>
              </a:rPr>
              <a:t>https://www.npmjs.com/</a:t>
            </a:r>
            <a:endParaRPr lang="en-IN" sz="25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500" dirty="0" smtClean="0"/>
              <a:t>Any </a:t>
            </a:r>
            <a:r>
              <a:rPr lang="en-IN" sz="2500" dirty="0"/>
              <a:t>module can be installed by using </a:t>
            </a:r>
            <a:r>
              <a:rPr lang="en-IN" sz="2500" dirty="0" smtClean="0"/>
              <a:t>following command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500" b="1" dirty="0" err="1" smtClean="0">
                <a:solidFill>
                  <a:srgbClr val="7030A0"/>
                </a:solidFill>
              </a:rPr>
              <a:t>npm</a:t>
            </a:r>
            <a:r>
              <a:rPr lang="en-IN" sz="2500" b="1" dirty="0" smtClean="0">
                <a:solidFill>
                  <a:srgbClr val="7030A0"/>
                </a:solidFill>
              </a:rPr>
              <a:t> </a:t>
            </a:r>
            <a:r>
              <a:rPr lang="en-IN" sz="2500" b="1" dirty="0">
                <a:solidFill>
                  <a:srgbClr val="7030A0"/>
                </a:solidFill>
              </a:rPr>
              <a:t>install </a:t>
            </a:r>
            <a:r>
              <a:rPr lang="en-IN" sz="2500" b="1" dirty="0" err="1">
                <a:solidFill>
                  <a:srgbClr val="7030A0"/>
                </a:solidFill>
              </a:rPr>
              <a:t>package_name</a:t>
            </a:r>
            <a:r>
              <a:rPr lang="en-IN" sz="2500" b="1" dirty="0">
                <a:solidFill>
                  <a:srgbClr val="7030A0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500" dirty="0"/>
              <a:t>Once the module has been installed, to use that module in a Node.js application we need to use the 'require' keyword.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500" dirty="0"/>
              <a:t>'require' keyword incorporate the functionality of a module in an application</a:t>
            </a:r>
            <a:r>
              <a:rPr lang="en-IN" sz="2500" dirty="0" smtClean="0"/>
              <a:t>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xmlns="" val="36775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960"/>
          </a:xfrm>
        </p:spPr>
        <p:txBody>
          <a:bodyPr/>
          <a:lstStyle/>
          <a:p>
            <a:r>
              <a:rPr lang="en-US" dirty="0" err="1" smtClean="0"/>
              <a:t>Nodemon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510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err="1" smtClean="0"/>
              <a:t>Nodemon</a:t>
            </a:r>
            <a:r>
              <a:rPr lang="en-US" sz="2600" dirty="0" smtClean="0"/>
              <a:t> monitors your file changes 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err="1" smtClean="0"/>
              <a:t>Nodemon</a:t>
            </a:r>
            <a:r>
              <a:rPr lang="en-US" sz="2600" dirty="0" smtClean="0"/>
              <a:t> is used to </a:t>
            </a:r>
            <a:r>
              <a:rPr lang="en-US" sz="2600" u="sng" dirty="0"/>
              <a:t>auto restart </a:t>
            </a:r>
            <a:r>
              <a:rPr lang="en-US" sz="2600" dirty="0" smtClean="0"/>
              <a:t>a node.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smtClean="0"/>
              <a:t>To get </a:t>
            </a:r>
            <a:r>
              <a:rPr lang="en-US" sz="2600" dirty="0" err="1" smtClean="0"/>
              <a:t>nodemon</a:t>
            </a:r>
            <a:r>
              <a:rPr lang="en-US" sz="2600" dirty="0" smtClean="0"/>
              <a:t> module:</a:t>
            </a:r>
          </a:p>
          <a:p>
            <a:pPr marL="457200" lvl="1" indent="0" algn="ctr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600" dirty="0" err="1" smtClean="0">
                <a:solidFill>
                  <a:srgbClr val="7030A0"/>
                </a:solidFill>
              </a:rPr>
              <a:t>npm</a:t>
            </a:r>
            <a:r>
              <a:rPr lang="en-US" sz="2600" dirty="0" smtClean="0">
                <a:solidFill>
                  <a:srgbClr val="7030A0"/>
                </a:solidFill>
              </a:rPr>
              <a:t> install –g </a:t>
            </a:r>
            <a:r>
              <a:rPr lang="en-US" sz="2600" dirty="0" err="1" smtClean="0">
                <a:solidFill>
                  <a:srgbClr val="7030A0"/>
                </a:solidFill>
              </a:rPr>
              <a:t>nodemon</a:t>
            </a:r>
            <a:endParaRPr lang="en-US" sz="2600" dirty="0" smtClean="0">
              <a:solidFill>
                <a:srgbClr val="7030A0"/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smtClean="0"/>
              <a:t>After performing some changes to the file, save it.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smtClean="0"/>
              <a:t>Then save event is triggered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smtClean="0"/>
              <a:t>Then save event is received by </a:t>
            </a:r>
            <a:r>
              <a:rPr lang="en-US" sz="2600" dirty="0" err="1" smtClean="0"/>
              <a:t>nodemon</a:t>
            </a:r>
            <a:r>
              <a:rPr lang="en-US" sz="2600" dirty="0" smtClean="0"/>
              <a:t>, so that it automatically restarts the server.</a:t>
            </a:r>
          </a:p>
        </p:txBody>
      </p:sp>
    </p:spTree>
    <p:extLst>
      <p:ext uri="{BB962C8B-B14F-4D97-AF65-F5344CB8AC3E}">
        <p14:creationId xmlns:p14="http://schemas.microsoft.com/office/powerpoint/2010/main" xmlns="" val="71474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395"/>
          </a:xfrm>
        </p:spPr>
        <p:txBody>
          <a:bodyPr/>
          <a:lstStyle/>
          <a:p>
            <a:r>
              <a:rPr lang="en-US" dirty="0" smtClean="0"/>
              <a:t>Introduction to Express.js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016"/>
            <a:ext cx="10515600" cy="47798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/>
              <a:t>Express is one of the module in NPM registry.</a:t>
            </a:r>
          </a:p>
          <a:p>
            <a:pPr>
              <a:lnSpc>
                <a:spcPct val="150000"/>
              </a:lnSpc>
            </a:pPr>
            <a:r>
              <a:rPr lang="en-US" sz="2500" dirty="0" smtClean="0"/>
              <a:t>Express.js </a:t>
            </a:r>
            <a:r>
              <a:rPr lang="en-US" sz="2500" dirty="0"/>
              <a:t>is a Node </a:t>
            </a:r>
            <a:r>
              <a:rPr lang="en-US" sz="2500" dirty="0" err="1"/>
              <a:t>js</a:t>
            </a:r>
            <a:r>
              <a:rPr lang="en-US" sz="2500" dirty="0"/>
              <a:t> web application server </a:t>
            </a:r>
            <a:r>
              <a:rPr lang="en-US" sz="2500" dirty="0" smtClean="0"/>
              <a:t>framework. </a:t>
            </a:r>
          </a:p>
          <a:p>
            <a:pPr>
              <a:lnSpc>
                <a:spcPct val="150000"/>
              </a:lnSpc>
            </a:pPr>
            <a:r>
              <a:rPr lang="en-US" sz="2500" dirty="0" smtClean="0"/>
              <a:t>The </a:t>
            </a:r>
            <a:r>
              <a:rPr lang="en-US" sz="2500" dirty="0"/>
              <a:t>Express.js framework </a:t>
            </a:r>
            <a:r>
              <a:rPr lang="en-US" sz="2500" dirty="0" smtClean="0"/>
              <a:t>makes </a:t>
            </a:r>
            <a:r>
              <a:rPr lang="en-US" sz="2500" dirty="0"/>
              <a:t>very easy to develop an application </a:t>
            </a:r>
            <a:endParaRPr lang="en-US" sz="2500" dirty="0" smtClean="0"/>
          </a:p>
          <a:p>
            <a:pPr>
              <a:lnSpc>
                <a:spcPct val="150000"/>
              </a:lnSpc>
            </a:pPr>
            <a:r>
              <a:rPr lang="en-US" sz="2500" dirty="0" smtClean="0"/>
              <a:t>Express </a:t>
            </a:r>
            <a:r>
              <a:rPr lang="en-US" sz="2500" dirty="0"/>
              <a:t>can be used to handle multiple types of requests like the GET, PUT, and POST and DELETE requests</a:t>
            </a:r>
            <a:r>
              <a:rPr lang="en-US" sz="2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1546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Express gets installed via the Node Package manager.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can be done by executing the following line in the command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err="1"/>
              <a:t>npm</a:t>
            </a:r>
            <a:r>
              <a:rPr lang="en-US" b="1" dirty="0"/>
              <a:t> install express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640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641"/>
            <a:ext cx="10515600" cy="1051560"/>
          </a:xfrm>
        </p:spPr>
        <p:txBody>
          <a:bodyPr>
            <a:normAutofit/>
          </a:bodyPr>
          <a:lstStyle/>
          <a:p>
            <a:r>
              <a:rPr lang="en-US" dirty="0" smtClean="0"/>
              <a:t>Sample program using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181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express=require('express');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app=express();</a:t>
            </a:r>
          </a:p>
          <a:p>
            <a:pPr marL="0" indent="0">
              <a:buNone/>
            </a:pPr>
            <a:r>
              <a:rPr lang="en-US" sz="2400" dirty="0" err="1"/>
              <a:t>app.get</a:t>
            </a:r>
            <a:r>
              <a:rPr lang="en-US" sz="2400" dirty="0"/>
              <a:t>('/',function(</a:t>
            </a:r>
            <a:r>
              <a:rPr lang="en-US" sz="2400" dirty="0" err="1"/>
              <a:t>req,res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   </a:t>
            </a:r>
            <a:r>
              <a:rPr lang="en-US" sz="2400" dirty="0" smtClean="0"/>
              <a:t> </a:t>
            </a:r>
            <a:r>
              <a:rPr lang="en-US" sz="2400" dirty="0" err="1" smtClean="0"/>
              <a:t>res.send</a:t>
            </a:r>
            <a:r>
              <a:rPr lang="en-US" sz="2400" dirty="0"/>
              <a:t>('Hello World!');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  <a:p>
            <a:pPr marL="0" indent="0">
              <a:buNone/>
            </a:pPr>
            <a:r>
              <a:rPr lang="en-US" sz="2400" dirty="0" err="1" smtClean="0"/>
              <a:t>app.listen</a:t>
            </a:r>
            <a:r>
              <a:rPr lang="en-US" sz="2400" dirty="0" smtClean="0"/>
              <a:t>(9000,function</a:t>
            </a:r>
            <a:r>
              <a:rPr lang="en-US" sz="2400" dirty="0"/>
              <a:t>() 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console.log</a:t>
            </a:r>
            <a:r>
              <a:rPr lang="en-US" sz="2400" dirty="0"/>
              <a:t>("Server running...");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505" y="3185954"/>
            <a:ext cx="478155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250" t="57740" r="43000" b="19274"/>
          <a:stretch/>
        </p:blipFill>
        <p:spPr>
          <a:xfrm>
            <a:off x="5880735" y="1455817"/>
            <a:ext cx="4846320" cy="1493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0167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1"/>
            <a:ext cx="10515600" cy="914400"/>
          </a:xfrm>
        </p:spPr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761"/>
            <a:ext cx="10515600" cy="5191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Routing refers for determining the way in which an application responds to a client request to a particular endpoint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 </a:t>
            </a:r>
            <a:r>
              <a:rPr lang="en-US" sz="2400" dirty="0" smtClean="0"/>
              <a:t>A </a:t>
            </a:r>
            <a:r>
              <a:rPr lang="en-US" sz="2400" dirty="0"/>
              <a:t>client can make </a:t>
            </a:r>
            <a:r>
              <a:rPr lang="en-US" sz="2400" dirty="0" smtClean="0"/>
              <a:t>http </a:t>
            </a:r>
            <a:r>
              <a:rPr lang="en-US" sz="2400" dirty="0"/>
              <a:t>request for various </a:t>
            </a:r>
            <a:r>
              <a:rPr lang="en-US" sz="2400" dirty="0" smtClean="0"/>
              <a:t>URL's.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http://</a:t>
            </a:r>
            <a:r>
              <a:rPr lang="en-US" dirty="0" smtClean="0"/>
              <a:t>localhost:3000/mean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https://shopforaurelia.com/bottom-wear.html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Based on the URL which is accessed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different functionality on the web server will be </a:t>
            </a:r>
            <a:r>
              <a:rPr lang="en-US" dirty="0" smtClean="0"/>
              <a:t>invoked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ccordingly </a:t>
            </a:r>
            <a:r>
              <a:rPr lang="en-US" dirty="0"/>
              <a:t>the response will be sent to the client.</a:t>
            </a:r>
          </a:p>
        </p:txBody>
      </p:sp>
    </p:spTree>
    <p:extLst>
      <p:ext uri="{BB962C8B-B14F-4D97-AF65-F5344CB8AC3E}">
        <p14:creationId xmlns:p14="http://schemas.microsoft.com/office/powerpoint/2010/main" xmlns="" val="287503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Introduction to Express JS</a:t>
            </a:r>
          </a:p>
          <a:p>
            <a:r>
              <a:rPr lang="en-US" dirty="0" smtClean="0"/>
              <a:t>Installing and using Express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Example of </a:t>
            </a:r>
            <a:r>
              <a:rPr lang="en-US" dirty="0" err="1" smtClean="0"/>
              <a:t>webserver</a:t>
            </a:r>
            <a:r>
              <a:rPr lang="en-US" dirty="0" smtClean="0"/>
              <a:t> using Express</a:t>
            </a:r>
          </a:p>
          <a:p>
            <a:r>
              <a:rPr lang="en-US" dirty="0" smtClean="0"/>
              <a:t>EJS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/>
          <a:lstStyle/>
          <a:p>
            <a:r>
              <a:rPr lang="en-US" dirty="0" smtClean="0"/>
              <a:t>Routes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general syntax for a route is </a:t>
            </a:r>
            <a:endParaRPr lang="en-US" sz="22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 err="1" smtClean="0"/>
              <a:t>app.METHOD</a:t>
            </a:r>
            <a:r>
              <a:rPr lang="en-US" sz="2200" dirty="0" smtClean="0"/>
              <a:t>(PATH, HANDLER)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app is an instance of the express module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METHOD </a:t>
            </a:r>
            <a:r>
              <a:rPr lang="en-US" sz="2200" dirty="0"/>
              <a:t>is an HTTP request method (GET, POST, PUT or DELETE)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PATH </a:t>
            </a:r>
            <a:r>
              <a:rPr lang="en-US" sz="2200" dirty="0"/>
              <a:t>is a path on the server.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HANDLER </a:t>
            </a:r>
            <a:r>
              <a:rPr lang="en-US" sz="2200" dirty="0"/>
              <a:t>is the function executed when the route is matched.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40305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9"/>
            <a:ext cx="10515600" cy="539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2513"/>
            <a:ext cx="5257800" cy="58685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 err="1"/>
              <a:t>var</a:t>
            </a:r>
            <a:r>
              <a:rPr lang="en-US" sz="2000" dirty="0"/>
              <a:t> express = require('express');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 err="1"/>
              <a:t>var</a:t>
            </a:r>
            <a:r>
              <a:rPr lang="en-US" sz="2000" dirty="0"/>
              <a:t> app = express();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 err="1" smtClean="0"/>
              <a:t>app.listen</a:t>
            </a:r>
            <a:r>
              <a:rPr lang="en-US" sz="2000" dirty="0" smtClean="0"/>
              <a:t> (3030</a:t>
            </a:r>
            <a:r>
              <a:rPr lang="en-US" sz="2000" dirty="0"/>
              <a:t>, () =&gt; 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/>
              <a:t>console.log('listening on 3030')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 smtClean="0"/>
              <a:t>});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 err="1" smtClean="0"/>
              <a:t>app.get</a:t>
            </a:r>
            <a:r>
              <a:rPr lang="en-US" sz="2000" dirty="0" smtClean="0"/>
              <a:t>('/',function(</a:t>
            </a:r>
            <a:r>
              <a:rPr lang="en-US" sz="2000" dirty="0" err="1" smtClean="0"/>
              <a:t>req,res</a:t>
            </a:r>
            <a:r>
              <a:rPr lang="en-US" sz="2000" dirty="0" smtClean="0"/>
              <a:t>)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 err="1"/>
              <a:t>res.send</a:t>
            </a:r>
            <a:r>
              <a:rPr lang="en-US" sz="2000" dirty="0"/>
              <a:t>('Welcome to Summer School');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 smtClean="0"/>
              <a:t>});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1201003"/>
            <a:ext cx="47815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33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059"/>
            <a:ext cx="10515600" cy="50169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err="1"/>
              <a:t>app.get</a:t>
            </a:r>
            <a:r>
              <a:rPr lang="en-US" sz="2200" dirty="0" smtClean="0"/>
              <a:t>( '/</a:t>
            </a:r>
            <a:r>
              <a:rPr lang="en-US" sz="2200" dirty="0"/>
              <a:t>mean</a:t>
            </a:r>
            <a:r>
              <a:rPr lang="en-US" sz="2200" dirty="0" smtClean="0"/>
              <a:t>', function(</a:t>
            </a:r>
            <a:r>
              <a:rPr lang="en-US" sz="2200" dirty="0" err="1" smtClean="0"/>
              <a:t>req,res</a:t>
            </a:r>
            <a:r>
              <a:rPr lang="en-US" sz="2200" dirty="0"/>
              <a:t>) </a:t>
            </a: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/>
              <a:t>{</a:t>
            </a: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/>
              <a:t>res.send</a:t>
            </a:r>
            <a:r>
              <a:rPr lang="en-US" sz="2200" dirty="0"/>
              <a:t>("Summer school on MEAN stack");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});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/>
              <a:t>app.get</a:t>
            </a:r>
            <a:r>
              <a:rPr lang="en-US" sz="2200" dirty="0" smtClean="0"/>
              <a:t>( '/</a:t>
            </a:r>
            <a:r>
              <a:rPr lang="en-US" sz="2200" dirty="0"/>
              <a:t>Express</a:t>
            </a:r>
            <a:r>
              <a:rPr lang="en-US" sz="2200" dirty="0" smtClean="0"/>
              <a:t>', function(</a:t>
            </a:r>
            <a:r>
              <a:rPr lang="en-US" sz="2200" dirty="0" err="1" smtClean="0"/>
              <a:t>req,res</a:t>
            </a:r>
            <a:r>
              <a:rPr lang="en-US" sz="2200" dirty="0"/>
              <a:t>) </a:t>
            </a: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/>
              <a:t>{</a:t>
            </a: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/>
              <a:t>res.send</a:t>
            </a:r>
            <a:r>
              <a:rPr lang="en-US" sz="2200" dirty="0"/>
              <a:t>("Now Express class is going on");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069" y="1160059"/>
            <a:ext cx="4781550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134" y="3820778"/>
            <a:ext cx="4781550" cy="20193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36479"/>
            <a:ext cx="10515600" cy="539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…)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367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5951"/>
            <a:ext cx="8596668" cy="850710"/>
          </a:xfrm>
        </p:spPr>
        <p:txBody>
          <a:bodyPr/>
          <a:lstStyle/>
          <a:p>
            <a:pPr algn="ctr"/>
            <a:r>
              <a:rPr lang="en-IN" dirty="0" smtClean="0"/>
              <a:t> </a:t>
            </a:r>
            <a:r>
              <a:rPr lang="en-IN" dirty="0" err="1" smtClean="0"/>
              <a:t>package.json</a:t>
            </a:r>
            <a:r>
              <a:rPr lang="en-IN" dirty="0" smtClean="0"/>
              <a:t> in a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6661"/>
            <a:ext cx="10552140" cy="56939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The "</a:t>
            </a:r>
            <a:r>
              <a:rPr lang="en-US" sz="2500" dirty="0" err="1"/>
              <a:t>package.json</a:t>
            </a:r>
            <a:r>
              <a:rPr lang="en-US" sz="2500" dirty="0"/>
              <a:t>" file is used to hold the metadata about a particular </a:t>
            </a:r>
            <a:r>
              <a:rPr lang="en-US" sz="2500" dirty="0" smtClean="0"/>
              <a:t>project.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 smtClean="0"/>
              <a:t>This </a:t>
            </a:r>
            <a:r>
              <a:rPr lang="en-US" sz="2500" dirty="0"/>
              <a:t>information provides the Node package manager the necessary </a:t>
            </a:r>
            <a:r>
              <a:rPr lang="en-US" sz="2500" dirty="0" smtClean="0"/>
              <a:t>information.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The </a:t>
            </a:r>
            <a:r>
              <a:rPr lang="en-US" sz="2500" dirty="0" err="1"/>
              <a:t>package.json</a:t>
            </a:r>
            <a:r>
              <a:rPr lang="en-US" sz="2500" dirty="0"/>
              <a:t> files contains information such as </a:t>
            </a:r>
            <a:endParaRPr lang="en-US" sz="25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 smtClean="0"/>
              <a:t>the </a:t>
            </a:r>
            <a:r>
              <a:rPr lang="en-US" sz="2500" dirty="0"/>
              <a:t>project </a:t>
            </a:r>
            <a:r>
              <a:rPr lang="en-US" sz="2500" dirty="0" smtClean="0"/>
              <a:t>description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 smtClean="0"/>
              <a:t>the </a:t>
            </a:r>
            <a:r>
              <a:rPr lang="en-US" sz="2500" dirty="0"/>
              <a:t>version of the project in a particular </a:t>
            </a:r>
            <a:r>
              <a:rPr lang="en-US" sz="2500" dirty="0" smtClean="0"/>
              <a:t>distribution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 smtClean="0"/>
              <a:t>license information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 smtClean="0"/>
              <a:t>configuration data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 smtClean="0"/>
              <a:t>It is included with following statement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500" b="1" dirty="0" err="1" smtClean="0">
                <a:solidFill>
                  <a:srgbClr val="7030A0"/>
                </a:solidFill>
              </a:rPr>
              <a:t>npm</a:t>
            </a:r>
            <a:r>
              <a:rPr lang="en-US" sz="2500" b="1" dirty="0" smtClean="0">
                <a:solidFill>
                  <a:srgbClr val="7030A0"/>
                </a:solidFill>
              </a:rPr>
              <a:t> </a:t>
            </a:r>
            <a:r>
              <a:rPr lang="en-US" sz="2500" b="1" dirty="0" err="1" smtClean="0">
                <a:solidFill>
                  <a:srgbClr val="7030A0"/>
                </a:solidFill>
              </a:rPr>
              <a:t>init</a:t>
            </a:r>
            <a:endParaRPr lang="en-IN" sz="25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70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64892"/>
            <a:ext cx="10515600" cy="659568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30" y="1004341"/>
            <a:ext cx="9800630" cy="566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0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118"/>
          </a:xfrm>
        </p:spPr>
        <p:txBody>
          <a:bodyPr>
            <a:normAutofit/>
          </a:bodyPr>
          <a:lstStyle/>
          <a:p>
            <a:r>
              <a:rPr lang="en-US" sz="4200" dirty="0" smtClean="0"/>
              <a:t>EJS (Embedded JavaScript) 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075"/>
            <a:ext cx="10515600" cy="476788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EJS is a simple templating language that lets you generate HTML markup with plain JavaScript</a:t>
            </a:r>
            <a:r>
              <a:rPr lang="en-US" sz="2600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JavaScript code </a:t>
            </a:r>
            <a:r>
              <a:rPr lang="en-US" sz="2600" dirty="0" smtClean="0"/>
              <a:t>is simple and straightforward with </a:t>
            </a:r>
            <a:r>
              <a:rPr lang="en-US" sz="2600" dirty="0" err="1"/>
              <a:t>scriptlet</a:t>
            </a:r>
            <a:r>
              <a:rPr lang="en-US" sz="2600" dirty="0"/>
              <a:t> </a:t>
            </a:r>
            <a:r>
              <a:rPr lang="en-US" sz="2600" dirty="0" smtClean="0"/>
              <a:t>tags.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&lt;% '</a:t>
            </a:r>
            <a:r>
              <a:rPr lang="en-US" sz="2600" dirty="0" err="1"/>
              <a:t>Scriptlet</a:t>
            </a:r>
            <a:r>
              <a:rPr lang="en-US" sz="2600" dirty="0"/>
              <a:t>' tag, for control-flow, no </a:t>
            </a:r>
            <a:r>
              <a:rPr lang="en-US" sz="2600" dirty="0" smtClean="0"/>
              <a:t>output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&lt;%= Outputs the value into the template </a:t>
            </a:r>
            <a:endParaRPr lang="en-US" sz="2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%&gt; Plain ending </a:t>
            </a:r>
            <a:r>
              <a:rPr lang="en-US" sz="2600" dirty="0" smtClean="0"/>
              <a:t>tag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EJS </a:t>
            </a:r>
            <a:r>
              <a:rPr lang="en-US" sz="2600" dirty="0"/>
              <a:t>write JavaScript that emits the HTML </a:t>
            </a:r>
            <a:r>
              <a:rPr lang="en-US" sz="2600" dirty="0" smtClean="0"/>
              <a:t>which performs a dynamic task.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EJS </a:t>
            </a:r>
            <a:r>
              <a:rPr lang="en-US" sz="2600" dirty="0"/>
              <a:t>gets installed via the Node Package </a:t>
            </a:r>
            <a:r>
              <a:rPr lang="en-US" sz="2600" dirty="0" smtClean="0"/>
              <a:t>manager.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1" dirty="0" err="1" smtClean="0">
                <a:solidFill>
                  <a:schemeClr val="accent1"/>
                </a:solidFill>
              </a:rPr>
              <a:t>npm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>
                <a:solidFill>
                  <a:schemeClr val="accent1"/>
                </a:solidFill>
              </a:rPr>
              <a:t>install </a:t>
            </a:r>
            <a:r>
              <a:rPr lang="en-US" sz="2600" b="1" dirty="0" err="1" smtClean="0">
                <a:solidFill>
                  <a:schemeClr val="accent1"/>
                </a:solidFill>
              </a:rPr>
              <a:t>ejs</a:t>
            </a:r>
            <a:endParaRPr lang="en-US" sz="2600" dirty="0">
              <a:solidFill>
                <a:schemeClr val="accent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29841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which connects client with node.js (express)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3368"/>
            <a:ext cx="10515600" cy="489359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chemeClr val="accent1"/>
                </a:solidFill>
              </a:rPr>
              <a:t>index.ejs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&lt;!</a:t>
            </a:r>
            <a:r>
              <a:rPr lang="en-US" sz="2400" dirty="0"/>
              <a:t>DOCTYPE html&gt;</a:t>
            </a:r>
          </a:p>
          <a:p>
            <a:pPr marL="0" indent="0">
              <a:buNone/>
            </a:pPr>
            <a:r>
              <a:rPr lang="en-US" sz="2400" dirty="0"/>
              <a:t>&lt;html </a:t>
            </a:r>
            <a:r>
              <a:rPr lang="en-US" sz="2400" dirty="0" err="1"/>
              <a:t>lang</a:t>
            </a:r>
            <a:r>
              <a:rPr lang="en-US" sz="2400" dirty="0"/>
              <a:t>="</a:t>
            </a:r>
            <a:r>
              <a:rPr lang="en-US" sz="2400" dirty="0" err="1"/>
              <a:t>en</a:t>
            </a:r>
            <a:r>
              <a:rPr lang="en-US" sz="2400" dirty="0"/>
              <a:t>"&gt;</a:t>
            </a:r>
          </a:p>
          <a:p>
            <a:pPr marL="0" indent="0">
              <a:buNone/>
            </a:pPr>
            <a:r>
              <a:rPr lang="en-US" sz="2400" dirty="0"/>
              <a:t>&lt;head&gt;</a:t>
            </a:r>
          </a:p>
          <a:p>
            <a:pPr marL="0" indent="0">
              <a:buNone/>
            </a:pPr>
            <a:r>
              <a:rPr lang="en-US" sz="2400" dirty="0"/>
              <a:t>  &lt;meta charset="UTF-8"&gt;</a:t>
            </a:r>
          </a:p>
          <a:p>
            <a:pPr marL="0" indent="0">
              <a:buNone/>
            </a:pPr>
            <a:r>
              <a:rPr lang="en-US" sz="2400" dirty="0"/>
              <a:t>  &lt;title&gt;MY APP&lt;/title&gt;</a:t>
            </a:r>
          </a:p>
          <a:p>
            <a:pPr marL="0" indent="0">
              <a:buNone/>
            </a:pPr>
            <a:r>
              <a:rPr lang="en-US" sz="2400" dirty="0"/>
              <a:t>  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="styles.css"&gt;</a:t>
            </a:r>
          </a:p>
          <a:p>
            <a:pPr marL="0" indent="0">
              <a:buNone/>
            </a:pPr>
            <a:r>
              <a:rPr lang="en-US" sz="2400" dirty="0"/>
              <a:t>&lt;/head&gt;</a:t>
            </a:r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/>
              <a:t>  &lt;h3&gt;Users&lt;/h3&gt;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&lt;% for(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 err="1"/>
              <a:t>users.length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 {%&gt;</a:t>
            </a:r>
          </a:p>
          <a:p>
            <a:pPr marL="0" indent="0">
              <a:buNone/>
            </a:pPr>
            <a:r>
              <a:rPr lang="en-US" sz="2400" dirty="0"/>
              <a:t>    &lt;li class="user"&gt;</a:t>
            </a:r>
          </a:p>
          <a:p>
            <a:pPr marL="0" indent="0">
              <a:buNone/>
            </a:pPr>
            <a:r>
              <a:rPr lang="en-US" sz="2400" dirty="0"/>
              <a:t>      &lt;span&gt;&lt;%= users[</a:t>
            </a:r>
            <a:r>
              <a:rPr lang="en-US" sz="2400" dirty="0" err="1"/>
              <a:t>i</a:t>
            </a:r>
            <a:r>
              <a:rPr lang="en-US" sz="2400" dirty="0"/>
              <a:t>] %&gt;&lt;/span&gt;</a:t>
            </a:r>
          </a:p>
          <a:p>
            <a:pPr marL="0" indent="0">
              <a:buNone/>
            </a:pPr>
            <a:r>
              <a:rPr lang="en-US" sz="2400" dirty="0"/>
              <a:t>    &lt;/li&gt;</a:t>
            </a:r>
          </a:p>
          <a:p>
            <a:pPr marL="0" indent="0">
              <a:buNone/>
            </a:pPr>
            <a:r>
              <a:rPr lang="en-US" sz="2400" dirty="0"/>
              <a:t>  &lt;% } %&gt;</a:t>
            </a:r>
          </a:p>
          <a:p>
            <a:pPr marL="0" indent="0">
              <a:buNone/>
            </a:pPr>
            <a:r>
              <a:rPr lang="en-US" sz="2400" dirty="0"/>
              <a:t>  &lt;/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&lt;/body&gt;</a:t>
            </a:r>
          </a:p>
          <a:p>
            <a:pPr marL="0" indent="0">
              <a:buNone/>
            </a:pPr>
            <a:r>
              <a:rPr lang="en-US" sz="2400" dirty="0"/>
              <a:t>  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12672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673"/>
            <a:ext cx="10515600" cy="6240379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 server.js</a:t>
            </a:r>
          </a:p>
          <a:p>
            <a:pPr marL="0" indent="0">
              <a:buNone/>
            </a:pP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/>
              <a:t>express = require('express')</a:t>
            </a:r>
          </a:p>
          <a:p>
            <a:pPr marL="0" indent="0">
              <a:buNone/>
            </a:pPr>
            <a:r>
              <a:rPr lang="en-US" sz="2400" dirty="0" err="1"/>
              <a:t>const</a:t>
            </a:r>
            <a:r>
              <a:rPr lang="en-US" sz="2400" dirty="0"/>
              <a:t> app = express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err="1" smtClean="0"/>
              <a:t>app.listen</a:t>
            </a:r>
            <a:r>
              <a:rPr lang="en-US" sz="2400" dirty="0" smtClean="0"/>
              <a:t>(3000, () =&gt; 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console.log</a:t>
            </a:r>
            <a:r>
              <a:rPr lang="en-US" sz="2400" dirty="0"/>
              <a:t>('listening on 3000')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app.set</a:t>
            </a:r>
            <a:r>
              <a:rPr lang="en-US" sz="2400" dirty="0"/>
              <a:t>('view engine', '</a:t>
            </a:r>
            <a:r>
              <a:rPr lang="en-US" sz="2400" dirty="0" err="1"/>
              <a:t>ejs</a:t>
            </a:r>
            <a:r>
              <a:rPr lang="en-US" sz="2400" dirty="0"/>
              <a:t>')</a:t>
            </a:r>
          </a:p>
          <a:p>
            <a:pPr marL="0" indent="0">
              <a:buNone/>
            </a:pPr>
            <a:r>
              <a:rPr lang="en-US" sz="2400" dirty="0" err="1" smtClean="0"/>
              <a:t>app.use</a:t>
            </a:r>
            <a:r>
              <a:rPr lang="en-US" sz="2400" dirty="0" smtClean="0"/>
              <a:t>(</a:t>
            </a:r>
            <a:r>
              <a:rPr lang="en-US" sz="2400" dirty="0" err="1" smtClean="0"/>
              <a:t>express.static</a:t>
            </a:r>
            <a:r>
              <a:rPr lang="en-US" sz="2400" dirty="0"/>
              <a:t>('public'))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 result = ['</a:t>
            </a:r>
            <a:r>
              <a:rPr lang="en-US" sz="2400" dirty="0" err="1"/>
              <a:t>Bindu</a:t>
            </a:r>
            <a:r>
              <a:rPr lang="en-US" sz="2400" dirty="0"/>
              <a:t>','</a:t>
            </a:r>
            <a:r>
              <a:rPr lang="en-US" sz="2400" dirty="0" err="1"/>
              <a:t>Nikitha</a:t>
            </a:r>
            <a:r>
              <a:rPr lang="en-US" sz="2400" dirty="0"/>
              <a:t>','</a:t>
            </a:r>
            <a:r>
              <a:rPr lang="en-US" sz="2400" dirty="0" err="1"/>
              <a:t>Varsha</a:t>
            </a:r>
            <a:r>
              <a:rPr lang="en-US" sz="2400" dirty="0"/>
              <a:t>'];</a:t>
            </a:r>
          </a:p>
          <a:p>
            <a:pPr marL="0" indent="0">
              <a:buNone/>
            </a:pPr>
            <a:r>
              <a:rPr lang="en-US" sz="2400" dirty="0" err="1"/>
              <a:t>app.get</a:t>
            </a:r>
            <a:r>
              <a:rPr lang="en-US" sz="2400" dirty="0"/>
              <a:t>('/',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pPr marL="0" indent="0">
              <a:buNone/>
            </a:pPr>
            <a:r>
              <a:rPr lang="en-US" sz="2400" dirty="0" err="1"/>
              <a:t>res.render</a:t>
            </a:r>
            <a:r>
              <a:rPr lang="en-US" sz="2400" dirty="0"/>
              <a:t>('</a:t>
            </a:r>
            <a:r>
              <a:rPr lang="en-US" sz="2400" dirty="0" err="1"/>
              <a:t>index.ejs</a:t>
            </a:r>
            <a:r>
              <a:rPr lang="en-US" sz="2400" dirty="0"/>
              <a:t>', {users: result})</a:t>
            </a:r>
          </a:p>
          <a:p>
            <a:pPr marL="0" indent="0">
              <a:buNone/>
            </a:pPr>
            <a:r>
              <a:rPr lang="en-US" sz="2400" dirty="0" smtClean="0"/>
              <a:t>})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464" y="2429572"/>
            <a:ext cx="5937580" cy="320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964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50E2E3-ECA6-42EE-9634-4C91E0647F44}"/>
              </a:ext>
            </a:extLst>
          </p:cNvPr>
          <p:cNvSpPr txBox="1"/>
          <p:nvPr/>
        </p:nvSpPr>
        <p:spPr>
          <a:xfrm>
            <a:off x="2243470" y="499730"/>
            <a:ext cx="707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  <a:cs typeface="Times New Roman" panose="02020603050405020304" pitchFamily="18" charset="0"/>
              </a:rPr>
              <a:t>INSTALLATION OF MONGODB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81BC2FD-E59F-422D-8773-AEC210BE64EA}"/>
              </a:ext>
            </a:extLst>
          </p:cNvPr>
          <p:cNvSpPr/>
          <p:nvPr/>
        </p:nvSpPr>
        <p:spPr>
          <a:xfrm>
            <a:off x="764275" y="1530255"/>
            <a:ext cx="10706100" cy="4094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go to this link and click on the appropriate OS and architecture: 				  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http://www.mongodb.org/downloads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downloaded file and start installing.</a:t>
            </a:r>
          </a:p>
          <a:p>
            <a:pPr marL="400050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installation click on next till you get Finish button.</a:t>
            </a:r>
          </a:p>
          <a:p>
            <a:pPr marL="400050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 directory on C:\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use i.e. “data” followed by “data\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400050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your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and run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mongod.exe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start the database server.</a:t>
            </a:r>
          </a:p>
          <a:p>
            <a:pPr marL="400050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 connection to the server, open another command prompt window and go to the same directory, entering in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mongo.exe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engages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shell.</a:t>
            </a:r>
          </a:p>
        </p:txBody>
      </p:sp>
    </p:spTree>
    <p:extLst>
      <p:ext uri="{BB962C8B-B14F-4D97-AF65-F5344CB8AC3E}">
        <p14:creationId xmlns="" xmlns:p14="http://schemas.microsoft.com/office/powerpoint/2010/main" val="381739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949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r>
              <a:rPr lang="en-US" dirty="0" smtClean="0"/>
              <a:t> with Mongo-DB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5453"/>
            <a:ext cx="10515600" cy="486151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Node </a:t>
            </a:r>
            <a:r>
              <a:rPr lang="en-US" sz="2400" dirty="0" err="1"/>
              <a:t>js</a:t>
            </a:r>
            <a:r>
              <a:rPr lang="en-US" sz="2400" dirty="0"/>
              <a:t> framework has the ability to work with </a:t>
            </a:r>
            <a:r>
              <a:rPr lang="en-US" sz="2400" dirty="0" smtClean="0"/>
              <a:t>databases.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Mongo Db can store any sort of content and particularly in any sort of format.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tasks can be performed by using mongo DB module: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and close a connection to a database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Queries can be executed to get </a:t>
            </a:r>
            <a:r>
              <a:rPr lang="en-US" dirty="0" smtClean="0"/>
              <a:t>data.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manipulation such as inserting data, deleting and updating data can also be </a:t>
            </a:r>
            <a:r>
              <a:rPr lang="en-US" dirty="0" smtClean="0"/>
              <a:t>achieved.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npm</a:t>
            </a:r>
            <a:r>
              <a:rPr lang="en-US" dirty="0" smtClean="0">
                <a:solidFill>
                  <a:srgbClr val="0070C0"/>
                </a:solidFill>
              </a:rPr>
              <a:t> install mongodb@2.2.33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52926"/>
            <a:ext cx="8596668" cy="891654"/>
          </a:xfrm>
        </p:spPr>
        <p:txBody>
          <a:bodyPr/>
          <a:lstStyle/>
          <a:p>
            <a:r>
              <a:rPr lang="en-IN" dirty="0" smtClean="0"/>
              <a:t>Introduction to Node.js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44580"/>
            <a:ext cx="10183171" cy="517226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2500" dirty="0"/>
              <a:t>Node.js is an open-source, cross-platform runtime </a:t>
            </a:r>
            <a:r>
              <a:rPr lang="en-IN" sz="2500" dirty="0" smtClean="0"/>
              <a:t>environment.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2500" dirty="0"/>
              <a:t>Node.js was developed in 2009 by Ryan Dahl</a:t>
            </a:r>
            <a:r>
              <a:rPr lang="en-IN" sz="2500" dirty="0" smtClean="0"/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2500" dirty="0" smtClean="0"/>
              <a:t>It is used </a:t>
            </a:r>
            <a:r>
              <a:rPr lang="en-IN" sz="2500" dirty="0"/>
              <a:t>for development of server-side web applications</a:t>
            </a:r>
            <a:r>
              <a:rPr lang="en-IN" sz="2500" dirty="0" smtClean="0"/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2500" dirty="0"/>
              <a:t>Node.js applications are written in </a:t>
            </a:r>
            <a:r>
              <a:rPr lang="en-IN" sz="2500" dirty="0" smtClean="0"/>
              <a:t>JavaScript.</a:t>
            </a:r>
          </a:p>
          <a:p>
            <a:pPr marL="216000">
              <a:spcBef>
                <a:spcPts val="1200"/>
              </a:spcBef>
              <a:spcAft>
                <a:spcPts val="1200"/>
              </a:spcAft>
            </a:pPr>
            <a:r>
              <a:rPr lang="en-IN" sz="2500" dirty="0" smtClean="0"/>
              <a:t>Google </a:t>
            </a:r>
            <a:r>
              <a:rPr lang="en-IN" sz="2500" dirty="0"/>
              <a:t>provide V8 Java script engine for the Chrome web browser</a:t>
            </a:r>
            <a:r>
              <a:rPr lang="en-IN" sz="2500" dirty="0" smtClean="0"/>
              <a:t>.</a:t>
            </a:r>
          </a:p>
          <a:p>
            <a:pPr marL="216000">
              <a:spcBef>
                <a:spcPts val="1200"/>
              </a:spcBef>
              <a:spcAft>
                <a:spcPts val="1200"/>
              </a:spcAft>
            </a:pPr>
            <a:r>
              <a:rPr lang="en-IN" sz="2500" dirty="0"/>
              <a:t>Dahl created Node.js on top </a:t>
            </a:r>
            <a:r>
              <a:rPr lang="en-IN" sz="2500" dirty="0" smtClean="0"/>
              <a:t>of V8 </a:t>
            </a:r>
            <a:r>
              <a:rPr lang="en-IN" sz="2500" dirty="0"/>
              <a:t>as a server side environment that matched with the client side environment</a:t>
            </a:r>
            <a:r>
              <a:rPr lang="en-IN" sz="2500" dirty="0" smtClean="0"/>
              <a:t>.</a:t>
            </a:r>
          </a:p>
          <a:p>
            <a:pPr marL="216000">
              <a:spcBef>
                <a:spcPts val="1200"/>
              </a:spcBef>
              <a:spcAft>
                <a:spcPts val="1200"/>
              </a:spcAft>
            </a:pPr>
            <a:r>
              <a:rPr lang="en-IN" sz="2500" dirty="0"/>
              <a:t>The result is an extremely scalable server-side environment that allows developers to more easily bridge the gap between client and server.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xmlns="" val="324325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991"/>
          </a:xfrm>
        </p:spPr>
        <p:txBody>
          <a:bodyPr/>
          <a:lstStyle/>
          <a:p>
            <a:r>
              <a:rPr lang="en-US" dirty="0" smtClean="0"/>
              <a:t>Database connection with Node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116"/>
            <a:ext cx="10515600" cy="53580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 err="1"/>
              <a:t>const</a:t>
            </a:r>
            <a:r>
              <a:rPr lang="en-US" sz="2600" dirty="0"/>
              <a:t> </a:t>
            </a:r>
            <a:r>
              <a:rPr lang="en-US" sz="2600" dirty="0" err="1"/>
              <a:t>MongoClient</a:t>
            </a:r>
            <a:r>
              <a:rPr lang="en-US" sz="2600" dirty="0"/>
              <a:t> = require('</a:t>
            </a:r>
            <a:r>
              <a:rPr lang="en-US" sz="2600" dirty="0" err="1"/>
              <a:t>mongodb</a:t>
            </a:r>
            <a:r>
              <a:rPr lang="en-US" sz="2600" dirty="0"/>
              <a:t>').</a:t>
            </a:r>
            <a:r>
              <a:rPr lang="en-US" sz="2600" dirty="0" err="1"/>
              <a:t>MongoClient</a:t>
            </a:r>
            <a:r>
              <a:rPr lang="en-US" sz="2600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err="1"/>
              <a:t>const</a:t>
            </a:r>
            <a:r>
              <a:rPr lang="en-US" sz="2600" dirty="0"/>
              <a:t> </a:t>
            </a:r>
            <a:r>
              <a:rPr lang="en-US" sz="2600" dirty="0" err="1"/>
              <a:t>url</a:t>
            </a:r>
            <a:r>
              <a:rPr lang="en-US" sz="2600" dirty="0"/>
              <a:t> = '</a:t>
            </a:r>
            <a:r>
              <a:rPr lang="en-US" sz="2600" dirty="0" err="1"/>
              <a:t>mongodb</a:t>
            </a:r>
            <a:r>
              <a:rPr lang="en-US" sz="2600" dirty="0"/>
              <a:t>://localhost:27017/</a:t>
            </a:r>
            <a:r>
              <a:rPr lang="en-US" sz="2600" dirty="0" err="1"/>
              <a:t>employee_db</a:t>
            </a:r>
            <a:r>
              <a:rPr lang="en-US" sz="2600" dirty="0"/>
              <a:t>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err="1"/>
              <a:t>MongoClient.connect</a:t>
            </a:r>
            <a:r>
              <a:rPr lang="en-US" sz="2600" dirty="0"/>
              <a:t>( </a:t>
            </a:r>
            <a:r>
              <a:rPr lang="en-US" sz="2600" dirty="0" err="1"/>
              <a:t>url</a:t>
            </a:r>
            <a:r>
              <a:rPr lang="en-US" sz="2600" dirty="0"/>
              <a:t>, (err, database) =&gt;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  if (err) return console.log(err)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  console.log('Connected</a:t>
            </a:r>
            <a:r>
              <a:rPr lang="en-US" sz="2600" dirty="0" smtClean="0"/>
              <a:t>')</a:t>
            </a:r>
            <a:endParaRPr lang="en-US" sz="2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  //</a:t>
            </a:r>
            <a:r>
              <a:rPr lang="en-US" sz="2600" dirty="0" err="1"/>
              <a:t>database.close</a:t>
            </a:r>
            <a:r>
              <a:rPr lang="en-US" sz="2600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4702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618"/>
            <a:ext cx="10515600" cy="726792"/>
          </a:xfrm>
        </p:spPr>
        <p:txBody>
          <a:bodyPr/>
          <a:lstStyle/>
          <a:p>
            <a:r>
              <a:rPr lang="en-US" dirty="0"/>
              <a:t>Inserting documents in 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9410"/>
            <a:ext cx="10515600" cy="5565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MongoClient</a:t>
            </a:r>
            <a:r>
              <a:rPr lang="en-US" sz="2400" dirty="0"/>
              <a:t> = require('</a:t>
            </a:r>
            <a:r>
              <a:rPr lang="en-US" sz="2400" dirty="0" err="1"/>
              <a:t>mongodb</a:t>
            </a:r>
            <a:r>
              <a:rPr lang="en-US" sz="2400" dirty="0"/>
              <a:t>').</a:t>
            </a:r>
            <a:r>
              <a:rPr lang="en-US" sz="2400" dirty="0" err="1"/>
              <a:t>MongoClient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url</a:t>
            </a:r>
            <a:r>
              <a:rPr lang="en-US" sz="2400" dirty="0"/>
              <a:t> = '</a:t>
            </a:r>
            <a:r>
              <a:rPr lang="en-US" sz="2400" dirty="0" err="1"/>
              <a:t>mongodb</a:t>
            </a:r>
            <a:r>
              <a:rPr lang="en-US" sz="2400" dirty="0"/>
              <a:t>://localhost:27017/</a:t>
            </a:r>
            <a:r>
              <a:rPr lang="en-US" sz="2400" dirty="0" err="1"/>
              <a:t>employee_db</a:t>
            </a:r>
            <a:r>
              <a:rPr lang="en-US" sz="2400" dirty="0" smtClean="0"/>
              <a:t>';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MongoClient.connect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, function(err, </a:t>
            </a:r>
            <a:r>
              <a:rPr lang="en-US" sz="2400" dirty="0" err="1"/>
              <a:t>db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  if (err) return console.log(err);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db.collection</a:t>
            </a:r>
            <a:r>
              <a:rPr lang="en-US" sz="2400" dirty="0"/>
              <a:t>('employee').</a:t>
            </a:r>
            <a:r>
              <a:rPr lang="en-US" sz="2400" dirty="0" err="1"/>
              <a:t>insertOne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empid</a:t>
            </a:r>
            <a:r>
              <a:rPr lang="en-US" sz="2400" dirty="0"/>
              <a:t>: 4,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empname</a:t>
            </a:r>
            <a:r>
              <a:rPr lang="en-US" sz="2400" dirty="0"/>
              <a:t>: "John",</a:t>
            </a:r>
          </a:p>
          <a:p>
            <a:pPr marL="0" indent="0">
              <a:buNone/>
            </a:pPr>
            <a:r>
              <a:rPr lang="en-US" sz="2400" dirty="0"/>
              <a:t>        empsalary:32000</a:t>
            </a:r>
          </a:p>
          <a:p>
            <a:pPr marL="0" indent="0">
              <a:buNone/>
            </a:pPr>
            <a:r>
              <a:rPr lang="en-US" sz="2400" dirty="0"/>
              <a:t>    }, function(</a:t>
            </a:r>
            <a:r>
              <a:rPr lang="en-US" sz="2400" dirty="0" err="1"/>
              <a:t>err,result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r>
              <a:rPr lang="en-US" sz="2400" dirty="0"/>
              <a:t>      if(err) throw err;</a:t>
            </a:r>
          </a:p>
          <a:p>
            <a:pPr marL="0" indent="0">
              <a:buNone/>
            </a:pPr>
            <a:r>
              <a:rPr lang="en-US" sz="2400" dirty="0"/>
              <a:t>      console.log("1 data inserted </a:t>
            </a:r>
            <a:r>
              <a:rPr lang="en-US" sz="2400" dirty="0" err="1"/>
              <a:t>succesfully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})</a:t>
            </a:r>
          </a:p>
          <a:p>
            <a:pPr marL="0" indent="0">
              <a:buNone/>
            </a:pPr>
            <a:r>
              <a:rPr lang="en-US" sz="2400" dirty="0" smtClean="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626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</a:t>
            </a:r>
            <a:r>
              <a:rPr lang="en-US" dirty="0"/>
              <a:t>documents </a:t>
            </a:r>
            <a:r>
              <a:rPr lang="en-US" dirty="0" smtClean="0"/>
              <a:t>from </a:t>
            </a:r>
            <a:r>
              <a:rPr lang="en-US" dirty="0"/>
              <a:t>MongoDB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MongoClient</a:t>
            </a:r>
            <a:r>
              <a:rPr lang="en-US" dirty="0"/>
              <a:t> = require('</a:t>
            </a:r>
            <a:r>
              <a:rPr lang="en-US" dirty="0" err="1"/>
              <a:t>mongodb</a:t>
            </a:r>
            <a:r>
              <a:rPr lang="en-US" dirty="0"/>
              <a:t>').</a:t>
            </a:r>
            <a:r>
              <a:rPr lang="en-US" dirty="0" err="1"/>
              <a:t>MongoClient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'</a:t>
            </a:r>
            <a:r>
              <a:rPr lang="en-US" dirty="0" err="1"/>
              <a:t>mongodb</a:t>
            </a:r>
            <a:r>
              <a:rPr lang="en-US" dirty="0"/>
              <a:t>://localhost:27017/</a:t>
            </a:r>
            <a:r>
              <a:rPr lang="en-US" dirty="0" err="1"/>
              <a:t>employee_db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MongoClient.connect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function(err, </a:t>
            </a:r>
            <a:r>
              <a:rPr lang="en-US" dirty="0" err="1"/>
              <a:t>db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if (err) return console.log(err);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cursor=</a:t>
            </a:r>
            <a:r>
              <a:rPr lang="en-US" dirty="0" err="1"/>
              <a:t>db.collection</a:t>
            </a:r>
            <a:r>
              <a:rPr lang="en-US" dirty="0"/>
              <a:t>('employee').find();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cursor.each</a:t>
            </a:r>
            <a:r>
              <a:rPr lang="en-US" dirty="0"/>
              <a:t>(function(</a:t>
            </a:r>
            <a:r>
              <a:rPr lang="en-US" dirty="0" err="1"/>
              <a:t>err,doc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console.log(doc);</a:t>
            </a:r>
          </a:p>
          <a:p>
            <a:pPr marL="0" indent="0">
              <a:buNone/>
            </a:pPr>
            <a:r>
              <a:rPr lang="en-US" dirty="0"/>
              <a:t>    })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14788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619"/>
            <a:ext cx="10515600" cy="821991"/>
          </a:xfrm>
        </p:spPr>
        <p:txBody>
          <a:bodyPr/>
          <a:lstStyle/>
          <a:p>
            <a:r>
              <a:rPr lang="en-US" dirty="0"/>
              <a:t>Updating documents in 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8989"/>
            <a:ext cx="10515600" cy="50379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MongoClient</a:t>
            </a:r>
            <a:r>
              <a:rPr lang="en-US" dirty="0"/>
              <a:t> = require('</a:t>
            </a:r>
            <a:r>
              <a:rPr lang="en-US" dirty="0" err="1"/>
              <a:t>mongodb</a:t>
            </a:r>
            <a:r>
              <a:rPr lang="en-US" dirty="0"/>
              <a:t>').</a:t>
            </a:r>
            <a:r>
              <a:rPr lang="en-US" dirty="0" err="1"/>
              <a:t>MongoClient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'</a:t>
            </a:r>
            <a:r>
              <a:rPr lang="en-US" dirty="0" err="1"/>
              <a:t>mongodb</a:t>
            </a:r>
            <a:r>
              <a:rPr lang="en-US" dirty="0"/>
              <a:t>://localhost/</a:t>
            </a:r>
            <a:r>
              <a:rPr lang="en-US" dirty="0" err="1"/>
              <a:t>employee_db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MongoClient.connect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function(err, </a:t>
            </a:r>
            <a:r>
              <a:rPr lang="en-US" dirty="0" err="1"/>
              <a:t>db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db.collection</a:t>
            </a:r>
            <a:r>
              <a:rPr lang="en-US" dirty="0"/>
              <a:t>('employee').</a:t>
            </a:r>
            <a:r>
              <a:rPr lang="en-US" dirty="0" err="1"/>
              <a:t>updateOne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empname</a:t>
            </a:r>
            <a:r>
              <a:rPr lang="en-US" dirty="0"/>
              <a:t>": "Mohan"</a:t>
            </a:r>
          </a:p>
          <a:p>
            <a:pPr marL="0" indent="0">
              <a:buNone/>
            </a:pPr>
            <a:r>
              <a:rPr lang="en-US" dirty="0"/>
              <a:t>    }, {</a:t>
            </a:r>
          </a:p>
          <a:p>
            <a:pPr marL="0" indent="0">
              <a:buNone/>
            </a:pPr>
            <a:r>
              <a:rPr lang="en-US" dirty="0"/>
              <a:t>        $set: {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empsalary</a:t>
            </a:r>
            <a:r>
              <a:rPr lang="en-US" dirty="0"/>
              <a:t>": 45000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},function(</a:t>
            </a:r>
            <a:r>
              <a:rPr lang="en-US" dirty="0" err="1"/>
              <a:t>err,result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if(err) throw err;</a:t>
            </a:r>
          </a:p>
          <a:p>
            <a:pPr marL="0" indent="0">
              <a:buNone/>
            </a:pPr>
            <a:r>
              <a:rPr lang="en-US" dirty="0"/>
              <a:t>        console.log("1 data updated </a:t>
            </a:r>
            <a:r>
              <a:rPr lang="en-US" dirty="0" err="1"/>
              <a:t>succesfully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xmlns="" val="39016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838033"/>
          </a:xfrm>
        </p:spPr>
        <p:txBody>
          <a:bodyPr/>
          <a:lstStyle/>
          <a:p>
            <a:r>
              <a:rPr lang="en-US" dirty="0"/>
              <a:t>Deleting documents in a collection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653"/>
            <a:ext cx="10515600" cy="5166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MongoClient</a:t>
            </a:r>
            <a:r>
              <a:rPr lang="en-US" dirty="0"/>
              <a:t> = require('</a:t>
            </a:r>
            <a:r>
              <a:rPr lang="en-US" dirty="0" err="1"/>
              <a:t>mongodb</a:t>
            </a:r>
            <a:r>
              <a:rPr lang="en-US" dirty="0"/>
              <a:t>').</a:t>
            </a:r>
            <a:r>
              <a:rPr lang="en-US" dirty="0" err="1"/>
              <a:t>MongoClient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'</a:t>
            </a:r>
            <a:r>
              <a:rPr lang="en-US" dirty="0" err="1"/>
              <a:t>mongodb</a:t>
            </a:r>
            <a:r>
              <a:rPr lang="en-US" dirty="0"/>
              <a:t>://localhost/</a:t>
            </a:r>
            <a:r>
              <a:rPr lang="en-US" dirty="0" err="1"/>
              <a:t>employee_db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MongoClient.connect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function(err, </a:t>
            </a:r>
            <a:r>
              <a:rPr lang="en-US" dirty="0" err="1"/>
              <a:t>db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db.collection</a:t>
            </a:r>
            <a:r>
              <a:rPr lang="en-US" dirty="0"/>
              <a:t>('employee').</a:t>
            </a:r>
            <a:r>
              <a:rPr lang="en-US" dirty="0" err="1"/>
              <a:t>deleteOne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empname</a:t>
            </a:r>
            <a:r>
              <a:rPr lang="en-US" dirty="0"/>
              <a:t>": "Mohan"</a:t>
            </a:r>
          </a:p>
          <a:p>
            <a:pPr marL="0" indent="0">
              <a:buNone/>
            </a:pPr>
            <a:r>
              <a:rPr lang="en-US" dirty="0"/>
              <a:t>    },function(</a:t>
            </a:r>
            <a:r>
              <a:rPr lang="en-US" dirty="0" err="1"/>
              <a:t>err,result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if(err) throw err;</a:t>
            </a:r>
          </a:p>
          <a:p>
            <a:pPr marL="0" indent="0">
              <a:buNone/>
            </a:pPr>
            <a:r>
              <a:rPr lang="en-US" dirty="0"/>
              <a:t>        console.log("1 data deleted </a:t>
            </a:r>
            <a:r>
              <a:rPr lang="en-US" dirty="0" err="1"/>
              <a:t>succesfully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xmlns="" val="21798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8"/>
            <a:ext cx="8596668" cy="791570"/>
          </a:xfrm>
        </p:spPr>
        <p:txBody>
          <a:bodyPr/>
          <a:lstStyle/>
          <a:p>
            <a:r>
              <a:rPr lang="en-IN" dirty="0" smtClean="0"/>
              <a:t>Applications of Node.js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890"/>
            <a:ext cx="8797119" cy="510267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Node.js is best for usage </a:t>
            </a:r>
            <a:r>
              <a:rPr lang="en-IN" sz="2400" dirty="0" smtClean="0"/>
              <a:t>in </a:t>
            </a:r>
            <a:r>
              <a:rPr lang="en-IN" sz="2400" dirty="0"/>
              <a:t>event-based real-time applications like</a:t>
            </a:r>
            <a:endParaRPr lang="en-I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 smtClean="0"/>
              <a:t>Chat applications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 smtClean="0"/>
              <a:t>Game servers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Good for collaborative </a:t>
            </a:r>
            <a:r>
              <a:rPr lang="en-IN" sz="2400" dirty="0" smtClean="0"/>
              <a:t>environment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Advertisement </a:t>
            </a:r>
            <a:r>
              <a:rPr lang="en-IN" sz="2400" dirty="0" smtClean="0"/>
              <a:t>servers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Streaming </a:t>
            </a:r>
            <a:r>
              <a:rPr lang="en-IN" sz="2400" dirty="0" smtClean="0"/>
              <a:t>servers (Audio, Video)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 smtClean="0"/>
              <a:t>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34460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990599"/>
          </a:xfrm>
        </p:spPr>
        <p:txBody>
          <a:bodyPr/>
          <a:lstStyle/>
          <a:p>
            <a:r>
              <a:rPr lang="en-IN" dirty="0" smtClean="0"/>
              <a:t>Node.js</a:t>
            </a:r>
            <a:r>
              <a:rPr lang="en-IN" dirty="0"/>
              <a:t> </a:t>
            </a:r>
            <a:r>
              <a:rPr lang="en-IN" dirty="0" smtClean="0"/>
              <a:t>Users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320"/>
            <a:ext cx="4846320" cy="5074920"/>
          </a:xfrm>
        </p:spPr>
        <p:txBody>
          <a:bodyPr numCol="2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Netflix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Trello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err="1" smtClean="0"/>
              <a:t>Paypal</a:t>
            </a:r>
            <a:r>
              <a:rPr lang="en-IN" dirty="0" smtClean="0"/>
              <a:t> 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LinkedIn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Mozilla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Walmart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Uber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err="1" smtClean="0"/>
              <a:t>Groupon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err="1" smtClean="0"/>
              <a:t>Ebay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err="1" smtClean="0"/>
              <a:t>Nasa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Yahoo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Twitter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GoDaddy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5394960" y="1935481"/>
            <a:ext cx="5958840" cy="3444240"/>
            <a:chOff x="5455920" y="1524001"/>
            <a:chExt cx="5958840" cy="3444240"/>
          </a:xfrm>
        </p:grpSpPr>
        <p:grpSp>
          <p:nvGrpSpPr>
            <p:cNvPr id="9" name="Group 8"/>
            <p:cNvGrpSpPr/>
            <p:nvPr/>
          </p:nvGrpSpPr>
          <p:grpSpPr>
            <a:xfrm>
              <a:off x="5455920" y="1524001"/>
              <a:ext cx="5958840" cy="3444240"/>
              <a:chOff x="5532628" y="1798321"/>
              <a:chExt cx="5958840" cy="344424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532628" y="1798321"/>
                <a:ext cx="5958840" cy="3444240"/>
                <a:chOff x="5502148" y="1981201"/>
                <a:chExt cx="5958840" cy="3444240"/>
              </a:xfrm>
            </p:grpSpPr>
            <p:pic>
              <p:nvPicPr>
                <p:cNvPr id="4100" name="Picture 4" descr="Image result for node js used by companies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20368" t="9506" r="15694" b="12357"/>
                <a:stretch/>
              </p:blipFill>
              <p:spPr bwMode="auto">
                <a:xfrm>
                  <a:off x="5502148" y="1981201"/>
                  <a:ext cx="5958840" cy="34442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06" name="Picture 10" descr="Image result for mozilla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74148" y="2262823"/>
                  <a:ext cx="929132" cy="8904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" name="Rectangle 7"/>
              <p:cNvSpPr/>
              <p:nvPr/>
            </p:nvSpPr>
            <p:spPr>
              <a:xfrm>
                <a:off x="6370320" y="3954780"/>
                <a:ext cx="838200" cy="647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4110" name="Picture 14" descr="Image result for twitt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612" y="3810001"/>
              <a:ext cx="838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35483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066799"/>
          </a:xfrm>
        </p:spPr>
        <p:txBody>
          <a:bodyPr/>
          <a:lstStyle/>
          <a:p>
            <a:r>
              <a:rPr lang="en-IN" dirty="0" smtClean="0"/>
              <a:t>Install Node.js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1"/>
            <a:ext cx="6545239" cy="70513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Go </a:t>
            </a:r>
            <a:r>
              <a:rPr lang="en-IN" dirty="0"/>
              <a:t>to the site </a:t>
            </a:r>
            <a:r>
              <a:rPr lang="en-IN" dirty="0">
                <a:hlinkClick r:id="rId2"/>
              </a:rPr>
              <a:t>https://nodejs.org/en/download/</a:t>
            </a:r>
            <a:r>
              <a:rPr lang="en-IN" dirty="0"/>
              <a:t> 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122" name="Picture 2" descr="How to Download &amp; Install Node.js - NPM on Window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876"/>
          <a:stretch/>
        </p:blipFill>
        <p:spPr bwMode="auto">
          <a:xfrm>
            <a:off x="838200" y="1924335"/>
            <a:ext cx="8876482" cy="42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9714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 descr="How to Download &amp; Install Node.js - NPM on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8170" y="882869"/>
            <a:ext cx="10155659" cy="507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97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ow to Download &amp; Install Node.js - NPM on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530" y="348894"/>
            <a:ext cx="5909107" cy="337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ow to Download &amp; Install Node.js - NPM on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0277" y="3074276"/>
            <a:ext cx="6200615" cy="324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698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ow to Download &amp; Install Node.js - NPM on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745" y="283779"/>
            <a:ext cx="6150534" cy="346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ow to Download &amp; Install Node.js - NPM on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4869" y="2847876"/>
            <a:ext cx="6010633" cy="337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7593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4493</TotalTime>
  <Words>1463</Words>
  <Application>Microsoft Office PowerPoint</Application>
  <PresentationFormat>Custom</PresentationFormat>
  <Paragraphs>289</Paragraphs>
  <Slides>34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Inventory Management through CRUD</vt:lpstr>
      <vt:lpstr>Content</vt:lpstr>
      <vt:lpstr>Introduction to Node.js</vt:lpstr>
      <vt:lpstr>Applications of Node.js</vt:lpstr>
      <vt:lpstr>Node.js Users</vt:lpstr>
      <vt:lpstr>Install Node.js</vt:lpstr>
      <vt:lpstr>Slide 7</vt:lpstr>
      <vt:lpstr>Slide 8</vt:lpstr>
      <vt:lpstr>Slide 9</vt:lpstr>
      <vt:lpstr>Slide 10</vt:lpstr>
      <vt:lpstr>Features</vt:lpstr>
      <vt:lpstr>First Hello world application in Node.js </vt:lpstr>
      <vt:lpstr>Modules in Node.js</vt:lpstr>
      <vt:lpstr>NPM Modules</vt:lpstr>
      <vt:lpstr>Nodemon</vt:lpstr>
      <vt:lpstr>Introduction to Express.js</vt:lpstr>
      <vt:lpstr>Installing Express</vt:lpstr>
      <vt:lpstr>Sample program using Express</vt:lpstr>
      <vt:lpstr>Routes</vt:lpstr>
      <vt:lpstr>Routes (cont…)</vt:lpstr>
      <vt:lpstr>Example </vt:lpstr>
      <vt:lpstr>Example (cont…) </vt:lpstr>
      <vt:lpstr> package.json in a module</vt:lpstr>
      <vt:lpstr>Example </vt:lpstr>
      <vt:lpstr>EJS (Embedded JavaScript) </vt:lpstr>
      <vt:lpstr>Example which connects client with node.js (express)</vt:lpstr>
      <vt:lpstr>Slide 27</vt:lpstr>
      <vt:lpstr>Slide 28</vt:lpstr>
      <vt:lpstr>Node js with Mongo-DB</vt:lpstr>
      <vt:lpstr>Database connection with Node JS</vt:lpstr>
      <vt:lpstr>Inserting documents in a collection</vt:lpstr>
      <vt:lpstr>Retrieving documents from MongoDB database</vt:lpstr>
      <vt:lpstr>Updating documents in a collection</vt:lpstr>
      <vt:lpstr>Deleting documents in a collection 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Nikitha M</dc:creator>
  <cp:lastModifiedBy>Nikitha</cp:lastModifiedBy>
  <cp:revision>288</cp:revision>
  <dcterms:created xsi:type="dcterms:W3CDTF">2019-05-24T07:04:25Z</dcterms:created>
  <dcterms:modified xsi:type="dcterms:W3CDTF">2021-04-24T09:41:51Z</dcterms:modified>
</cp:coreProperties>
</file>