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oboto Bold" charset="1" panose="02000000000000000000"/>
      <p:regular r:id="rId13"/>
    </p:embeddedFont>
    <p:embeddedFont>
      <p:font typeface="Roboto Condensed" charset="1" panose="02000000000000000000"/>
      <p:regular r:id="rId14"/>
    </p:embeddedFont>
    <p:embeddedFont>
      <p:font typeface="Roboto" charset="1" panose="02000000000000000000"/>
      <p:regular r:id="rId15"/>
    </p:embeddedFont>
    <p:embeddedFont>
      <p:font typeface="HK Grotesk Medium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8586" y="3078163"/>
            <a:ext cx="787686" cy="2895720"/>
            <a:chOff x="0" y="0"/>
            <a:chExt cx="207456" cy="7626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456" cy="762659"/>
            </a:xfrm>
            <a:custGeom>
              <a:avLst/>
              <a:gdLst/>
              <a:ahLst/>
              <a:cxnLst/>
              <a:rect r="r" b="b" t="t" l="l"/>
              <a:pathLst>
                <a:path h="762659" w="207456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53267" y="1028700"/>
            <a:ext cx="1513363" cy="1197158"/>
          </a:xfrm>
          <a:custGeom>
            <a:avLst/>
            <a:gdLst/>
            <a:ahLst/>
            <a:cxnLst/>
            <a:rect r="r" b="b" t="t" l="l"/>
            <a:pathLst>
              <a:path h="1197158" w="1513363">
                <a:moveTo>
                  <a:pt x="0" y="0"/>
                </a:moveTo>
                <a:lnTo>
                  <a:pt x="1513363" y="0"/>
                </a:lnTo>
                <a:lnTo>
                  <a:pt x="1513363" y="1197158"/>
                </a:lnTo>
                <a:lnTo>
                  <a:pt x="0" y="1197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700000">
            <a:off x="16448521" y="4354667"/>
            <a:ext cx="4998443" cy="4879738"/>
            <a:chOff x="0" y="0"/>
            <a:chExt cx="1316462" cy="12851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6462" cy="1285198"/>
            </a:xfrm>
            <a:custGeom>
              <a:avLst/>
              <a:gdLst/>
              <a:ahLst/>
              <a:cxnLst/>
              <a:rect r="r" b="b" t="t" l="l"/>
              <a:pathLst>
                <a:path h="1285198" w="1316462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8100000">
            <a:off x="10586895" y="-4405449"/>
            <a:ext cx="7589194" cy="9537300"/>
            <a:chOff x="0" y="0"/>
            <a:chExt cx="1998800" cy="25118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98800" cy="2511882"/>
            </a:xfrm>
            <a:custGeom>
              <a:avLst/>
              <a:gdLst/>
              <a:ahLst/>
              <a:cxnLst/>
              <a:rect r="r" b="b" t="t" l="l"/>
              <a:pathLst>
                <a:path h="2511882" w="1998800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8100000">
            <a:off x="7354922" y="6592423"/>
            <a:ext cx="9653057" cy="8824540"/>
            <a:chOff x="0" y="0"/>
            <a:chExt cx="2542369" cy="23241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42369" cy="2324159"/>
            </a:xfrm>
            <a:custGeom>
              <a:avLst/>
              <a:gdLst/>
              <a:ahLst/>
              <a:cxnLst/>
              <a:rect r="r" b="b" t="t" l="l"/>
              <a:pathLst>
                <a:path h="2324159" w="254236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53267" y="3240088"/>
            <a:ext cx="6990733" cy="35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9100" b="true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START UP FUTURE PREDICTION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9100" y="8301869"/>
            <a:ext cx="6897903" cy="182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DIYA KHANNA              R2142221098</a:t>
            </a:r>
          </a:p>
          <a:p>
            <a:pPr algn="l">
              <a:lnSpc>
                <a:spcPts val="4816"/>
              </a:lnSpc>
            </a:pPr>
            <a:r>
              <a:rPr lang="en-US" sz="344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SAKSHAM SIWACH      R2142220937</a:t>
            </a:r>
          </a:p>
          <a:p>
            <a:pPr algn="l">
              <a:lnSpc>
                <a:spcPts val="4816"/>
              </a:lnSpc>
              <a:spcBef>
                <a:spcPct val="0"/>
              </a:spcBef>
            </a:pPr>
            <a:r>
              <a:rPr lang="en-US" sz="344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BHAVYA AGGARWAL   R2142221157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462" y="1514462"/>
            <a:ext cx="15259077" cy="7258077"/>
            <a:chOff x="0" y="0"/>
            <a:chExt cx="4018852" cy="1911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8852" cy="1911592"/>
            </a:xfrm>
            <a:custGeom>
              <a:avLst/>
              <a:gdLst/>
              <a:ahLst/>
              <a:cxnLst/>
              <a:rect r="r" b="b" t="t" l="l"/>
              <a:pathLst>
                <a:path h="1911592" w="4018852">
                  <a:moveTo>
                    <a:pt x="0" y="0"/>
                  </a:moveTo>
                  <a:lnTo>
                    <a:pt x="4018852" y="0"/>
                  </a:lnTo>
                  <a:lnTo>
                    <a:pt x="4018852" y="1911592"/>
                  </a:lnTo>
                  <a:lnTo>
                    <a:pt x="0" y="1911592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18852" cy="1949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23175" y="1867927"/>
            <a:ext cx="12211128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ABSTRACT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97531" y="4395984"/>
            <a:ext cx="5468976" cy="2425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965" indent="-296983" lvl="1">
              <a:lnSpc>
                <a:spcPts val="3851"/>
              </a:lnSpc>
              <a:spcBef>
                <a:spcPct val="0"/>
              </a:spcBef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Decision Tree Classifier demonstrates reliable accuracy.</a:t>
            </a:r>
          </a:p>
          <a:p>
            <a:pPr algn="l" marL="593965" indent="-296983" lvl="1">
              <a:lnSpc>
                <a:spcPts val="3851"/>
              </a:lnSpc>
              <a:spcBef>
                <a:spcPct val="0"/>
              </a:spcBef>
              <a:buFont typeface="Arial"/>
              <a:buChar char="•"/>
            </a:pPr>
            <a:r>
              <a:rPr lang="en-US" sz="2751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Provides data-driven insights for stakeholders.</a:t>
            </a:r>
          </a:p>
          <a:p>
            <a:pPr algn="l" marL="0" indent="0" lvl="0">
              <a:lnSpc>
                <a:spcPts val="385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65553" y="4395984"/>
            <a:ext cx="5249005" cy="2911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1664" indent="-295832" lvl="1">
              <a:lnSpc>
                <a:spcPts val="3836"/>
              </a:lnSpc>
              <a:spcBef>
                <a:spcPct val="0"/>
              </a:spcBef>
              <a:buFont typeface="Arial"/>
              <a:buChar char="•"/>
            </a:pPr>
            <a:r>
              <a:rPr lang="en-US" sz="274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</a:t>
            </a:r>
            <a:r>
              <a:rPr lang="en-US" sz="2740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edicts startup success using machine learning.</a:t>
            </a:r>
          </a:p>
          <a:p>
            <a:pPr algn="l" marL="591664" indent="-295832" lvl="1">
              <a:lnSpc>
                <a:spcPts val="3836"/>
              </a:lnSpc>
              <a:spcBef>
                <a:spcPct val="0"/>
              </a:spcBef>
              <a:buFont typeface="Arial"/>
              <a:buChar char="•"/>
            </a:pPr>
            <a:r>
              <a:rPr lang="en-US" sz="2740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Analyzes features such as funding, location, and milestones.</a:t>
            </a:r>
          </a:p>
          <a:p>
            <a:pPr algn="l">
              <a:lnSpc>
                <a:spcPts val="383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8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807783" cy="8229600"/>
            <a:chOff x="0" y="0"/>
            <a:chExt cx="9077044" cy="109728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6477" t="0" r="21820" b="0"/>
            <a:stretch>
              <a:fillRect/>
            </a:stretch>
          </p:blipFill>
          <p:spPr>
            <a:xfrm flipH="false" flipV="false">
              <a:off x="0" y="0"/>
              <a:ext cx="9077044" cy="109728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9751804" y="266523"/>
            <a:ext cx="8229600" cy="8229600"/>
            <a:chOff x="0" y="0"/>
            <a:chExt cx="2167467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663156" y="1884693"/>
            <a:ext cx="6849883" cy="98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sz="74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16880" y="3625449"/>
            <a:ext cx="6839657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Startups drive innovation and growth but face high failure rates.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Success depends on factors like funding, location, and strategy.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Machine learning identifies patterns and predicts outcomes effectively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89492" y="-788359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89492" y="0"/>
            <a:ext cx="8798508" cy="7461669"/>
            <a:chOff x="0" y="0"/>
            <a:chExt cx="11731344" cy="994889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37712" r="0" b="5785"/>
            <a:stretch>
              <a:fillRect/>
            </a:stretch>
          </p:blipFill>
          <p:spPr>
            <a:xfrm flipH="false" flipV="false">
              <a:off x="0" y="0"/>
              <a:ext cx="11731344" cy="994889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99479" y="2962587"/>
            <a:ext cx="6428251" cy="154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2781" y="4728867"/>
            <a:ext cx="5661647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</a:t>
            </a:r>
            <a:r>
              <a:rPr lang="en-US" sz="3000" spc="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evelop a Decision Tree model for predicting startup success.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offer actionable insights for entrepreneurs and investors.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AutoShape 12" id="12"/>
          <p:cNvSpPr/>
          <p:nvPr/>
        </p:nvSpPr>
        <p:spPr>
          <a:xfrm rot="0">
            <a:off x="1555740" y="1028700"/>
            <a:ext cx="671572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067242" y="-6562292"/>
            <a:ext cx="2191617" cy="18288000"/>
            <a:chOff x="0" y="0"/>
            <a:chExt cx="619276" cy="51675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276" cy="5167563"/>
            </a:xfrm>
            <a:custGeom>
              <a:avLst/>
              <a:gdLst/>
              <a:ahLst/>
              <a:cxnLst/>
              <a:rect r="r" b="b" t="t" l="l"/>
              <a:pathLst>
                <a:path h="5167563" w="619276">
                  <a:moveTo>
                    <a:pt x="0" y="0"/>
                  </a:moveTo>
                  <a:lnTo>
                    <a:pt x="619276" y="0"/>
                  </a:lnTo>
                  <a:lnTo>
                    <a:pt x="619276" y="5167563"/>
                  </a:lnTo>
                  <a:lnTo>
                    <a:pt x="0" y="51675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9276" cy="520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38436" y="1694984"/>
            <a:ext cx="12211128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47715"/>
            <a:ext cx="474519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9559" y="6810841"/>
            <a:ext cx="386347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Handled missing values, outliers, and encoded categorical data.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1405" y="4347715"/>
            <a:ext cx="474519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2264" y="6810841"/>
            <a:ext cx="386347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Identified key predictors through visualizations.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14110" y="4347715"/>
            <a:ext cx="474519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54969" y="6810841"/>
            <a:ext cx="386347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Measured accuracy, precision, and recall.</a:t>
            </a:r>
          </a:p>
        </p:txBody>
      </p:sp>
      <p:sp>
        <p:nvSpPr>
          <p:cNvPr name="AutoShape 12" id="12"/>
          <p:cNvSpPr/>
          <p:nvPr/>
        </p:nvSpPr>
        <p:spPr>
          <a:xfrm rot="5400000">
            <a:off x="2744103" y="5922703"/>
            <a:ext cx="13143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5400000">
            <a:off x="8486808" y="5922703"/>
            <a:ext cx="13143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5400000">
            <a:off x="14229513" y="5922703"/>
            <a:ext cx="131438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70076"/>
            <a:ext cx="2429662" cy="1495227"/>
            <a:chOff x="0" y="0"/>
            <a:chExt cx="1573234" cy="968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3234" cy="968177"/>
            </a:xfrm>
            <a:custGeom>
              <a:avLst/>
              <a:gdLst/>
              <a:ahLst/>
              <a:cxnLst/>
              <a:rect r="r" b="b" t="t" l="l"/>
              <a:pathLst>
                <a:path h="968177" w="1573234">
                  <a:moveTo>
                    <a:pt x="1573234" y="484088"/>
                  </a:moveTo>
                  <a:lnTo>
                    <a:pt x="1166834" y="0"/>
                  </a:lnTo>
                  <a:lnTo>
                    <a:pt x="1166834" y="203200"/>
                  </a:lnTo>
                  <a:lnTo>
                    <a:pt x="0" y="203200"/>
                  </a:lnTo>
                  <a:lnTo>
                    <a:pt x="0" y="764977"/>
                  </a:lnTo>
                  <a:lnTo>
                    <a:pt x="1166834" y="764977"/>
                  </a:lnTo>
                  <a:lnTo>
                    <a:pt x="1166834" y="968177"/>
                  </a:lnTo>
                  <a:lnTo>
                    <a:pt x="1573234" y="48408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27000"/>
              <a:ext cx="1471634" cy="637977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635941"/>
            <a:ext cx="2429662" cy="1485702"/>
            <a:chOff x="0" y="0"/>
            <a:chExt cx="1573234" cy="9620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3234" cy="962009"/>
            </a:xfrm>
            <a:custGeom>
              <a:avLst/>
              <a:gdLst/>
              <a:ahLst/>
              <a:cxnLst/>
              <a:rect r="r" b="b" t="t" l="l"/>
              <a:pathLst>
                <a:path h="962009" w="1573234">
                  <a:moveTo>
                    <a:pt x="1573234" y="481005"/>
                  </a:moveTo>
                  <a:lnTo>
                    <a:pt x="1166834" y="0"/>
                  </a:lnTo>
                  <a:lnTo>
                    <a:pt x="1166834" y="203200"/>
                  </a:lnTo>
                  <a:lnTo>
                    <a:pt x="0" y="203200"/>
                  </a:lnTo>
                  <a:lnTo>
                    <a:pt x="0" y="758809"/>
                  </a:lnTo>
                  <a:lnTo>
                    <a:pt x="1166834" y="758809"/>
                  </a:lnTo>
                  <a:lnTo>
                    <a:pt x="1166834" y="962009"/>
                  </a:lnTo>
                  <a:lnTo>
                    <a:pt x="1573234" y="48100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36525"/>
              <a:ext cx="1471634" cy="622284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892281"/>
            <a:ext cx="2429662" cy="1391903"/>
            <a:chOff x="0" y="0"/>
            <a:chExt cx="1573234" cy="901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3234" cy="901273"/>
            </a:xfrm>
            <a:custGeom>
              <a:avLst/>
              <a:gdLst/>
              <a:ahLst/>
              <a:cxnLst/>
              <a:rect r="r" b="b" t="t" l="l"/>
              <a:pathLst>
                <a:path h="901273" w="1573234">
                  <a:moveTo>
                    <a:pt x="1573234" y="450637"/>
                  </a:moveTo>
                  <a:lnTo>
                    <a:pt x="1166834" y="0"/>
                  </a:lnTo>
                  <a:lnTo>
                    <a:pt x="1166834" y="203200"/>
                  </a:lnTo>
                  <a:lnTo>
                    <a:pt x="0" y="203200"/>
                  </a:lnTo>
                  <a:lnTo>
                    <a:pt x="0" y="698073"/>
                  </a:lnTo>
                  <a:lnTo>
                    <a:pt x="1166834" y="698073"/>
                  </a:lnTo>
                  <a:lnTo>
                    <a:pt x="1166834" y="901273"/>
                  </a:lnTo>
                  <a:lnTo>
                    <a:pt x="1573234" y="45063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55575"/>
              <a:ext cx="1471634" cy="542498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49873" y="3023198"/>
            <a:ext cx="6235102" cy="623510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7460"/>
            </a:xfrm>
            <a:custGeom>
              <a:avLst/>
              <a:gdLst/>
              <a:ahLst/>
              <a:cxnLst/>
              <a:rect r="r" b="b" t="t" l="l"/>
              <a:pathLst>
                <a:path h="6347460" w="6350000">
                  <a:moveTo>
                    <a:pt x="6350000" y="532130"/>
                  </a:moveTo>
                  <a:cubicBezTo>
                    <a:pt x="6350000" y="463550"/>
                    <a:pt x="6315710" y="402590"/>
                    <a:pt x="6263640" y="367030"/>
                  </a:cubicBezTo>
                  <a:cubicBezTo>
                    <a:pt x="6273800" y="360680"/>
                    <a:pt x="6282690" y="353060"/>
                    <a:pt x="6290310" y="344170"/>
                  </a:cubicBezTo>
                  <a:cubicBezTo>
                    <a:pt x="6328410" y="306070"/>
                    <a:pt x="6350000" y="255270"/>
                    <a:pt x="6350000" y="201930"/>
                  </a:cubicBezTo>
                  <a:cubicBezTo>
                    <a:pt x="6350000" y="148590"/>
                    <a:pt x="6328410" y="96520"/>
                    <a:pt x="6290310" y="59690"/>
                  </a:cubicBezTo>
                  <a:cubicBezTo>
                    <a:pt x="6252210" y="21590"/>
                    <a:pt x="6200140" y="0"/>
                    <a:pt x="6148070" y="0"/>
                  </a:cubicBezTo>
                  <a:cubicBezTo>
                    <a:pt x="6094730" y="0"/>
                    <a:pt x="6042660" y="21590"/>
                    <a:pt x="6005830" y="59690"/>
                  </a:cubicBezTo>
                  <a:cubicBezTo>
                    <a:pt x="5996940" y="68580"/>
                    <a:pt x="5990590" y="77470"/>
                    <a:pt x="5982970" y="86360"/>
                  </a:cubicBezTo>
                  <a:cubicBezTo>
                    <a:pt x="5946140" y="34290"/>
                    <a:pt x="5886450" y="0"/>
                    <a:pt x="5817870" y="0"/>
                  </a:cubicBezTo>
                  <a:cubicBezTo>
                    <a:pt x="5749290" y="0"/>
                    <a:pt x="5689600" y="34290"/>
                    <a:pt x="5652770" y="86360"/>
                  </a:cubicBezTo>
                  <a:cubicBezTo>
                    <a:pt x="5615940" y="34290"/>
                    <a:pt x="5556250" y="0"/>
                    <a:pt x="5487670" y="0"/>
                  </a:cubicBezTo>
                  <a:cubicBezTo>
                    <a:pt x="5419090" y="0"/>
                    <a:pt x="5359400" y="34290"/>
                    <a:pt x="5322570" y="86360"/>
                  </a:cubicBezTo>
                  <a:cubicBezTo>
                    <a:pt x="5285740" y="34290"/>
                    <a:pt x="5226050" y="0"/>
                    <a:pt x="5157470" y="0"/>
                  </a:cubicBezTo>
                  <a:cubicBezTo>
                    <a:pt x="5088890" y="0"/>
                    <a:pt x="5027930" y="34290"/>
                    <a:pt x="4992370" y="86360"/>
                  </a:cubicBezTo>
                  <a:cubicBezTo>
                    <a:pt x="4955540" y="34290"/>
                    <a:pt x="4894580" y="0"/>
                    <a:pt x="4827270" y="0"/>
                  </a:cubicBezTo>
                  <a:cubicBezTo>
                    <a:pt x="4758690" y="0"/>
                    <a:pt x="4699000" y="34290"/>
                    <a:pt x="4662170" y="86360"/>
                  </a:cubicBezTo>
                  <a:cubicBezTo>
                    <a:pt x="4625340" y="34290"/>
                    <a:pt x="4565650" y="0"/>
                    <a:pt x="4497070" y="0"/>
                  </a:cubicBezTo>
                  <a:cubicBezTo>
                    <a:pt x="4428490" y="0"/>
                    <a:pt x="4368800" y="34290"/>
                    <a:pt x="4331970" y="86360"/>
                  </a:cubicBezTo>
                  <a:cubicBezTo>
                    <a:pt x="4295140" y="34290"/>
                    <a:pt x="4235450" y="0"/>
                    <a:pt x="4166870" y="0"/>
                  </a:cubicBezTo>
                  <a:cubicBezTo>
                    <a:pt x="4098290" y="0"/>
                    <a:pt x="4038600" y="34290"/>
                    <a:pt x="4001770" y="86360"/>
                  </a:cubicBezTo>
                  <a:cubicBezTo>
                    <a:pt x="3964940" y="34290"/>
                    <a:pt x="3903980" y="0"/>
                    <a:pt x="3836670" y="0"/>
                  </a:cubicBezTo>
                  <a:cubicBezTo>
                    <a:pt x="3768090" y="0"/>
                    <a:pt x="3707130" y="34290"/>
                    <a:pt x="3671570" y="86360"/>
                  </a:cubicBezTo>
                  <a:cubicBezTo>
                    <a:pt x="3634740" y="34290"/>
                    <a:pt x="3575050" y="0"/>
                    <a:pt x="3506470" y="0"/>
                  </a:cubicBezTo>
                  <a:cubicBezTo>
                    <a:pt x="3437890" y="0"/>
                    <a:pt x="3378200" y="34290"/>
                    <a:pt x="3341370" y="86360"/>
                  </a:cubicBezTo>
                  <a:cubicBezTo>
                    <a:pt x="3304540" y="34290"/>
                    <a:pt x="3244850" y="0"/>
                    <a:pt x="3176270" y="0"/>
                  </a:cubicBezTo>
                  <a:cubicBezTo>
                    <a:pt x="3107690" y="0"/>
                    <a:pt x="3048000" y="34290"/>
                    <a:pt x="3011170" y="86360"/>
                  </a:cubicBezTo>
                  <a:cubicBezTo>
                    <a:pt x="2974340" y="34290"/>
                    <a:pt x="2914650" y="0"/>
                    <a:pt x="2846070" y="0"/>
                  </a:cubicBezTo>
                  <a:cubicBezTo>
                    <a:pt x="2777490" y="0"/>
                    <a:pt x="2716530" y="34290"/>
                    <a:pt x="2680970" y="86360"/>
                  </a:cubicBezTo>
                  <a:cubicBezTo>
                    <a:pt x="2644140" y="34290"/>
                    <a:pt x="2583180" y="0"/>
                    <a:pt x="2515870" y="0"/>
                  </a:cubicBezTo>
                  <a:cubicBezTo>
                    <a:pt x="2447290" y="0"/>
                    <a:pt x="2387600" y="34290"/>
                    <a:pt x="2350770" y="86360"/>
                  </a:cubicBezTo>
                  <a:cubicBezTo>
                    <a:pt x="2313940" y="34290"/>
                    <a:pt x="2254250" y="0"/>
                    <a:pt x="2185670" y="0"/>
                  </a:cubicBezTo>
                  <a:cubicBezTo>
                    <a:pt x="2117090" y="0"/>
                    <a:pt x="2057400" y="34290"/>
                    <a:pt x="2020570" y="86360"/>
                  </a:cubicBezTo>
                  <a:cubicBezTo>
                    <a:pt x="1983740" y="34290"/>
                    <a:pt x="1924050" y="0"/>
                    <a:pt x="1855470" y="0"/>
                  </a:cubicBezTo>
                  <a:cubicBezTo>
                    <a:pt x="1786890" y="0"/>
                    <a:pt x="1727200" y="34290"/>
                    <a:pt x="1690370" y="86360"/>
                  </a:cubicBezTo>
                  <a:cubicBezTo>
                    <a:pt x="1653540" y="34290"/>
                    <a:pt x="1593850" y="0"/>
                    <a:pt x="1525270" y="0"/>
                  </a:cubicBezTo>
                  <a:cubicBezTo>
                    <a:pt x="1456690" y="0"/>
                    <a:pt x="1395730" y="34290"/>
                    <a:pt x="1360170" y="86360"/>
                  </a:cubicBezTo>
                  <a:cubicBezTo>
                    <a:pt x="1324610" y="34290"/>
                    <a:pt x="1263650" y="0"/>
                    <a:pt x="1195070" y="0"/>
                  </a:cubicBezTo>
                  <a:cubicBezTo>
                    <a:pt x="1126490" y="0"/>
                    <a:pt x="1066800" y="34290"/>
                    <a:pt x="1029970" y="86360"/>
                  </a:cubicBezTo>
                  <a:cubicBezTo>
                    <a:pt x="990600" y="34290"/>
                    <a:pt x="930910" y="0"/>
                    <a:pt x="862330" y="0"/>
                  </a:cubicBezTo>
                  <a:cubicBezTo>
                    <a:pt x="793750" y="0"/>
                    <a:pt x="734060" y="34290"/>
                    <a:pt x="697230" y="86360"/>
                  </a:cubicBezTo>
                  <a:cubicBezTo>
                    <a:pt x="660400" y="34290"/>
                    <a:pt x="600710" y="0"/>
                    <a:pt x="532130" y="0"/>
                  </a:cubicBezTo>
                  <a:cubicBezTo>
                    <a:pt x="463550" y="0"/>
                    <a:pt x="402590" y="34290"/>
                    <a:pt x="367030" y="86360"/>
                  </a:cubicBezTo>
                  <a:cubicBezTo>
                    <a:pt x="360680" y="76200"/>
                    <a:pt x="353060" y="67310"/>
                    <a:pt x="344170" y="59690"/>
                  </a:cubicBezTo>
                  <a:cubicBezTo>
                    <a:pt x="306070" y="21590"/>
                    <a:pt x="254000" y="0"/>
                    <a:pt x="201930" y="0"/>
                  </a:cubicBezTo>
                  <a:cubicBezTo>
                    <a:pt x="148590" y="0"/>
                    <a:pt x="96520" y="21590"/>
                    <a:pt x="59690" y="59690"/>
                  </a:cubicBezTo>
                  <a:cubicBezTo>
                    <a:pt x="21590" y="96520"/>
                    <a:pt x="0" y="148590"/>
                    <a:pt x="0" y="201930"/>
                  </a:cubicBezTo>
                  <a:cubicBezTo>
                    <a:pt x="0" y="255270"/>
                    <a:pt x="21590" y="307340"/>
                    <a:pt x="59690" y="344170"/>
                  </a:cubicBezTo>
                  <a:cubicBezTo>
                    <a:pt x="68580" y="353060"/>
                    <a:pt x="77470" y="359410"/>
                    <a:pt x="86360" y="367030"/>
                  </a:cubicBezTo>
                  <a:cubicBezTo>
                    <a:pt x="34290" y="403860"/>
                    <a:pt x="0" y="463550"/>
                    <a:pt x="0" y="532130"/>
                  </a:cubicBezTo>
                  <a:cubicBezTo>
                    <a:pt x="0" y="600710"/>
                    <a:pt x="34290" y="660400"/>
                    <a:pt x="86360" y="697230"/>
                  </a:cubicBezTo>
                  <a:cubicBezTo>
                    <a:pt x="34290" y="734060"/>
                    <a:pt x="0" y="793750"/>
                    <a:pt x="0" y="862330"/>
                  </a:cubicBezTo>
                  <a:cubicBezTo>
                    <a:pt x="0" y="930910"/>
                    <a:pt x="34290" y="990600"/>
                    <a:pt x="86360" y="1027430"/>
                  </a:cubicBezTo>
                  <a:cubicBezTo>
                    <a:pt x="34290" y="1064260"/>
                    <a:pt x="0" y="1123950"/>
                    <a:pt x="0" y="1192530"/>
                  </a:cubicBezTo>
                  <a:cubicBezTo>
                    <a:pt x="0" y="1261110"/>
                    <a:pt x="34290" y="1322070"/>
                    <a:pt x="86360" y="1357630"/>
                  </a:cubicBezTo>
                  <a:cubicBezTo>
                    <a:pt x="34290" y="1393190"/>
                    <a:pt x="0" y="1454150"/>
                    <a:pt x="0" y="1522730"/>
                  </a:cubicBezTo>
                  <a:cubicBezTo>
                    <a:pt x="0" y="1591310"/>
                    <a:pt x="34290" y="1651000"/>
                    <a:pt x="86360" y="1687830"/>
                  </a:cubicBezTo>
                  <a:cubicBezTo>
                    <a:pt x="34290" y="1724660"/>
                    <a:pt x="0" y="1784350"/>
                    <a:pt x="0" y="1852930"/>
                  </a:cubicBezTo>
                  <a:cubicBezTo>
                    <a:pt x="0" y="1921510"/>
                    <a:pt x="34290" y="1981200"/>
                    <a:pt x="86360" y="2018030"/>
                  </a:cubicBezTo>
                  <a:cubicBezTo>
                    <a:pt x="34290" y="2054860"/>
                    <a:pt x="0" y="2114550"/>
                    <a:pt x="0" y="2183130"/>
                  </a:cubicBezTo>
                  <a:cubicBezTo>
                    <a:pt x="0" y="2251710"/>
                    <a:pt x="34290" y="2311400"/>
                    <a:pt x="86360" y="2348230"/>
                  </a:cubicBezTo>
                  <a:cubicBezTo>
                    <a:pt x="34290" y="2385060"/>
                    <a:pt x="0" y="2444750"/>
                    <a:pt x="0" y="2513330"/>
                  </a:cubicBezTo>
                  <a:cubicBezTo>
                    <a:pt x="0" y="2581910"/>
                    <a:pt x="34290" y="2642870"/>
                    <a:pt x="86360" y="2678430"/>
                  </a:cubicBezTo>
                  <a:cubicBezTo>
                    <a:pt x="34290" y="2713990"/>
                    <a:pt x="0" y="2774950"/>
                    <a:pt x="0" y="2843530"/>
                  </a:cubicBezTo>
                  <a:cubicBezTo>
                    <a:pt x="0" y="2912110"/>
                    <a:pt x="34290" y="2971800"/>
                    <a:pt x="86360" y="3008630"/>
                  </a:cubicBezTo>
                  <a:cubicBezTo>
                    <a:pt x="34290" y="3045460"/>
                    <a:pt x="0" y="3105150"/>
                    <a:pt x="0" y="3173730"/>
                  </a:cubicBezTo>
                  <a:cubicBezTo>
                    <a:pt x="0" y="3242310"/>
                    <a:pt x="34290" y="3302000"/>
                    <a:pt x="86360" y="3338830"/>
                  </a:cubicBezTo>
                  <a:cubicBezTo>
                    <a:pt x="34290" y="3375660"/>
                    <a:pt x="0" y="3435350"/>
                    <a:pt x="0" y="3503930"/>
                  </a:cubicBezTo>
                  <a:cubicBezTo>
                    <a:pt x="0" y="3572510"/>
                    <a:pt x="34290" y="3633470"/>
                    <a:pt x="86360" y="3669030"/>
                  </a:cubicBezTo>
                  <a:cubicBezTo>
                    <a:pt x="34290" y="3705860"/>
                    <a:pt x="0" y="3766820"/>
                    <a:pt x="0" y="3834130"/>
                  </a:cubicBezTo>
                  <a:cubicBezTo>
                    <a:pt x="0" y="3901440"/>
                    <a:pt x="34290" y="3962400"/>
                    <a:pt x="86360" y="3999230"/>
                  </a:cubicBezTo>
                  <a:cubicBezTo>
                    <a:pt x="34290" y="4036060"/>
                    <a:pt x="0" y="4095750"/>
                    <a:pt x="0" y="4164330"/>
                  </a:cubicBezTo>
                  <a:cubicBezTo>
                    <a:pt x="0" y="4232910"/>
                    <a:pt x="34290" y="4292600"/>
                    <a:pt x="86360" y="4329430"/>
                  </a:cubicBezTo>
                  <a:cubicBezTo>
                    <a:pt x="34290" y="4366260"/>
                    <a:pt x="0" y="4425950"/>
                    <a:pt x="0" y="4494530"/>
                  </a:cubicBezTo>
                  <a:cubicBezTo>
                    <a:pt x="0" y="4563110"/>
                    <a:pt x="34290" y="4622800"/>
                    <a:pt x="86360" y="4659630"/>
                  </a:cubicBezTo>
                  <a:cubicBezTo>
                    <a:pt x="34290" y="4696460"/>
                    <a:pt x="0" y="4756150"/>
                    <a:pt x="0" y="4824730"/>
                  </a:cubicBezTo>
                  <a:cubicBezTo>
                    <a:pt x="0" y="4893310"/>
                    <a:pt x="34290" y="4954270"/>
                    <a:pt x="86360" y="4989830"/>
                  </a:cubicBezTo>
                  <a:cubicBezTo>
                    <a:pt x="34290" y="5025390"/>
                    <a:pt x="0" y="5086350"/>
                    <a:pt x="0" y="5154930"/>
                  </a:cubicBezTo>
                  <a:cubicBezTo>
                    <a:pt x="0" y="5223510"/>
                    <a:pt x="34290" y="5283200"/>
                    <a:pt x="86360" y="5320030"/>
                  </a:cubicBezTo>
                  <a:cubicBezTo>
                    <a:pt x="34290" y="5356860"/>
                    <a:pt x="0" y="5416550"/>
                    <a:pt x="0" y="5485130"/>
                  </a:cubicBezTo>
                  <a:cubicBezTo>
                    <a:pt x="0" y="5553710"/>
                    <a:pt x="34290" y="5613400"/>
                    <a:pt x="86360" y="5650230"/>
                  </a:cubicBezTo>
                  <a:cubicBezTo>
                    <a:pt x="34290" y="5687060"/>
                    <a:pt x="0" y="5746750"/>
                    <a:pt x="0" y="5815330"/>
                  </a:cubicBezTo>
                  <a:cubicBezTo>
                    <a:pt x="0" y="5883910"/>
                    <a:pt x="34290" y="5944870"/>
                    <a:pt x="86360" y="5980430"/>
                  </a:cubicBezTo>
                  <a:cubicBezTo>
                    <a:pt x="76200" y="5986780"/>
                    <a:pt x="67310" y="5994400"/>
                    <a:pt x="59690" y="6003290"/>
                  </a:cubicBezTo>
                  <a:cubicBezTo>
                    <a:pt x="22860" y="6041390"/>
                    <a:pt x="0" y="6093460"/>
                    <a:pt x="0" y="6145530"/>
                  </a:cubicBezTo>
                  <a:cubicBezTo>
                    <a:pt x="0" y="6198870"/>
                    <a:pt x="20320" y="6249670"/>
                    <a:pt x="59690" y="6287770"/>
                  </a:cubicBezTo>
                  <a:cubicBezTo>
                    <a:pt x="97790" y="6325870"/>
                    <a:pt x="148590" y="6347460"/>
                    <a:pt x="201930" y="6347460"/>
                  </a:cubicBezTo>
                  <a:cubicBezTo>
                    <a:pt x="256540" y="6347460"/>
                    <a:pt x="307340" y="6325870"/>
                    <a:pt x="344170" y="6287770"/>
                  </a:cubicBezTo>
                  <a:cubicBezTo>
                    <a:pt x="353060" y="6278880"/>
                    <a:pt x="359410" y="6269990"/>
                    <a:pt x="367030" y="6261100"/>
                  </a:cubicBezTo>
                  <a:cubicBezTo>
                    <a:pt x="403860" y="6313170"/>
                    <a:pt x="463550" y="6347460"/>
                    <a:pt x="532130" y="6347460"/>
                  </a:cubicBezTo>
                  <a:cubicBezTo>
                    <a:pt x="600710" y="6347460"/>
                    <a:pt x="660400" y="6313170"/>
                    <a:pt x="697230" y="6261100"/>
                  </a:cubicBezTo>
                  <a:cubicBezTo>
                    <a:pt x="734060" y="6313170"/>
                    <a:pt x="793750" y="6347460"/>
                    <a:pt x="862330" y="6347460"/>
                  </a:cubicBezTo>
                  <a:cubicBezTo>
                    <a:pt x="930910" y="6347460"/>
                    <a:pt x="990600" y="6313170"/>
                    <a:pt x="1027430" y="6261100"/>
                  </a:cubicBezTo>
                  <a:cubicBezTo>
                    <a:pt x="1064260" y="6313170"/>
                    <a:pt x="1123950" y="6347460"/>
                    <a:pt x="1192530" y="6347460"/>
                  </a:cubicBezTo>
                  <a:cubicBezTo>
                    <a:pt x="1261110" y="6347460"/>
                    <a:pt x="1320800" y="6313170"/>
                    <a:pt x="1357630" y="6261100"/>
                  </a:cubicBezTo>
                  <a:cubicBezTo>
                    <a:pt x="1394460" y="6313170"/>
                    <a:pt x="1455420" y="6347460"/>
                    <a:pt x="1522730" y="6347460"/>
                  </a:cubicBezTo>
                  <a:cubicBezTo>
                    <a:pt x="1591310" y="6347460"/>
                    <a:pt x="1651000" y="6313170"/>
                    <a:pt x="1687830" y="6261100"/>
                  </a:cubicBezTo>
                  <a:cubicBezTo>
                    <a:pt x="1724660" y="6313170"/>
                    <a:pt x="1784350" y="6347460"/>
                    <a:pt x="1852930" y="6347460"/>
                  </a:cubicBezTo>
                  <a:cubicBezTo>
                    <a:pt x="1921510" y="6347460"/>
                    <a:pt x="1981200" y="6313170"/>
                    <a:pt x="2018030" y="6261100"/>
                  </a:cubicBezTo>
                  <a:cubicBezTo>
                    <a:pt x="2054860" y="6313170"/>
                    <a:pt x="2114550" y="6347460"/>
                    <a:pt x="2183130" y="6347460"/>
                  </a:cubicBezTo>
                  <a:cubicBezTo>
                    <a:pt x="2251710" y="6347460"/>
                    <a:pt x="2311400" y="6313170"/>
                    <a:pt x="2348230" y="6261100"/>
                  </a:cubicBezTo>
                  <a:cubicBezTo>
                    <a:pt x="2385060" y="6313170"/>
                    <a:pt x="2444750" y="6347460"/>
                    <a:pt x="2513330" y="6347460"/>
                  </a:cubicBezTo>
                  <a:cubicBezTo>
                    <a:pt x="2581910" y="6347460"/>
                    <a:pt x="2642870" y="6313170"/>
                    <a:pt x="2678430" y="6261100"/>
                  </a:cubicBezTo>
                  <a:cubicBezTo>
                    <a:pt x="2715260" y="6313170"/>
                    <a:pt x="2776220" y="6347460"/>
                    <a:pt x="2843530" y="6347460"/>
                  </a:cubicBezTo>
                  <a:cubicBezTo>
                    <a:pt x="2912110" y="6347460"/>
                    <a:pt x="2971800" y="6313170"/>
                    <a:pt x="3008630" y="6261100"/>
                  </a:cubicBezTo>
                  <a:cubicBezTo>
                    <a:pt x="3045460" y="6313170"/>
                    <a:pt x="3105150" y="6347460"/>
                    <a:pt x="3173730" y="6347460"/>
                  </a:cubicBezTo>
                  <a:cubicBezTo>
                    <a:pt x="3242310" y="6347460"/>
                    <a:pt x="3302000" y="6313170"/>
                    <a:pt x="3338830" y="6261100"/>
                  </a:cubicBezTo>
                  <a:cubicBezTo>
                    <a:pt x="3375660" y="6313170"/>
                    <a:pt x="3435350" y="6347460"/>
                    <a:pt x="3503930" y="6347460"/>
                  </a:cubicBezTo>
                  <a:cubicBezTo>
                    <a:pt x="3572510" y="6347460"/>
                    <a:pt x="3632200" y="6313170"/>
                    <a:pt x="3669030" y="6261100"/>
                  </a:cubicBezTo>
                  <a:cubicBezTo>
                    <a:pt x="3705860" y="6313170"/>
                    <a:pt x="3765550" y="6347460"/>
                    <a:pt x="3834130" y="6347460"/>
                  </a:cubicBezTo>
                  <a:cubicBezTo>
                    <a:pt x="3902710" y="6347460"/>
                    <a:pt x="3963670" y="6313170"/>
                    <a:pt x="3999230" y="6261100"/>
                  </a:cubicBezTo>
                  <a:cubicBezTo>
                    <a:pt x="4036060" y="6313170"/>
                    <a:pt x="4095750" y="6347460"/>
                    <a:pt x="4164330" y="6347460"/>
                  </a:cubicBezTo>
                  <a:cubicBezTo>
                    <a:pt x="4232910" y="6347460"/>
                    <a:pt x="4292600" y="6313170"/>
                    <a:pt x="4329430" y="6261100"/>
                  </a:cubicBezTo>
                  <a:cubicBezTo>
                    <a:pt x="4366260" y="6313170"/>
                    <a:pt x="4425950" y="6347460"/>
                    <a:pt x="4494530" y="6347460"/>
                  </a:cubicBezTo>
                  <a:cubicBezTo>
                    <a:pt x="4563110" y="6347460"/>
                    <a:pt x="4622800" y="6313170"/>
                    <a:pt x="4659630" y="6261100"/>
                  </a:cubicBezTo>
                  <a:cubicBezTo>
                    <a:pt x="4696460" y="6313170"/>
                    <a:pt x="4756150" y="6347460"/>
                    <a:pt x="4824730" y="6347460"/>
                  </a:cubicBezTo>
                  <a:cubicBezTo>
                    <a:pt x="4893310" y="6347460"/>
                    <a:pt x="4954270" y="6313170"/>
                    <a:pt x="4989830" y="6261100"/>
                  </a:cubicBezTo>
                  <a:cubicBezTo>
                    <a:pt x="5026660" y="6313170"/>
                    <a:pt x="5087620" y="6347460"/>
                    <a:pt x="5154930" y="6347460"/>
                  </a:cubicBezTo>
                  <a:cubicBezTo>
                    <a:pt x="5223510" y="6347460"/>
                    <a:pt x="5283200" y="6313170"/>
                    <a:pt x="5320030" y="6261100"/>
                  </a:cubicBezTo>
                  <a:cubicBezTo>
                    <a:pt x="5356860" y="6313170"/>
                    <a:pt x="5416550" y="6347460"/>
                    <a:pt x="5485130" y="6347460"/>
                  </a:cubicBezTo>
                  <a:cubicBezTo>
                    <a:pt x="5553710" y="6347460"/>
                    <a:pt x="5613400" y="6313170"/>
                    <a:pt x="5650230" y="6261100"/>
                  </a:cubicBezTo>
                  <a:cubicBezTo>
                    <a:pt x="5687060" y="6313170"/>
                    <a:pt x="5746750" y="6347460"/>
                    <a:pt x="5815330" y="6347460"/>
                  </a:cubicBezTo>
                  <a:cubicBezTo>
                    <a:pt x="5883910" y="6347460"/>
                    <a:pt x="5943600" y="6313170"/>
                    <a:pt x="5980430" y="6261100"/>
                  </a:cubicBezTo>
                  <a:cubicBezTo>
                    <a:pt x="5986780" y="6271260"/>
                    <a:pt x="5994400" y="6280150"/>
                    <a:pt x="6003290" y="6287770"/>
                  </a:cubicBezTo>
                  <a:cubicBezTo>
                    <a:pt x="6041390" y="6325870"/>
                    <a:pt x="6092190" y="6347460"/>
                    <a:pt x="6145530" y="6347460"/>
                  </a:cubicBezTo>
                  <a:cubicBezTo>
                    <a:pt x="6198870" y="6347460"/>
                    <a:pt x="6249670" y="6325870"/>
                    <a:pt x="6287770" y="6287770"/>
                  </a:cubicBezTo>
                  <a:cubicBezTo>
                    <a:pt x="6325870" y="6249670"/>
                    <a:pt x="6347460" y="6198870"/>
                    <a:pt x="6347460" y="6145530"/>
                  </a:cubicBezTo>
                  <a:cubicBezTo>
                    <a:pt x="6347460" y="6092190"/>
                    <a:pt x="6325870" y="6040120"/>
                    <a:pt x="6287770" y="6003290"/>
                  </a:cubicBezTo>
                  <a:cubicBezTo>
                    <a:pt x="6278880" y="5994400"/>
                    <a:pt x="6269990" y="5988050"/>
                    <a:pt x="6261100" y="5980430"/>
                  </a:cubicBezTo>
                  <a:cubicBezTo>
                    <a:pt x="6313170" y="5943600"/>
                    <a:pt x="6347460" y="5883910"/>
                    <a:pt x="6347460" y="5815330"/>
                  </a:cubicBezTo>
                  <a:cubicBezTo>
                    <a:pt x="6347460" y="5746750"/>
                    <a:pt x="6313170" y="5687060"/>
                    <a:pt x="6261100" y="5650230"/>
                  </a:cubicBezTo>
                  <a:cubicBezTo>
                    <a:pt x="6313170" y="5613400"/>
                    <a:pt x="6347460" y="5553710"/>
                    <a:pt x="6347460" y="5485130"/>
                  </a:cubicBezTo>
                  <a:cubicBezTo>
                    <a:pt x="6347460" y="5416550"/>
                    <a:pt x="6313170" y="5356860"/>
                    <a:pt x="6261100" y="5320030"/>
                  </a:cubicBezTo>
                  <a:cubicBezTo>
                    <a:pt x="6313170" y="5283200"/>
                    <a:pt x="6347460" y="5223510"/>
                    <a:pt x="6347460" y="5154930"/>
                  </a:cubicBezTo>
                  <a:cubicBezTo>
                    <a:pt x="6347460" y="5086350"/>
                    <a:pt x="6313170" y="5025390"/>
                    <a:pt x="6261100" y="4989830"/>
                  </a:cubicBezTo>
                  <a:cubicBezTo>
                    <a:pt x="6313170" y="4953000"/>
                    <a:pt x="6347460" y="4892040"/>
                    <a:pt x="6347460" y="4824730"/>
                  </a:cubicBezTo>
                  <a:cubicBezTo>
                    <a:pt x="6347460" y="4756150"/>
                    <a:pt x="6313170" y="4696460"/>
                    <a:pt x="6261100" y="4659630"/>
                  </a:cubicBezTo>
                  <a:cubicBezTo>
                    <a:pt x="6313170" y="4622800"/>
                    <a:pt x="6347460" y="4563110"/>
                    <a:pt x="6347460" y="4494530"/>
                  </a:cubicBezTo>
                  <a:cubicBezTo>
                    <a:pt x="6347460" y="4425950"/>
                    <a:pt x="6313170" y="4366260"/>
                    <a:pt x="6261100" y="4329430"/>
                  </a:cubicBezTo>
                  <a:cubicBezTo>
                    <a:pt x="6313170" y="4292600"/>
                    <a:pt x="6347460" y="4232910"/>
                    <a:pt x="6347460" y="4164330"/>
                  </a:cubicBezTo>
                  <a:cubicBezTo>
                    <a:pt x="6347460" y="4095750"/>
                    <a:pt x="6313170" y="4036060"/>
                    <a:pt x="6261100" y="3999230"/>
                  </a:cubicBezTo>
                  <a:cubicBezTo>
                    <a:pt x="6313170" y="3962400"/>
                    <a:pt x="6347460" y="3901440"/>
                    <a:pt x="6347460" y="3834130"/>
                  </a:cubicBezTo>
                  <a:cubicBezTo>
                    <a:pt x="6347460" y="3765550"/>
                    <a:pt x="6313170" y="3704590"/>
                    <a:pt x="6261100" y="3669030"/>
                  </a:cubicBezTo>
                  <a:cubicBezTo>
                    <a:pt x="6313170" y="3632200"/>
                    <a:pt x="6347460" y="3572510"/>
                    <a:pt x="6347460" y="3503930"/>
                  </a:cubicBezTo>
                  <a:cubicBezTo>
                    <a:pt x="6347460" y="3435350"/>
                    <a:pt x="6313170" y="3375660"/>
                    <a:pt x="6261100" y="3338830"/>
                  </a:cubicBezTo>
                  <a:cubicBezTo>
                    <a:pt x="6313170" y="3302000"/>
                    <a:pt x="6347460" y="3242310"/>
                    <a:pt x="6347460" y="3173730"/>
                  </a:cubicBezTo>
                  <a:cubicBezTo>
                    <a:pt x="6347460" y="3105150"/>
                    <a:pt x="6313170" y="3045460"/>
                    <a:pt x="6261100" y="3008630"/>
                  </a:cubicBezTo>
                  <a:cubicBezTo>
                    <a:pt x="6313170" y="2971800"/>
                    <a:pt x="6347460" y="2912110"/>
                    <a:pt x="6347460" y="2843530"/>
                  </a:cubicBezTo>
                  <a:cubicBezTo>
                    <a:pt x="6347460" y="2774950"/>
                    <a:pt x="6313170" y="2713990"/>
                    <a:pt x="6261100" y="2678430"/>
                  </a:cubicBezTo>
                  <a:cubicBezTo>
                    <a:pt x="6313170" y="2641600"/>
                    <a:pt x="6347460" y="2580640"/>
                    <a:pt x="6347460" y="2513330"/>
                  </a:cubicBezTo>
                  <a:cubicBezTo>
                    <a:pt x="6347460" y="2444750"/>
                    <a:pt x="6313170" y="2383790"/>
                    <a:pt x="6261100" y="2348230"/>
                  </a:cubicBezTo>
                  <a:cubicBezTo>
                    <a:pt x="6313170" y="2311400"/>
                    <a:pt x="6347460" y="2251710"/>
                    <a:pt x="6347460" y="2183130"/>
                  </a:cubicBezTo>
                  <a:cubicBezTo>
                    <a:pt x="6347460" y="2114550"/>
                    <a:pt x="6313170" y="2054860"/>
                    <a:pt x="6261100" y="2018030"/>
                  </a:cubicBezTo>
                  <a:cubicBezTo>
                    <a:pt x="6313170" y="1981200"/>
                    <a:pt x="6347460" y="1921510"/>
                    <a:pt x="6347460" y="1852930"/>
                  </a:cubicBezTo>
                  <a:cubicBezTo>
                    <a:pt x="6347460" y="1784350"/>
                    <a:pt x="6313170" y="1724660"/>
                    <a:pt x="6261100" y="1687830"/>
                  </a:cubicBezTo>
                  <a:cubicBezTo>
                    <a:pt x="6313170" y="1651000"/>
                    <a:pt x="6347460" y="1591310"/>
                    <a:pt x="6347460" y="1522730"/>
                  </a:cubicBezTo>
                  <a:cubicBezTo>
                    <a:pt x="6347460" y="1454150"/>
                    <a:pt x="6313170" y="1393190"/>
                    <a:pt x="6261100" y="1357630"/>
                  </a:cubicBezTo>
                  <a:cubicBezTo>
                    <a:pt x="6313170" y="1322070"/>
                    <a:pt x="6347460" y="1261110"/>
                    <a:pt x="6347460" y="1192530"/>
                  </a:cubicBezTo>
                  <a:cubicBezTo>
                    <a:pt x="6347460" y="1123950"/>
                    <a:pt x="6313170" y="1064260"/>
                    <a:pt x="6261100" y="1027430"/>
                  </a:cubicBezTo>
                  <a:cubicBezTo>
                    <a:pt x="6313170" y="990600"/>
                    <a:pt x="6347460" y="930910"/>
                    <a:pt x="6347460" y="862330"/>
                  </a:cubicBezTo>
                  <a:cubicBezTo>
                    <a:pt x="6347460" y="793750"/>
                    <a:pt x="6313170" y="734060"/>
                    <a:pt x="6261100" y="697230"/>
                  </a:cubicBezTo>
                  <a:cubicBezTo>
                    <a:pt x="6315710" y="660400"/>
                    <a:pt x="6350000" y="600710"/>
                    <a:pt x="6350000" y="53213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58140" y="358140"/>
              <a:ext cx="5632450" cy="5633720"/>
            </a:xfrm>
            <a:custGeom>
              <a:avLst/>
              <a:gdLst/>
              <a:ahLst/>
              <a:cxnLst/>
              <a:rect r="r" b="b" t="t" l="l"/>
              <a:pathLst>
                <a:path h="5633720" w="5632450">
                  <a:moveTo>
                    <a:pt x="0" y="0"/>
                  </a:moveTo>
                  <a:lnTo>
                    <a:pt x="5632450" y="0"/>
                  </a:lnTo>
                  <a:lnTo>
                    <a:pt x="5632450" y="5633720"/>
                  </a:lnTo>
                  <a:lnTo>
                    <a:pt x="0" y="5633720"/>
                  </a:lnTo>
                  <a:close/>
                </a:path>
              </a:pathLst>
            </a:custGeom>
            <a:blipFill>
              <a:blip r:embed="rId2"/>
              <a:stretch>
                <a:fillRect l="-85516" t="0" r="-485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03025" y="847725"/>
            <a:ext cx="1388195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RESULTS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98875" y="3546171"/>
            <a:ext cx="448918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Decision Tree model achieved high accuracy.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98875" y="5807292"/>
            <a:ext cx="4489187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Identified key predictors: funding rounds, location, and strategic milestones.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98875" y="8016714"/>
            <a:ext cx="4489187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confusion matrix validated the model’s reliability.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486512" y="-3330353"/>
            <a:ext cx="3314977" cy="18288000"/>
            <a:chOff x="0" y="0"/>
            <a:chExt cx="936699" cy="51675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6699" cy="5167563"/>
            </a:xfrm>
            <a:custGeom>
              <a:avLst/>
              <a:gdLst/>
              <a:ahLst/>
              <a:cxnLst/>
              <a:rect r="r" b="b" t="t" l="l"/>
              <a:pathLst>
                <a:path h="5167563" w="936699">
                  <a:moveTo>
                    <a:pt x="0" y="0"/>
                  </a:moveTo>
                  <a:lnTo>
                    <a:pt x="936699" y="0"/>
                  </a:lnTo>
                  <a:lnTo>
                    <a:pt x="936699" y="5167563"/>
                  </a:lnTo>
                  <a:lnTo>
                    <a:pt x="0" y="5167563"/>
                  </a:lnTo>
                  <a:close/>
                </a:path>
              </a:pathLst>
            </a:custGeom>
            <a:solidFill>
              <a:srgbClr val="000000">
                <a:alpha val="3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6699" cy="520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02367" y="844867"/>
            <a:ext cx="1328326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10258" y="5296757"/>
            <a:ext cx="464077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Aids stakeholders in making informed strategic decisions.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5543" y="5296757"/>
            <a:ext cx="464077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Machine learning effectively predicts startup success.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9498" y="5049107"/>
            <a:ext cx="464077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The model provides transparent and data-driven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DAGXBL3OF10</dc:identifier>
  <dcterms:modified xsi:type="dcterms:W3CDTF">2011-08-01T06:04:30Z</dcterms:modified>
  <cp:revision>1</cp:revision>
  <dc:title>START UP FUTURE PREDICTION</dc:title>
</cp:coreProperties>
</file>