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Montserrat Black"/>
      <p:bold r:id="rId31"/>
      <p:boldItalic r:id="rId32"/>
    </p:embeddedFont>
    <p:embeddedFont>
      <p:font typeface="Montserrat Medium"/>
      <p:regular r:id="rId33"/>
      <p:bold r:id="rId34"/>
      <p:italic r:id="rId35"/>
      <p:boldItalic r:id="rId36"/>
    </p:embeddedFont>
    <p:embeddedFont>
      <p:font typeface="Montserrat ExtraBold"/>
      <p:bold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Black-bold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Medium-regular.fntdata"/><Relationship Id="rId10" Type="http://schemas.openxmlformats.org/officeDocument/2006/relationships/slide" Target="slides/slide6.xml"/><Relationship Id="rId32" Type="http://schemas.openxmlformats.org/officeDocument/2006/relationships/font" Target="fonts/MontserratBlack-boldItalic.fntdata"/><Relationship Id="rId13" Type="http://schemas.openxmlformats.org/officeDocument/2006/relationships/slide" Target="slides/slide9.xml"/><Relationship Id="rId35" Type="http://schemas.openxmlformats.org/officeDocument/2006/relationships/font" Target="fonts/MontserratMedium-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Medium-bold.fntdata"/><Relationship Id="rId15" Type="http://schemas.openxmlformats.org/officeDocument/2006/relationships/slide" Target="slides/slide11.xml"/><Relationship Id="rId37" Type="http://schemas.openxmlformats.org/officeDocument/2006/relationships/font" Target="fonts/MontserratExtraBold-bold.fntdata"/><Relationship Id="rId14" Type="http://schemas.openxmlformats.org/officeDocument/2006/relationships/slide" Target="slides/slide10.xml"/><Relationship Id="rId36" Type="http://schemas.openxmlformats.org/officeDocument/2006/relationships/font" Target="fonts/MontserratMedium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MontserratExtraBold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9185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type="ctrTitle"/>
          </p:nvPr>
        </p:nvSpPr>
        <p:spPr>
          <a:xfrm>
            <a:off x="1697669" y="3351966"/>
            <a:ext cx="72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ontserrat ExtraBold"/>
              <a:buNone/>
              <a:defRPr sz="40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697669" y="4071966"/>
            <a:ext cx="5041797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  <a:defRPr>
                <a:solidFill>
                  <a:srgbClr val="AEABAB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lvl="3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49810" y="1223962"/>
            <a:ext cx="4438650" cy="44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-307571" y="2821864"/>
            <a:ext cx="1446414" cy="831272"/>
          </a:xfrm>
          <a:prstGeom prst="triangle">
            <a:avLst>
              <a:gd fmla="val 50000" name="adj"/>
            </a:avLst>
          </a:prstGeom>
          <a:solidFill>
            <a:srgbClr val="BE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2;p2"/>
          <p:cNvSpPr txBox="1"/>
          <p:nvPr>
            <p:ph idx="2" type="body"/>
          </p:nvPr>
        </p:nvSpPr>
        <p:spPr>
          <a:xfrm>
            <a:off x="1562203" y="1974293"/>
            <a:ext cx="2978527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9600"/>
              <a:buNone/>
              <a:defRPr b="0" sz="960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23" name="Google Shape;2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5325" y="5268225"/>
            <a:ext cx="2040576" cy="99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1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59085"/>
            <a:ext cx="12534822" cy="695910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>
            <p:ph type="ctrTitle"/>
          </p:nvPr>
        </p:nvSpPr>
        <p:spPr>
          <a:xfrm>
            <a:off x="2594340" y="3145331"/>
            <a:ext cx="7558961" cy="151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" type="subTitle"/>
          </p:nvPr>
        </p:nvSpPr>
        <p:spPr>
          <a:xfrm>
            <a:off x="2594340" y="4372481"/>
            <a:ext cx="7558961" cy="1300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97" name="Google Shape;9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94571" y="1362499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41803" y="1422897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0423" y="2015275"/>
            <a:ext cx="2012426" cy="9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60713" y="0"/>
            <a:ext cx="12352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>
            <p:ph type="title"/>
          </p:nvPr>
        </p:nvSpPr>
        <p:spPr>
          <a:xfrm rot="5400000">
            <a:off x="-1225840" y="973773"/>
            <a:ext cx="4164099" cy="1845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Black"/>
              <a:buNone/>
              <a:defRPr b="1" sz="6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2394064" y="2759840"/>
            <a:ext cx="1122220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b="1" sz="6000">
                <a:solidFill>
                  <a:schemeClr val="lt1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2" type="body"/>
          </p:nvPr>
        </p:nvSpPr>
        <p:spPr>
          <a:xfrm>
            <a:off x="3516284" y="28884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b="1" sz="20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3" type="body"/>
          </p:nvPr>
        </p:nvSpPr>
        <p:spPr>
          <a:xfrm>
            <a:off x="2310942" y="4349625"/>
            <a:ext cx="1205342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b="1" sz="6000">
                <a:solidFill>
                  <a:schemeClr val="lt1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4" type="body"/>
          </p:nvPr>
        </p:nvSpPr>
        <p:spPr>
          <a:xfrm>
            <a:off x="3516284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b="1" sz="20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5" type="body"/>
          </p:nvPr>
        </p:nvSpPr>
        <p:spPr>
          <a:xfrm>
            <a:off x="7245926" y="2759840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b="1" sz="6000">
                <a:solidFill>
                  <a:schemeClr val="lt1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6" type="body"/>
          </p:nvPr>
        </p:nvSpPr>
        <p:spPr>
          <a:xfrm>
            <a:off x="8448502" y="2888427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b="1" sz="20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7" type="body"/>
          </p:nvPr>
        </p:nvSpPr>
        <p:spPr>
          <a:xfrm>
            <a:off x="7245926" y="4349625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b="1" sz="6000">
                <a:solidFill>
                  <a:schemeClr val="lt1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8" type="body"/>
          </p:nvPr>
        </p:nvSpPr>
        <p:spPr>
          <a:xfrm>
            <a:off x="8448502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b="1" sz="20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9" type="body"/>
          </p:nvPr>
        </p:nvSpPr>
        <p:spPr>
          <a:xfrm>
            <a:off x="3516283" y="3284445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3" type="body"/>
          </p:nvPr>
        </p:nvSpPr>
        <p:spPr>
          <a:xfrm>
            <a:off x="3516283" y="4874231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4" type="body"/>
          </p:nvPr>
        </p:nvSpPr>
        <p:spPr>
          <a:xfrm>
            <a:off x="8448501" y="3284444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15" type="body"/>
          </p:nvPr>
        </p:nvSpPr>
        <p:spPr>
          <a:xfrm>
            <a:off x="8448500" y="48937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16" name="Google Shape;11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5475" y="328227"/>
            <a:ext cx="1809802" cy="88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b="1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838200" y="1680599"/>
            <a:ext cx="10641676" cy="5040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indent="-310896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Courier New"/>
              <a:buChar char="o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23" name="Google Shape;12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1695999" y="1566639"/>
            <a:ext cx="3175259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16"/>
          <p:cNvSpPr txBox="1"/>
          <p:nvPr>
            <p:ph idx="2" type="body"/>
          </p:nvPr>
        </p:nvSpPr>
        <p:spPr>
          <a:xfrm>
            <a:off x="7176164" y="1566639"/>
            <a:ext cx="31752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pic>
        <p:nvPicPr>
          <p:cNvPr id="127" name="Google Shape;12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2199884" y="2284225"/>
            <a:ext cx="2307266" cy="53163"/>
          </a:xfrm>
          <a:prstGeom prst="rect">
            <a:avLst/>
          </a:prstGeom>
          <a:solidFill>
            <a:srgbClr val="BE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7610161" y="2337388"/>
            <a:ext cx="2307266" cy="53163"/>
          </a:xfrm>
          <a:prstGeom prst="rect">
            <a:avLst/>
          </a:prstGeom>
          <a:solidFill>
            <a:srgbClr val="BE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16"/>
          <p:cNvSpPr txBox="1"/>
          <p:nvPr>
            <p:ph idx="3" type="body"/>
          </p:nvPr>
        </p:nvSpPr>
        <p:spPr>
          <a:xfrm>
            <a:off x="838200" y="2524124"/>
            <a:ext cx="5063836" cy="3832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indent="-310896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Arial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4" type="body"/>
          </p:nvPr>
        </p:nvSpPr>
        <p:spPr>
          <a:xfrm>
            <a:off x="6137734" y="2524123"/>
            <a:ext cx="5063836" cy="3832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indent="-310896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Arial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b="1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5" name="Google Shape;13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838199" y="3672580"/>
            <a:ext cx="3932237" cy="1405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138" name="Google Shape;13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17"/>
          <p:cNvSpPr txBox="1"/>
          <p:nvPr>
            <p:ph idx="2" type="body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  <a:defRPr b="0" sz="280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2" name="Google Shape;142;p17"/>
          <p:cNvSpPr txBox="1"/>
          <p:nvPr>
            <p:ph idx="3" type="body"/>
          </p:nvPr>
        </p:nvSpPr>
        <p:spPr>
          <a:xfrm>
            <a:off x="5170488" y="1346200"/>
            <a:ext cx="6375400" cy="4887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43" name="Google Shape;14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 rot="5400000">
            <a:off x="-1225840" y="1040275"/>
            <a:ext cx="4164099" cy="1845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  <a:defRPr b="1" sz="6000">
                <a:solidFill>
                  <a:srgbClr val="C0000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2394064" y="2759840"/>
            <a:ext cx="1122220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b="1" sz="6000">
                <a:solidFill>
                  <a:srgbClr val="BE2727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2" type="body"/>
          </p:nvPr>
        </p:nvSpPr>
        <p:spPr>
          <a:xfrm>
            <a:off x="3516284" y="28884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b="1" sz="2000">
                <a:solidFill>
                  <a:srgbClr val="BE2727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3" type="body"/>
          </p:nvPr>
        </p:nvSpPr>
        <p:spPr>
          <a:xfrm>
            <a:off x="2310942" y="4349625"/>
            <a:ext cx="1205342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b="1" sz="6000">
                <a:solidFill>
                  <a:srgbClr val="BE2727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4" type="body"/>
          </p:nvPr>
        </p:nvSpPr>
        <p:spPr>
          <a:xfrm>
            <a:off x="3516284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b="1" sz="2000">
                <a:solidFill>
                  <a:srgbClr val="BE2727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5" type="body"/>
          </p:nvPr>
        </p:nvSpPr>
        <p:spPr>
          <a:xfrm>
            <a:off x="7245926" y="2759840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b="1" sz="6000">
                <a:solidFill>
                  <a:srgbClr val="BE2727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6" type="body"/>
          </p:nvPr>
        </p:nvSpPr>
        <p:spPr>
          <a:xfrm>
            <a:off x="8448502" y="2888427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b="1" sz="2000">
                <a:solidFill>
                  <a:srgbClr val="BE2727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7" type="body"/>
          </p:nvPr>
        </p:nvSpPr>
        <p:spPr>
          <a:xfrm>
            <a:off x="7245926" y="4349625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b="1" sz="6000">
                <a:solidFill>
                  <a:srgbClr val="BE2727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8" type="body"/>
          </p:nvPr>
        </p:nvSpPr>
        <p:spPr>
          <a:xfrm>
            <a:off x="8448502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b="1" sz="2000">
                <a:solidFill>
                  <a:srgbClr val="BE2727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9" type="body"/>
          </p:nvPr>
        </p:nvSpPr>
        <p:spPr>
          <a:xfrm>
            <a:off x="3516283" y="3284445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3" type="body"/>
          </p:nvPr>
        </p:nvSpPr>
        <p:spPr>
          <a:xfrm>
            <a:off x="3516283" y="4874231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4" type="body"/>
          </p:nvPr>
        </p:nvSpPr>
        <p:spPr>
          <a:xfrm>
            <a:off x="8448501" y="3284444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5" type="body"/>
          </p:nvPr>
        </p:nvSpPr>
        <p:spPr>
          <a:xfrm>
            <a:off x="8448500" y="48937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9" name="Google Shape;3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1"/>
          <p:cNvCxnSpPr/>
          <p:nvPr/>
        </p:nvCxnSpPr>
        <p:spPr>
          <a:xfrm>
            <a:off x="575800" y="6322471"/>
            <a:ext cx="1104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65" name="Google Shape;165;p21"/>
          <p:cNvSpPr txBox="1"/>
          <p:nvPr>
            <p:ph type="title"/>
          </p:nvPr>
        </p:nvSpPr>
        <p:spPr>
          <a:xfrm>
            <a:off x="415600" y="284933"/>
            <a:ext cx="11360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37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cxnSp>
        <p:nvCxnSpPr>
          <p:cNvPr id="166" name="Google Shape;166;p21"/>
          <p:cNvCxnSpPr/>
          <p:nvPr/>
        </p:nvCxnSpPr>
        <p:spPr>
          <a:xfrm>
            <a:off x="575800" y="1002333"/>
            <a:ext cx="1104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67" name="Google Shape;167;p21">
            <a:hlinkClick action="ppaction://hlinkshowjump?jump=previousslide"/>
          </p:cNvPr>
          <p:cNvSpPr/>
          <p:nvPr/>
        </p:nvSpPr>
        <p:spPr>
          <a:xfrm rot="2700000">
            <a:off x="11348840" y="6420393"/>
            <a:ext cx="113279" cy="113279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579075" y="6315167"/>
            <a:ext cx="506400" cy="2328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>
            <a:hlinkClick action="ppaction://hlinkshowjump?jump=nextslide"/>
          </p:cNvPr>
          <p:cNvSpPr/>
          <p:nvPr/>
        </p:nvSpPr>
        <p:spPr>
          <a:xfrm rot="-8100000">
            <a:off x="11508840" y="6420194"/>
            <a:ext cx="113279" cy="113279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 txBox="1"/>
          <p:nvPr>
            <p:ph idx="12" type="sldNum"/>
          </p:nvPr>
        </p:nvSpPr>
        <p:spPr>
          <a:xfrm>
            <a:off x="579067" y="6315167"/>
            <a:ext cx="5064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9204248" y="6246912"/>
            <a:ext cx="20436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C5C5"/>
                </a:solidFill>
                <a:latin typeface="Arial"/>
                <a:ea typeface="Arial"/>
                <a:cs typeface="Arial"/>
                <a:sym typeface="Arial"/>
              </a:rPr>
              <a:t>www.companyname.com</a:t>
            </a:r>
            <a:endParaRPr b="0" i="0" sz="1200" u="none" cap="none" strike="noStrike">
              <a:solidFill>
                <a:srgbClr val="C6C5C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/>
          <p:nvPr>
            <p:ph idx="1" type="body"/>
          </p:nvPr>
        </p:nvSpPr>
        <p:spPr>
          <a:xfrm>
            <a:off x="742507" y="1978428"/>
            <a:ext cx="5181600" cy="4019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indent="-310896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Arial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2" name="Google Shape;4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4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" name="Google Shape;45;p4"/>
          <p:cNvSpPr txBox="1"/>
          <p:nvPr>
            <p:ph idx="2" type="body"/>
          </p:nvPr>
        </p:nvSpPr>
        <p:spPr>
          <a:xfrm>
            <a:off x="6267893" y="1978428"/>
            <a:ext cx="5181600" cy="4019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indent="-310896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Arial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b="1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" name="Google Shape;4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11667" y="-83672"/>
            <a:ext cx="12640676" cy="701787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5"/>
          <p:cNvSpPr txBox="1"/>
          <p:nvPr>
            <p:ph type="ctrTitle"/>
          </p:nvPr>
        </p:nvSpPr>
        <p:spPr>
          <a:xfrm>
            <a:off x="279991" y="3969209"/>
            <a:ext cx="9144000" cy="14644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" type="subTitle"/>
          </p:nvPr>
        </p:nvSpPr>
        <p:spPr>
          <a:xfrm>
            <a:off x="279991" y="543362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52" name="Google Shape;5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2381" y="-123349"/>
            <a:ext cx="7133810" cy="709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000" y="322051"/>
            <a:ext cx="3225201" cy="15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1974966" y="2521987"/>
            <a:ext cx="807635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  <a:defRPr b="1" sz="6000">
                <a:solidFill>
                  <a:srgbClr val="C0000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6" name="Google Shape;5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9185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/>
          <p:nvPr>
            <p:ph idx="1" type="body"/>
          </p:nvPr>
        </p:nvSpPr>
        <p:spPr>
          <a:xfrm>
            <a:off x="1989667" y="3847550"/>
            <a:ext cx="807635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6"/>
          <p:cNvSpPr/>
          <p:nvPr/>
        </p:nvSpPr>
        <p:spPr>
          <a:xfrm rot="10800000">
            <a:off x="5289935" y="1559948"/>
            <a:ext cx="1446414" cy="831272"/>
          </a:xfrm>
          <a:prstGeom prst="triangle">
            <a:avLst>
              <a:gd fmla="val 50000" name="adj"/>
            </a:avLst>
          </a:prstGeom>
          <a:solidFill>
            <a:srgbClr val="BE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" name="Google Shape;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2013" y="5255650"/>
            <a:ext cx="2040576" cy="99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7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7"/>
          <p:cNvSpPr txBox="1"/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b="1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5" name="Google Shape;6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 with Caption">
  <p:cSld name="2_Content with 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" type="body"/>
          </p:nvPr>
        </p:nvSpPr>
        <p:spPr>
          <a:xfrm>
            <a:off x="3818313" y="3901864"/>
            <a:ext cx="4555374" cy="2169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68" name="Google Shape;6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8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8"/>
          <p:cNvSpPr txBox="1"/>
          <p:nvPr>
            <p:ph idx="2" type="body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 b="0" sz="320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72" name="Google Shape;7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838200" y="3858704"/>
            <a:ext cx="2860964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idx="1" type="body"/>
          </p:nvPr>
        </p:nvSpPr>
        <p:spPr>
          <a:xfrm>
            <a:off x="746918" y="3882043"/>
            <a:ext cx="3816769" cy="2169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76" name="Google Shape;7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9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  <a:defRPr b="0" sz="280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80" name="Google Shape;8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59085"/>
            <a:ext cx="12534822" cy="695910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0"/>
          <p:cNvSpPr txBox="1"/>
          <p:nvPr>
            <p:ph type="ctrTitle"/>
          </p:nvPr>
        </p:nvSpPr>
        <p:spPr>
          <a:xfrm>
            <a:off x="2594340" y="3145331"/>
            <a:ext cx="7558961" cy="151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2594340" y="4372481"/>
            <a:ext cx="7558961" cy="1300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85" name="Google Shape;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94571" y="1362499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41803" y="1422897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1198" y="4951700"/>
            <a:ext cx="2012426" cy="9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1981200" y="6338813"/>
            <a:ext cx="71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2022 By Rikkei Academy - Rikkei Education -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ctrTitle"/>
          </p:nvPr>
        </p:nvSpPr>
        <p:spPr>
          <a:xfrm>
            <a:off x="1697675" y="2660574"/>
            <a:ext cx="72000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ontserrat ExtraBold"/>
              <a:buNone/>
            </a:pPr>
            <a:r>
              <a:rPr lang="en-US" sz="3000"/>
              <a:t>Kiểu dữ liệu Generics trong Typescript</a:t>
            </a:r>
            <a:endParaRPr sz="3000"/>
          </a:p>
        </p:txBody>
      </p:sp>
      <p:sp>
        <p:nvSpPr>
          <p:cNvPr id="177" name="Google Shape;177;p22"/>
          <p:cNvSpPr txBox="1"/>
          <p:nvPr>
            <p:ph idx="1" type="subTitle"/>
          </p:nvPr>
        </p:nvSpPr>
        <p:spPr>
          <a:xfrm>
            <a:off x="1697669" y="4071966"/>
            <a:ext cx="5041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rPr lang="en-U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Version: Vu Demo</a:t>
            </a:r>
            <a:endParaRPr/>
          </a:p>
        </p:txBody>
      </p:sp>
      <p:sp>
        <p:nvSpPr>
          <p:cNvPr id="178" name="Google Shape;178;p22"/>
          <p:cNvSpPr txBox="1"/>
          <p:nvPr>
            <p:ph idx="2" type="body"/>
          </p:nvPr>
        </p:nvSpPr>
        <p:spPr>
          <a:xfrm>
            <a:off x="1562200" y="1974300"/>
            <a:ext cx="81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600"/>
              <a:buNone/>
            </a:pPr>
            <a:r>
              <a:rPr lang="en-US" sz="3000"/>
              <a:t>SESSION 01:</a:t>
            </a:r>
            <a:endParaRPr sz="3000"/>
          </a:p>
        </p:txBody>
      </p:sp>
      <p:sp>
        <p:nvSpPr>
          <p:cNvPr id="179" name="Google Shape;179;p22"/>
          <p:cNvSpPr txBox="1"/>
          <p:nvPr/>
        </p:nvSpPr>
        <p:spPr>
          <a:xfrm>
            <a:off x="1697669" y="3664241"/>
            <a:ext cx="5041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Module: Training Program Preparation</a:t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8. Generic type – Generic Function</a:t>
            </a:r>
            <a:endParaRPr/>
          </a:p>
        </p:txBody>
      </p:sp>
      <p:sp>
        <p:nvSpPr>
          <p:cNvPr id="260" name="Google Shape;260;p31"/>
          <p:cNvSpPr txBox="1"/>
          <p:nvPr/>
        </p:nvSpPr>
        <p:spPr>
          <a:xfrm>
            <a:off x="742500" y="2054884"/>
            <a:ext cx="10792200" cy="4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1"/>
          <p:cNvSpPr txBox="1"/>
          <p:nvPr/>
        </p:nvSpPr>
        <p:spPr>
          <a:xfrm>
            <a:off x="742500" y="1454750"/>
            <a:ext cx="10671300" cy="600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Thế nào là kiểu dữ liệu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“Generic Function”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trong Typescript ? Cách mà triển khai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1"/>
          <p:cNvSpPr/>
          <p:nvPr/>
        </p:nvSpPr>
        <p:spPr>
          <a:xfrm>
            <a:off x="1527048" y="2542032"/>
            <a:ext cx="9372600" cy="24963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1"/>
          <p:cNvSpPr txBox="1"/>
          <p:nvPr/>
        </p:nvSpPr>
        <p:spPr>
          <a:xfrm>
            <a:off x="1527048" y="2843784"/>
            <a:ext cx="953216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Generic function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trong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typescript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là các hàm có thể sử dụng các kiểu khác bằng cách khai báo thêm các type parameters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9. Generic type – Generic Function </a:t>
            </a:r>
            <a:endParaRPr/>
          </a:p>
        </p:txBody>
      </p:sp>
      <p:sp>
        <p:nvSpPr>
          <p:cNvPr id="269" name="Google Shape;269;p32"/>
          <p:cNvSpPr txBox="1"/>
          <p:nvPr/>
        </p:nvSpPr>
        <p:spPr>
          <a:xfrm>
            <a:off x="742492" y="1978425"/>
            <a:ext cx="10792200" cy="4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2"/>
          <p:cNvSpPr txBox="1"/>
          <p:nvPr/>
        </p:nvSpPr>
        <p:spPr>
          <a:xfrm>
            <a:off x="742500" y="1454750"/>
            <a:ext cx="10671300" cy="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Triển khai Generic Funtion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8880" y="2165989"/>
            <a:ext cx="6766560" cy="406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10. Generic type – Generic Class</a:t>
            </a:r>
            <a:endParaRPr/>
          </a:p>
        </p:txBody>
      </p:sp>
      <p:sp>
        <p:nvSpPr>
          <p:cNvPr id="277" name="Google Shape;277;p33"/>
          <p:cNvSpPr txBox="1"/>
          <p:nvPr/>
        </p:nvSpPr>
        <p:spPr>
          <a:xfrm>
            <a:off x="742500" y="2054884"/>
            <a:ext cx="10792200" cy="4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3"/>
          <p:cNvSpPr txBox="1"/>
          <p:nvPr/>
        </p:nvSpPr>
        <p:spPr>
          <a:xfrm>
            <a:off x="742500" y="1454750"/>
            <a:ext cx="10671300" cy="600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Thế nào là kiểu dữ liệu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“Generic Class”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trong Typescript ? Cách triển khai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3"/>
          <p:cNvSpPr/>
          <p:nvPr/>
        </p:nvSpPr>
        <p:spPr>
          <a:xfrm>
            <a:off x="838200" y="2569464"/>
            <a:ext cx="10046208" cy="186537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3"/>
          <p:cNvSpPr txBox="1"/>
          <p:nvPr/>
        </p:nvSpPr>
        <p:spPr>
          <a:xfrm>
            <a:off x="1307592" y="2807208"/>
            <a:ext cx="955548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Generic class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trong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Typescript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cũng giống như generic function là một lớp cung cấp sử dụng các kiểu dữ liệu khác nhau bằng cách khai báo them các type parameters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11. Generic type – Generic Class</a:t>
            </a:r>
            <a:endParaRPr/>
          </a:p>
        </p:txBody>
      </p:sp>
      <p:sp>
        <p:nvSpPr>
          <p:cNvPr id="286" name="Google Shape;286;p34"/>
          <p:cNvSpPr txBox="1"/>
          <p:nvPr/>
        </p:nvSpPr>
        <p:spPr>
          <a:xfrm>
            <a:off x="742492" y="1978425"/>
            <a:ext cx="10792200" cy="4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4"/>
          <p:cNvSpPr txBox="1"/>
          <p:nvPr/>
        </p:nvSpPr>
        <p:spPr>
          <a:xfrm>
            <a:off x="742500" y="1454750"/>
            <a:ext cx="10671300" cy="600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Triển khai Generic 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7822" y="1978425"/>
            <a:ext cx="7341434" cy="4270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12. Generic type – Tip and Trick</a:t>
            </a:r>
            <a:endParaRPr/>
          </a:p>
        </p:txBody>
      </p:sp>
      <p:sp>
        <p:nvSpPr>
          <p:cNvPr id="294" name="Google Shape;294;p35"/>
          <p:cNvSpPr txBox="1"/>
          <p:nvPr/>
        </p:nvSpPr>
        <p:spPr>
          <a:xfrm>
            <a:off x="742492" y="1978425"/>
            <a:ext cx="10792200" cy="4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5"/>
          <p:cNvSpPr txBox="1"/>
          <p:nvPr/>
        </p:nvSpPr>
        <p:spPr>
          <a:xfrm>
            <a:off x="905256" y="1316736"/>
            <a:ext cx="1054425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Làm cho kiểu dữ liệu mình trở lên dynamic</a:t>
            </a:r>
            <a:endParaRPr/>
          </a:p>
        </p:txBody>
      </p:sp>
      <p:pic>
        <p:nvPicPr>
          <p:cNvPr id="296" name="Google Shape;29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1948" y="2090730"/>
            <a:ext cx="4694327" cy="3795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13. Generic type – Tip and Trick</a:t>
            </a:r>
            <a:endParaRPr/>
          </a:p>
        </p:txBody>
      </p:sp>
      <p:sp>
        <p:nvSpPr>
          <p:cNvPr id="302" name="Google Shape;302;p36"/>
          <p:cNvSpPr txBox="1"/>
          <p:nvPr/>
        </p:nvSpPr>
        <p:spPr>
          <a:xfrm>
            <a:off x="742492" y="1978425"/>
            <a:ext cx="10792200" cy="4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3" name="Google Shape;30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2069" y="1865921"/>
            <a:ext cx="7361558" cy="4244708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6"/>
          <p:cNvSpPr txBox="1"/>
          <p:nvPr/>
        </p:nvSpPr>
        <p:spPr>
          <a:xfrm>
            <a:off x="978408" y="1225296"/>
            <a:ext cx="99120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 2: Thêm kiểu dữ liệu cho tham số đầu vào của function khi call API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14. Generic type – Tip and Trick</a:t>
            </a:r>
            <a:endParaRPr/>
          </a:p>
        </p:txBody>
      </p:sp>
      <p:sp>
        <p:nvSpPr>
          <p:cNvPr id="310" name="Google Shape;310;p37"/>
          <p:cNvSpPr txBox="1"/>
          <p:nvPr/>
        </p:nvSpPr>
        <p:spPr>
          <a:xfrm>
            <a:off x="742492" y="1978425"/>
            <a:ext cx="10792200" cy="4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1" name="Google Shape;31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2069" y="1865921"/>
            <a:ext cx="7361558" cy="4244708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7"/>
          <p:cNvSpPr txBox="1"/>
          <p:nvPr/>
        </p:nvSpPr>
        <p:spPr>
          <a:xfrm>
            <a:off x="978408" y="1225296"/>
            <a:ext cx="99120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 2: Thêm kiểu dữ liệu cho tham số đầu vào của function khi call API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15. Generic type – Tip and Trick</a:t>
            </a:r>
            <a:endParaRPr/>
          </a:p>
        </p:txBody>
      </p:sp>
      <p:sp>
        <p:nvSpPr>
          <p:cNvPr id="318" name="Google Shape;318;p38"/>
          <p:cNvSpPr txBox="1"/>
          <p:nvPr/>
        </p:nvSpPr>
        <p:spPr>
          <a:xfrm>
            <a:off x="742492" y="1978425"/>
            <a:ext cx="10792200" cy="4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8"/>
          <p:cNvSpPr txBox="1"/>
          <p:nvPr/>
        </p:nvSpPr>
        <p:spPr>
          <a:xfrm>
            <a:off x="978408" y="1225296"/>
            <a:ext cx="99120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 3: Tự động gắn kiểu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9047" y="2452712"/>
            <a:ext cx="8009314" cy="307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16. Generic type – Tip and Trick</a:t>
            </a:r>
            <a:endParaRPr/>
          </a:p>
        </p:txBody>
      </p:sp>
      <p:sp>
        <p:nvSpPr>
          <p:cNvPr id="326" name="Google Shape;326;p39"/>
          <p:cNvSpPr txBox="1"/>
          <p:nvPr/>
        </p:nvSpPr>
        <p:spPr>
          <a:xfrm>
            <a:off x="742492" y="1978425"/>
            <a:ext cx="10792200" cy="4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39"/>
          <p:cNvSpPr txBox="1"/>
          <p:nvPr/>
        </p:nvSpPr>
        <p:spPr>
          <a:xfrm>
            <a:off x="978408" y="1225296"/>
            <a:ext cx="99120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 3: Ràng buộc với function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4938" y="1306975"/>
            <a:ext cx="5269754" cy="504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17. Generic type – Tip and Trick</a:t>
            </a:r>
            <a:endParaRPr/>
          </a:p>
        </p:txBody>
      </p:sp>
      <p:sp>
        <p:nvSpPr>
          <p:cNvPr id="334" name="Google Shape;334;p40"/>
          <p:cNvSpPr txBox="1"/>
          <p:nvPr/>
        </p:nvSpPr>
        <p:spPr>
          <a:xfrm>
            <a:off x="742492" y="1978425"/>
            <a:ext cx="10792200" cy="4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0"/>
          <p:cNvSpPr txBox="1"/>
          <p:nvPr/>
        </p:nvSpPr>
        <p:spPr>
          <a:xfrm>
            <a:off x="978408" y="1225296"/>
            <a:ext cx="99120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 5: Dùng generic với type casting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8241" y="2868090"/>
            <a:ext cx="5281118" cy="179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1651450" y="1261300"/>
            <a:ext cx="9767400" cy="49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rgbClr val="333333"/>
              </a:buClr>
              <a:buSzPts val="2400"/>
              <a:buAutoNum type="arabicPeriod"/>
            </a:pPr>
            <a:r>
              <a:rPr lang="en-US" sz="2400">
                <a:solidFill>
                  <a:srgbClr val="333333"/>
                </a:solidFill>
              </a:rPr>
              <a:t>Nắm và hiểu được khái niệm về generics trong typescript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AutoNum type="arabicPeriod"/>
            </a:pPr>
            <a:r>
              <a:rPr lang="en-US" sz="2400">
                <a:solidFill>
                  <a:srgbClr val="333333"/>
                </a:solidFill>
              </a:rPr>
              <a:t>Hiểu được cách triển khai generics 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AutoNum type="arabicPeriod"/>
            </a:pPr>
            <a:r>
              <a:rPr lang="en-US" sz="2400">
                <a:solidFill>
                  <a:srgbClr val="333333"/>
                </a:solidFill>
              </a:rPr>
              <a:t>Nắm và hiểu cách ứng dụng generics khi nào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AutoNum type="arabicPeriod"/>
            </a:pPr>
            <a:r>
              <a:rPr lang="en-US" sz="2400">
                <a:solidFill>
                  <a:srgbClr val="333333"/>
                </a:solidFill>
              </a:rPr>
              <a:t>Tip and Trick khi sử dụng với generics</a:t>
            </a:r>
            <a:endParaRPr sz="2400">
              <a:solidFill>
                <a:srgbClr val="333333"/>
              </a:solidFill>
            </a:endParaRPr>
          </a:p>
        </p:txBody>
      </p:sp>
      <p:sp>
        <p:nvSpPr>
          <p:cNvPr id="185" name="Google Shape;185;p23"/>
          <p:cNvSpPr txBox="1"/>
          <p:nvPr>
            <p:ph type="title"/>
          </p:nvPr>
        </p:nvSpPr>
        <p:spPr>
          <a:xfrm rot="5400000">
            <a:off x="-1686375" y="1500953"/>
            <a:ext cx="5085300" cy="18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</a:pPr>
            <a:r>
              <a:rPr lang="en-US"/>
              <a:t> NỘI DUNG</a:t>
            </a:r>
            <a:endParaRPr/>
          </a:p>
        </p:txBody>
      </p:sp>
      <p:pic>
        <p:nvPicPr>
          <p:cNvPr id="186" name="Google Shape;18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63816" y="5111676"/>
            <a:ext cx="3515280" cy="3492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18. Generic type – Tip and Trick</a:t>
            </a:r>
            <a:endParaRPr/>
          </a:p>
        </p:txBody>
      </p:sp>
      <p:sp>
        <p:nvSpPr>
          <p:cNvPr id="342" name="Google Shape;342;p41"/>
          <p:cNvSpPr txBox="1"/>
          <p:nvPr/>
        </p:nvSpPr>
        <p:spPr>
          <a:xfrm>
            <a:off x="742492" y="1978425"/>
            <a:ext cx="10792200" cy="4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1"/>
          <p:cNvSpPr txBox="1"/>
          <p:nvPr/>
        </p:nvSpPr>
        <p:spPr>
          <a:xfrm>
            <a:off x="978408" y="1225296"/>
            <a:ext cx="99120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 6: Dùng generic với với nhiều đối số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1507" y="1923076"/>
            <a:ext cx="5273497" cy="4130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"/>
          <p:cNvSpPr txBox="1"/>
          <p:nvPr>
            <p:ph type="title"/>
          </p:nvPr>
        </p:nvSpPr>
        <p:spPr>
          <a:xfrm rot="5400000">
            <a:off x="-1686375" y="1500953"/>
            <a:ext cx="5085300" cy="18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</a:pPr>
            <a:r>
              <a:rPr lang="en-US"/>
              <a:t> TỔNG KẾT</a:t>
            </a:r>
            <a:endParaRPr/>
          </a:p>
        </p:txBody>
      </p:sp>
      <p:pic>
        <p:nvPicPr>
          <p:cNvPr id="350" name="Google Shape;35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63816" y="5111676"/>
            <a:ext cx="3515280" cy="349264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2"/>
          <p:cNvSpPr txBox="1"/>
          <p:nvPr>
            <p:ph idx="1" type="body"/>
          </p:nvPr>
        </p:nvSpPr>
        <p:spPr>
          <a:xfrm>
            <a:off x="1651450" y="1261300"/>
            <a:ext cx="9767400" cy="49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rgbClr val="333333"/>
              </a:buClr>
              <a:buSzPts val="2400"/>
              <a:buChar char="❏"/>
            </a:pPr>
            <a:r>
              <a:rPr lang="en-US" sz="2400">
                <a:solidFill>
                  <a:srgbClr val="333333"/>
                </a:solidFill>
              </a:rPr>
              <a:t>1. Nắm và hiểu được khái niệm về generics trong Typescript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❏"/>
            </a:pPr>
            <a:r>
              <a:rPr lang="en-US" sz="2400">
                <a:solidFill>
                  <a:srgbClr val="333333"/>
                </a:solidFill>
              </a:rPr>
              <a:t>2. Hiểu được cách triển khai generics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❏"/>
            </a:pPr>
            <a:r>
              <a:rPr lang="en-US" sz="2400">
                <a:solidFill>
                  <a:srgbClr val="333333"/>
                </a:solidFill>
              </a:rPr>
              <a:t>3. Nắm và hiểu được cách ứng dụng generics khi nào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❏"/>
            </a:pPr>
            <a:r>
              <a:rPr lang="en-US" sz="2400">
                <a:solidFill>
                  <a:srgbClr val="333333"/>
                </a:solidFill>
              </a:rPr>
              <a:t>4. Tip and Trick khi sử dụng với generics</a:t>
            </a:r>
            <a:endParaRPr sz="24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"/>
          <p:cNvSpPr txBox="1"/>
          <p:nvPr>
            <p:ph type="ctrTitle"/>
          </p:nvPr>
        </p:nvSpPr>
        <p:spPr>
          <a:xfrm>
            <a:off x="279991" y="3969209"/>
            <a:ext cx="9144000" cy="146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</a:pPr>
            <a:r>
              <a:rPr lang="en-US"/>
              <a:t>KẾT THÚC</a:t>
            </a:r>
            <a:endParaRPr/>
          </a:p>
        </p:txBody>
      </p:sp>
      <p:sp>
        <p:nvSpPr>
          <p:cNvPr id="357" name="Google Shape;357;p43"/>
          <p:cNvSpPr txBox="1"/>
          <p:nvPr>
            <p:ph idx="1" type="subTitle"/>
          </p:nvPr>
        </p:nvSpPr>
        <p:spPr>
          <a:xfrm>
            <a:off x="279991" y="543362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HỌC VIỆN ĐÀO TẠO LẬP TRÌNH CHẤT LƯỢNG NHẬT BẢN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1. Generic type – Khái niệm</a:t>
            </a: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742492" y="1978425"/>
            <a:ext cx="10792200" cy="4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742500" y="1454750"/>
            <a:ext cx="10671300" cy="600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Thế nào là kiểu dữ liệu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“Generic type”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trong Typescript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3258232" y="2024695"/>
            <a:ext cx="2880360" cy="1374116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1C30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Generic là gì ý nhỉ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3515273" y="3530785"/>
            <a:ext cx="548640" cy="47548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1C30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3378113" y="4120417"/>
            <a:ext cx="274320" cy="18288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1C30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ản mạn về sự nghĩ" id="197" name="Google Shape;19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637" y="3642724"/>
            <a:ext cx="2362491" cy="236249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4"/>
          <p:cNvSpPr/>
          <p:nvPr/>
        </p:nvSpPr>
        <p:spPr>
          <a:xfrm>
            <a:off x="5312664" y="3768529"/>
            <a:ext cx="5998464" cy="197390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 thể hiểu đơn giản, Kiểu dữ liệu 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generic type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 một 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kiểu dữ liệu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trong Typescript. Và kiểu dữ liệu này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nhận vào tham số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trả về kiểu dữ liệu tương ứng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2. Generic type – Cú pháp</a:t>
            </a:r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742500" y="1962566"/>
            <a:ext cx="10792200" cy="4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742500" y="1454750"/>
            <a:ext cx="10671300" cy="10156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Trong Typescript,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generics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cho phép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tạo ra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những kiểu dữ liệu một cách tổng quát với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nhiều kiểu dữ liệu khác nhau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Ở dưới đây sẽ là cú pháp tổng quan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1500264" y="3319269"/>
            <a:ext cx="3683508" cy="1556997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5400">
            <a:solidFill>
              <a:srgbClr val="454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let stringArray: Array&lt;string&gt; = [];</a:t>
            </a:r>
            <a:b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let studentArray: Array&lt;Student&gt; = []</a:t>
            </a: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5601138" y="4070337"/>
            <a:ext cx="954024" cy="548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1C30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7008228" y="3319270"/>
            <a:ext cx="3683508" cy="1556997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5400">
            <a:solidFill>
              <a:srgbClr val="454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 listName: Array&lt;string&gt; = [“vu”, “van”]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 studentList: Array&lt;Student&gt; = [{</a:t>
            </a:r>
            <a:b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name: “vu”,</a:t>
            </a:r>
            <a:b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age: 18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3. Generic type – Cú pháp 2</a:t>
            </a:r>
            <a:endParaRPr/>
          </a:p>
        </p:txBody>
      </p:sp>
      <p:sp>
        <p:nvSpPr>
          <p:cNvPr id="214" name="Google Shape;214;p26"/>
          <p:cNvSpPr txBox="1"/>
          <p:nvPr/>
        </p:nvSpPr>
        <p:spPr>
          <a:xfrm>
            <a:off x="742492" y="1978425"/>
            <a:ext cx="10792200" cy="4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742500" y="1454750"/>
            <a:ext cx="10671300" cy="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Đối với ví dụ ở trên? Chúng ta có thể hiểu cơ bản như sau</a:t>
            </a:r>
            <a:endParaRPr b="1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2039112" y="2561811"/>
            <a:ext cx="2916936" cy="1426464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1C30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Generic được thể hiện qua dấu &lt; &gt;</a:t>
            </a: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6252668" y="2561811"/>
            <a:ext cx="2916936" cy="1426464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1C30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Thường được dùng kết với các kiểu dữ liệu tham chiếu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6"/>
          <p:cNvSpPr/>
          <p:nvPr/>
        </p:nvSpPr>
        <p:spPr>
          <a:xfrm>
            <a:off x="4151376" y="4279968"/>
            <a:ext cx="2916936" cy="1426464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1C30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>
                <a:solidFill>
                  <a:schemeClr val="lt1"/>
                </a:solidFill>
              </a:rPr>
              <a:t>Giá trị data phải phù hợp với kiểu param được truyền vào generic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4. Generic type – Triển khai Gennerics</a:t>
            </a:r>
            <a:endParaRPr/>
          </a:p>
        </p:txBody>
      </p:sp>
      <p:sp>
        <p:nvSpPr>
          <p:cNvPr id="224" name="Google Shape;224;p27"/>
          <p:cNvSpPr txBox="1"/>
          <p:nvPr/>
        </p:nvSpPr>
        <p:spPr>
          <a:xfrm>
            <a:off x="742492" y="1978425"/>
            <a:ext cx="10792200" cy="4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742500" y="1454750"/>
            <a:ext cx="10671300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 bao nhiêu cách để triển khai Generics ?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1536192" y="2606040"/>
            <a:ext cx="9454896" cy="259689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1856232" y="3017520"/>
            <a:ext cx="85313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Interface hoặc Type Alias</a:t>
            </a:r>
            <a:endParaRPr/>
          </a:p>
        </p:txBody>
      </p:sp>
      <p:sp>
        <p:nvSpPr>
          <p:cNvPr id="228" name="Google Shape;228;p27"/>
          <p:cNvSpPr txBox="1"/>
          <p:nvPr/>
        </p:nvSpPr>
        <p:spPr>
          <a:xfrm>
            <a:off x="1830324" y="3574453"/>
            <a:ext cx="85313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Function</a:t>
            </a:r>
            <a:endParaRPr/>
          </a:p>
        </p:txBody>
      </p:sp>
      <p:sp>
        <p:nvSpPr>
          <p:cNvPr id="229" name="Google Shape;229;p27"/>
          <p:cNvSpPr txBox="1"/>
          <p:nvPr/>
        </p:nvSpPr>
        <p:spPr>
          <a:xfrm>
            <a:off x="1830324" y="4192488"/>
            <a:ext cx="85313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Class hoặc Array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5. Generic type – Generic Interface – Type alias</a:t>
            </a:r>
            <a:endParaRPr/>
          </a:p>
        </p:txBody>
      </p:sp>
      <p:sp>
        <p:nvSpPr>
          <p:cNvPr id="235" name="Google Shape;235;p28"/>
          <p:cNvSpPr txBox="1"/>
          <p:nvPr/>
        </p:nvSpPr>
        <p:spPr>
          <a:xfrm>
            <a:off x="742492" y="1978425"/>
            <a:ext cx="10792200" cy="4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742492" y="1454745"/>
            <a:ext cx="10671300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Generic Interface(Type alias) trong typescript triển khai như thế nào ?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8"/>
          <p:cNvSpPr/>
          <p:nvPr/>
        </p:nvSpPr>
        <p:spPr>
          <a:xfrm>
            <a:off x="1371600" y="2670048"/>
            <a:ext cx="9226296" cy="20848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1691640" y="3017520"/>
            <a:ext cx="86868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Generic Interface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(Type alias) trong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Typescript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là cách dung để tạo ra các kiểu dữ liệu linh hoạt, có thể thích ứng với nhiều kiểu dữ liệu khác nhau.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6. Generic type – Generic Interface</a:t>
            </a:r>
            <a:endParaRPr/>
          </a:p>
        </p:txBody>
      </p:sp>
      <p:sp>
        <p:nvSpPr>
          <p:cNvPr id="244" name="Google Shape;244;p29"/>
          <p:cNvSpPr txBox="1"/>
          <p:nvPr/>
        </p:nvSpPr>
        <p:spPr>
          <a:xfrm>
            <a:off x="742492" y="1978425"/>
            <a:ext cx="10792200" cy="4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29"/>
          <p:cNvSpPr txBox="1"/>
          <p:nvPr/>
        </p:nvSpPr>
        <p:spPr>
          <a:xfrm>
            <a:off x="742500" y="1454750"/>
            <a:ext cx="10671300" cy="600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Triển khai Generic Interface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2848" y="2171579"/>
            <a:ext cx="7415784" cy="3826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7. Generic type – Generic Type Alias</a:t>
            </a:r>
            <a:endParaRPr/>
          </a:p>
        </p:txBody>
      </p:sp>
      <p:sp>
        <p:nvSpPr>
          <p:cNvPr id="252" name="Google Shape;252;p30"/>
          <p:cNvSpPr txBox="1"/>
          <p:nvPr/>
        </p:nvSpPr>
        <p:spPr>
          <a:xfrm>
            <a:off x="742492" y="1978425"/>
            <a:ext cx="10792200" cy="4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742500" y="1454750"/>
            <a:ext cx="10671300" cy="600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Thế nào là kiểu dữ liệu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“Generic type”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trong Typescript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5354" y="2095333"/>
            <a:ext cx="8165592" cy="3862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