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82" r:id="rId3"/>
    <p:sldId id="290" r:id="rId4"/>
    <p:sldId id="291" r:id="rId5"/>
    <p:sldId id="292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94" r:id="rId15"/>
    <p:sldId id="293" r:id="rId16"/>
    <p:sldId id="263" r:id="rId17"/>
    <p:sldId id="280" r:id="rId18"/>
    <p:sldId id="281" r:id="rId19"/>
    <p:sldId id="289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3A8E"/>
    <a:srgbClr val="FFFBF0"/>
    <a:srgbClr val="C2492F"/>
    <a:srgbClr val="1D388D"/>
    <a:srgbClr val="FF8E79"/>
    <a:srgbClr val="AED2E9"/>
    <a:srgbClr val="ADD1E9"/>
    <a:srgbClr val="00FF00"/>
    <a:srgbClr val="0E367C"/>
    <a:srgbClr val="FDB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74;&#1075;&#1091;\3%20&#1082;&#1091;&#1088;&#1089;\&#1058;&#1055;\&#1076;&#1080;&#1072;&#1075;&#1088;&#1072;&#1084;&#1084;&#1099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74;&#1075;&#1091;\3%20&#1082;&#1091;&#1088;&#1089;\&#1058;&#1055;\&#1076;&#1080;&#1072;&#1075;&#1088;&#1072;&#1084;&#1084;&#1099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&#1074;&#1075;&#1091;\3%20&#1082;&#1091;&#1088;&#1089;\&#1058;&#1055;\&#1076;&#1080;&#1072;&#1075;&#1088;&#1072;&#1084;&#1084;&#1099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20600992767391"/>
          <c:y val="5.9816290581067466E-2"/>
          <c:w val="0.36370601381256012"/>
          <c:h val="0.8803674188378651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1F-4367-BCA1-33A74BCFB5F2}"/>
              </c:ext>
            </c:extLst>
          </c:dPt>
          <c:dPt>
            <c:idx val="1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41F-4367-BCA1-33A74BCFB5F2}"/>
              </c:ext>
            </c:extLst>
          </c:dPt>
          <c:dPt>
            <c:idx val="2"/>
            <c:bubble3D val="0"/>
            <c:spPr>
              <a:solidFill>
                <a:srgbClr val="1E3A8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41F-4367-BCA1-33A74BCFB5F2}"/>
              </c:ext>
            </c:extLst>
          </c:dPt>
          <c:dLbls>
            <c:dLbl>
              <c:idx val="0"/>
              <c:layout>
                <c:manualLayout>
                  <c:x val="-0.14817056344032259"/>
                  <c:y val="2.7703488568660848E-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3314832835966038E-2"/>
                      <c:h val="0.1390833462940297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41F-4367-BCA1-33A74BCFB5F2}"/>
                </c:ext>
              </c:extLst>
            </c:dLbl>
            <c:dLbl>
              <c:idx val="1"/>
              <c:layout>
                <c:manualLayout>
                  <c:x val="0.12579060707850709"/>
                  <c:y val="-8.83259485539243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B41F-4367-BCA1-33A74BCFB5F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FBF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Лист1!$A$2:$A$4</c:f>
              <c:strCache>
                <c:ptCount val="3"/>
                <c:pt idx="0">
                  <c:v>Нравятся такие игры</c:v>
                </c:pt>
                <c:pt idx="1">
                  <c:v>Не считают интересными</c:v>
                </c:pt>
                <c:pt idx="2">
                  <c:v>Впервые слышат о таком жанре</c:v>
                </c:pt>
              </c:strCache>
            </c:strRef>
          </c:cat>
          <c:val>
            <c:numRef>
              <c:f>Лист1!$B$2:$B$4</c:f>
              <c:numCache>
                <c:formatCode>0.00%</c:formatCode>
                <c:ptCount val="3"/>
                <c:pt idx="0" formatCode="0%">
                  <c:v>0.5</c:v>
                </c:pt>
                <c:pt idx="1">
                  <c:v>0.39100000000000001</c:v>
                </c:pt>
                <c:pt idx="2">
                  <c:v>0.109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41F-4367-BCA1-33A74BCFB5F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3053070950156733"/>
          <c:y val="5.7705035399606447E-2"/>
          <c:w val="0.42064971535133289"/>
          <c:h val="0.938199454974540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47764197153351E-2"/>
          <c:y val="0.10636076454685847"/>
          <c:w val="0.79187990192457181"/>
          <c:h val="0.73489370065111759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1E3A8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Лист1!$D$2:$D$5</c:f>
              <c:strCache>
                <c:ptCount val="4"/>
                <c:pt idx="0">
                  <c:v>Внесение разнообразия, новых механик в геймплей</c:v>
                </c:pt>
                <c:pt idx="1">
                  <c:v>Добавление сюжетной составляющей</c:v>
                </c:pt>
                <c:pt idx="2">
                  <c:v>Внедрение соревновательного элемента (например, топ лучших игроков)</c:v>
                </c:pt>
                <c:pt idx="3">
                  <c:v>Возможность отслеживать собственную статистику</c:v>
                </c:pt>
              </c:strCache>
            </c:strRef>
          </c:cat>
          <c:val>
            <c:numRef>
              <c:f>Лист1!$E$2:$E$5</c:f>
              <c:numCache>
                <c:formatCode>0.0%</c:formatCode>
                <c:ptCount val="4"/>
                <c:pt idx="0">
                  <c:v>0.73899999999999999</c:v>
                </c:pt>
                <c:pt idx="1">
                  <c:v>0.52200000000000002</c:v>
                </c:pt>
                <c:pt idx="2">
                  <c:v>0.39100000000000001</c:v>
                </c:pt>
                <c:pt idx="3">
                  <c:v>0.248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2A-479A-A4E9-B0158D27A6C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511596064"/>
        <c:axId val="511590488"/>
      </c:barChart>
      <c:catAx>
        <c:axId val="5115960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11590488"/>
        <c:crosses val="autoZero"/>
        <c:auto val="1"/>
        <c:lblAlgn val="ctr"/>
        <c:lblOffset val="1000"/>
        <c:noMultiLvlLbl val="0"/>
      </c:catAx>
      <c:valAx>
        <c:axId val="5115904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11596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7947188968360211E-2"/>
          <c:w val="0.38117900166204804"/>
          <c:h val="0.8902265618696232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EFC-40FE-A7C2-D2CCD9B9DBAD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EFC-40FE-A7C2-D2CCD9B9DB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4000" b="0" i="0" u="none" strike="noStrike" kern="1200" baseline="0">
                    <a:solidFill>
                      <a:srgbClr val="FFFBF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Лист1!$G$2:$G$3</c:f>
              <c:strCache>
                <c:ptCount val="2"/>
                <c:pt idx="0">
                  <c:v>Эффективно</c:v>
                </c:pt>
                <c:pt idx="1">
                  <c:v>Не эффективно</c:v>
                </c:pt>
              </c:strCache>
            </c:strRef>
          </c:cat>
          <c:val>
            <c:numRef>
              <c:f>Лист1!$H$2:$H$3</c:f>
              <c:numCache>
                <c:formatCode>0.0%</c:formatCode>
                <c:ptCount val="2"/>
                <c:pt idx="0">
                  <c:v>0.91300000000000003</c:v>
                </c:pt>
                <c:pt idx="1">
                  <c:v>8.6999999999999994E-2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FC-40FE-A7C2-D2CCD9B9DBA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47359655614656571"/>
          <c:y val="0.26420490812353808"/>
          <c:w val="0.4530634114522667"/>
          <c:h val="0.512437683612823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5CB83-EF25-4FDB-A180-BD279D7FF902}" type="datetimeFigureOut">
              <a:rPr lang="ru-RU" smtClean="0"/>
              <a:t>22.03.2025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A0A1-78E6-4BF7-AF3D-07F1E8E36C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0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D0B05-C3A4-4B6F-B5B7-F389F6A7F032}" type="datetime1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77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48A84-6929-4FD3-8B3B-EDA9F3CCE6C2}" type="datetime1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39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C3F4A-60B5-412E-B432-EAB91C0640CB}" type="datetime1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2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7FA0E-56C5-4C0E-B61B-D1DF631649A2}" type="datetime1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3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6656-3DDB-4184-9438-43A5E1455173}" type="datetime1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64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D621-9122-4C6D-B802-CD94F012FA54}" type="datetime1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392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E55FB-9897-4D02-99F1-6A032E40621F}" type="datetime1">
              <a:rPr lang="ru-RU" smtClean="0"/>
              <a:t>22.03.2025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53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39A3A-C048-471D-8758-73C0EE014A18}" type="datetime1">
              <a:rPr lang="ru-RU" smtClean="0"/>
              <a:t>22.03.2025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11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7463E-5CC3-4AD8-B86D-F24E5C8B24DB}" type="datetime1">
              <a:rPr lang="ru-RU" smtClean="0"/>
              <a:t>22.03.2025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30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9F94-9A89-4329-B959-36A390C340C8}" type="datetime1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887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7FDEA-2D14-4412-AD18-DE2C099D45CE}" type="datetime1">
              <a:rPr lang="ru-RU" smtClean="0"/>
              <a:t>22.03.2025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26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ED495-CD13-4B4B-98CC-8BF076C9BF86}" type="datetime1">
              <a:rPr lang="ru-RU" smtClean="0"/>
              <a:t>22.03.2025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26511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/>
                </a:solidFill>
              </a:defRPr>
            </a:lvl1pPr>
          </a:lstStyle>
          <a:p>
            <a:fld id="{2107D099-4B0C-4122-B556-6F30B62ED3E0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40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microsoft.com/office/2007/relationships/hdphoto" Target="../media/hdphoto1.wdp"/><Relationship Id="rId5" Type="http://schemas.microsoft.com/office/2007/relationships/hdphoto" Target="../media/hdphoto2.wdp"/><Relationship Id="rId10" Type="http://schemas.openxmlformats.org/officeDocument/2006/relationships/image" Target="../media/image1.png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gif"/><Relationship Id="rId7" Type="http://schemas.openxmlformats.org/officeDocument/2006/relationships/image" Target="../media/image1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gif"/><Relationship Id="rId5" Type="http://schemas.openxmlformats.org/officeDocument/2006/relationships/image" Target="../media/image10.gif"/><Relationship Id="rId4" Type="http://schemas.openxmlformats.org/officeDocument/2006/relationships/image" Target="../media/image9.gif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68237" y="882766"/>
            <a:ext cx="8447010" cy="23876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Defense &amp; Discover</a:t>
            </a:r>
            <a:endParaRPr lang="ru-RU" sz="72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4064" y="3270366"/>
            <a:ext cx="5706360" cy="1655762"/>
          </a:xfrm>
        </p:spPr>
        <p:txBody>
          <a:bodyPr>
            <a:normAutofit/>
          </a:bodyPr>
          <a:lstStyle/>
          <a:p>
            <a:pPr algn="l"/>
            <a:r>
              <a:rPr lang="ru-RU" sz="3200" dirty="0"/>
              <a:t>Гибридная игра, совмещающая механику </a:t>
            </a:r>
            <a:r>
              <a:rPr lang="ru-RU" sz="3200" dirty="0" err="1"/>
              <a:t>Tower</a:t>
            </a:r>
            <a:r>
              <a:rPr lang="ru-RU" sz="3200" dirty="0"/>
              <a:t> </a:t>
            </a:r>
            <a:r>
              <a:rPr lang="ru-RU" sz="3200" dirty="0" err="1"/>
              <a:t>Defense</a:t>
            </a:r>
            <a:r>
              <a:rPr lang="ru-RU" sz="3200" dirty="0"/>
              <a:t> с форматом викторины (</a:t>
            </a:r>
            <a:r>
              <a:rPr lang="ru-RU" sz="3200" dirty="0" err="1"/>
              <a:t>quiz</a:t>
            </a:r>
            <a:r>
              <a:rPr lang="ru-RU" sz="3200" dirty="0"/>
              <a:t>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161" b="66964" l="28036" r="70893">
                        <a14:foregroundMark x1="39821" y1="46607" x2="39821" y2="46607"/>
                        <a14:foregroundMark x1="62054" y1="51429" x2="62054" y2="51429"/>
                        <a14:foregroundMark x1="66071" y1="46696" x2="66071" y2="466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915" t="30515" r="28923" b="33058"/>
          <a:stretch/>
        </p:blipFill>
        <p:spPr>
          <a:xfrm>
            <a:off x="7525142" y="1287823"/>
            <a:ext cx="4031530" cy="340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80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6314" y="-779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2"/>
                </a:solidFill>
              </a:rPr>
              <a:t>Средства разработки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10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90" y="3428594"/>
            <a:ext cx="5667156" cy="89688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464" y="1219489"/>
            <a:ext cx="4081873" cy="165015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19583" y1="44537" x2="19583" y2="44537"/>
                        <a14:foregroundMark x1="24792" y1="49074" x2="24792" y2="49074"/>
                        <a14:foregroundMark x1="25573" y1="57870" x2="25573" y2="57870"/>
                        <a14:foregroundMark x1="33802" y1="55556" x2="33802" y2="55556"/>
                        <a14:foregroundMark x1="36094" y1="49074" x2="36094" y2="49074"/>
                        <a14:foregroundMark x1="35729" y1="51944" x2="35729" y2="51944"/>
                        <a14:foregroundMark x1="33438" y1="47500" x2="33438" y2="47500"/>
                        <a14:foregroundMark x1="40417" y1="48333" x2="40417" y2="48333"/>
                        <a14:foregroundMark x1="45000" y1="50648" x2="45000" y2="50648"/>
                        <a14:foregroundMark x1="50365" y1="50833" x2="50365" y2="50833"/>
                        <a14:foregroundMark x1="53125" y1="48333" x2="53125" y2="48333"/>
                        <a14:foregroundMark x1="54792" y1="48796" x2="54792" y2="48796"/>
                        <a14:foregroundMark x1="59115" y1="49259" x2="59115" y2="49259"/>
                        <a14:foregroundMark x1="67396" y1="48333" x2="67396" y2="48333"/>
                        <a14:foregroundMark x1="71302" y1="49074" x2="71302" y2="49074"/>
                        <a14:foregroundMark x1="68906" y1="48796" x2="68906" y2="48796"/>
                        <a14:foregroundMark x1="78438" y1="47685" x2="78438" y2="47685"/>
                        <a14:foregroundMark x1="77135" y1="45463" x2="77135" y2="45463"/>
                        <a14:foregroundMark x1="73594" y1="43426" x2="73594" y2="43426"/>
                        <a14:foregroundMark x1="66354" y1="43796" x2="66354" y2="43796"/>
                        <a14:foregroundMark x1="67500" y1="53981" x2="67500" y2="53981"/>
                        <a14:foregroundMark x1="65990" y1="52685" x2="65990" y2="52685"/>
                        <a14:foregroundMark x1="61042" y1="50463" x2="61042" y2="50463"/>
                        <a14:foregroundMark x1="35156" y1="37407" x2="35156" y2="37407"/>
                        <a14:foregroundMark x1="70208" y1="45741" x2="70208" y2="45741"/>
                        <a14:backgroundMark x1="62708" y1="49074" x2="62708" y2="49074"/>
                        <a14:backgroundMark x1="35677" y1="49074" x2="35677" y2="49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212" t="10075" r="15130" b="18596"/>
          <a:stretch/>
        </p:blipFill>
        <p:spPr>
          <a:xfrm>
            <a:off x="716346" y="793888"/>
            <a:ext cx="4874789" cy="2768056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3889" y1="47953" x2="53889" y2="47953"/>
                        <a14:foregroundMark x1="57222" y1="46491" x2="57222" y2="46491"/>
                        <a14:foregroundMark x1="63778" y1="44737" x2="63778" y2="44737"/>
                        <a14:foregroundMark x1="68000" y1="43275" x2="68000" y2="43275"/>
                        <a14:foregroundMark x1="68111" y1="35380" x2="68111" y2="35380"/>
                        <a14:foregroundMark x1="70333" y1="41520" x2="70333" y2="41520"/>
                        <a14:foregroundMark x1="76778" y1="44737" x2="76778" y2="447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11" r="16666"/>
          <a:stretch/>
        </p:blipFill>
        <p:spPr>
          <a:xfrm>
            <a:off x="916364" y="3449500"/>
            <a:ext cx="3192359" cy="1831857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68" b="98827" l="0" r="100000">
                        <a14:foregroundMark x1="22026" y1="43216" x2="22026" y2="43216"/>
                        <a14:foregroundMark x1="9073" y1="45394" x2="9073" y2="45394"/>
                        <a14:foregroundMark x1="12954" y1="72864" x2="12954" y2="72864"/>
                        <a14:foregroundMark x1="20464" y1="54104" x2="20464" y2="54104"/>
                        <a14:foregroundMark x1="15171" y1="52596" x2="15171" y2="52596"/>
                        <a14:foregroundMark x1="10786" y1="32328" x2="10786" y2="32328"/>
                        <a14:foregroundMark x1="9980" y1="19430" x2="9980" y2="19430"/>
                        <a14:foregroundMark x1="16230" y1="40704" x2="16230" y2="40704"/>
                        <a14:foregroundMark x1="22329" y1="39698" x2="22329" y2="39698"/>
                        <a14:foregroundMark x1="20010" y1="32831" x2="20010" y2="32831"/>
                        <a14:foregroundMark x1="17490" y1="61977" x2="17490" y2="61977"/>
                        <a14:foregroundMark x1="15625" y1="73869" x2="15625" y2="73869"/>
                        <a14:foregroundMark x1="14516" y1="82245" x2="14516" y2="82245"/>
                        <a14:foregroundMark x1="8266" y1="78559" x2="20161" y2="75879"/>
                        <a14:foregroundMark x1="7964" y1="32831" x2="15323" y2="73367"/>
                        <a14:foregroundMark x1="39869" y1="47404" x2="39869" y2="47404"/>
                        <a14:foregroundMark x1="47480" y1="62982" x2="47480" y2="62982"/>
                        <a14:foregroundMark x1="52167" y1="54606" x2="52167" y2="54606"/>
                        <a14:foregroundMark x1="48891" y1="62982" x2="48891" y2="62982"/>
                        <a14:foregroundMark x1="48891" y1="69179" x2="48891" y2="69179"/>
                        <a14:foregroundMark x1="42339" y1="64992" x2="44708" y2="67672"/>
                        <a14:foregroundMark x1="55796" y1="47404" x2="57813" y2="60302"/>
                        <a14:foregroundMark x1="70161" y1="55779" x2="70615" y2="61474"/>
                        <a14:foregroundMark x1="81704" y1="52094" x2="81552" y2="64992"/>
                        <a14:foregroundMark x1="16734" y1="33333" x2="21875" y2="385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90" y="4884429"/>
            <a:ext cx="4429996" cy="1333018"/>
          </a:xfrm>
          <a:prstGeom prst="rect">
            <a:avLst/>
          </a:prstGeom>
        </p:spPr>
      </p:pic>
      <p:grpSp>
        <p:nvGrpSpPr>
          <p:cNvPr id="19" name="Группа 18"/>
          <p:cNvGrpSpPr/>
          <p:nvPr/>
        </p:nvGrpSpPr>
        <p:grpSpPr>
          <a:xfrm>
            <a:off x="344136" y="5444499"/>
            <a:ext cx="4755764" cy="1144998"/>
            <a:chOff x="344136" y="5444499"/>
            <a:chExt cx="4755764" cy="1144998"/>
          </a:xfrm>
        </p:grpSpPr>
        <p:pic>
          <p:nvPicPr>
            <p:cNvPr id="20" name="Рисунок 19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21" name="Заголовок 1"/>
            <p:cNvSpPr txBox="1">
              <a:spLocks/>
            </p:cNvSpPr>
            <p:nvPr/>
          </p:nvSpPr>
          <p:spPr>
            <a:xfrm>
              <a:off x="1739409" y="5516674"/>
              <a:ext cx="3360491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Defense &amp; Discover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890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4822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Обзор</a:t>
            </a:r>
            <a:r>
              <a:rPr lang="ru-RU" sz="6600" b="1" dirty="0" smtClean="0">
                <a:solidFill>
                  <a:srgbClr val="FDB625"/>
                </a:solidFill>
              </a:rPr>
              <a:t> </a:t>
            </a:r>
            <a:r>
              <a:rPr lang="ru-RU" sz="6600" b="1" dirty="0" smtClean="0">
                <a:solidFill>
                  <a:schemeClr val="accent2"/>
                </a:solidFill>
              </a:rPr>
              <a:t>аналогов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11</a:t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524984"/>
              </p:ext>
            </p:extLst>
          </p:nvPr>
        </p:nvGraphicFramePr>
        <p:xfrm>
          <a:off x="344136" y="1133892"/>
          <a:ext cx="11512066" cy="431060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07931">
                  <a:extLst>
                    <a:ext uri="{9D8B030D-6E8A-4147-A177-3AD203B41FA5}">
                      <a16:colId xmlns:a16="http://schemas.microsoft.com/office/drawing/2014/main" val="3319635625"/>
                    </a:ext>
                  </a:extLst>
                </a:gridCol>
                <a:gridCol w="1952786">
                  <a:extLst>
                    <a:ext uri="{9D8B030D-6E8A-4147-A177-3AD203B41FA5}">
                      <a16:colId xmlns:a16="http://schemas.microsoft.com/office/drawing/2014/main" val="3361876039"/>
                    </a:ext>
                  </a:extLst>
                </a:gridCol>
                <a:gridCol w="1999282">
                  <a:extLst>
                    <a:ext uri="{9D8B030D-6E8A-4147-A177-3AD203B41FA5}">
                      <a16:colId xmlns:a16="http://schemas.microsoft.com/office/drawing/2014/main" val="3943395316"/>
                    </a:ext>
                  </a:extLst>
                </a:gridCol>
                <a:gridCol w="1983783">
                  <a:extLst>
                    <a:ext uri="{9D8B030D-6E8A-4147-A177-3AD203B41FA5}">
                      <a16:colId xmlns:a16="http://schemas.microsoft.com/office/drawing/2014/main" val="4098919647"/>
                    </a:ext>
                  </a:extLst>
                </a:gridCol>
                <a:gridCol w="1968284">
                  <a:extLst>
                    <a:ext uri="{9D8B030D-6E8A-4147-A177-3AD203B41FA5}">
                      <a16:colId xmlns:a16="http://schemas.microsoft.com/office/drawing/2014/main" val="1357649347"/>
                    </a:ext>
                  </a:extLst>
                </a:gridCol>
              </a:tblGrid>
              <a:tr h="593889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Mini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TD 2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Kingdom Rush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Castle</a:t>
                      </a:r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 Quiz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Defense &amp; Discover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605262"/>
                  </a:ext>
                </a:extLst>
              </a:tr>
              <a:tr h="5565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Сюжет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7995233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Рейтинг игроков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42882589"/>
                  </a:ext>
                </a:extLst>
              </a:tr>
              <a:tr h="556182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Личная статистика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85805086"/>
                  </a:ext>
                </a:extLst>
              </a:tr>
              <a:tr h="556181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Викторина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32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99359468"/>
                  </a:ext>
                </a:extLst>
              </a:tr>
              <a:tr h="575035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Бесплатный доступ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3344122"/>
                  </a:ext>
                </a:extLst>
              </a:tr>
              <a:tr h="565608"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Нейросеть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ru-RU" sz="3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1544926"/>
                  </a:ext>
                </a:extLst>
              </a:tr>
            </a:tbl>
          </a:graphicData>
        </a:graphic>
      </p:graphicFrame>
      <p:grpSp>
        <p:nvGrpSpPr>
          <p:cNvPr id="11" name="Группа 10"/>
          <p:cNvGrpSpPr/>
          <p:nvPr/>
        </p:nvGrpSpPr>
        <p:grpSpPr>
          <a:xfrm>
            <a:off x="344136" y="5444499"/>
            <a:ext cx="4755764" cy="1144998"/>
            <a:chOff x="344136" y="5444499"/>
            <a:chExt cx="4755764" cy="1144998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1739409" y="5516674"/>
              <a:ext cx="3360491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Defense &amp; Discover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3499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357967" y="1143000"/>
            <a:ext cx="11576115" cy="4373674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4000" dirty="0" smtClean="0"/>
              <a:t>Сюжет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Бесплатный доступ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Использование нейросети для генерации вопросов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4136" y="94426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Конкурентное</a:t>
            </a:r>
            <a:r>
              <a:rPr lang="ru-RU" sz="6600" b="1" dirty="0" smtClean="0">
                <a:solidFill>
                  <a:srgbClr val="FDB625"/>
                </a:solidFill>
              </a:rPr>
              <a:t> </a:t>
            </a:r>
            <a:r>
              <a:rPr lang="ru-RU" sz="6600" b="1" dirty="0" smtClean="0">
                <a:solidFill>
                  <a:schemeClr val="accent2"/>
                </a:solidFill>
              </a:rPr>
              <a:t>преимущество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12</a:t>
            </a:fld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344136" y="5444499"/>
            <a:ext cx="4755764" cy="1144998"/>
            <a:chOff x="344136" y="5444499"/>
            <a:chExt cx="4755764" cy="1144998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1739409" y="5516674"/>
              <a:ext cx="3360491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Defense &amp; Discover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4478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93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Категории</a:t>
            </a:r>
            <a:r>
              <a:rPr lang="ru-RU" sz="6600" b="1" dirty="0" smtClean="0">
                <a:solidFill>
                  <a:srgbClr val="FDB625"/>
                </a:solidFill>
              </a:rPr>
              <a:t> </a:t>
            </a:r>
            <a:r>
              <a:rPr lang="ru-RU" sz="6600" b="1" dirty="0" smtClean="0">
                <a:solidFill>
                  <a:schemeClr val="accent2"/>
                </a:solidFill>
              </a:rPr>
              <a:t>пользователей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13</a:t>
            </a:fld>
            <a:endParaRPr lang="ru-RU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678730" y="1162050"/>
            <a:ext cx="8388268" cy="435462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ru-RU" sz="4000" dirty="0" smtClean="0"/>
              <a:t>Неавторизованный пользователь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Авторизованный пользователь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Гейм-мастер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Администратор</a:t>
            </a:r>
            <a:endParaRPr lang="ru-RU" sz="4000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344136" y="5444499"/>
            <a:ext cx="4755764" cy="1144998"/>
            <a:chOff x="344136" y="5444499"/>
            <a:chExt cx="4755764" cy="1144998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1739409" y="5516674"/>
              <a:ext cx="3360491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Defense &amp; Discover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8427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-26591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Дизайн</a:t>
            </a:r>
            <a:endParaRPr lang="ru-RU" sz="66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14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3" y="228600"/>
            <a:ext cx="2209800" cy="4419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0842" y="400050"/>
            <a:ext cx="2215412" cy="443082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8832" y="141209"/>
            <a:ext cx="2263021" cy="452604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147" y="4363140"/>
            <a:ext cx="3048000" cy="3048000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034" y="4363140"/>
            <a:ext cx="3048000" cy="304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155" y="-285750"/>
            <a:ext cx="2558312" cy="5116624"/>
          </a:xfrm>
          <a:prstGeom prst="rect">
            <a:avLst/>
          </a:prstGeom>
        </p:spPr>
      </p:pic>
      <p:grpSp>
        <p:nvGrpSpPr>
          <p:cNvPr id="17" name="Группа 16"/>
          <p:cNvGrpSpPr/>
          <p:nvPr/>
        </p:nvGrpSpPr>
        <p:grpSpPr>
          <a:xfrm>
            <a:off x="344136" y="5444499"/>
            <a:ext cx="4755764" cy="1144998"/>
            <a:chOff x="344136" y="5444499"/>
            <a:chExt cx="4755764" cy="1144998"/>
          </a:xfrm>
        </p:grpSpPr>
        <p:pic>
          <p:nvPicPr>
            <p:cNvPr id="18" name="Рисунок 17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9" name="Заголовок 1"/>
            <p:cNvSpPr txBox="1">
              <a:spLocks/>
            </p:cNvSpPr>
            <p:nvPr/>
          </p:nvSpPr>
          <p:spPr>
            <a:xfrm>
              <a:off x="1739409" y="5516674"/>
              <a:ext cx="3360491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Defense &amp; Discover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7274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93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Главное меню</a:t>
            </a:r>
            <a:endParaRPr lang="ru-RU" sz="6600" b="1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15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1965" y="1292631"/>
            <a:ext cx="7733302" cy="434998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38" t="33934" r="70514" b="29429"/>
          <a:stretch/>
        </p:blipFill>
        <p:spPr>
          <a:xfrm>
            <a:off x="290822" y="1697513"/>
            <a:ext cx="3138750" cy="3395869"/>
          </a:xfrm>
          <a:prstGeom prst="rect">
            <a:avLst/>
          </a:prstGeom>
        </p:spPr>
      </p:pic>
      <p:cxnSp>
        <p:nvCxnSpPr>
          <p:cNvPr id="16" name="Прямая со стрелкой 15"/>
          <p:cNvCxnSpPr>
            <a:endCxn id="14" idx="3"/>
          </p:cNvCxnSpPr>
          <p:nvPr/>
        </p:nvCxnSpPr>
        <p:spPr>
          <a:xfrm flipH="1" flipV="1">
            <a:off x="3429572" y="3395448"/>
            <a:ext cx="1371028" cy="2050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>
            <a:off x="344136" y="5444499"/>
            <a:ext cx="4755764" cy="1144998"/>
            <a:chOff x="344136" y="5444499"/>
            <a:chExt cx="4755764" cy="1144998"/>
          </a:xfrm>
        </p:grpSpPr>
        <p:pic>
          <p:nvPicPr>
            <p:cNvPr id="15" name="Рисунок 1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7" name="Заголовок 1"/>
            <p:cNvSpPr txBox="1">
              <a:spLocks/>
            </p:cNvSpPr>
            <p:nvPr/>
          </p:nvSpPr>
          <p:spPr>
            <a:xfrm>
              <a:off x="1739409" y="5516674"/>
              <a:ext cx="3360491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Defense &amp; Discover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5379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78729" y="1200150"/>
            <a:ext cx="10633435" cy="4316524"/>
          </a:xfrm>
        </p:spPr>
        <p:txBody>
          <a:bodyPr anchor="ctr" anchorCtr="0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4000" dirty="0"/>
              <a:t>Модель доходов: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Продажа блока под рекламу на сайте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93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Бизнес-</a:t>
            </a:r>
            <a:r>
              <a:rPr lang="ru-RU" sz="6600" b="1" dirty="0" smtClean="0">
                <a:solidFill>
                  <a:schemeClr val="accent2"/>
                </a:solidFill>
              </a:rPr>
              <a:t>модель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16</a:t>
            </a:fld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344136" y="5444499"/>
            <a:ext cx="4755764" cy="1144998"/>
            <a:chOff x="344136" y="5444499"/>
            <a:chExt cx="4755764" cy="1144998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1739409" y="5516674"/>
              <a:ext cx="3360491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Defense &amp; Discover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58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78730" y="1200150"/>
            <a:ext cx="11114202" cy="4316524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dirty="0" smtClean="0"/>
              <a:t>Реализация веб-приложения для пользователей, гейм-мастера и администратора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Добавление личной статистики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Создание лидербоарда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93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Краткосрочные</a:t>
            </a:r>
            <a:r>
              <a:rPr lang="ru-RU" sz="6600" b="1" dirty="0" smtClean="0">
                <a:solidFill>
                  <a:schemeClr val="bg1"/>
                </a:solidFill>
              </a:rPr>
              <a:t> </a:t>
            </a:r>
            <a:r>
              <a:rPr lang="ru-RU" sz="6600" b="1" dirty="0" smtClean="0">
                <a:solidFill>
                  <a:schemeClr val="accent2"/>
                </a:solidFill>
              </a:rPr>
              <a:t>цели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17</a:t>
            </a:fld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344136" y="5444499"/>
            <a:ext cx="4755764" cy="1144998"/>
            <a:chOff x="344136" y="5444499"/>
            <a:chExt cx="4755764" cy="1144998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1739409" y="5516674"/>
              <a:ext cx="3360491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Defense &amp; Discover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0966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93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Долгосрочные</a:t>
            </a:r>
            <a:r>
              <a:rPr lang="ru-RU" sz="6600" b="1" dirty="0" smtClean="0">
                <a:solidFill>
                  <a:schemeClr val="bg1"/>
                </a:solidFill>
              </a:rPr>
              <a:t> </a:t>
            </a:r>
            <a:r>
              <a:rPr lang="ru-RU" sz="6600" b="1" dirty="0" smtClean="0">
                <a:solidFill>
                  <a:schemeClr val="accent2"/>
                </a:solidFill>
              </a:rPr>
              <a:t>цели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18</a:t>
            </a:fld>
            <a:endParaRPr lang="ru-RU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678730" y="1181100"/>
            <a:ext cx="10813834" cy="433557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4000" dirty="0" smtClean="0"/>
              <a:t>Реализация мобильного приложения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Добавление поддержки нескольких языков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Адаптация под подготовку к ЕГЭ/ОГЭ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Использование нейросети для оценки ответов пользователей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44136" y="5444499"/>
            <a:ext cx="4755764" cy="1144998"/>
            <a:chOff x="344136" y="5444499"/>
            <a:chExt cx="4755764" cy="1144998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1739409" y="5516674"/>
              <a:ext cx="3360491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Defense &amp; Discover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762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62088" y="2080392"/>
            <a:ext cx="5706360" cy="1655762"/>
          </a:xfrm>
        </p:spPr>
        <p:txBody>
          <a:bodyPr>
            <a:normAutofit/>
          </a:bodyPr>
          <a:lstStyle/>
          <a:p>
            <a:pPr algn="l"/>
            <a:r>
              <a:rPr lang="ru-RU" sz="3200" dirty="0"/>
              <a:t>Гибридная игра, совмещающая механику </a:t>
            </a:r>
            <a:r>
              <a:rPr lang="ru-RU" sz="3200" dirty="0" err="1"/>
              <a:t>Tower</a:t>
            </a:r>
            <a:r>
              <a:rPr lang="ru-RU" sz="3200" dirty="0"/>
              <a:t> </a:t>
            </a:r>
            <a:r>
              <a:rPr lang="ru-RU" sz="3200" dirty="0" err="1"/>
              <a:t>Defense</a:t>
            </a:r>
            <a:r>
              <a:rPr lang="ru-RU" sz="3200" dirty="0"/>
              <a:t> с форматом викторины (</a:t>
            </a:r>
            <a:r>
              <a:rPr lang="ru-RU" sz="3200" dirty="0" err="1"/>
              <a:t>quiz</a:t>
            </a:r>
            <a:r>
              <a:rPr lang="ru-RU" sz="3200" dirty="0"/>
              <a:t>)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600171" y="4074424"/>
            <a:ext cx="10674286" cy="2047278"/>
            <a:chOff x="939536" y="4264056"/>
            <a:chExt cx="7902806" cy="1737821"/>
          </a:xfrm>
        </p:grpSpPr>
        <p:sp>
          <p:nvSpPr>
            <p:cNvPr id="9" name="Скругленный прямоугольник 8"/>
            <p:cNvSpPr/>
            <p:nvPr/>
          </p:nvSpPr>
          <p:spPr>
            <a:xfrm>
              <a:off x="939536" y="4264056"/>
              <a:ext cx="7902806" cy="1737821"/>
            </a:xfrm>
            <a:prstGeom prst="roundRect">
              <a:avLst>
                <a:gd name="adj" fmla="val 19959"/>
              </a:avLst>
            </a:prstGeom>
            <a:gradFill flip="none" rotWithShape="1">
              <a:gsLst>
                <a:gs pos="0">
                  <a:srgbClr val="ADD1E9">
                    <a:tint val="66000"/>
                    <a:satMod val="160000"/>
                  </a:srgbClr>
                </a:gs>
                <a:gs pos="50000">
                  <a:srgbClr val="ADD1E9">
                    <a:tint val="44500"/>
                    <a:satMod val="160000"/>
                  </a:srgbClr>
                </a:gs>
                <a:gs pos="100000">
                  <a:srgbClr val="ADD1E9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400">
                <a:solidFill>
                  <a:schemeClr val="bg1"/>
                </a:solidFill>
              </a:endParaRPr>
            </a:p>
          </p:txBody>
        </p:sp>
        <p:sp>
          <p:nvSpPr>
            <p:cNvPr id="8" name="Подзаголовок 2"/>
            <p:cNvSpPr txBox="1">
              <a:spLocks/>
            </p:cNvSpPr>
            <p:nvPr/>
          </p:nvSpPr>
          <p:spPr>
            <a:xfrm>
              <a:off x="1165780" y="4462299"/>
              <a:ext cx="7676562" cy="1470873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ru-RU" sz="3200" dirty="0" smtClean="0"/>
                <a:t>Команда разработчиков:</a:t>
              </a:r>
            </a:p>
            <a:p>
              <a:pPr algn="l"/>
              <a:r>
                <a:rPr lang="ru-RU" sz="3200" dirty="0" smtClean="0"/>
                <a:t>Филозоп Софья, Гурьева Анна, Токарев Даниил, Ащеулов Дмитрий, Валяльщиков Дмитрий, </a:t>
              </a:r>
              <a:r>
                <a:rPr lang="ru-RU" sz="3200" dirty="0" err="1" smtClean="0"/>
                <a:t>Желудько</a:t>
              </a:r>
              <a:r>
                <a:rPr lang="ru-RU" sz="3200" dirty="0" smtClean="0"/>
                <a:t> Александр</a:t>
              </a:r>
            </a:p>
          </p:txBody>
        </p:sp>
      </p:grp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69" y="257876"/>
            <a:ext cx="3645031" cy="3645031"/>
          </a:xfrm>
          <a:prstGeom prst="rect">
            <a:avLst/>
          </a:prstGeom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-308237" y="-388148"/>
            <a:ext cx="844701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/>
              <a:t>Defense &amp; Discover</a:t>
            </a:r>
            <a:endParaRPr lang="ru-RU" sz="7200" b="1" dirty="0"/>
          </a:p>
        </p:txBody>
      </p:sp>
    </p:spTree>
    <p:extLst>
      <p:ext uri="{BB962C8B-B14F-4D97-AF65-F5344CB8AC3E}">
        <p14:creationId xmlns:p14="http://schemas.microsoft.com/office/powerpoint/2010/main" val="161571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93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Наша</a:t>
            </a:r>
            <a:r>
              <a:rPr lang="ru-RU" sz="6600" b="1" dirty="0" smtClean="0">
                <a:solidFill>
                  <a:schemeClr val="bg1"/>
                </a:solidFill>
              </a:rPr>
              <a:t> </a:t>
            </a:r>
            <a:r>
              <a:rPr lang="ru-RU" sz="6600" b="1" dirty="0" smtClean="0">
                <a:solidFill>
                  <a:schemeClr val="accent2"/>
                </a:solidFill>
              </a:rPr>
              <a:t>команда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2</a:t>
            </a:fld>
            <a:endParaRPr lang="ru-RU"/>
          </a:p>
        </p:txBody>
      </p:sp>
      <p:sp>
        <p:nvSpPr>
          <p:cNvPr id="7" name="Подзаголовок 2"/>
          <p:cNvSpPr txBox="1">
            <a:spLocks/>
          </p:cNvSpPr>
          <p:nvPr/>
        </p:nvSpPr>
        <p:spPr>
          <a:xfrm>
            <a:off x="436271" y="0"/>
            <a:ext cx="11572047" cy="685800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4000" dirty="0" smtClean="0"/>
              <a:t>Филозоп Софья – </a:t>
            </a:r>
            <a:r>
              <a:rPr lang="en-US" sz="4000" dirty="0" err="1" smtClean="0"/>
              <a:t>Promt</a:t>
            </a:r>
            <a:r>
              <a:rPr lang="en-US" sz="4000" dirty="0" smtClean="0"/>
              <a:t> Engineer, Machine Learning</a:t>
            </a:r>
            <a:endParaRPr lang="ru-RU" sz="4000" dirty="0" smtClean="0"/>
          </a:p>
          <a:p>
            <a:r>
              <a:rPr lang="ru-RU" sz="4000" dirty="0" smtClean="0"/>
              <a:t>Гурьева Анна – </a:t>
            </a:r>
            <a:r>
              <a:rPr lang="en-US" sz="4000" dirty="0" smtClean="0"/>
              <a:t>Project Manager, </a:t>
            </a:r>
            <a:r>
              <a:rPr lang="ru-RU" sz="4000" dirty="0" smtClean="0"/>
              <a:t>технический писатель</a:t>
            </a:r>
          </a:p>
          <a:p>
            <a:r>
              <a:rPr lang="ru-RU" sz="4000" dirty="0" smtClean="0"/>
              <a:t>Токарев Даниил – дизайнер</a:t>
            </a:r>
          </a:p>
          <a:p>
            <a:r>
              <a:rPr lang="ru-RU" sz="4000" dirty="0" smtClean="0"/>
              <a:t>Ащеулов </a:t>
            </a:r>
            <a:r>
              <a:rPr lang="ru-RU" sz="4000" dirty="0"/>
              <a:t>Дмитрий, Валяльщиков </a:t>
            </a:r>
            <a:r>
              <a:rPr lang="ru-RU" sz="4000" dirty="0" smtClean="0"/>
              <a:t>Дмитрий, </a:t>
            </a:r>
            <a:r>
              <a:rPr lang="ru-RU" sz="4000" dirty="0"/>
              <a:t>Желудько Александр – </a:t>
            </a:r>
            <a:r>
              <a:rPr lang="en-US" sz="4000" dirty="0" smtClean="0"/>
              <a:t>Full-stack developer</a:t>
            </a:r>
          </a:p>
        </p:txBody>
      </p:sp>
      <p:grpSp>
        <p:nvGrpSpPr>
          <p:cNvPr id="8" name="Группа 7"/>
          <p:cNvGrpSpPr/>
          <p:nvPr/>
        </p:nvGrpSpPr>
        <p:grpSpPr>
          <a:xfrm>
            <a:off x="344136" y="5444499"/>
            <a:ext cx="4755764" cy="1144998"/>
            <a:chOff x="344136" y="5444499"/>
            <a:chExt cx="4755764" cy="1144998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0" name="Заголовок 1"/>
            <p:cNvSpPr txBox="1">
              <a:spLocks/>
            </p:cNvSpPr>
            <p:nvPr/>
          </p:nvSpPr>
          <p:spPr>
            <a:xfrm>
              <a:off x="1739409" y="5516674"/>
              <a:ext cx="3360491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Defense &amp; Discover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2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Диаграмма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7503468"/>
              </p:ext>
            </p:extLst>
          </p:nvPr>
        </p:nvGraphicFramePr>
        <p:xfrm>
          <a:off x="344135" y="1085154"/>
          <a:ext cx="11454647" cy="4732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3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407" y="60326"/>
            <a:ext cx="11180974" cy="1325563"/>
          </a:xfrm>
        </p:spPr>
        <p:txBody>
          <a:bodyPr>
            <a:noAutofit/>
          </a:bodyPr>
          <a:lstStyle/>
          <a:p>
            <a:r>
              <a:rPr lang="ru-RU" sz="6600" b="1" dirty="0" smtClean="0">
                <a:solidFill>
                  <a:schemeClr val="accent2"/>
                </a:solidFill>
              </a:rPr>
              <a:t>Отношение </a:t>
            </a:r>
            <a:r>
              <a:rPr lang="ru-RU" sz="6600" b="1" dirty="0" smtClean="0"/>
              <a:t>к</a:t>
            </a:r>
            <a:r>
              <a:rPr lang="ru-RU" sz="6600" b="1" dirty="0" smtClean="0">
                <a:solidFill>
                  <a:schemeClr val="accent2"/>
                </a:solidFill>
              </a:rPr>
              <a:t> </a:t>
            </a:r>
            <a:r>
              <a:rPr lang="ru-RU" sz="6600" b="1" dirty="0" err="1" smtClean="0"/>
              <a:t>Tower</a:t>
            </a:r>
            <a:r>
              <a:rPr lang="ru-RU" sz="6600" b="1" dirty="0" smtClean="0"/>
              <a:t> </a:t>
            </a:r>
            <a:r>
              <a:rPr lang="ru-RU" sz="6600" b="1" dirty="0" err="1"/>
              <a:t>Defense</a:t>
            </a:r>
            <a:endParaRPr lang="ru-RU" sz="6600" b="1" dirty="0"/>
          </a:p>
        </p:txBody>
      </p:sp>
      <p:grpSp>
        <p:nvGrpSpPr>
          <p:cNvPr id="11" name="Группа 10"/>
          <p:cNvGrpSpPr/>
          <p:nvPr/>
        </p:nvGrpSpPr>
        <p:grpSpPr>
          <a:xfrm>
            <a:off x="344136" y="5444499"/>
            <a:ext cx="4755764" cy="1144998"/>
            <a:chOff x="344136" y="5444499"/>
            <a:chExt cx="4755764" cy="1144998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1739409" y="5516674"/>
              <a:ext cx="3360491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Defense &amp; Discover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1507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4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4136" y="408"/>
            <a:ext cx="11180974" cy="1325563"/>
          </a:xfrm>
        </p:spPr>
        <p:txBody>
          <a:bodyPr>
            <a:noAutofit/>
          </a:bodyPr>
          <a:lstStyle/>
          <a:p>
            <a:r>
              <a:rPr lang="ru-RU" sz="6600" b="1" dirty="0" smtClean="0"/>
              <a:t>Чего </a:t>
            </a:r>
            <a:r>
              <a:rPr lang="ru-RU" sz="6600" b="1" dirty="0" smtClean="0">
                <a:solidFill>
                  <a:schemeClr val="accent2"/>
                </a:solidFill>
              </a:rPr>
              <a:t>не хватает </a:t>
            </a:r>
            <a:r>
              <a:rPr lang="ru-RU" sz="6600" b="1" dirty="0" smtClean="0"/>
              <a:t>пользователям</a:t>
            </a:r>
            <a:endParaRPr lang="ru-RU" sz="6600" b="1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672117" y="999365"/>
            <a:ext cx="10437604" cy="5373222"/>
            <a:chOff x="1313896" y="999365"/>
            <a:chExt cx="10437604" cy="5373222"/>
          </a:xfrm>
        </p:grpSpPr>
        <p:sp>
          <p:nvSpPr>
            <p:cNvPr id="15" name="TextBox 14"/>
            <p:cNvSpPr txBox="1"/>
            <p:nvPr/>
          </p:nvSpPr>
          <p:spPr>
            <a:xfrm>
              <a:off x="1313896" y="4610723"/>
              <a:ext cx="421479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4000" dirty="0" smtClean="0"/>
                <a:t>Новых механик</a:t>
              </a:r>
            </a:p>
          </p:txBody>
        </p:sp>
        <p:grpSp>
          <p:nvGrpSpPr>
            <p:cNvPr id="5" name="Группа 4"/>
            <p:cNvGrpSpPr/>
            <p:nvPr/>
          </p:nvGrpSpPr>
          <p:grpSpPr>
            <a:xfrm>
              <a:off x="1741849" y="999365"/>
              <a:ext cx="10009651" cy="5373222"/>
              <a:chOff x="1998667" y="1348253"/>
              <a:chExt cx="10009651" cy="5373222"/>
            </a:xfrm>
          </p:grpSpPr>
          <p:graphicFrame>
            <p:nvGraphicFramePr>
              <p:cNvPr id="10" name="Диаграмма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3680820"/>
                  </p:ext>
                </p:extLst>
              </p:nvPr>
            </p:nvGraphicFramePr>
            <p:xfrm>
              <a:off x="5036949" y="1348253"/>
              <a:ext cx="6971369" cy="5373222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3" name="TextBox 2"/>
              <p:cNvSpPr txBox="1"/>
              <p:nvPr/>
            </p:nvSpPr>
            <p:spPr>
              <a:xfrm>
                <a:off x="2432770" y="1954590"/>
                <a:ext cx="42147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000" dirty="0" smtClean="0"/>
                  <a:t>Статистики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172813" y="3979221"/>
                <a:ext cx="42147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000" dirty="0" smtClean="0"/>
                  <a:t>Сюжета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98667" y="2984377"/>
                <a:ext cx="42147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4000" dirty="0" smtClean="0"/>
                  <a:t>Топа игроков</a:t>
                </a:r>
              </a:p>
            </p:txBody>
          </p:sp>
        </p:grpSp>
      </p:grpSp>
      <p:grpSp>
        <p:nvGrpSpPr>
          <p:cNvPr id="16" name="Группа 15"/>
          <p:cNvGrpSpPr/>
          <p:nvPr/>
        </p:nvGrpSpPr>
        <p:grpSpPr>
          <a:xfrm>
            <a:off x="344136" y="5444499"/>
            <a:ext cx="4755764" cy="1144998"/>
            <a:chOff x="344136" y="5444499"/>
            <a:chExt cx="4755764" cy="1144998"/>
          </a:xfrm>
        </p:grpSpPr>
        <p:pic>
          <p:nvPicPr>
            <p:cNvPr id="17" name="Рисунок 16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8" name="Заголовок 1"/>
            <p:cNvSpPr txBox="1">
              <a:spLocks/>
            </p:cNvSpPr>
            <p:nvPr/>
          </p:nvSpPr>
          <p:spPr>
            <a:xfrm>
              <a:off x="1739409" y="5516674"/>
              <a:ext cx="3360491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Defense &amp; Discover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4880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4136" y="290578"/>
            <a:ext cx="11180974" cy="1325563"/>
          </a:xfrm>
        </p:spPr>
        <p:txBody>
          <a:bodyPr>
            <a:noAutofit/>
          </a:bodyPr>
          <a:lstStyle/>
          <a:p>
            <a:r>
              <a:rPr lang="ru-RU" sz="6600" b="1" dirty="0" smtClean="0">
                <a:solidFill>
                  <a:schemeClr val="accent2"/>
                </a:solidFill>
              </a:rPr>
              <a:t>Эффективность</a:t>
            </a:r>
            <a:r>
              <a:rPr lang="ru-RU" sz="6600" b="1" dirty="0" smtClean="0"/>
              <a:t> </a:t>
            </a:r>
            <a:br>
              <a:rPr lang="ru-RU" sz="6600" b="1" dirty="0" smtClean="0"/>
            </a:br>
            <a:r>
              <a:rPr lang="ru-RU" sz="6600" b="1" dirty="0" smtClean="0"/>
              <a:t>игровой формы обучения</a:t>
            </a:r>
            <a:endParaRPr lang="ru-RU" sz="6600" b="1" dirty="0"/>
          </a:p>
        </p:txBody>
      </p:sp>
      <p:graphicFrame>
        <p:nvGraphicFramePr>
          <p:cNvPr id="15" name="Диаграмма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309416"/>
              </p:ext>
            </p:extLst>
          </p:nvPr>
        </p:nvGraphicFramePr>
        <p:xfrm>
          <a:off x="1672117" y="1752582"/>
          <a:ext cx="10043633" cy="4300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344136" y="5444499"/>
            <a:ext cx="4755764" cy="1144998"/>
            <a:chOff x="344136" y="5444499"/>
            <a:chExt cx="4755764" cy="1144998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2" name="Заголовок 1"/>
            <p:cNvSpPr txBox="1">
              <a:spLocks/>
            </p:cNvSpPr>
            <p:nvPr/>
          </p:nvSpPr>
          <p:spPr>
            <a:xfrm>
              <a:off x="1739409" y="5516674"/>
              <a:ext cx="3360491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Defense &amp; Discover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468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78730" y="1162050"/>
            <a:ext cx="10217870" cy="4354624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4000" dirty="0" smtClean="0"/>
              <a:t>Получение новых знаний в игровой форме</a:t>
            </a:r>
          </a:p>
          <a:p>
            <a:pPr>
              <a:lnSpc>
                <a:spcPct val="150000"/>
              </a:lnSpc>
            </a:pPr>
            <a:r>
              <a:rPr lang="ru-RU" sz="4000" dirty="0" smtClean="0"/>
              <a:t>Новый гибридный жанр игры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6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9983" y="93007"/>
            <a:ext cx="11180974" cy="1325563"/>
          </a:xfrm>
        </p:spPr>
        <p:txBody>
          <a:bodyPr>
            <a:noAutofit/>
          </a:bodyPr>
          <a:lstStyle/>
          <a:p>
            <a:r>
              <a:rPr lang="ru-RU" sz="6600" b="1" dirty="0" smtClean="0">
                <a:solidFill>
                  <a:schemeClr val="accent2"/>
                </a:solidFill>
              </a:rPr>
              <a:t>Актуальность</a:t>
            </a:r>
            <a:r>
              <a:rPr lang="ru-RU" sz="6600" b="1" dirty="0" smtClean="0">
                <a:solidFill>
                  <a:schemeClr val="bg1"/>
                </a:solidFill>
              </a:rPr>
              <a:t> </a:t>
            </a:r>
            <a:r>
              <a:rPr lang="ru-RU" sz="6600" b="1" dirty="0" smtClean="0"/>
              <a:t>веб-приложения</a:t>
            </a:r>
            <a:endParaRPr lang="ru-RU" sz="6600" b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344136" y="5444499"/>
            <a:ext cx="4755764" cy="1144998"/>
            <a:chOff x="344136" y="5444499"/>
            <a:chExt cx="4755764" cy="1144998"/>
          </a:xfrm>
        </p:grpSpPr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2" name="Заголовок 1"/>
            <p:cNvSpPr txBox="1">
              <a:spLocks/>
            </p:cNvSpPr>
            <p:nvPr/>
          </p:nvSpPr>
          <p:spPr>
            <a:xfrm>
              <a:off x="1739409" y="5516674"/>
              <a:ext cx="3360491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Defense &amp; Discover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308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49663" y="1162049"/>
            <a:ext cx="10907599" cy="4354625"/>
          </a:xfrm>
        </p:spPr>
        <p:txBody>
          <a:bodyPr anchor="ctr" anchorCtr="0">
            <a:noAutofit/>
          </a:bodyPr>
          <a:lstStyle/>
          <a:p>
            <a:pPr marL="0" indent="0" algn="l">
              <a:buNone/>
            </a:pPr>
            <a:r>
              <a:rPr lang="ru-RU" sz="4000" dirty="0" smtClean="0"/>
              <a:t>Однотипность игр жанра </a:t>
            </a:r>
            <a:r>
              <a:rPr lang="en-US" sz="4000" dirty="0" smtClean="0"/>
              <a:t>Tower Defense: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Отсутствие сюжета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Отсутствие дополнительных активностей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Не мотивирующий </a:t>
            </a:r>
            <a:r>
              <a:rPr lang="ru-RU" sz="4000" dirty="0" err="1" smtClean="0"/>
              <a:t>геймплей</a:t>
            </a:r>
            <a:endParaRPr lang="en-US" sz="40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93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2"/>
                </a:solidFill>
              </a:rPr>
              <a:t>Проблема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7</a:t>
            </a:fld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344136" y="5444499"/>
            <a:ext cx="4755764" cy="1144998"/>
            <a:chOff x="344136" y="5444499"/>
            <a:chExt cx="4755764" cy="1144998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0" name="Заголовок 1"/>
            <p:cNvSpPr txBox="1">
              <a:spLocks/>
            </p:cNvSpPr>
            <p:nvPr/>
          </p:nvSpPr>
          <p:spPr>
            <a:xfrm>
              <a:off x="1739409" y="5516674"/>
              <a:ext cx="3360491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Defense &amp; Discover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6944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93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/>
              <a:t>Предлагаемое</a:t>
            </a:r>
            <a:r>
              <a:rPr lang="ru-RU" sz="6600" b="1" dirty="0" smtClean="0">
                <a:solidFill>
                  <a:srgbClr val="FDB625"/>
                </a:solidFill>
              </a:rPr>
              <a:t> </a:t>
            </a:r>
            <a:r>
              <a:rPr lang="ru-RU" sz="6600" b="1" dirty="0" smtClean="0">
                <a:solidFill>
                  <a:schemeClr val="accent2"/>
                </a:solidFill>
              </a:rPr>
              <a:t>решение</a:t>
            </a:r>
            <a:endParaRPr lang="ru-RU" sz="6600" b="1" dirty="0">
              <a:solidFill>
                <a:schemeClr val="accent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8</a:t>
            </a:fld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54924" y="1200150"/>
            <a:ext cx="11647055" cy="4316524"/>
          </a:xfrm>
        </p:spPr>
        <p:txBody>
          <a:bodyPr anchor="ctr" anchorCtr="0">
            <a:noAutofit/>
          </a:bodyPr>
          <a:lstStyle/>
          <a:p>
            <a:pPr marL="0" indent="0" algn="l">
              <a:buNone/>
            </a:pPr>
            <a:r>
              <a:rPr lang="ru-RU" sz="4000" dirty="0"/>
              <a:t>Гибридная игра, совмещающая механику </a:t>
            </a:r>
            <a:r>
              <a:rPr lang="ru-RU" sz="4000" dirty="0" err="1" smtClean="0"/>
              <a:t>Tower</a:t>
            </a:r>
            <a:r>
              <a:rPr lang="ru-RU" sz="4000" dirty="0" smtClean="0"/>
              <a:t> </a:t>
            </a:r>
            <a:r>
              <a:rPr lang="ru-RU" sz="4000" dirty="0" err="1"/>
              <a:t>Defense</a:t>
            </a:r>
            <a:r>
              <a:rPr lang="ru-RU" sz="4000" dirty="0"/>
              <a:t> с форматом </a:t>
            </a:r>
            <a:r>
              <a:rPr lang="ru-RU" sz="4000" dirty="0" smtClean="0"/>
              <a:t>викторины: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Постройка башен только при ответе на вопросы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Рейтинг пользователей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Личная статистика</a:t>
            </a:r>
            <a:endParaRPr lang="ru-RU" sz="4000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344136" y="5444499"/>
            <a:ext cx="4755764" cy="1144998"/>
            <a:chOff x="344136" y="5444499"/>
            <a:chExt cx="4755764" cy="1144998"/>
          </a:xfrm>
        </p:grpSpPr>
        <p:pic>
          <p:nvPicPr>
            <p:cNvPr id="9" name="Рисунок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0" name="Заголовок 1"/>
            <p:cNvSpPr txBox="1">
              <a:spLocks/>
            </p:cNvSpPr>
            <p:nvPr/>
          </p:nvSpPr>
          <p:spPr>
            <a:xfrm>
              <a:off x="1739409" y="5516674"/>
              <a:ext cx="3360491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Defense &amp; Discover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897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4294967295"/>
          </p:nvPr>
        </p:nvSpPr>
        <p:spPr>
          <a:xfrm>
            <a:off x="678729" y="1162051"/>
            <a:ext cx="11217897" cy="4354624"/>
          </a:xfrm>
        </p:spPr>
        <p:txBody>
          <a:bodyPr anchor="ctr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ru-RU" sz="4000" dirty="0" smtClean="0"/>
              <a:t>Школьники и студенты</a:t>
            </a:r>
          </a:p>
          <a:p>
            <a:pPr>
              <a:lnSpc>
                <a:spcPct val="100000"/>
              </a:lnSpc>
            </a:pPr>
            <a:r>
              <a:rPr lang="ru-RU" sz="4000" dirty="0" smtClean="0"/>
              <a:t>Люди, хотящие проверить свои знания и узнать что-то новое</a:t>
            </a:r>
          </a:p>
          <a:p>
            <a:pPr>
              <a:lnSpc>
                <a:spcPct val="100000"/>
              </a:lnSpc>
            </a:pPr>
            <a:r>
              <a:rPr lang="ru-RU" sz="4000" dirty="0"/>
              <a:t>Геймеры, которые заинтересуются новым прочтением классического игрового </a:t>
            </a:r>
            <a:r>
              <a:rPr lang="ru-RU" sz="4000" dirty="0" smtClean="0"/>
              <a:t>жанра</a:t>
            </a:r>
            <a:endParaRPr lang="ru-RU" sz="4000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9664" y="93007"/>
            <a:ext cx="10515600" cy="1325563"/>
          </a:xfrm>
        </p:spPr>
        <p:txBody>
          <a:bodyPr>
            <a:normAutofit/>
          </a:bodyPr>
          <a:lstStyle/>
          <a:p>
            <a:r>
              <a:rPr lang="ru-RU" sz="6600" b="1" dirty="0" smtClean="0">
                <a:solidFill>
                  <a:schemeClr val="accent2"/>
                </a:solidFill>
              </a:rPr>
              <a:t>Целевая</a:t>
            </a:r>
            <a:r>
              <a:rPr lang="ru-RU" sz="6600" b="1" dirty="0" smtClean="0">
                <a:solidFill>
                  <a:schemeClr val="bg1"/>
                </a:solidFill>
              </a:rPr>
              <a:t> </a:t>
            </a:r>
            <a:r>
              <a:rPr lang="ru-RU" sz="6600" b="1" dirty="0" smtClean="0"/>
              <a:t>аудитория</a:t>
            </a:r>
            <a:endParaRPr lang="ru-RU" sz="6600" b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7D099-4B0C-4122-B556-6F30B62ED3E0}" type="slidenum">
              <a:rPr lang="ru-RU" smtClean="0"/>
              <a:t>9</a:t>
            </a:fld>
            <a:endParaRPr lang="ru-RU"/>
          </a:p>
        </p:txBody>
      </p:sp>
      <p:grpSp>
        <p:nvGrpSpPr>
          <p:cNvPr id="11" name="Группа 10"/>
          <p:cNvGrpSpPr/>
          <p:nvPr/>
        </p:nvGrpSpPr>
        <p:grpSpPr>
          <a:xfrm>
            <a:off x="344136" y="5444499"/>
            <a:ext cx="4755764" cy="1144998"/>
            <a:chOff x="344136" y="5444499"/>
            <a:chExt cx="4755764" cy="1144998"/>
          </a:xfrm>
        </p:grpSpPr>
        <p:pic>
          <p:nvPicPr>
            <p:cNvPr id="12" name="Рисунок 1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31161" b="66964" l="28036" r="70893">
                          <a14:foregroundMark x1="39821" y1="46607" x2="39821" y2="46607"/>
                          <a14:foregroundMark x1="62054" y1="51429" x2="62054" y2="51429"/>
                          <a14:foregroundMark x1="66071" y1="46696" x2="66071" y2="46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15" t="30515" r="28923" b="33058"/>
            <a:stretch/>
          </p:blipFill>
          <p:spPr>
            <a:xfrm>
              <a:off x="344136" y="5444499"/>
              <a:ext cx="1327981" cy="1120749"/>
            </a:xfrm>
            <a:prstGeom prst="rect">
              <a:avLst/>
            </a:prstGeom>
          </p:spPr>
        </p:pic>
        <p:sp>
          <p:nvSpPr>
            <p:cNvPr id="13" name="Заголовок 1"/>
            <p:cNvSpPr txBox="1">
              <a:spLocks/>
            </p:cNvSpPr>
            <p:nvPr/>
          </p:nvSpPr>
          <p:spPr>
            <a:xfrm>
              <a:off x="1739409" y="5516674"/>
              <a:ext cx="3360491" cy="107282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200" b="1" i="1" dirty="0" smtClean="0"/>
                <a:t>Defense &amp; Discover </a:t>
              </a:r>
              <a:endParaRPr lang="ru-RU" sz="3200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3262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358</Words>
  <Application>Microsoft Office PowerPoint</Application>
  <PresentationFormat>Широкоэкранный</PresentationFormat>
  <Paragraphs>130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Тема Office</vt:lpstr>
      <vt:lpstr>Defense &amp; Discover</vt:lpstr>
      <vt:lpstr>Наша команда</vt:lpstr>
      <vt:lpstr>Отношение к Tower Defense</vt:lpstr>
      <vt:lpstr>Чего не хватает пользователям</vt:lpstr>
      <vt:lpstr>Эффективность  игровой формы обучения</vt:lpstr>
      <vt:lpstr>Актуальность веб-приложения</vt:lpstr>
      <vt:lpstr>Проблема</vt:lpstr>
      <vt:lpstr>Предлагаемое решение</vt:lpstr>
      <vt:lpstr>Целевая аудитория</vt:lpstr>
      <vt:lpstr>Средства разработки</vt:lpstr>
      <vt:lpstr>Обзор аналогов</vt:lpstr>
      <vt:lpstr>Конкурентное преимущество</vt:lpstr>
      <vt:lpstr>Категории пользователей</vt:lpstr>
      <vt:lpstr>Дизайн</vt:lpstr>
      <vt:lpstr>Главное меню</vt:lpstr>
      <vt:lpstr>Бизнес-модель</vt:lpstr>
      <vt:lpstr>Краткосрочные цели</vt:lpstr>
      <vt:lpstr>Долгосрочные цели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T. P. Defense</dc:title>
  <dc:creator>Софья Филозоп</dc:creator>
  <cp:lastModifiedBy>Софья Филозоп</cp:lastModifiedBy>
  <cp:revision>259</cp:revision>
  <dcterms:created xsi:type="dcterms:W3CDTF">2025-03-14T10:42:57Z</dcterms:created>
  <dcterms:modified xsi:type="dcterms:W3CDTF">2025-03-22T20:10:09Z</dcterms:modified>
</cp:coreProperties>
</file>