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4000" b="1">
                <a:solidFill>
                  <a:srgbClr val="000000"/>
                </a:solidFill>
              </a:defRPr>
            </a:pPr>
            <a:r>
              <a:t>From Factory to the Market</a:t>
            </a:r>
          </a:p>
        </p:txBody>
      </p:sp>
      <p:sp>
        <p:nvSpPr>
          <p:cNvPr id="4" name="Octagon 3"/>
          <p:cNvSpPr/>
          <p:nvPr/>
        </p:nvSpPr>
        <p:spPr>
          <a:xfrm>
            <a:off x="457200" y="1371600"/>
            <a:ext cx="3200400" cy="5943600"/>
          </a:xfrm>
          <a:prstGeom prst="octagon">
            <a:avLst/>
          </a:prstGeom>
          <a:solidFill>
            <a:srgbClr val="FF8C00"/>
          </a:solidFill>
          <a:ln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Producer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Goods are produced in large factories or farms.</a:t>
            </a:r>
          </a:p>
        </p:txBody>
      </p:sp>
      <p:sp>
        <p:nvSpPr>
          <p:cNvPr id="6" name="Octagon 5"/>
          <p:cNvSpPr/>
          <p:nvPr/>
        </p:nvSpPr>
        <p:spPr>
          <a:xfrm>
            <a:off x="4114800" y="1371600"/>
            <a:ext cx="3200400" cy="5943600"/>
          </a:xfrm>
          <a:prstGeom prst="octagon">
            <a:avLst/>
          </a:prstGeom>
          <a:solidFill>
            <a:srgbClr val="FF8C00"/>
          </a:solidFill>
          <a:ln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2976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Wholesale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Wholesalers buy goods in large quantity from factories or farms.</a:t>
            </a:r>
          </a:p>
        </p:txBody>
      </p:sp>
      <p:sp>
        <p:nvSpPr>
          <p:cNvPr id="8" name="Octagon 7"/>
          <p:cNvSpPr/>
          <p:nvPr/>
        </p:nvSpPr>
        <p:spPr>
          <a:xfrm>
            <a:off x="7772400" y="1371600"/>
            <a:ext cx="3200400" cy="5943600"/>
          </a:xfrm>
          <a:prstGeom prst="octagon">
            <a:avLst/>
          </a:prstGeom>
          <a:solidFill>
            <a:srgbClr val="FF8C00"/>
          </a:solidFill>
          <a:ln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Distributors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They provide goods to retailers on their demand.</a:t>
            </a:r>
          </a:p>
        </p:txBody>
      </p:sp>
      <p:sp>
        <p:nvSpPr>
          <p:cNvPr id="10" name="Octagon 9"/>
          <p:cNvSpPr/>
          <p:nvPr/>
        </p:nvSpPr>
        <p:spPr>
          <a:xfrm>
            <a:off x="11430000" y="1371600"/>
            <a:ext cx="3200400" cy="5943600"/>
          </a:xfrm>
          <a:prstGeom prst="octagon">
            <a:avLst/>
          </a:prstGeom>
          <a:solidFill>
            <a:srgbClr val="FF8C00"/>
          </a:solidFill>
          <a:ln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612880" y="1554480"/>
            <a:ext cx="2834640" cy="5577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 b="1">
                <a:solidFill>
                  <a:srgbClr val="000000"/>
                </a:solidFill>
              </a:defRPr>
            </a:pPr>
            <a:r>
              <a:t>Retailer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Sell goods to consumers.</a:t>
            </a:r>
          </a:p>
        </p:txBody>
      </p:sp>
      <p:pic>
        <p:nvPicPr>
          <p:cNvPr id="12" name="Picture 11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