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2743200" cy="8229600"/>
          </a:xfrm>
          <a:prstGeom prst="rect">
            <a:avLst/>
          </a:prstGeom>
          <a:gradFill rotWithShape="1">
            <a:gsLst>
              <a:gs pos="0">
                <a:srgbClr val="003333"/>
              </a:gs>
              <a:gs pos="100000">
                <a:srgbClr val="99CCCC"/>
              </a:gs>
            </a:gsLst>
            <a:lin scaled="0"/>
          </a:gradFill>
        </p:spPr>
        <p:txBody>
          <a:bodyPr wrap="square">
            <a:spAutoFit/>
          </a:bodyPr>
          <a:lstStyle/>
          <a:p/>
          <a:p>
            <a:pPr algn="ctr">
              <a:defRPr b="1" sz="2800">
                <a:solidFill>
                  <a:srgbClr val="FFFFFF"/>
                </a:solidFill>
              </a:defRPr>
            </a:pPr>
            <a:r>
              <a:t>Types of Retailers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1828800"/>
            <a:ext cx="9144000" cy="1828800"/>
          </a:xfrm>
          <a:prstGeom prst="rect">
            <a:avLst/>
          </a:prstGeom>
          <a:solidFill>
            <a:srgbClr val="FFD700"/>
          </a:solidFill>
        </p:spPr>
        <p:txBody>
          <a:bodyPr wrap="square">
            <a:spAutoFit/>
          </a:bodyPr>
          <a:lstStyle/>
          <a:p/>
          <a:p>
            <a:pPr algn="ctr">
              <a:defRPr sz="2400"/>
            </a:pPr>
            <a:r>
              <a:t>1. Mobile retailers</a:t>
            </a:r>
          </a:p>
        </p:txBody>
      </p:sp>
      <p:sp>
        <p:nvSpPr>
          <p:cNvPr id="5" name="Down Arrow 4"/>
          <p:cNvSpPr/>
          <p:nvPr/>
        </p:nvSpPr>
        <p:spPr>
          <a:xfrm>
            <a:off x="8229600" y="3657600"/>
            <a:ext cx="914400" cy="914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3657600" y="5486400"/>
            <a:ext cx="9144000" cy="1828800"/>
          </a:xfrm>
          <a:prstGeom prst="rect">
            <a:avLst/>
          </a:prstGeom>
          <a:solidFill>
            <a:srgbClr val="FF8C00"/>
          </a:solidFill>
        </p:spPr>
        <p:txBody>
          <a:bodyPr wrap="square">
            <a:spAutoFit/>
          </a:bodyPr>
          <a:lstStyle/>
          <a:p/>
          <a:p>
            <a:pPr algn="ctr">
              <a:defRPr sz="2400"/>
            </a:pPr>
            <a:r>
              <a:t>2. Fixed – Shop Retailers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