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ctagon 2"/>
          <p:cNvSpPr/>
          <p:nvPr/>
        </p:nvSpPr>
        <p:spPr>
          <a:xfrm>
            <a:off x="0" y="0"/>
            <a:ext cx="14630400" cy="8229600"/>
          </a:xfrm>
          <a:prstGeom prst="octagon">
            <a:avLst/>
          </a:prstGeom>
          <a:gradFill rotWithShape="1">
            <a:gsLst>
              <a:gs pos="0">
                <a:srgbClr val="000096"/>
              </a:gs>
              <a:gs pos="100000">
                <a:srgbClr val="ADD8E6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000000"/>
                </a:solidFill>
              </a:defRPr>
            </a:pPr>
            <a:r>
              <a:t>From Factory to the Market</a:t>
            </a:r>
          </a:p>
        </p:txBody>
      </p:sp>
      <p:sp>
        <p:nvSpPr>
          <p:cNvPr id="5" name="Octagon 4"/>
          <p:cNvSpPr/>
          <p:nvPr/>
        </p:nvSpPr>
        <p:spPr>
          <a:xfrm>
            <a:off x="457200" y="1371600"/>
            <a:ext cx="3200400" cy="5943600"/>
          </a:xfrm>
          <a:prstGeom prst="octagon">
            <a:avLst/>
          </a:prstGeom>
          <a:solidFill>
            <a:srgbClr val="FFA5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1: Producer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Goods are produced in large factories or farms.</a:t>
            </a:r>
          </a:p>
        </p:txBody>
      </p:sp>
      <p:sp>
        <p:nvSpPr>
          <p:cNvPr id="7" name="Octagon 6"/>
          <p:cNvSpPr/>
          <p:nvPr/>
        </p:nvSpPr>
        <p:spPr>
          <a:xfrm>
            <a:off x="4114800" y="1371600"/>
            <a:ext cx="3200400" cy="5943600"/>
          </a:xfrm>
          <a:prstGeom prst="octagon">
            <a:avLst/>
          </a:prstGeom>
          <a:solidFill>
            <a:srgbClr val="FF8C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2976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2: Wholesale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Wholesalers buy goods in large quantity from factories or farms.</a:t>
            </a:r>
          </a:p>
        </p:txBody>
      </p:sp>
      <p:sp>
        <p:nvSpPr>
          <p:cNvPr id="9" name="Octagon 8"/>
          <p:cNvSpPr/>
          <p:nvPr/>
        </p:nvSpPr>
        <p:spPr>
          <a:xfrm>
            <a:off x="7772400" y="1371600"/>
            <a:ext cx="3200400" cy="5943600"/>
          </a:xfrm>
          <a:prstGeom prst="octag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9552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3: Distributors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They provide goods to retailers on their demand.</a:t>
            </a:r>
          </a:p>
        </p:txBody>
      </p:sp>
      <p:sp>
        <p:nvSpPr>
          <p:cNvPr id="11" name="Octagon 10"/>
          <p:cNvSpPr/>
          <p:nvPr/>
        </p:nvSpPr>
        <p:spPr>
          <a:xfrm>
            <a:off x="11430000" y="1371600"/>
            <a:ext cx="3200400" cy="5943600"/>
          </a:xfrm>
          <a:prstGeom prst="octag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16128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4: Retailer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Sell goods to consumers.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