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FF35CB8-E170-4551-907F-8DB95DFEE106}">
  <a:tblStyle styleId="{3FF35CB8-E170-4551-907F-8DB95DFEE10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ru"/>
              <a:t>Brain Tumor Segmentation Challenge 2017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Egor Krivov, Egor Kuznetsov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Data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285 multimodal 3D MRI scans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4 modalities (each ~140 </a:t>
            </a: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ru"/>
              <a:t> 172 </a:t>
            </a: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ru"/>
              <a:t> 145)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3 classes: whole tumor, tumor core, enhancing tumor  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412" y="2342599"/>
            <a:ext cx="5961176" cy="23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DeepMedic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72800" y="4339900"/>
            <a:ext cx="84597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</a:rPr>
              <a:t>Kamnitsas K. et al. DeepMedic on Brain Tumor Segmentation //Athens, Greece Proc. BRATS-MICCAI. – 2016.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75" y="1656300"/>
            <a:ext cx="8592776" cy="18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DeepMedic - Residual Connection</a:t>
            </a:r>
          </a:p>
        </p:txBody>
      </p:sp>
      <p:cxnSp>
        <p:nvCxnSpPr>
          <p:cNvPr id="80" name="Shape 80"/>
          <p:cNvCxnSpPr/>
          <p:nvPr/>
        </p:nvCxnSpPr>
        <p:spPr>
          <a:xfrm flipH="1" rot="10800000">
            <a:off x="1850275" y="2166782"/>
            <a:ext cx="4293000" cy="2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1" name="Shape 81"/>
          <p:cNvSpPr/>
          <p:nvPr/>
        </p:nvSpPr>
        <p:spPr>
          <a:xfrm>
            <a:off x="2199448" y="1882014"/>
            <a:ext cx="527700" cy="5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l-2</a:t>
            </a:r>
          </a:p>
        </p:txBody>
      </p:sp>
      <p:sp>
        <p:nvSpPr>
          <p:cNvPr id="82" name="Shape 82"/>
          <p:cNvSpPr/>
          <p:nvPr/>
        </p:nvSpPr>
        <p:spPr>
          <a:xfrm>
            <a:off x="3131102" y="1882014"/>
            <a:ext cx="527699" cy="5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l-1</a:t>
            </a:r>
          </a:p>
        </p:txBody>
      </p:sp>
      <p:sp>
        <p:nvSpPr>
          <p:cNvPr id="83" name="Shape 83"/>
          <p:cNvSpPr/>
          <p:nvPr/>
        </p:nvSpPr>
        <p:spPr>
          <a:xfrm>
            <a:off x="4062755" y="1882014"/>
            <a:ext cx="527700" cy="5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</a:p>
        </p:txBody>
      </p:sp>
      <p:sp>
        <p:nvSpPr>
          <p:cNvPr id="84" name="Shape 84"/>
          <p:cNvSpPr/>
          <p:nvPr/>
        </p:nvSpPr>
        <p:spPr>
          <a:xfrm>
            <a:off x="4829656" y="1949307"/>
            <a:ext cx="357000" cy="452700"/>
          </a:xfrm>
          <a:prstGeom prst="flowChartO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 rot="10800000">
            <a:off x="2944293" y="1525934"/>
            <a:ext cx="0" cy="66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/>
          <p:nvPr/>
        </p:nvCxnSpPr>
        <p:spPr>
          <a:xfrm flipH="1" rot="10800000">
            <a:off x="2944293" y="1525964"/>
            <a:ext cx="2071500" cy="1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>
            <a:endCxn id="84" idx="0"/>
          </p:cNvCxnSpPr>
          <p:nvPr/>
        </p:nvCxnSpPr>
        <p:spPr>
          <a:xfrm>
            <a:off x="5008156" y="1545507"/>
            <a:ext cx="0" cy="40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 txBox="1"/>
          <p:nvPr/>
        </p:nvSpPr>
        <p:spPr>
          <a:xfrm>
            <a:off x="2017497" y="2401845"/>
            <a:ext cx="996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30</a:t>
            </a:r>
            <a:r>
              <a:rPr lang="ru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ru">
                <a:solidFill>
                  <a:srgbClr val="333333"/>
                </a:solidFill>
              </a:rPr>
              <a:t>× 21</a:t>
            </a:r>
            <a:r>
              <a:rPr baseline="30000" lang="ru">
                <a:solidFill>
                  <a:srgbClr val="333333"/>
                </a:solidFill>
              </a:rPr>
              <a:t>3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944287" y="2401845"/>
            <a:ext cx="996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4</a:t>
            </a:r>
            <a:r>
              <a:rPr lang="ru"/>
              <a:t>0</a:t>
            </a:r>
            <a:r>
              <a:rPr lang="ru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ru">
                <a:solidFill>
                  <a:srgbClr val="333333"/>
                </a:solidFill>
              </a:rPr>
              <a:t>× 19</a:t>
            </a:r>
            <a:r>
              <a:rPr baseline="30000" lang="ru">
                <a:solidFill>
                  <a:srgbClr val="333333"/>
                </a:solidFill>
              </a:rPr>
              <a:t>3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895833" y="2401845"/>
            <a:ext cx="996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40</a:t>
            </a:r>
            <a:r>
              <a:rPr lang="ru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ru">
                <a:solidFill>
                  <a:srgbClr val="333333"/>
                </a:solidFill>
              </a:rPr>
              <a:t>× 17</a:t>
            </a:r>
            <a:r>
              <a:rPr baseline="30000" lang="ru">
                <a:solidFill>
                  <a:srgbClr val="333333"/>
                </a:solidFill>
              </a:rPr>
              <a:t>3</a:t>
            </a:r>
          </a:p>
        </p:txBody>
      </p:sp>
      <p:sp>
        <p:nvSpPr>
          <p:cNvPr id="91" name="Shape 91"/>
          <p:cNvSpPr/>
          <p:nvPr/>
        </p:nvSpPr>
        <p:spPr>
          <a:xfrm>
            <a:off x="5466525" y="1882014"/>
            <a:ext cx="527700" cy="5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l+1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284601" y="2401845"/>
            <a:ext cx="996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5</a:t>
            </a:r>
            <a:r>
              <a:rPr lang="ru"/>
              <a:t>0</a:t>
            </a:r>
            <a:r>
              <a:rPr lang="ru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ru">
                <a:solidFill>
                  <a:srgbClr val="333333"/>
                </a:solidFill>
              </a:rPr>
              <a:t>× 15</a:t>
            </a:r>
            <a:r>
              <a:rPr baseline="30000" lang="ru">
                <a:solidFill>
                  <a:srgbClr val="333333"/>
                </a:solidFill>
              </a:rPr>
              <a:t>3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925" y="3086125"/>
            <a:ext cx="5354449" cy="12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Bottleneck block (128, 64, 256)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ottleneck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813037" y="-1072577"/>
            <a:ext cx="3397225" cy="78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Our architecture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m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259274" y="-1122174"/>
            <a:ext cx="2508474" cy="84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Dice score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Dice = 2*TP / (2*TP + FP+FN)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Dice loss = 2 * (∑</a:t>
            </a:r>
            <a:r>
              <a:rPr baseline="-25000" lang="ru"/>
              <a:t>i</a:t>
            </a:r>
            <a:r>
              <a:rPr lang="ru"/>
              <a:t>p</a:t>
            </a:r>
            <a:r>
              <a:rPr baseline="-25000" lang="ru"/>
              <a:t>i</a:t>
            </a:r>
            <a:r>
              <a:rPr lang="ru"/>
              <a:t> g</a:t>
            </a:r>
            <a:r>
              <a:rPr baseline="-25000" lang="ru"/>
              <a:t>i </a:t>
            </a:r>
            <a:r>
              <a:rPr lang="ru"/>
              <a:t>) / (∑</a:t>
            </a:r>
            <a:r>
              <a:rPr baseline="-25000" lang="ru" sz="1900"/>
              <a:t>i</a:t>
            </a:r>
            <a:r>
              <a:rPr lang="ru" sz="1900"/>
              <a:t>p</a:t>
            </a:r>
            <a:r>
              <a:rPr baseline="-25000" lang="ru" sz="1900"/>
              <a:t>i</a:t>
            </a:r>
            <a:r>
              <a:rPr lang="ru" sz="1900"/>
              <a:t> + g</a:t>
            </a:r>
            <a:r>
              <a:rPr baseline="-25000" lang="ru" sz="1900"/>
              <a:t>i</a:t>
            </a:r>
            <a:r>
              <a:rPr lang="ru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Results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{3FF35CB8-E170-4551-907F-8DB95DFEE106}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DSC Whole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DSC 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DSC Enh.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DeepMedic (our)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74.6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44.9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24.5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Our architecture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79.6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67.3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62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