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71" r:id="rId5"/>
    <p:sldId id="276" r:id="rId6"/>
    <p:sldId id="277" r:id="rId7"/>
    <p:sldId id="275" r:id="rId8"/>
    <p:sldId id="274" r:id="rId9"/>
    <p:sldId id="278" r:id="rId10"/>
    <p:sldId id="273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6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4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63636"/>
                </a:solidFill>
              </a:rPr>
              <a:t>Go </a:t>
            </a:r>
            <a:r>
              <a:rPr lang="ko-KR" altLang="en-US" sz="2800" b="1" dirty="0" smtClean="0">
                <a:solidFill>
                  <a:srgbClr val="363636"/>
                </a:solidFill>
              </a:rPr>
              <a:t>언어와 </a:t>
            </a:r>
            <a:r>
              <a:rPr lang="en-US" altLang="ko-KR" sz="2800" b="1" dirty="0" err="1" smtClean="0">
                <a:solidFill>
                  <a:srgbClr val="363636"/>
                </a:solidFill>
              </a:rPr>
              <a:t>gRPC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650530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</a:rPr>
              <a:t>언어 </a:t>
            </a:r>
            <a:r>
              <a:rPr lang="ko-KR" altLang="en-US" sz="1100" dirty="0" smtClean="0">
                <a:solidFill>
                  <a:srgbClr val="000000"/>
                </a:solidFill>
              </a:rPr>
              <a:t>독립성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는 다양한 프로그래밍 언어</a:t>
            </a:r>
            <a:r>
              <a:rPr lang="en-US" altLang="ko-KR" sz="1100" dirty="0">
                <a:solidFill>
                  <a:srgbClr val="000000"/>
                </a:solidFill>
              </a:rPr>
              <a:t>(C++, Java, Python, Go, Ruby </a:t>
            </a:r>
            <a:r>
              <a:rPr lang="ko-KR" altLang="en-US" sz="1100" dirty="0">
                <a:solidFill>
                  <a:srgbClr val="000000"/>
                </a:solidFill>
              </a:rPr>
              <a:t>등</a:t>
            </a:r>
            <a:r>
              <a:rPr lang="en-US" altLang="ko-KR" sz="1100" dirty="0">
                <a:solidFill>
                  <a:srgbClr val="000000"/>
                </a:solidFill>
              </a:rPr>
              <a:t>)</a:t>
            </a:r>
            <a:r>
              <a:rPr lang="ko-KR" altLang="en-US" sz="1100" dirty="0">
                <a:solidFill>
                  <a:srgbClr val="000000"/>
                </a:solidFill>
              </a:rPr>
              <a:t>를 지원하여 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서로 </a:t>
            </a:r>
            <a:r>
              <a:rPr lang="ko-KR" altLang="en-US" sz="1100" dirty="0">
                <a:solidFill>
                  <a:srgbClr val="000000"/>
                </a:solidFill>
              </a:rPr>
              <a:t>다른 언어로 작성된 서비스 간의 통신을 원활하게 함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이로 </a:t>
            </a:r>
            <a:r>
              <a:rPr lang="ko-KR" altLang="en-US" sz="1100" dirty="0">
                <a:solidFill>
                  <a:srgbClr val="000000"/>
                </a:solidFill>
              </a:rPr>
              <a:t>인해 팀이 선호하는 언어로 개발할 수 있는 유연성을 </a:t>
            </a:r>
            <a:r>
              <a:rPr lang="ko-KR" altLang="en-US" sz="1100" dirty="0" smtClean="0">
                <a:solidFill>
                  <a:srgbClr val="000000"/>
                </a:solidFill>
              </a:rPr>
              <a:t>제공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</a:rPr>
              <a:t>Google API </a:t>
            </a:r>
            <a:r>
              <a:rPr lang="ko-KR" altLang="en-US" sz="1100" dirty="0">
                <a:solidFill>
                  <a:srgbClr val="000000"/>
                </a:solidFill>
              </a:rPr>
              <a:t>연동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>
                <a:solidFill>
                  <a:srgbClr val="000000"/>
                </a:solidFill>
              </a:rPr>
              <a:t>Google</a:t>
            </a:r>
            <a:r>
              <a:rPr lang="ko-KR" altLang="en-US" sz="1100" dirty="0">
                <a:solidFill>
                  <a:srgbClr val="000000"/>
                </a:solidFill>
              </a:rPr>
              <a:t>의 다양한 서비스</a:t>
            </a:r>
            <a:r>
              <a:rPr lang="en-US" altLang="ko-KR" sz="1100" dirty="0">
                <a:solidFill>
                  <a:srgbClr val="000000"/>
                </a:solidFill>
              </a:rPr>
              <a:t>(API)</a:t>
            </a:r>
            <a:r>
              <a:rPr lang="ko-KR" altLang="en-US" sz="1100" dirty="0">
                <a:solidFill>
                  <a:srgbClr val="000000"/>
                </a:solidFill>
              </a:rPr>
              <a:t>와 통합이 용이하여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</a:rPr>
              <a:t>클라우드</a:t>
            </a:r>
            <a:r>
              <a:rPr lang="ko-KR" altLang="en-US" sz="1100" dirty="0">
                <a:solidFill>
                  <a:srgbClr val="000000"/>
                </a:solidFill>
              </a:rPr>
              <a:t> 기반 애플리케이션을 쉽게 구축할 수 있음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>
                <a:solidFill>
                  <a:srgbClr val="000000"/>
                </a:solidFill>
              </a:rPr>
              <a:t> Google Cloud Platform(GCP)</a:t>
            </a:r>
            <a:r>
              <a:rPr lang="ko-KR" altLang="en-US" sz="1100" dirty="0">
                <a:solidFill>
                  <a:srgbClr val="000000"/>
                </a:solidFill>
              </a:rPr>
              <a:t>에서 </a:t>
            </a:r>
            <a:r>
              <a:rPr lang="en-US" altLang="ko-KR" sz="1100" dirty="0" err="1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를 사용하는 것이 일반적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플러그인 </a:t>
            </a:r>
            <a:r>
              <a:rPr lang="ko-KR" altLang="en-US" sz="1100" dirty="0">
                <a:solidFill>
                  <a:srgbClr val="000000"/>
                </a:solidFill>
              </a:rPr>
              <a:t>아키텍처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 err="1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는 다양한 기능을 플러그인 형태로 추가할 수 있는 아키텍처를 제공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ko-KR" altLang="en-US" sz="1100" dirty="0">
                <a:solidFill>
                  <a:srgbClr val="000000"/>
                </a:solidFill>
              </a:rPr>
              <a:t>예를 들어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인증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로깅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</a:rPr>
              <a:t>메트릭</a:t>
            </a:r>
            <a:r>
              <a:rPr lang="ko-KR" altLang="en-US" sz="1100" dirty="0">
                <a:solidFill>
                  <a:srgbClr val="000000"/>
                </a:solidFill>
              </a:rPr>
              <a:t> 수집 등을 쉽게 통합할 수 있음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6587060" cy="395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간편한 </a:t>
            </a:r>
            <a:r>
              <a:rPr lang="ko-KR" altLang="en-US" sz="1100" dirty="0">
                <a:solidFill>
                  <a:srgbClr val="000000"/>
                </a:solidFill>
              </a:rPr>
              <a:t>서비스 정의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의 서비스 정의는 </a:t>
            </a:r>
            <a:r>
              <a:rPr lang="en-US" altLang="ko-KR" sz="1100" dirty="0" smtClean="0">
                <a:solidFill>
                  <a:srgbClr val="000000"/>
                </a:solidFill>
              </a:rPr>
              <a:t>.proto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파일을 통해 이뤄짐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API </a:t>
            </a:r>
            <a:r>
              <a:rPr lang="ko-KR" altLang="en-US" sz="1100" dirty="0" smtClean="0">
                <a:solidFill>
                  <a:srgbClr val="000000"/>
                </a:solidFill>
              </a:rPr>
              <a:t>프로토콜을 명확하게 문서화 하고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의사소통을 개선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유지보수를 용이하게 함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서비스와 메시지 정의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서비스 정의</a:t>
            </a:r>
            <a:r>
              <a:rPr lang="en-US" altLang="ko-KR" sz="1100" dirty="0" smtClean="0">
                <a:solidFill>
                  <a:srgbClr val="000000"/>
                </a:solidFill>
              </a:rPr>
              <a:t>: .proto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파일에서는 서비스와 메서드를 정의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각 서비스는 여러 개의 메서드를 가질 수 있고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각 메서드는 클라이언트가 호출할 수 있는 원격 프로시저를 나타냄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메시지 형식</a:t>
            </a: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요청과 응답에서 사용되는 데이터 형식도 </a:t>
            </a:r>
            <a:r>
              <a:rPr lang="en-US" altLang="ko-KR" sz="1100" dirty="0" smtClean="0">
                <a:solidFill>
                  <a:srgbClr val="000000"/>
                </a:solidFill>
              </a:rPr>
              <a:t>.proto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파일에 정의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데이터의 구조와 타입을 명확히 하여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클라이언트와 서버가 동일한 계약을 따르게 함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명확한 문서화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API </a:t>
            </a:r>
            <a:r>
              <a:rPr lang="ko-KR" altLang="en-US" sz="1100" dirty="0" smtClean="0">
                <a:solidFill>
                  <a:srgbClr val="000000"/>
                </a:solidFill>
              </a:rPr>
              <a:t>계약</a:t>
            </a:r>
            <a:r>
              <a:rPr lang="en-US" altLang="ko-KR" sz="1100" dirty="0" smtClean="0">
                <a:solidFill>
                  <a:srgbClr val="000000"/>
                </a:solidFill>
              </a:rPr>
              <a:t>: .proto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파일은 </a:t>
            </a:r>
            <a:r>
              <a:rPr lang="en-US" altLang="ko-KR" sz="1100" dirty="0" smtClean="0">
                <a:solidFill>
                  <a:srgbClr val="000000"/>
                </a:solidFill>
              </a:rPr>
              <a:t>API</a:t>
            </a:r>
            <a:r>
              <a:rPr lang="ko-KR" altLang="en-US" sz="1100" dirty="0" smtClean="0">
                <a:solidFill>
                  <a:srgbClr val="000000"/>
                </a:solidFill>
              </a:rPr>
              <a:t>의 프로토콜을 명확하게 문서화 함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자동 문서 생성</a:t>
            </a: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여러 도구를 사용하여 </a:t>
            </a:r>
            <a:r>
              <a:rPr lang="en-US" altLang="ko-KR" sz="1100" dirty="0" smtClean="0">
                <a:solidFill>
                  <a:srgbClr val="000000"/>
                </a:solidFill>
              </a:rPr>
              <a:t>.proto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파일로부터 자동으로 </a:t>
            </a:r>
            <a:r>
              <a:rPr lang="en-US" altLang="ko-KR" sz="1100" dirty="0" smtClean="0">
                <a:solidFill>
                  <a:srgbClr val="000000"/>
                </a:solidFill>
              </a:rPr>
              <a:t>API</a:t>
            </a:r>
            <a:r>
              <a:rPr lang="ko-KR" altLang="en-US" sz="1100" dirty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문서를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생성가능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API</a:t>
            </a:r>
            <a:r>
              <a:rPr lang="ko-KR" altLang="en-US" sz="1100" dirty="0" smtClean="0">
                <a:solidFill>
                  <a:srgbClr val="000000"/>
                </a:solidFill>
              </a:rPr>
              <a:t>의 변경 사항이 있을 때 마다 문서를 수동으로 업데이트 할 필요가 없어 효율적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코드 자동 생성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자동 코드 생성</a:t>
            </a:r>
            <a:r>
              <a:rPr lang="en-US" altLang="ko-KR" sz="1100" dirty="0" smtClean="0">
                <a:solidFill>
                  <a:srgbClr val="000000"/>
                </a:solidFill>
              </a:rPr>
              <a:t>: .proto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 기반으로 코드를 자동으로 생성하는 기능 제공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Proto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파일예시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59" y="286512"/>
            <a:ext cx="5427809" cy="4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파일을 </a:t>
            </a:r>
            <a:r>
              <a:rPr lang="en-US" altLang="ko-KR" sz="1100" dirty="0" smtClean="0">
                <a:solidFill>
                  <a:srgbClr val="000000"/>
                </a:solidFill>
              </a:rPr>
              <a:t>Go</a:t>
            </a:r>
            <a:r>
              <a:rPr lang="ko-KR" altLang="en-US" sz="1100" dirty="0" smtClean="0">
                <a:solidFill>
                  <a:srgbClr val="000000"/>
                </a:solidFill>
              </a:rPr>
              <a:t>언어 코드 생성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54" y="2125043"/>
            <a:ext cx="660174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파일을 </a:t>
            </a:r>
            <a:r>
              <a:rPr lang="en-US" altLang="ko-KR" sz="1100" dirty="0" smtClean="0">
                <a:solidFill>
                  <a:srgbClr val="000000"/>
                </a:solidFill>
              </a:rPr>
              <a:t>Go</a:t>
            </a:r>
            <a:r>
              <a:rPr lang="ko-KR" altLang="en-US" sz="1100" dirty="0" smtClean="0">
                <a:solidFill>
                  <a:srgbClr val="000000"/>
                </a:solidFill>
              </a:rPr>
              <a:t>언어 코드 생성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62" y="905187"/>
            <a:ext cx="6938638" cy="37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파일을 </a:t>
            </a:r>
            <a:r>
              <a:rPr lang="en-US" altLang="ko-KR" sz="1100" dirty="0" smtClean="0">
                <a:solidFill>
                  <a:srgbClr val="000000"/>
                </a:solidFill>
              </a:rPr>
              <a:t>Go</a:t>
            </a:r>
            <a:r>
              <a:rPr lang="ko-KR" altLang="en-US" sz="1100" dirty="0" smtClean="0">
                <a:solidFill>
                  <a:srgbClr val="000000"/>
                </a:solidFill>
              </a:rPr>
              <a:t>언어 코드 생성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59" y="1614785"/>
            <a:ext cx="750674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3773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Proto </a:t>
            </a:r>
            <a:r>
              <a:rPr lang="ko-KR" altLang="en-US" sz="1100" dirty="0" smtClean="0">
                <a:solidFill>
                  <a:srgbClr val="000000"/>
                </a:solidFill>
              </a:rPr>
              <a:t>파일 기반으로 프로토콜 문서 자동화 </a:t>
            </a:r>
            <a:r>
              <a:rPr lang="en-US" altLang="ko-KR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</a:rPr>
              <a:t>플러그인 사용</a:t>
            </a:r>
            <a:r>
              <a:rPr lang="en-US" altLang="ko-KR" sz="1100" dirty="0" smtClean="0">
                <a:solidFill>
                  <a:srgbClr val="000000"/>
                </a:solidFill>
              </a:rPr>
              <a:t>)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91" y="457200"/>
            <a:ext cx="1725832" cy="41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Go 언어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https://miro.medium.com/v2/resize:fit:700/1*DnnkReGamr7ps_2HlGT_F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89907"/>
            <a:ext cx="3082290" cy="17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268" y="905188"/>
            <a:ext cx="4532010" cy="1749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Go </a:t>
            </a:r>
            <a:r>
              <a:rPr lang="en-US" altLang="ko-KR" sz="1100" dirty="0" err="1">
                <a:solidFill>
                  <a:srgbClr val="000000"/>
                </a:solidFill>
              </a:rPr>
              <a:t>언어의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정의</a:t>
            </a:r>
            <a:r>
              <a:rPr lang="en-US" altLang="ko-KR" sz="1100" dirty="0">
                <a:solidFill>
                  <a:srgbClr val="000000"/>
                </a:solidFill>
              </a:rPr>
              <a:t> 및 </a:t>
            </a:r>
            <a:r>
              <a:rPr lang="en-US" altLang="ko-KR" sz="1100" dirty="0" err="1">
                <a:solidFill>
                  <a:srgbClr val="000000"/>
                </a:solidFill>
              </a:rPr>
              <a:t>특징</a:t>
            </a:r>
            <a:endParaRPr lang="en-US" altLang="ko-KR" sz="1100" dirty="0"/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000000"/>
                </a:solidFill>
              </a:rPr>
              <a:t>구글에서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개발한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오픈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소스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프로그래밍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언어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</a:rPr>
              <a:t>2007년 </a:t>
            </a:r>
            <a:r>
              <a:rPr lang="en-US" altLang="ko-KR" sz="1100" dirty="0" err="1">
                <a:solidFill>
                  <a:srgbClr val="000000"/>
                </a:solidFill>
              </a:rPr>
              <a:t>구글에서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로버트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그리피스</a:t>
            </a:r>
            <a:r>
              <a:rPr lang="en-US" altLang="ko-KR" sz="1100" dirty="0">
                <a:solidFill>
                  <a:srgbClr val="000000"/>
                </a:solidFill>
              </a:rPr>
              <a:t>, 롭 </a:t>
            </a:r>
            <a:r>
              <a:rPr lang="en-US" altLang="ko-KR" sz="1100" dirty="0" err="1">
                <a:solidFill>
                  <a:srgbClr val="000000"/>
                </a:solidFill>
              </a:rPr>
              <a:t>파이크</a:t>
            </a:r>
            <a:r>
              <a:rPr lang="en-US" altLang="ko-KR" sz="1100" dirty="0">
                <a:solidFill>
                  <a:srgbClr val="000000"/>
                </a:solidFill>
              </a:rPr>
              <a:t>, 켄 </a:t>
            </a:r>
            <a:r>
              <a:rPr lang="en-US" altLang="ko-KR" sz="1100" dirty="0" err="1">
                <a:solidFill>
                  <a:srgbClr val="000000"/>
                </a:solidFill>
              </a:rPr>
              <a:t>톰프슨에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의해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개발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</a:rPr>
              <a:t>2009년 1</a:t>
            </a:r>
            <a:r>
              <a:rPr lang="en-US" altLang="ko-KR" sz="1100" baseline="30000" dirty="0">
                <a:solidFill>
                  <a:srgbClr val="000000"/>
                </a:solidFill>
              </a:rPr>
              <a:t>st</a:t>
            </a:r>
            <a:r>
              <a:rPr lang="en-US" altLang="ko-KR" sz="1100" dirty="0">
                <a:solidFill>
                  <a:srgbClr val="000000"/>
                </a:solidFill>
              </a:rPr>
              <a:t> version </a:t>
            </a:r>
            <a:r>
              <a:rPr lang="en-US" altLang="ko-KR" sz="1100" dirty="0" err="1">
                <a:solidFill>
                  <a:srgbClr val="000000"/>
                </a:solidFill>
              </a:rPr>
              <a:t>공개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</a:rPr>
              <a:t>이후</a:t>
            </a:r>
            <a:r>
              <a:rPr lang="en-US" altLang="ko-KR" sz="1100" dirty="0">
                <a:solidFill>
                  <a:srgbClr val="000000"/>
                </a:solidFill>
              </a:rPr>
              <a:t> 2012년 Go 1.0이 </a:t>
            </a:r>
            <a:r>
              <a:rPr lang="en-US" altLang="ko-KR" sz="1100" dirty="0" err="1">
                <a:solidFill>
                  <a:srgbClr val="000000"/>
                </a:solidFill>
              </a:rPr>
              <a:t>출시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000000"/>
                </a:solidFill>
              </a:rPr>
              <a:t>간결하고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효율적인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코드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작성을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지원합니다</a:t>
            </a:r>
            <a:r>
              <a:rPr lang="en-US" altLang="ko-KR" sz="110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000000"/>
                </a:solidFill>
              </a:rPr>
              <a:t>주로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서버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사이드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애플리케이션과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클라우드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서비스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개발에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사용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Go 언어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 descr="post-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9" y="3886576"/>
            <a:ext cx="1165860" cy="60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elog.velcdn.com/images/holicme7/post/05e7658b-5dc1-4ad9-a2a8-5ead61185e4d/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6"/>
          <a:stretch/>
        </p:blipFill>
        <p:spPr bwMode="auto">
          <a:xfrm>
            <a:off x="4164329" y="3810142"/>
            <a:ext cx="815341" cy="7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268" y="905188"/>
            <a:ext cx="8760732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Go </a:t>
            </a:r>
            <a:r>
              <a:rPr lang="ko-KR" altLang="en-US" sz="1100" dirty="0" smtClean="0">
                <a:solidFill>
                  <a:srgbClr val="000000"/>
                </a:solidFill>
              </a:rPr>
              <a:t>언어의 장점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</a:rPr>
              <a:t>주로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서버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사이드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애플리케이션과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클라우드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서비스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개발에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사용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</a:rPr>
              <a:t>성능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컴파일 언어로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실행 속도가 빠르며 효율적인 메모리 관리 제공</a:t>
            </a:r>
            <a:r>
              <a:rPr lang="en-US" altLang="ko-KR" sz="1100" dirty="0">
                <a:solidFill>
                  <a:srgbClr val="000000"/>
                </a:solidFill>
              </a:rPr>
              <a:t>(</a:t>
            </a:r>
            <a:r>
              <a:rPr lang="ko-KR" altLang="en-US" sz="1100" dirty="0" err="1">
                <a:solidFill>
                  <a:srgbClr val="000000"/>
                </a:solidFill>
              </a:rPr>
              <a:t>가비지</a:t>
            </a:r>
            <a:r>
              <a:rPr lang="ko-KR" altLang="en-US" sz="1100" dirty="0">
                <a:solidFill>
                  <a:srgbClr val="000000"/>
                </a:solidFill>
              </a:rPr>
              <a:t> 컬렉션</a:t>
            </a:r>
            <a:r>
              <a:rPr lang="en-US" altLang="ko-KR" sz="1100" dirty="0">
                <a:solidFill>
                  <a:srgbClr val="000000"/>
                </a:solidFill>
              </a:rPr>
              <a:t>)</a:t>
            </a: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</a:rPr>
              <a:t>동시성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 err="1">
                <a:solidFill>
                  <a:srgbClr val="000000"/>
                </a:solidFill>
              </a:rPr>
              <a:t>고루틴과</a:t>
            </a:r>
            <a:r>
              <a:rPr lang="ko-KR" altLang="en-US" sz="1100" dirty="0">
                <a:solidFill>
                  <a:srgbClr val="000000"/>
                </a:solidFill>
              </a:rPr>
              <a:t> 채널을 통해 쉽게 동시성 프로그래밍 지원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>
                <a:solidFill>
                  <a:srgbClr val="000000"/>
                </a:solidFill>
              </a:rPr>
              <a:t>-&gt; </a:t>
            </a:r>
            <a:r>
              <a:rPr lang="ko-KR" altLang="en-US" sz="1100" dirty="0">
                <a:solidFill>
                  <a:srgbClr val="000000"/>
                </a:solidFill>
              </a:rPr>
              <a:t>많은 요청을 동시에 처리해야 하는 서버 환경에서 큰 장점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</a:rPr>
              <a:t>간결한 문법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간단하고 직관적인 문법을 통해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개발자가 학습하기 쉬움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</a:rPr>
              <a:t>강력한 표준 라이브러리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다양한 내장 라이브러리를 제공하여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네트워킹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웹 서버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데이터 베이스 연결 등 많은 기능을 쉽게 구현함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</a:rPr>
              <a:t>크로스플랫폼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다양한 운영 체제에서 실행 가능</a:t>
            </a:r>
            <a:r>
              <a:rPr lang="en-US" altLang="ko-KR" sz="1100" dirty="0">
                <a:solidFill>
                  <a:srgbClr val="000000"/>
                </a:solidFill>
              </a:rPr>
              <a:t>. </a:t>
            </a:r>
            <a:r>
              <a:rPr lang="ko-KR" altLang="en-US" sz="1100" dirty="0" err="1">
                <a:solidFill>
                  <a:srgbClr val="000000"/>
                </a:solidFill>
              </a:rPr>
              <a:t>클라우드</a:t>
            </a:r>
            <a:r>
              <a:rPr lang="ko-KR" altLang="en-US" sz="1100" dirty="0">
                <a:solidFill>
                  <a:srgbClr val="000000"/>
                </a:solidFill>
              </a:rPr>
              <a:t> 환경에서 유연하게 배포 가능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1000"/>
              </a:spcAft>
              <a:buFont typeface="+mj-ea"/>
              <a:buAutoNum type="circleNumDbPlain"/>
            </a:pPr>
            <a:r>
              <a:rPr lang="ko-KR" altLang="en-US" sz="1100" dirty="0" err="1">
                <a:solidFill>
                  <a:srgbClr val="000000"/>
                </a:solidFill>
              </a:rPr>
              <a:t>컨테이너화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컨테이너 기술과 잘 통합되어 </a:t>
            </a:r>
            <a:r>
              <a:rPr lang="ko-KR" altLang="en-US" sz="1100" dirty="0" err="1">
                <a:solidFill>
                  <a:srgbClr val="000000"/>
                </a:solidFill>
              </a:rPr>
              <a:t>클라우드</a:t>
            </a:r>
            <a:r>
              <a:rPr lang="ko-KR" altLang="en-US" sz="1100" dirty="0">
                <a:solidFill>
                  <a:srgbClr val="000000"/>
                </a:solidFill>
              </a:rPr>
              <a:t> 환경에서 쉽게 배포 및 관리 가능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24" y="3700625"/>
            <a:ext cx="3345180" cy="10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7943868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RPC</a:t>
            </a:r>
            <a:r>
              <a:rPr lang="ko-KR" altLang="en-US" sz="1100" dirty="0" smtClean="0">
                <a:solidFill>
                  <a:srgbClr val="000000"/>
                </a:solidFill>
              </a:rPr>
              <a:t>란</a:t>
            </a:r>
            <a:r>
              <a:rPr lang="en-US" altLang="ko-KR" sz="1100" dirty="0">
                <a:solidFill>
                  <a:srgbClr val="000000"/>
                </a:solidFill>
              </a:rPr>
              <a:t>?</a:t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>
                <a:solidFill>
                  <a:srgbClr val="000000"/>
                </a:solidFill>
              </a:rPr>
              <a:t>RPC(Remote Procedure Call)</a:t>
            </a:r>
            <a:r>
              <a:rPr lang="ko-KR" altLang="en-US" sz="1100" dirty="0">
                <a:solidFill>
                  <a:srgbClr val="000000"/>
                </a:solidFill>
              </a:rPr>
              <a:t>는 네트워크를 통해 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 </a:t>
            </a:r>
            <a:r>
              <a:rPr lang="ko-KR" altLang="en-US" sz="1100" dirty="0">
                <a:solidFill>
                  <a:srgbClr val="000000"/>
                </a:solidFill>
              </a:rPr>
              <a:t>애플리케이션에서 마치 자신의 메서드를 호출하는 것 </a:t>
            </a:r>
            <a:r>
              <a:rPr lang="ko-KR" altLang="en-US" sz="1100" dirty="0" smtClean="0">
                <a:solidFill>
                  <a:srgbClr val="000000"/>
                </a:solidFill>
              </a:rPr>
              <a:t>처럼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원격서버의</a:t>
            </a:r>
            <a:r>
              <a:rPr lang="ko-KR" altLang="en-US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>
                <a:solidFill>
                  <a:srgbClr val="000000"/>
                </a:solidFill>
              </a:rPr>
              <a:t>메서드를 직접 호출 할 수 있다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는 구글에서 개발된 고성능 </a:t>
            </a:r>
            <a:r>
              <a:rPr lang="en-US" altLang="ko-KR" sz="1100" dirty="0">
                <a:solidFill>
                  <a:srgbClr val="000000"/>
                </a:solidFill>
              </a:rPr>
              <a:t>RPC </a:t>
            </a:r>
            <a:r>
              <a:rPr lang="ko-KR" altLang="en-US" sz="1100" dirty="0" smtClean="0">
                <a:solidFill>
                  <a:srgbClr val="000000"/>
                </a:solidFill>
              </a:rPr>
              <a:t>프레임워크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와 기타 </a:t>
            </a:r>
            <a:r>
              <a:rPr lang="en-US" altLang="ko-KR" sz="1100" dirty="0" smtClean="0">
                <a:solidFill>
                  <a:srgbClr val="000000"/>
                </a:solidFill>
              </a:rPr>
              <a:t>RPC</a:t>
            </a:r>
            <a:r>
              <a:rPr lang="ko-KR" altLang="en-US" sz="1100" dirty="0" smtClean="0">
                <a:solidFill>
                  <a:srgbClr val="000000"/>
                </a:solidFill>
              </a:rPr>
              <a:t>의 차이점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HTTP/2 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의 경우 </a:t>
            </a:r>
            <a:r>
              <a:rPr lang="en-US" altLang="ko-KR" sz="1100" dirty="0" smtClean="0">
                <a:solidFill>
                  <a:srgbClr val="000000"/>
                </a:solidFill>
              </a:rPr>
              <a:t>HTTP/2</a:t>
            </a:r>
            <a:r>
              <a:rPr lang="ko-KR" altLang="en-US" sz="1100" dirty="0" smtClean="0">
                <a:solidFill>
                  <a:srgbClr val="000000"/>
                </a:solidFill>
              </a:rPr>
              <a:t>를 지원한다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프로토콜 버퍼 사용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의 경우 구글의 프로토콜 버퍼를 사용한다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</a:rPr>
              <a:t>기타 </a:t>
            </a:r>
            <a:r>
              <a:rPr lang="en-US" altLang="ko-KR" sz="1100" dirty="0" smtClean="0">
                <a:solidFill>
                  <a:srgbClr val="000000"/>
                </a:solidFill>
              </a:rPr>
              <a:t>RPC</a:t>
            </a:r>
            <a:r>
              <a:rPr lang="ko-KR" altLang="en-US" sz="1100" dirty="0" smtClean="0">
                <a:solidFill>
                  <a:srgbClr val="000000"/>
                </a:solidFill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</a:rPr>
              <a:t>xml,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json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사용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rgbClr val="000000"/>
                </a:solidFill>
              </a:rPr>
              <a:t>양방항</a:t>
            </a:r>
            <a:r>
              <a:rPr lang="ko-KR" altLang="en-US" sz="1100" dirty="0" smtClean="0">
                <a:solidFill>
                  <a:srgbClr val="000000"/>
                </a:solidFill>
              </a:rPr>
              <a:t> 스트리밍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클라이언트와 서버 간의 양방향 스트리밍을 지원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</a:rPr>
              <a:t>기타 </a:t>
            </a:r>
            <a:r>
              <a:rPr lang="en-US" altLang="ko-KR" sz="1100" dirty="0" smtClean="0">
                <a:solidFill>
                  <a:srgbClr val="000000"/>
                </a:solidFill>
              </a:rPr>
              <a:t>RPC</a:t>
            </a:r>
            <a:r>
              <a:rPr lang="ko-KR" altLang="en-US" sz="1100" dirty="0" smtClean="0">
                <a:solidFill>
                  <a:srgbClr val="000000"/>
                </a:solidFill>
              </a:rPr>
              <a:t>는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단방향</a:t>
            </a:r>
            <a:r>
              <a:rPr lang="ko-KR" altLang="en-US" sz="1100" dirty="0" smtClean="0">
                <a:solidFill>
                  <a:srgbClr val="000000"/>
                </a:solidFill>
              </a:rPr>
              <a:t> 호출 지원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비동기 호출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는 비동기 호출을 기본적으로 지원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</a:rPr>
              <a:t>기타 </a:t>
            </a:r>
            <a:r>
              <a:rPr lang="en-US" altLang="ko-KR" sz="1100" dirty="0" smtClean="0">
                <a:solidFill>
                  <a:srgbClr val="000000"/>
                </a:solidFill>
              </a:rPr>
              <a:t>RPC</a:t>
            </a:r>
            <a:r>
              <a:rPr lang="ko-KR" altLang="en-US" sz="1100" dirty="0" smtClean="0">
                <a:solidFill>
                  <a:srgbClr val="000000"/>
                </a:solidFill>
              </a:rPr>
              <a:t>는 지원하지 않거나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구현이 복잡함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보안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 smtClean="0">
                <a:solidFill>
                  <a:srgbClr val="000000"/>
                </a:solidFill>
              </a:rPr>
              <a:t>의 경우 </a:t>
            </a:r>
            <a:r>
              <a:rPr lang="en-US" altLang="ko-KR" sz="1100" dirty="0" smtClean="0">
                <a:solidFill>
                  <a:srgbClr val="000000"/>
                </a:solidFill>
              </a:rPr>
              <a:t>TLS(</a:t>
            </a:r>
            <a:r>
              <a:rPr lang="ko-KR" altLang="en-US" sz="1100" dirty="0" smtClean="0">
                <a:solidFill>
                  <a:srgbClr val="000000"/>
                </a:solidFill>
              </a:rPr>
              <a:t>전송계층보안</a:t>
            </a:r>
            <a:r>
              <a:rPr lang="en-US" altLang="ko-KR" sz="1100" dirty="0" smtClean="0">
                <a:solidFill>
                  <a:srgbClr val="000000"/>
                </a:solidFill>
              </a:rPr>
              <a:t>) </a:t>
            </a:r>
            <a:r>
              <a:rPr lang="ko-KR" altLang="en-US" sz="1100" dirty="0" smtClean="0">
                <a:solidFill>
                  <a:srgbClr val="000000"/>
                </a:solidFill>
              </a:rPr>
              <a:t>기본적으로 지원하여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보안성</a:t>
            </a:r>
            <a:r>
              <a:rPr lang="ko-KR" altLang="en-US" sz="1100" dirty="0" smtClean="0">
                <a:solidFill>
                  <a:srgbClr val="000000"/>
                </a:solidFill>
              </a:rPr>
              <a:t> 향상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1026" name="Picture 2" descr="gRPC 소개 및 go 예제 | 개발자님 cs 드세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38" y="3791712"/>
            <a:ext cx="2348762" cy="9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6429965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HTTP/2 </a:t>
            </a:r>
            <a:r>
              <a:rPr lang="ko-KR" altLang="en-US" sz="1100" dirty="0" smtClean="0">
                <a:solidFill>
                  <a:srgbClr val="000000"/>
                </a:solidFill>
              </a:rPr>
              <a:t>기반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다중화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HTTP/2</a:t>
            </a:r>
            <a:r>
              <a:rPr lang="ko-KR" altLang="en-US" sz="1100" dirty="0" smtClean="0">
                <a:solidFill>
                  <a:srgbClr val="000000"/>
                </a:solidFill>
              </a:rPr>
              <a:t>는 하나의 </a:t>
            </a:r>
            <a:r>
              <a:rPr lang="en-US" altLang="ko-KR" sz="1100" dirty="0" smtClean="0">
                <a:solidFill>
                  <a:srgbClr val="000000"/>
                </a:solidFill>
              </a:rPr>
              <a:t>TCP</a:t>
            </a:r>
            <a:r>
              <a:rPr lang="ko-KR" altLang="en-US" sz="1100" dirty="0" smtClean="0">
                <a:solidFill>
                  <a:srgbClr val="000000"/>
                </a:solidFill>
              </a:rPr>
              <a:t>연결을 통해 여러 요청과 응답을 동시에 처리할 수 있음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이는 클라이언트가 여러 요청을 보내더라도 서버가 병렬로 처리할 수 있게 해줌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헤더 압축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HPACK</a:t>
            </a:r>
            <a:r>
              <a:rPr lang="ko-KR" altLang="en-US" sz="1100" dirty="0" smtClean="0">
                <a:solidFill>
                  <a:srgbClr val="000000"/>
                </a:solidFill>
              </a:rPr>
              <a:t>이라는 헤더 압축 기술을 사용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</a:rPr>
              <a:t>헤더 크기를 줄일 수 있음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반복되는 헤더 정보를 압축하여 전송하므로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네트워크 대역폭을 효율적으로 사용할 수 있음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즉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전송 속도가 빠르고 응답 시간이 짧아진다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프로토콜 버퍼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데이터 직렬화를 위해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구글의 프로토콜 버퍼를 사용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프로토콜 버퍼는 데이터의 크기를 최소화 하고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빠른 직렬화 및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역직렬화를</a:t>
            </a:r>
            <a:r>
              <a:rPr lang="ko-KR" altLang="en-US" sz="1100" dirty="0" smtClean="0">
                <a:solidFill>
                  <a:srgbClr val="000000"/>
                </a:solidFill>
              </a:rPr>
              <a:t> 지원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</a:rPr>
              <a:t>이나 </a:t>
            </a:r>
            <a:r>
              <a:rPr lang="en-US" altLang="ko-KR" sz="1100" dirty="0" smtClean="0">
                <a:solidFill>
                  <a:srgbClr val="000000"/>
                </a:solidFill>
              </a:rPr>
              <a:t>XML</a:t>
            </a:r>
            <a:r>
              <a:rPr lang="ko-KR" altLang="en-US" sz="1100" dirty="0" smtClean="0">
                <a:solidFill>
                  <a:srgbClr val="000000"/>
                </a:solidFill>
              </a:rPr>
              <a:t>보다 더 적은 오버헤드</a:t>
            </a:r>
            <a:r>
              <a:rPr lang="en-US" altLang="ko-KR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</a:rPr>
              <a:t>추가 비용 및 자원</a:t>
            </a:r>
            <a:r>
              <a:rPr lang="en-US" altLang="ko-KR" sz="1100" dirty="0" smtClean="0">
                <a:solidFill>
                  <a:srgbClr val="000000"/>
                </a:solidFill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</a:rPr>
              <a:t>로 데이터 전송 가능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-&gt; </a:t>
            </a:r>
            <a:r>
              <a:rPr lang="ko-KR" altLang="en-US" sz="1100" dirty="0">
                <a:solidFill>
                  <a:srgbClr val="000000"/>
                </a:solidFill>
              </a:rPr>
              <a:t>프로토콜 버퍼를 사용해 메시지 형식을 정의하면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컴파일 </a:t>
            </a:r>
            <a:r>
              <a:rPr lang="ko-KR" altLang="en-US" sz="1100" dirty="0">
                <a:solidFill>
                  <a:srgbClr val="000000"/>
                </a:solidFill>
              </a:rPr>
              <a:t>타임에 타입 체크가 이루어져 런타임 오류를 줄일 수 </a:t>
            </a:r>
            <a:r>
              <a:rPr lang="ko-KR" altLang="en-US" sz="1100" dirty="0" smtClean="0">
                <a:solidFill>
                  <a:srgbClr val="000000"/>
                </a:solidFill>
              </a:rPr>
              <a:t>있음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6914072" cy="2467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양방향 스트리밍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클라이언트와 서버가 독립적으로 데이터 전송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클라이언트는 요청을 보내는 동시에 서버로부터 응답을 수신 가능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특징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실시간 데이터 전송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클라이언트와 서버가 동시에 데이터를 주고 받을 수 있으므로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지연 없이 실시간으로 상호 작용 가능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연결 유지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스트리밍 연결이 유지되고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여러 번의 요청</a:t>
            </a:r>
            <a:r>
              <a:rPr lang="en-US" altLang="ko-KR" sz="1100" dirty="0" smtClean="0">
                <a:solidFill>
                  <a:srgbClr val="000000"/>
                </a:solidFill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</a:rPr>
              <a:t>응답을 위한 연결 반복적으로 설정 할 필요 없음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rgbClr val="000000"/>
                </a:solidFill>
              </a:rPr>
              <a:t>사용사례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채팅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실시간 데이터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피드</a:t>
            </a:r>
            <a:r>
              <a:rPr lang="en-US" altLang="ko-KR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</a:rPr>
              <a:t>주식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스포츠 점수 등</a:t>
            </a:r>
            <a:r>
              <a:rPr lang="en-US" altLang="ko-KR" sz="1100" dirty="0" smtClean="0">
                <a:solidFill>
                  <a:srgbClr val="000000"/>
                </a:solidFill>
              </a:rPr>
              <a:t>), </a:t>
            </a:r>
            <a:r>
              <a:rPr lang="ko-KR" altLang="en-US" sz="1100" dirty="0" smtClean="0">
                <a:solidFill>
                  <a:srgbClr val="000000"/>
                </a:solidFill>
              </a:rPr>
              <a:t>게임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1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6774611" cy="28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비동기 </a:t>
            </a:r>
            <a:r>
              <a:rPr lang="ko-KR" altLang="en-US" sz="1100" dirty="0">
                <a:solidFill>
                  <a:srgbClr val="000000"/>
                </a:solidFill>
              </a:rPr>
              <a:t>호출 </a:t>
            </a:r>
            <a:r>
              <a:rPr lang="ko-KR" altLang="en-US" sz="1100" dirty="0" smtClean="0">
                <a:solidFill>
                  <a:srgbClr val="000000"/>
                </a:solidFill>
              </a:rPr>
              <a:t>지원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err="1" smtClean="0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는 비동기 호출을 지원하여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클라이언트가 서버의 응답을 기다리지 않고 다른 작업을 수행할 수 </a:t>
            </a:r>
            <a:r>
              <a:rPr lang="ko-KR" altLang="en-US" sz="1100" dirty="0" smtClean="0">
                <a:solidFill>
                  <a:srgbClr val="000000"/>
                </a:solidFill>
              </a:rPr>
              <a:t>있음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이는 </a:t>
            </a:r>
            <a:r>
              <a:rPr lang="ko-KR" altLang="en-US" sz="1100" dirty="0">
                <a:solidFill>
                  <a:srgbClr val="000000"/>
                </a:solidFill>
              </a:rPr>
              <a:t>효율적인 자원 사용을 가능하게 </a:t>
            </a:r>
            <a:r>
              <a:rPr lang="ko-KR" altLang="en-US" sz="1100" dirty="0" smtClean="0">
                <a:solidFill>
                  <a:srgbClr val="000000"/>
                </a:solidFill>
              </a:rPr>
              <a:t>함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en-US" altLang="ko-KR" sz="1100" dirty="0" err="1">
                <a:solidFill>
                  <a:srgbClr val="000000"/>
                </a:solidFill>
              </a:rPr>
              <a:t>gRPC</a:t>
            </a:r>
            <a:r>
              <a:rPr lang="ko-KR" altLang="en-US" sz="1100" dirty="0">
                <a:solidFill>
                  <a:srgbClr val="000000"/>
                </a:solidFill>
              </a:rPr>
              <a:t>는 클라이언트가 비동기 방식으로 서버에 요청을 보낼 수 있도록 다양한 </a:t>
            </a:r>
            <a:r>
              <a:rPr lang="en-US" altLang="ko-KR" sz="1100" dirty="0">
                <a:solidFill>
                  <a:srgbClr val="000000"/>
                </a:solidFill>
              </a:rPr>
              <a:t>API</a:t>
            </a:r>
            <a:r>
              <a:rPr lang="ko-KR" altLang="en-US" sz="1100" dirty="0">
                <a:solidFill>
                  <a:srgbClr val="000000"/>
                </a:solidFill>
              </a:rPr>
              <a:t>를 </a:t>
            </a:r>
            <a:r>
              <a:rPr lang="ko-KR" altLang="en-US" sz="1100" dirty="0" smtClean="0">
                <a:solidFill>
                  <a:srgbClr val="000000"/>
                </a:solidFill>
              </a:rPr>
              <a:t>제공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클라이언트는 </a:t>
            </a:r>
            <a:r>
              <a:rPr lang="ko-KR" altLang="en-US" sz="1100" dirty="0">
                <a:solidFill>
                  <a:srgbClr val="000000"/>
                </a:solidFill>
              </a:rPr>
              <a:t>서버로부터 응답을 받을 준비가 되었을 때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</a:rPr>
              <a:t>해당 응답을 처리할 수 </a:t>
            </a:r>
            <a:r>
              <a:rPr lang="ko-KR" altLang="en-US" sz="1100" dirty="0" smtClean="0">
                <a:solidFill>
                  <a:srgbClr val="000000"/>
                </a:solidFill>
              </a:rPr>
              <a:t>있음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비동기 호출은 일반적으로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콜백</a:t>
            </a:r>
            <a:r>
              <a:rPr lang="en-US" altLang="ko-KR" sz="1100" dirty="0" smtClean="0">
                <a:solidFill>
                  <a:srgbClr val="000000"/>
                </a:solidFill>
              </a:rPr>
              <a:t>, Future, Promise</a:t>
            </a:r>
            <a:r>
              <a:rPr lang="ko-KR" altLang="en-US" sz="1100" dirty="0" smtClean="0">
                <a:solidFill>
                  <a:srgbClr val="000000"/>
                </a:solidFill>
              </a:rPr>
              <a:t>와 같은 패턴을 사용하여 구현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장점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응답 대기 시간 감소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비동기를 통해 응답을 기다리지 않음</a:t>
            </a:r>
            <a:r>
              <a:rPr lang="en-US" altLang="ko-KR" sz="1100" dirty="0" smtClean="0">
                <a:solidFill>
                  <a:srgbClr val="000000"/>
                </a:solidFill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</a:rPr>
              <a:t>전체적인 처리 시간 단축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자원 효율성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서버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클라이언트 모두 비동기로 작업 수행하므로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자원 활용도 높음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 smtClean="0"/>
              <a:t>gRPC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268" y="905188"/>
            <a:ext cx="7728398" cy="387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보안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TLS(</a:t>
            </a:r>
            <a:r>
              <a:rPr lang="ko-KR" altLang="en-US" sz="1100" dirty="0" smtClean="0">
                <a:solidFill>
                  <a:srgbClr val="000000"/>
                </a:solidFill>
              </a:rPr>
              <a:t>전송 계층 보안</a:t>
            </a:r>
            <a:r>
              <a:rPr lang="en-US" altLang="ko-KR" sz="1100" dirty="0" smtClean="0">
                <a:solidFill>
                  <a:srgbClr val="000000"/>
                </a:solidFill>
              </a:rPr>
              <a:t>)</a:t>
            </a: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암호화</a:t>
            </a:r>
            <a:r>
              <a:rPr lang="en-US" altLang="ko-KR" sz="1100" dirty="0" smtClean="0">
                <a:solidFill>
                  <a:srgbClr val="000000"/>
                </a:solidFill>
              </a:rPr>
              <a:t>: TLS</a:t>
            </a:r>
            <a:r>
              <a:rPr lang="ko-KR" altLang="en-US" sz="1100" dirty="0" smtClean="0">
                <a:solidFill>
                  <a:srgbClr val="000000"/>
                </a:solidFill>
              </a:rPr>
              <a:t>를 사용하여 데이터 전송을 암호화 함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인증</a:t>
            </a:r>
            <a:r>
              <a:rPr lang="en-US" altLang="ko-KR" sz="1100" dirty="0" smtClean="0">
                <a:solidFill>
                  <a:srgbClr val="000000"/>
                </a:solidFill>
              </a:rPr>
              <a:t>: TLS</a:t>
            </a:r>
            <a:r>
              <a:rPr lang="ko-KR" altLang="en-US" sz="1100" dirty="0" smtClean="0">
                <a:solidFill>
                  <a:srgbClr val="000000"/>
                </a:solidFill>
              </a:rPr>
              <a:t>는 클라이언트와 서버 간의 상호 인증을 지원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인증 및 권한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JWT(JSON Web Tokens) : JWT</a:t>
            </a:r>
            <a:r>
              <a:rPr lang="ko-KR" altLang="en-US" sz="1100" dirty="0" smtClean="0">
                <a:solidFill>
                  <a:srgbClr val="000000"/>
                </a:solidFill>
              </a:rPr>
              <a:t>와 같은 토큰 기반 인증 사용 가능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클라이언트가 서버에 요청 시 </a:t>
            </a:r>
            <a:r>
              <a:rPr lang="en-US" altLang="ko-KR" sz="1100" dirty="0" smtClean="0">
                <a:solidFill>
                  <a:srgbClr val="000000"/>
                </a:solidFill>
              </a:rPr>
              <a:t>JWT</a:t>
            </a:r>
            <a:r>
              <a:rPr lang="ko-KR" altLang="en-US" sz="1100" dirty="0" smtClean="0">
                <a:solidFill>
                  <a:srgbClr val="000000"/>
                </a:solidFill>
              </a:rPr>
              <a:t>를 포함시켜 서버가 요청을 인증할 수 있도록 함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OAuth2: OAuth2</a:t>
            </a:r>
            <a:r>
              <a:rPr lang="ko-KR" altLang="en-US" sz="1100" dirty="0" smtClean="0">
                <a:solidFill>
                  <a:srgbClr val="000000"/>
                </a:solidFill>
              </a:rPr>
              <a:t>와 같은 인증 프로토콜을 통해 외부 서비스와의 통합도 지원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</a:rPr>
              <a:t>SSL/TLS </a:t>
            </a:r>
            <a:r>
              <a:rPr lang="ko-KR" altLang="en-US" sz="1100" dirty="0" smtClean="0">
                <a:solidFill>
                  <a:srgbClr val="000000"/>
                </a:solidFill>
              </a:rPr>
              <a:t>인증서 관리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자체 서명 인증서</a:t>
            </a: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개발 및 테스트 환경에서는 자체 서명된 인증서 사용 가능</a:t>
            </a:r>
            <a:r>
              <a:rPr lang="en-US" altLang="ko-KR" sz="1100" dirty="0" smtClean="0">
                <a:solidFill>
                  <a:srgbClr val="000000"/>
                </a:solidFill>
              </a:rPr>
              <a:t>.</a:t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en-US" altLang="ko-KR" sz="1100" dirty="0" smtClean="0">
                <a:solidFill>
                  <a:srgbClr val="000000"/>
                </a:solidFill>
              </a:rPr>
              <a:t>CA(Certificate Authority)</a:t>
            </a:r>
            <a:r>
              <a:rPr lang="ko-KR" altLang="en-US" sz="1100" dirty="0" smtClean="0">
                <a:solidFill>
                  <a:srgbClr val="000000"/>
                </a:solidFill>
              </a:rPr>
              <a:t>에서 발급한 인증서로 대체 가능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085850" lvl="2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</a:rPr>
              <a:t>인증서 검증</a:t>
            </a:r>
            <a:r>
              <a:rPr lang="en-US" altLang="ko-KR" sz="1100" dirty="0" smtClean="0">
                <a:solidFill>
                  <a:srgbClr val="000000"/>
                </a:solidFill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</a:rPr>
              <a:t>클라이언트가 서버의 인증서를 검증할 수 있도록 하며</a:t>
            </a:r>
            <a:r>
              <a:rPr lang="en-US" altLang="ko-KR" sz="1100" dirty="0" smtClean="0">
                <a:solidFill>
                  <a:srgbClr val="000000"/>
                </a:solidFill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</a:rPr>
              <a:t>신뢰할 수 없는 서버와의 연결을 방지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lvl="2">
              <a:spcAft>
                <a:spcPts val="1000"/>
              </a:spcAft>
            </a:pPr>
            <a:endParaRPr lang="en-US" altLang="ko-KR" sz="1100" dirty="0">
              <a:solidFill>
                <a:srgbClr val="000000"/>
              </a:solidFill>
            </a:endParaRPr>
          </a:p>
          <a:p>
            <a:pPr>
              <a:spcAft>
                <a:spcPts val="100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다양한 보안 기능을 통해 클라이언트와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서버간의</a:t>
            </a:r>
            <a:r>
              <a:rPr lang="ko-KR" altLang="en-US" sz="1100" dirty="0" smtClean="0">
                <a:solidFill>
                  <a:srgbClr val="000000"/>
                </a:solidFill>
              </a:rPr>
              <a:t> 안전한 통신 보장</a:t>
            </a:r>
            <a:endParaRPr lang="en-US" altLang="ko-KR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9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231</Words>
  <Application>Microsoft Office PowerPoint</Application>
  <PresentationFormat>화면 슬라이드 쇼(16:9)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byramu08@gmail.com</cp:lastModifiedBy>
  <cp:revision>20</cp:revision>
  <dcterms:created xsi:type="dcterms:W3CDTF">2024-10-17T10:23:43Z</dcterms:created>
  <dcterms:modified xsi:type="dcterms:W3CDTF">2024-11-01T13:12:15Z</dcterms:modified>
</cp:coreProperties>
</file>