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6341"/>
  </p:normalViewPr>
  <p:slideViewPr>
    <p:cSldViewPr snapToGrid="0" snapToObjects="1">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BF0A60-03C3-A049-9B25-63598477C50B}" type="datetimeFigureOut">
              <a:rPr kumimoji="1" lang="zh-CN" altLang="en-US" smtClean="0"/>
              <a:t>2017/12/22</a:t>
            </a:fld>
            <a:endParaRPr kumimoji="1" lang="zh-CN" altLang="en-US"/>
          </a:p>
        </p:txBody>
      </p:sp>
      <p:sp>
        <p:nvSpPr>
          <p:cNvPr id="5" name="Footer Placeholder 4"/>
          <p:cNvSpPr>
            <a:spLocks noGrp="1"/>
          </p:cNvSpPr>
          <p:nvPr>
            <p:ph type="ftr" sz="quarter" idx="11"/>
          </p:nvPr>
        </p:nvSpPr>
        <p:spPr>
          <a:xfrm>
            <a:off x="1371600" y="4323845"/>
            <a:ext cx="6400800" cy="365125"/>
          </a:xfrm>
        </p:spPr>
        <p:txBody>
          <a:bodyPr/>
          <a:lstStyle/>
          <a:p>
            <a:endParaRPr kumimoji="1" lang="zh-CN" altLang="en-US"/>
          </a:p>
        </p:txBody>
      </p:sp>
      <p:sp>
        <p:nvSpPr>
          <p:cNvPr id="6" name="Slide Number Placeholder 5"/>
          <p:cNvSpPr>
            <a:spLocks noGrp="1"/>
          </p:cNvSpPr>
          <p:nvPr>
            <p:ph type="sldNum" sz="quarter" idx="12"/>
          </p:nvPr>
        </p:nvSpPr>
        <p:spPr>
          <a:xfrm>
            <a:off x="8077200" y="1430866"/>
            <a:ext cx="2743200" cy="365125"/>
          </a:xfrm>
        </p:spPr>
        <p:txBody>
          <a:bodyPr/>
          <a:lstStyle/>
          <a:p>
            <a:fld id="{5A517ABB-0905-2F43-AFD7-86D88206D858}" type="slidenum">
              <a:rPr kumimoji="1" lang="zh-CN" altLang="en-US" smtClean="0"/>
              <a:t>‹#›</a:t>
            </a:fld>
            <a:endParaRPr kumimoji="1" lang="zh-CN" altLang="en-US"/>
          </a:p>
        </p:txBody>
      </p:sp>
    </p:spTree>
    <p:extLst>
      <p:ext uri="{BB962C8B-B14F-4D97-AF65-F5344CB8AC3E}">
        <p14:creationId xmlns:p14="http://schemas.microsoft.com/office/powerpoint/2010/main" val="1948921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BF0A60-03C3-A049-9B25-63598477C50B}" type="datetimeFigureOut">
              <a:rPr kumimoji="1" lang="zh-CN" altLang="en-US" smtClean="0"/>
              <a:t>2017/12/22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A517ABB-0905-2F43-AFD7-86D88206D858}" type="slidenum">
              <a:rPr kumimoji="1" lang="zh-CN" altLang="en-US" smtClean="0"/>
              <a:t>‹#›</a:t>
            </a:fld>
            <a:endParaRPr kumimoji="1" lang="zh-CN" altLang="en-US"/>
          </a:p>
        </p:txBody>
      </p:sp>
    </p:spTree>
    <p:extLst>
      <p:ext uri="{BB962C8B-B14F-4D97-AF65-F5344CB8AC3E}">
        <p14:creationId xmlns:p14="http://schemas.microsoft.com/office/powerpoint/2010/main" val="199494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题注">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BF0A60-03C3-A049-9B25-63598477C50B}" type="datetimeFigureOut">
              <a:rPr kumimoji="1" lang="zh-CN" altLang="en-US" smtClean="0"/>
              <a:t>2017/12/22</a:t>
            </a:fld>
            <a:endParaRPr kumimoji="1" lang="zh-CN"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5A517ABB-0905-2F43-AFD7-86D88206D858}" type="slidenum">
              <a:rPr kumimoji="1" lang="zh-CN" altLang="en-US" smtClean="0"/>
              <a:t>‹#›</a:t>
            </a:fld>
            <a:endParaRPr kumimoji="1" lang="zh-CN" altLang="en-US"/>
          </a:p>
        </p:txBody>
      </p:sp>
    </p:spTree>
    <p:extLst>
      <p:ext uri="{BB962C8B-B14F-4D97-AF65-F5344CB8AC3E}">
        <p14:creationId xmlns:p14="http://schemas.microsoft.com/office/powerpoint/2010/main" val="455746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标题的引述">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BF0A60-03C3-A049-9B25-63598477C50B}" type="datetimeFigureOut">
              <a:rPr kumimoji="1" lang="zh-CN" altLang="en-US" smtClean="0"/>
              <a:t>2017/12/22</a:t>
            </a:fld>
            <a:endParaRPr kumimoji="1" lang="zh-CN"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5A517ABB-0905-2F43-AFD7-86D88206D858}" type="slidenum">
              <a:rPr kumimoji="1" lang="zh-CN" altLang="en-US" smtClean="0"/>
              <a:t>‹#›</a:t>
            </a:fld>
            <a:endParaRPr kumimoji="1" lang="zh-CN"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6236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BF0A60-03C3-A049-9B25-63598477C50B}" type="datetimeFigureOut">
              <a:rPr kumimoji="1" lang="zh-CN" altLang="en-US" smtClean="0"/>
              <a:t>2017/12/22</a:t>
            </a:fld>
            <a:endParaRPr kumimoji="1" lang="zh-CN" altLang="en-US"/>
          </a:p>
        </p:txBody>
      </p:sp>
      <p:sp>
        <p:nvSpPr>
          <p:cNvPr id="6" name="Footer Placeholder 5"/>
          <p:cNvSpPr>
            <a:spLocks noGrp="1"/>
          </p:cNvSpPr>
          <p:nvPr>
            <p:ph type="ftr" sz="quarter" idx="11"/>
          </p:nvPr>
        </p:nvSpPr>
        <p:spPr>
          <a:xfrm>
            <a:off x="685800" y="378883"/>
            <a:ext cx="6991492" cy="365125"/>
          </a:xfrm>
        </p:spPr>
        <p:txBody>
          <a:bodyPr/>
          <a:lstStyle/>
          <a:p>
            <a:endParaRPr kumimoji="1"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5A517ABB-0905-2F43-AFD7-86D88206D858}" type="slidenum">
              <a:rPr kumimoji="1" lang="zh-CN" altLang="en-US" smtClean="0"/>
              <a:t>‹#›</a:t>
            </a:fld>
            <a:endParaRPr kumimoji="1" lang="zh-CN" altLang="en-US"/>
          </a:p>
        </p:txBody>
      </p:sp>
    </p:spTree>
    <p:extLst>
      <p:ext uri="{BB962C8B-B14F-4D97-AF65-F5344CB8AC3E}">
        <p14:creationId xmlns:p14="http://schemas.microsoft.com/office/powerpoint/2010/main" val="581651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BF0A60-03C3-A049-9B25-63598477C50B}" type="datetimeFigureOut">
              <a:rPr kumimoji="1" lang="zh-CN" altLang="en-US" smtClean="0"/>
              <a:t>2017/12/22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A517ABB-0905-2F43-AFD7-86D88206D858}" type="slidenum">
              <a:rPr kumimoji="1" lang="zh-CN" altLang="en-US" smtClean="0"/>
              <a:t>‹#›</a:t>
            </a:fld>
            <a:endParaRPr kumimoji="1" lang="zh-CN" altLang="en-US"/>
          </a:p>
        </p:txBody>
      </p:sp>
    </p:spTree>
    <p:extLst>
      <p:ext uri="{BB962C8B-B14F-4D97-AF65-F5344CB8AC3E}">
        <p14:creationId xmlns:p14="http://schemas.microsoft.com/office/powerpoint/2010/main" val="473804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BF0A60-03C3-A049-9B25-63598477C50B}" type="datetimeFigureOut">
              <a:rPr kumimoji="1" lang="zh-CN" altLang="en-US" smtClean="0"/>
              <a:t>2017/12/22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A517ABB-0905-2F43-AFD7-86D88206D858}" type="slidenum">
              <a:rPr kumimoji="1" lang="zh-CN" altLang="en-US" smtClean="0"/>
              <a:t>‹#›</a:t>
            </a:fld>
            <a:endParaRPr kumimoji="1" lang="zh-CN" altLang="en-US"/>
          </a:p>
        </p:txBody>
      </p:sp>
    </p:spTree>
    <p:extLst>
      <p:ext uri="{BB962C8B-B14F-4D97-AF65-F5344CB8AC3E}">
        <p14:creationId xmlns:p14="http://schemas.microsoft.com/office/powerpoint/2010/main" val="361876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BF0A60-03C3-A049-9B25-63598477C50B}" type="datetimeFigureOut">
              <a:rPr kumimoji="1" lang="zh-CN" altLang="en-US" smtClean="0"/>
              <a:t>2017/12/22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A517ABB-0905-2F43-AFD7-86D88206D858}" type="slidenum">
              <a:rPr kumimoji="1" lang="zh-CN" altLang="en-US" smtClean="0"/>
              <a:t>‹#›</a:t>
            </a:fld>
            <a:endParaRPr kumimoji="1" lang="zh-CN" altLang="en-US"/>
          </a:p>
        </p:txBody>
      </p:sp>
    </p:spTree>
    <p:extLst>
      <p:ext uri="{BB962C8B-B14F-4D97-AF65-F5344CB8AC3E}">
        <p14:creationId xmlns:p14="http://schemas.microsoft.com/office/powerpoint/2010/main" val="389874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BF0A60-03C3-A049-9B25-63598477C50B}" type="datetimeFigureOut">
              <a:rPr kumimoji="1" lang="zh-CN" altLang="en-US" smtClean="0"/>
              <a:t>2017/12/22</a:t>
            </a:fld>
            <a:endParaRPr kumimoji="1" lang="zh-CN" altLang="en-US"/>
          </a:p>
        </p:txBody>
      </p:sp>
      <p:sp>
        <p:nvSpPr>
          <p:cNvPr id="5" name="Footer Placeholder 4"/>
          <p:cNvSpPr>
            <a:spLocks noGrp="1"/>
          </p:cNvSpPr>
          <p:nvPr>
            <p:ph type="ftr" sz="quarter" idx="11"/>
          </p:nvPr>
        </p:nvSpPr>
        <p:spPr>
          <a:xfrm>
            <a:off x="685800" y="381000"/>
            <a:ext cx="6991492" cy="365125"/>
          </a:xfrm>
        </p:spPr>
        <p:txBody>
          <a:bodyPr/>
          <a:lstStyle/>
          <a:p>
            <a:endParaRPr kumimoji="1"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5A517ABB-0905-2F43-AFD7-86D88206D858}" type="slidenum">
              <a:rPr kumimoji="1" lang="zh-CN" altLang="en-US" smtClean="0"/>
              <a:t>‹#›</a:t>
            </a:fld>
            <a:endParaRPr kumimoji="1" lang="zh-CN" altLang="en-US"/>
          </a:p>
        </p:txBody>
      </p:sp>
    </p:spTree>
    <p:extLst>
      <p:ext uri="{BB962C8B-B14F-4D97-AF65-F5344CB8AC3E}">
        <p14:creationId xmlns:p14="http://schemas.microsoft.com/office/powerpoint/2010/main" val="64261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BF0A60-03C3-A049-9B25-63598477C50B}" type="datetimeFigureOut">
              <a:rPr kumimoji="1" lang="zh-CN" altLang="en-US" smtClean="0"/>
              <a:t>2017/12/22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A517ABB-0905-2F43-AFD7-86D88206D858}" type="slidenum">
              <a:rPr kumimoji="1" lang="zh-CN" altLang="en-US" smtClean="0"/>
              <a:t>‹#›</a:t>
            </a:fld>
            <a:endParaRPr kumimoji="1" lang="zh-CN" altLang="en-US"/>
          </a:p>
        </p:txBody>
      </p:sp>
    </p:spTree>
    <p:extLst>
      <p:ext uri="{BB962C8B-B14F-4D97-AF65-F5344CB8AC3E}">
        <p14:creationId xmlns:p14="http://schemas.microsoft.com/office/powerpoint/2010/main" val="2110680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BF0A60-03C3-A049-9B25-63598477C50B}" type="datetimeFigureOut">
              <a:rPr kumimoji="1" lang="zh-CN" altLang="en-US" smtClean="0"/>
              <a:t>2017/12/22</a:t>
            </a:fld>
            <a:endParaRPr kumimoji="1" lang="zh-CN" altLang="en-US"/>
          </a:p>
        </p:txBody>
      </p:sp>
      <p:sp>
        <p:nvSpPr>
          <p:cNvPr id="5" name="Footer Placeholder 4"/>
          <p:cNvSpPr>
            <a:spLocks noGrp="1"/>
          </p:cNvSpPr>
          <p:nvPr>
            <p:ph type="ftr" sz="quarter" idx="11"/>
          </p:nvPr>
        </p:nvSpPr>
        <p:spPr>
          <a:xfrm>
            <a:off x="685800" y="381001"/>
            <a:ext cx="6991492" cy="364065"/>
          </a:xfrm>
        </p:spPr>
        <p:txBody>
          <a:bodyPr/>
          <a:lstStyle/>
          <a:p>
            <a:endParaRPr kumimoji="1"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5A517ABB-0905-2F43-AFD7-86D88206D858}" type="slidenum">
              <a:rPr kumimoji="1" lang="zh-CN" altLang="en-US" smtClean="0"/>
              <a:t>‹#›</a:t>
            </a:fld>
            <a:endParaRPr kumimoji="1" lang="zh-CN" altLang="en-US"/>
          </a:p>
        </p:txBody>
      </p:sp>
    </p:spTree>
    <p:extLst>
      <p:ext uri="{BB962C8B-B14F-4D97-AF65-F5344CB8AC3E}">
        <p14:creationId xmlns:p14="http://schemas.microsoft.com/office/powerpoint/2010/main" val="206433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48BF0A60-03C3-A049-9B25-63598477C50B}" type="datetimeFigureOut">
              <a:rPr kumimoji="1" lang="zh-CN" altLang="en-US" smtClean="0"/>
              <a:t>2017/12/22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A517ABB-0905-2F43-AFD7-86D88206D858}" type="slidenum">
              <a:rPr kumimoji="1" lang="zh-CN" altLang="en-US" smtClean="0"/>
              <a:t>‹#›</a:t>
            </a:fld>
            <a:endParaRPr kumimoji="1" lang="zh-CN" altLang="en-US"/>
          </a:p>
        </p:txBody>
      </p:sp>
    </p:spTree>
    <p:extLst>
      <p:ext uri="{BB962C8B-B14F-4D97-AF65-F5344CB8AC3E}">
        <p14:creationId xmlns:p14="http://schemas.microsoft.com/office/powerpoint/2010/main" val="492929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48BF0A60-03C3-A049-9B25-63598477C50B}" type="datetimeFigureOut">
              <a:rPr kumimoji="1" lang="zh-CN" altLang="en-US" smtClean="0"/>
              <a:t>2017/12/22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A517ABB-0905-2F43-AFD7-86D88206D858}" type="slidenum">
              <a:rPr kumimoji="1" lang="zh-CN" altLang="en-US" smtClean="0"/>
              <a:t>‹#›</a:t>
            </a:fld>
            <a:endParaRPr kumimoji="1" lang="zh-CN" altLang="en-US"/>
          </a:p>
        </p:txBody>
      </p:sp>
    </p:spTree>
    <p:extLst>
      <p:ext uri="{BB962C8B-B14F-4D97-AF65-F5344CB8AC3E}">
        <p14:creationId xmlns:p14="http://schemas.microsoft.com/office/powerpoint/2010/main" val="182956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BF0A60-03C3-A049-9B25-63598477C50B}" type="datetimeFigureOut">
              <a:rPr kumimoji="1" lang="zh-CN" altLang="en-US" smtClean="0"/>
              <a:t>2017/12/22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A517ABB-0905-2F43-AFD7-86D88206D858}" type="slidenum">
              <a:rPr kumimoji="1" lang="zh-CN" altLang="en-US" smtClean="0"/>
              <a:t>‹#›</a:t>
            </a:fld>
            <a:endParaRPr kumimoji="1" lang="zh-CN" altLang="en-US"/>
          </a:p>
        </p:txBody>
      </p:sp>
    </p:spTree>
    <p:extLst>
      <p:ext uri="{BB962C8B-B14F-4D97-AF65-F5344CB8AC3E}">
        <p14:creationId xmlns:p14="http://schemas.microsoft.com/office/powerpoint/2010/main" val="178614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F0A60-03C3-A049-9B25-63598477C50B}" type="datetimeFigureOut">
              <a:rPr kumimoji="1" lang="zh-CN" altLang="en-US" smtClean="0"/>
              <a:t>2017/12/22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5A517ABB-0905-2F43-AFD7-86D88206D858}" type="slidenum">
              <a:rPr kumimoji="1" lang="zh-CN" altLang="en-US" smtClean="0"/>
              <a:t>‹#›</a:t>
            </a:fld>
            <a:endParaRPr kumimoji="1" lang="zh-CN" altLang="en-US"/>
          </a:p>
        </p:txBody>
      </p:sp>
    </p:spTree>
    <p:extLst>
      <p:ext uri="{BB962C8B-B14F-4D97-AF65-F5344CB8AC3E}">
        <p14:creationId xmlns:p14="http://schemas.microsoft.com/office/powerpoint/2010/main" val="9842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BF0A60-03C3-A049-9B25-63598477C50B}" type="datetimeFigureOut">
              <a:rPr kumimoji="1" lang="zh-CN" altLang="en-US" smtClean="0"/>
              <a:t>2017/12/22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A517ABB-0905-2F43-AFD7-86D88206D858}" type="slidenum">
              <a:rPr kumimoji="1" lang="zh-CN" altLang="en-US" smtClean="0"/>
              <a:t>‹#›</a:t>
            </a:fld>
            <a:endParaRPr kumimoji="1" lang="zh-CN" altLang="en-US"/>
          </a:p>
        </p:txBody>
      </p:sp>
    </p:spTree>
    <p:extLst>
      <p:ext uri="{BB962C8B-B14F-4D97-AF65-F5344CB8AC3E}">
        <p14:creationId xmlns:p14="http://schemas.microsoft.com/office/powerpoint/2010/main" val="66759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BF0A60-03C3-A049-9B25-63598477C50B}" type="datetimeFigureOut">
              <a:rPr kumimoji="1" lang="zh-CN" altLang="en-US" smtClean="0"/>
              <a:t>2017/12/22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A517ABB-0905-2F43-AFD7-86D88206D858}" type="slidenum">
              <a:rPr kumimoji="1" lang="zh-CN" altLang="en-US" smtClean="0"/>
              <a:t>‹#›</a:t>
            </a:fld>
            <a:endParaRPr kumimoji="1" lang="zh-CN" altLang="en-US"/>
          </a:p>
        </p:txBody>
      </p:sp>
    </p:spTree>
    <p:extLst>
      <p:ext uri="{BB962C8B-B14F-4D97-AF65-F5344CB8AC3E}">
        <p14:creationId xmlns:p14="http://schemas.microsoft.com/office/powerpoint/2010/main" val="1764793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BF0A60-03C3-A049-9B25-63598477C50B}" type="datetimeFigureOut">
              <a:rPr kumimoji="1" lang="zh-CN" altLang="en-US" smtClean="0"/>
              <a:t>2017/12/22</a:t>
            </a:fld>
            <a:endParaRPr kumimoji="1" lang="zh-CN"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517ABB-0905-2F43-AFD7-86D88206D858}" type="slidenum">
              <a:rPr kumimoji="1" lang="zh-CN" altLang="en-US" smtClean="0"/>
              <a:t>‹#›</a:t>
            </a:fld>
            <a:endParaRPr kumimoji="1" lang="zh-CN" altLang="en-US"/>
          </a:p>
        </p:txBody>
      </p:sp>
    </p:spTree>
    <p:extLst>
      <p:ext uri="{BB962C8B-B14F-4D97-AF65-F5344CB8AC3E}">
        <p14:creationId xmlns:p14="http://schemas.microsoft.com/office/powerpoint/2010/main" val="15448935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a:t>电力窃漏电用户自动识别</a:t>
            </a:r>
            <a:r>
              <a:rPr lang="zh-CN" altLang="zh-CN" dirty="0"/>
              <a:t/>
            </a:r>
            <a:br>
              <a:rPr lang="zh-CN" altLang="zh-CN" dirty="0"/>
            </a:br>
            <a:endParaRPr kumimoji="1" lang="zh-CN" altLang="en-US" dirty="0"/>
          </a:p>
        </p:txBody>
      </p:sp>
      <p:sp>
        <p:nvSpPr>
          <p:cNvPr id="3" name="副标题 2"/>
          <p:cNvSpPr>
            <a:spLocks noGrp="1"/>
          </p:cNvSpPr>
          <p:nvPr>
            <p:ph type="subTitle" idx="1"/>
          </p:nvPr>
        </p:nvSpPr>
        <p:spPr/>
        <p:txBody>
          <a:bodyPr/>
          <a:lstStyle/>
          <a:p>
            <a:r>
              <a:rPr lang="zh-CN" altLang="zh-CN" dirty="0"/>
              <a:t>安阳 王司南 </a:t>
            </a:r>
            <a:endParaRPr kumimoji="1" lang="zh-CN" altLang="en-US" dirty="0"/>
          </a:p>
        </p:txBody>
      </p:sp>
    </p:spTree>
    <p:extLst>
      <p:ext uri="{BB962C8B-B14F-4D97-AF65-F5344CB8AC3E}">
        <p14:creationId xmlns:p14="http://schemas.microsoft.com/office/powerpoint/2010/main" val="1335413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居民漏电模型构筑</a:t>
            </a:r>
            <a:r>
              <a:rPr lang="zh-CN" altLang="zh-CN" dirty="0"/>
              <a:t/>
            </a:r>
            <a:br>
              <a:rPr lang="zh-CN" altLang="zh-CN" dirty="0"/>
            </a:br>
            <a:endParaRPr kumimoji="1" lang="zh-CN" altLang="en-US" dirty="0"/>
          </a:p>
        </p:txBody>
      </p:sp>
      <p:sp>
        <p:nvSpPr>
          <p:cNvPr id="3" name="内容占位符 2"/>
          <p:cNvSpPr>
            <a:spLocks noGrp="1"/>
          </p:cNvSpPr>
          <p:nvPr>
            <p:ph idx="1"/>
          </p:nvPr>
        </p:nvSpPr>
        <p:spPr/>
        <p:txBody>
          <a:bodyPr/>
          <a:lstStyle/>
          <a:p>
            <a:r>
              <a:rPr lang="zh-CN" altLang="zh-CN" dirty="0"/>
              <a:t>即</a:t>
            </a:r>
          </a:p>
          <a:p>
            <a:r>
              <a:rPr lang="en-US" altLang="zh-CN" dirty="0" err="1"/>
              <a:t>Lq</a:t>
            </a:r>
            <a:r>
              <a:rPr lang="en-US" altLang="zh-CN" baseline="-25000" dirty="0" err="1"/>
              <a:t>t</a:t>
            </a:r>
            <a:r>
              <a:rPr lang="en-US" altLang="zh-CN" dirty="0"/>
              <a:t> = </a:t>
            </a:r>
            <a:r>
              <a:rPr lang="en-US" altLang="zh-CN" dirty="0" err="1"/>
              <a:t>ƒ</a:t>
            </a:r>
            <a:r>
              <a:rPr lang="en-US" altLang="zh-CN" dirty="0"/>
              <a:t>(</a:t>
            </a:r>
            <a:r>
              <a:rPr lang="en-US" altLang="zh-CN" dirty="0" err="1"/>
              <a:t>Lf</a:t>
            </a:r>
            <a:r>
              <a:rPr lang="en-US" altLang="zh-CN" baseline="-25000" dirty="0" err="1"/>
              <a:t>t</a:t>
            </a:r>
            <a:r>
              <a:rPr lang="en-US" altLang="zh-CN" dirty="0" err="1"/>
              <a:t>,Ts</a:t>
            </a:r>
            <a:r>
              <a:rPr lang="en-US" altLang="zh-CN" dirty="0"/>
              <a:t>) = k</a:t>
            </a:r>
            <a:r>
              <a:rPr lang="en-US" altLang="zh-CN" baseline="-25000" dirty="0"/>
              <a:t>1</a:t>
            </a:r>
            <a:r>
              <a:rPr lang="en-US" altLang="zh-CN" dirty="0"/>
              <a:t> • </a:t>
            </a:r>
            <a:r>
              <a:rPr lang="en-US" altLang="zh-CN" dirty="0" err="1"/>
              <a:t>Ts</a:t>
            </a:r>
            <a:r>
              <a:rPr lang="en-US" altLang="zh-CN" dirty="0"/>
              <a:t> • Lf</a:t>
            </a:r>
            <a:r>
              <a:rPr lang="en-US" altLang="zh-CN" baseline="-25000" dirty="0"/>
              <a:t>t</a:t>
            </a:r>
            <a:r>
              <a:rPr lang="en-US" altLang="zh-CN" baseline="30000" dirty="0"/>
              <a:t>-1</a:t>
            </a:r>
            <a:r>
              <a:rPr lang="en-US" altLang="zh-CN" dirty="0"/>
              <a:t> </a:t>
            </a:r>
            <a:endParaRPr lang="zh-CN" altLang="zh-CN" dirty="0"/>
          </a:p>
          <a:p>
            <a:r>
              <a:rPr lang="en-US" altLang="zh-CN" dirty="0"/>
              <a:t> </a:t>
            </a:r>
            <a:endParaRPr lang="zh-CN" altLang="zh-CN" dirty="0"/>
          </a:p>
          <a:p>
            <a:r>
              <a:rPr lang="zh-CN" altLang="zh-CN" dirty="0"/>
              <a:t>在此处，定义</a:t>
            </a:r>
            <a:r>
              <a:rPr lang="en-US" altLang="zh-CN" b="1" dirty="0"/>
              <a:t>k</a:t>
            </a:r>
            <a:r>
              <a:rPr lang="en-US" altLang="zh-CN" b="1" baseline="-25000" dirty="0"/>
              <a:t>1</a:t>
            </a:r>
            <a:r>
              <a:rPr lang="zh-CN" altLang="zh-CN" dirty="0"/>
              <a:t>为漏电阈值常数，此处将其设为</a:t>
            </a:r>
            <a:r>
              <a:rPr lang="en-US" altLang="zh-CN" dirty="0"/>
              <a:t>1</a:t>
            </a:r>
            <a:r>
              <a:rPr lang="zh-CN" altLang="zh-CN" dirty="0"/>
              <a:t>。所以原关系式可转换为</a:t>
            </a:r>
          </a:p>
          <a:p>
            <a:r>
              <a:rPr lang="en-US" altLang="zh-CN" dirty="0" err="1"/>
              <a:t>Lq</a:t>
            </a:r>
            <a:r>
              <a:rPr lang="en-US" altLang="zh-CN" baseline="-25000" dirty="0" err="1"/>
              <a:t>t</a:t>
            </a:r>
            <a:r>
              <a:rPr lang="en-US" altLang="zh-CN" dirty="0"/>
              <a:t> = </a:t>
            </a:r>
            <a:r>
              <a:rPr lang="en-US" altLang="zh-CN" dirty="0" err="1"/>
              <a:t>ƒ</a:t>
            </a:r>
            <a:r>
              <a:rPr lang="en-US" altLang="zh-CN" dirty="0"/>
              <a:t>(</a:t>
            </a:r>
            <a:r>
              <a:rPr lang="en-US" altLang="zh-CN" dirty="0" err="1"/>
              <a:t>Lf</a:t>
            </a:r>
            <a:r>
              <a:rPr lang="en-US" altLang="zh-CN" baseline="-25000" dirty="0" err="1"/>
              <a:t>t</a:t>
            </a:r>
            <a:r>
              <a:rPr lang="en-US" altLang="zh-CN" dirty="0" err="1"/>
              <a:t>,Ts</a:t>
            </a:r>
            <a:r>
              <a:rPr lang="en-US" altLang="zh-CN" dirty="0"/>
              <a:t>) = </a:t>
            </a:r>
            <a:r>
              <a:rPr lang="en-US" altLang="zh-CN" dirty="0" err="1"/>
              <a:t>Ts</a:t>
            </a:r>
            <a:r>
              <a:rPr lang="en-US" altLang="zh-CN" dirty="0"/>
              <a:t> • Lf</a:t>
            </a:r>
            <a:r>
              <a:rPr lang="en-US" altLang="zh-CN" baseline="-25000" dirty="0"/>
              <a:t>t</a:t>
            </a:r>
            <a:r>
              <a:rPr lang="en-US" altLang="zh-CN" baseline="30000" dirty="0"/>
              <a:t>-1</a:t>
            </a:r>
            <a:endParaRPr lang="zh-CN" altLang="zh-CN" dirty="0"/>
          </a:p>
          <a:p>
            <a:endParaRPr kumimoji="1" lang="zh-CN" altLang="en-US" dirty="0"/>
          </a:p>
        </p:txBody>
      </p:sp>
    </p:spTree>
    <p:extLst>
      <p:ext uri="{BB962C8B-B14F-4D97-AF65-F5344CB8AC3E}">
        <p14:creationId xmlns:p14="http://schemas.microsoft.com/office/powerpoint/2010/main" val="485557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居民漏电模型构筑</a:t>
            </a:r>
            <a:r>
              <a:rPr lang="zh-CN" altLang="zh-CN" dirty="0"/>
              <a:t/>
            </a:r>
            <a:br>
              <a:rPr lang="zh-CN" altLang="zh-CN" dirty="0"/>
            </a:br>
            <a:endParaRPr kumimoji="1" lang="zh-CN" altLang="en-US" dirty="0"/>
          </a:p>
        </p:txBody>
      </p:sp>
      <p:sp>
        <p:nvSpPr>
          <p:cNvPr id="3" name="内容占位符 2"/>
          <p:cNvSpPr>
            <a:spLocks noGrp="1"/>
          </p:cNvSpPr>
          <p:nvPr>
            <p:ph idx="1"/>
          </p:nvPr>
        </p:nvSpPr>
        <p:spPr/>
        <p:txBody>
          <a:bodyPr/>
          <a:lstStyle/>
          <a:p>
            <a:r>
              <a:rPr lang="zh-CN" altLang="zh-CN" b="1" dirty="0"/>
              <a:t>漏电相似度：</a:t>
            </a:r>
            <a:endParaRPr lang="zh-CN" altLang="zh-CN" dirty="0"/>
          </a:p>
          <a:p>
            <a:r>
              <a:rPr lang="zh-CN" altLang="zh-CN" dirty="0"/>
              <a:t>在漏电时，瞬时电流不平衡几率</a:t>
            </a:r>
            <a:r>
              <a:rPr lang="en-US" altLang="zh-CN" b="1" dirty="0"/>
              <a:t>If</a:t>
            </a:r>
            <a:r>
              <a:rPr lang="zh-CN" altLang="zh-CN" dirty="0"/>
              <a:t>为几乎</a:t>
            </a:r>
            <a:r>
              <a:rPr lang="en-US" altLang="zh-CN" dirty="0"/>
              <a:t>100%</a:t>
            </a:r>
            <a:r>
              <a:rPr lang="zh-CN" altLang="zh-CN" dirty="0"/>
              <a:t>，瞬时电流复零但短时间后（</a:t>
            </a:r>
            <a:r>
              <a:rPr lang="en-US" altLang="zh-CN" dirty="0"/>
              <a:t>300s</a:t>
            </a:r>
            <a:r>
              <a:rPr lang="zh-CN" altLang="zh-CN" dirty="0"/>
              <a:t>）重现的概率</a:t>
            </a:r>
            <a:r>
              <a:rPr lang="en-US" altLang="zh-CN" b="1" dirty="0" err="1"/>
              <a:t>Zt</a:t>
            </a:r>
            <a:r>
              <a:rPr lang="zh-CN" altLang="zh-CN" dirty="0"/>
              <a:t>近似</a:t>
            </a:r>
            <a:r>
              <a:rPr lang="en-US" altLang="zh-CN" dirty="0"/>
              <a:t>95%</a:t>
            </a:r>
            <a:r>
              <a:rPr lang="zh-CN" altLang="zh-CN" dirty="0"/>
              <a:t>，相电流过负荷</a:t>
            </a:r>
            <a:r>
              <a:rPr lang="en-US" altLang="zh-CN" b="1" dirty="0"/>
              <a:t>Of</a:t>
            </a:r>
            <a:r>
              <a:rPr lang="zh-CN" altLang="zh-CN" dirty="0"/>
              <a:t>的概率为</a:t>
            </a:r>
            <a:r>
              <a:rPr lang="en-US" altLang="zh-CN" dirty="0"/>
              <a:t>45%</a:t>
            </a:r>
            <a:r>
              <a:rPr lang="en-US" altLang="zh-CN" b="1" baseline="30000" dirty="0"/>
              <a:t>*</a:t>
            </a:r>
            <a:r>
              <a:rPr lang="zh-CN" altLang="zh-CN" dirty="0"/>
              <a:t>。</a:t>
            </a:r>
          </a:p>
          <a:p>
            <a:r>
              <a:rPr lang="en-US" altLang="zh-CN" dirty="0"/>
              <a:t> </a:t>
            </a:r>
            <a:endParaRPr lang="zh-CN" altLang="zh-CN" dirty="0"/>
          </a:p>
          <a:p>
            <a:r>
              <a:rPr lang="zh-CN" altLang="zh-CN" dirty="0"/>
              <a:t>当</a:t>
            </a:r>
            <a:r>
              <a:rPr lang="en-US" altLang="zh-CN" dirty="0"/>
              <a:t>If</a:t>
            </a:r>
            <a:r>
              <a:rPr lang="zh-CN" altLang="zh-CN" dirty="0"/>
              <a:t>报警时，可能的情况却不只有漏电，更有可能窃电、故障等。设</a:t>
            </a:r>
            <a:r>
              <a:rPr lang="en-US" altLang="zh-CN" dirty="0"/>
              <a:t>If</a:t>
            </a:r>
            <a:r>
              <a:rPr lang="zh-CN" altLang="zh-CN" dirty="0"/>
              <a:t>发生时发生漏电的概率为</a:t>
            </a:r>
            <a:r>
              <a:rPr lang="en-US" altLang="zh-CN" dirty="0" err="1"/>
              <a:t>Ifq</a:t>
            </a:r>
            <a:r>
              <a:rPr lang="en-US" altLang="zh-CN" dirty="0"/>
              <a:t> = 60%</a:t>
            </a:r>
            <a:r>
              <a:rPr lang="zh-CN" altLang="zh-CN" dirty="0"/>
              <a:t>。</a:t>
            </a:r>
          </a:p>
          <a:p>
            <a:r>
              <a:rPr lang="zh-CN" altLang="zh-CN" dirty="0"/>
              <a:t>行为</a:t>
            </a:r>
            <a:r>
              <a:rPr lang="en-US" altLang="zh-CN" dirty="0" err="1"/>
              <a:t>Zt</a:t>
            </a:r>
            <a:r>
              <a:rPr lang="zh-CN" altLang="zh-CN" dirty="0"/>
              <a:t>具有其独有性，即发生</a:t>
            </a:r>
            <a:r>
              <a:rPr lang="en-US" altLang="zh-CN" dirty="0" err="1"/>
              <a:t>Zt</a:t>
            </a:r>
            <a:r>
              <a:rPr lang="zh-CN" altLang="zh-CN" dirty="0"/>
              <a:t>时可看作发生漏电的概率在</a:t>
            </a:r>
            <a:r>
              <a:rPr lang="en-US" altLang="zh-CN" dirty="0" err="1"/>
              <a:t>Ztq</a:t>
            </a:r>
            <a:r>
              <a:rPr lang="en-US" altLang="zh-CN" dirty="0"/>
              <a:t> = 95%</a:t>
            </a:r>
            <a:r>
              <a:rPr lang="zh-CN" altLang="zh-CN" dirty="0"/>
              <a:t>以上。</a:t>
            </a:r>
          </a:p>
          <a:p>
            <a:r>
              <a:rPr lang="zh-CN" altLang="zh-CN" dirty="0"/>
              <a:t>行为</a:t>
            </a:r>
            <a:r>
              <a:rPr lang="en-US" altLang="zh-CN" dirty="0"/>
              <a:t>Of</a:t>
            </a:r>
            <a:r>
              <a:rPr lang="zh-CN" altLang="zh-CN" dirty="0"/>
              <a:t>具有广泛性，假设发生</a:t>
            </a:r>
            <a:r>
              <a:rPr lang="en-US" altLang="zh-CN" dirty="0"/>
              <a:t>Of</a:t>
            </a:r>
            <a:r>
              <a:rPr lang="zh-CN" altLang="zh-CN" dirty="0"/>
              <a:t>时漏电的可能性为</a:t>
            </a:r>
            <a:r>
              <a:rPr lang="en-US" altLang="zh-CN" dirty="0" err="1"/>
              <a:t>Ofq</a:t>
            </a:r>
            <a:r>
              <a:rPr lang="en-US" altLang="zh-CN" dirty="0"/>
              <a:t> = 30%</a:t>
            </a:r>
            <a:r>
              <a:rPr lang="zh-CN" altLang="zh-CN" dirty="0"/>
              <a:t>。</a:t>
            </a:r>
          </a:p>
          <a:p>
            <a:r>
              <a:rPr lang="zh-CN" altLang="zh-CN" dirty="0"/>
              <a:t>同时，通过生活经验可知</a:t>
            </a:r>
            <a:r>
              <a:rPr lang="en-US" altLang="zh-CN" dirty="0" err="1"/>
              <a:t>Ifq</a:t>
            </a:r>
            <a:r>
              <a:rPr lang="zh-CN" altLang="zh-CN" dirty="0"/>
              <a:t>、</a:t>
            </a:r>
            <a:r>
              <a:rPr lang="en-US" altLang="zh-CN" dirty="0" err="1"/>
              <a:t>Ztq</a:t>
            </a:r>
            <a:r>
              <a:rPr lang="zh-CN" altLang="zh-CN" dirty="0"/>
              <a:t>、</a:t>
            </a:r>
            <a:r>
              <a:rPr lang="en-US" altLang="zh-CN" dirty="0" err="1"/>
              <a:t>Ofq</a:t>
            </a:r>
            <a:r>
              <a:rPr lang="zh-CN" altLang="zh-CN" dirty="0"/>
              <a:t>分别与</a:t>
            </a:r>
            <a:r>
              <a:rPr lang="en-US" altLang="zh-CN" dirty="0"/>
              <a:t>If</a:t>
            </a:r>
            <a:r>
              <a:rPr lang="zh-CN" altLang="zh-CN" dirty="0"/>
              <a:t>、</a:t>
            </a:r>
            <a:r>
              <a:rPr lang="en-US" altLang="zh-CN" dirty="0" err="1"/>
              <a:t>Zt</a:t>
            </a:r>
            <a:r>
              <a:rPr lang="zh-CN" altLang="zh-CN" dirty="0"/>
              <a:t>、</a:t>
            </a:r>
            <a:r>
              <a:rPr lang="en-US" altLang="zh-CN" dirty="0"/>
              <a:t>Of</a:t>
            </a:r>
            <a:r>
              <a:rPr lang="zh-CN" altLang="zh-CN" dirty="0"/>
              <a:t>成正比。</a:t>
            </a:r>
          </a:p>
          <a:p>
            <a:r>
              <a:rPr lang="en-US" altLang="zh-CN" dirty="0"/>
              <a:t>		</a:t>
            </a:r>
            <a:endParaRPr lang="zh-CN" altLang="zh-CN" dirty="0"/>
          </a:p>
          <a:p>
            <a:endParaRPr kumimoji="1" lang="zh-CN" altLang="en-US" dirty="0"/>
          </a:p>
        </p:txBody>
      </p:sp>
    </p:spTree>
    <p:extLst>
      <p:ext uri="{BB962C8B-B14F-4D97-AF65-F5344CB8AC3E}">
        <p14:creationId xmlns:p14="http://schemas.microsoft.com/office/powerpoint/2010/main" val="36277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居民漏电模型构筑</a:t>
            </a:r>
            <a:r>
              <a:rPr lang="zh-CN" altLang="zh-CN" dirty="0"/>
              <a:t/>
            </a:r>
            <a:br>
              <a:rPr lang="zh-CN" altLang="zh-CN" dirty="0"/>
            </a:br>
            <a:endParaRPr kumimoji="1"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因在漏电阈值的模型中，模型</a:t>
            </a:r>
            <a:r>
              <a:rPr lang="en-US" altLang="zh-CN" dirty="0" err="1"/>
              <a:t>Lq</a:t>
            </a:r>
            <a:r>
              <a:rPr lang="en-US" altLang="zh-CN" baseline="-25000" dirty="0" err="1"/>
              <a:t>t</a:t>
            </a:r>
            <a:r>
              <a:rPr lang="zh-CN" altLang="zh-CN" dirty="0"/>
              <a:t>的变化范围极大地受变量</a:t>
            </a:r>
            <a:r>
              <a:rPr lang="en-US" altLang="zh-CN" dirty="0" err="1"/>
              <a:t>Ts</a:t>
            </a:r>
            <a:r>
              <a:rPr lang="zh-CN" altLang="zh-CN" dirty="0"/>
              <a:t>的影响，为保持模型的相对稳定性，我们可以认为</a:t>
            </a:r>
            <a:r>
              <a:rPr lang="en-US" altLang="zh-CN" dirty="0" err="1"/>
              <a:t>Ts</a:t>
            </a:r>
            <a:r>
              <a:rPr lang="zh-CN" altLang="zh-CN" dirty="0"/>
              <a:t>与</a:t>
            </a:r>
            <a:r>
              <a:rPr lang="en-US" altLang="zh-CN" dirty="0" err="1"/>
              <a:t>Zt</a:t>
            </a:r>
            <a:r>
              <a:rPr lang="zh-CN" altLang="zh-CN" dirty="0"/>
              <a:t>、</a:t>
            </a:r>
            <a:r>
              <a:rPr lang="en-US" altLang="zh-CN" dirty="0"/>
              <a:t>If</a:t>
            </a:r>
            <a:r>
              <a:rPr lang="zh-CN" altLang="zh-CN" dirty="0"/>
              <a:t>、</a:t>
            </a:r>
            <a:r>
              <a:rPr lang="en-US" altLang="zh-CN" dirty="0"/>
              <a:t>Of</a:t>
            </a:r>
            <a:r>
              <a:rPr lang="zh-CN" altLang="zh-CN" dirty="0"/>
              <a:t>成正比。</a:t>
            </a:r>
          </a:p>
          <a:p>
            <a:r>
              <a:rPr lang="en-US" altLang="zh-CN" dirty="0"/>
              <a:t>		</a:t>
            </a:r>
            <a:r>
              <a:rPr lang="zh-CN" altLang="zh-CN" dirty="0"/>
              <a:t>则可认为</a:t>
            </a:r>
          </a:p>
          <a:p>
            <a:r>
              <a:rPr lang="en-US" altLang="zh-CN" dirty="0" err="1"/>
              <a:t>Zt</a:t>
            </a:r>
            <a:r>
              <a:rPr lang="en-US" altLang="zh-CN" dirty="0"/>
              <a:t> = </a:t>
            </a:r>
            <a:r>
              <a:rPr lang="en-US" altLang="zh-CN" dirty="0" err="1"/>
              <a:t>ƒ</a:t>
            </a:r>
            <a:r>
              <a:rPr lang="en-US" altLang="zh-CN" dirty="0"/>
              <a:t>(</a:t>
            </a:r>
            <a:r>
              <a:rPr lang="en-US" altLang="zh-CN" dirty="0" err="1"/>
              <a:t>Ts,Ztq</a:t>
            </a:r>
            <a:r>
              <a:rPr lang="en-US" altLang="zh-CN" dirty="0"/>
              <a:t>) = k</a:t>
            </a:r>
            <a:r>
              <a:rPr lang="en-US" altLang="zh-CN" baseline="-25000" dirty="0"/>
              <a:t>2</a:t>
            </a:r>
            <a:r>
              <a:rPr lang="en-US" altLang="zh-CN" dirty="0"/>
              <a:t> • </a:t>
            </a:r>
            <a:r>
              <a:rPr lang="en-US" altLang="zh-CN" dirty="0" err="1"/>
              <a:t>Ts</a:t>
            </a:r>
            <a:r>
              <a:rPr lang="en-US" altLang="zh-CN" dirty="0"/>
              <a:t> • </a:t>
            </a:r>
            <a:r>
              <a:rPr lang="en-US" altLang="zh-CN" dirty="0" err="1"/>
              <a:t>Ztq</a:t>
            </a:r>
            <a:endParaRPr lang="zh-CN" altLang="zh-CN" dirty="0"/>
          </a:p>
          <a:p>
            <a:r>
              <a:rPr lang="en-US" altLang="zh-CN" dirty="0"/>
              <a:t>Of = </a:t>
            </a:r>
            <a:r>
              <a:rPr lang="en-US" altLang="zh-CN" dirty="0" err="1"/>
              <a:t>ƒ</a:t>
            </a:r>
            <a:r>
              <a:rPr lang="en-US" altLang="zh-CN" dirty="0"/>
              <a:t>(</a:t>
            </a:r>
            <a:r>
              <a:rPr lang="en-US" altLang="zh-CN" dirty="0" err="1"/>
              <a:t>Ts,Ofq</a:t>
            </a:r>
            <a:r>
              <a:rPr lang="en-US" altLang="zh-CN" dirty="0"/>
              <a:t>) = k</a:t>
            </a:r>
            <a:r>
              <a:rPr lang="en-US" altLang="zh-CN" baseline="-25000" dirty="0"/>
              <a:t>3</a:t>
            </a:r>
            <a:r>
              <a:rPr lang="en-US" altLang="zh-CN" dirty="0"/>
              <a:t> • </a:t>
            </a:r>
            <a:r>
              <a:rPr lang="en-US" altLang="zh-CN" dirty="0" err="1"/>
              <a:t>Ts</a:t>
            </a:r>
            <a:r>
              <a:rPr lang="en-US" altLang="zh-CN" dirty="0"/>
              <a:t> • </a:t>
            </a:r>
            <a:r>
              <a:rPr lang="en-US" altLang="zh-CN" dirty="0" err="1"/>
              <a:t>Ofq</a:t>
            </a:r>
            <a:endParaRPr lang="zh-CN" altLang="zh-CN" dirty="0"/>
          </a:p>
          <a:p>
            <a:r>
              <a:rPr lang="en-US" altLang="zh-CN" dirty="0"/>
              <a:t>If = </a:t>
            </a:r>
            <a:r>
              <a:rPr lang="en-US" altLang="zh-CN" dirty="0" err="1"/>
              <a:t>ƒ</a:t>
            </a:r>
            <a:r>
              <a:rPr lang="en-US" altLang="zh-CN" dirty="0"/>
              <a:t>(</a:t>
            </a:r>
            <a:r>
              <a:rPr lang="en-US" altLang="zh-CN" dirty="0" err="1"/>
              <a:t>Ts,Ifq</a:t>
            </a:r>
            <a:r>
              <a:rPr lang="en-US" altLang="zh-CN" dirty="0"/>
              <a:t>) = k</a:t>
            </a:r>
            <a:r>
              <a:rPr lang="en-US" altLang="zh-CN" baseline="-25000" dirty="0"/>
              <a:t>4</a:t>
            </a:r>
            <a:r>
              <a:rPr lang="en-US" altLang="zh-CN" dirty="0"/>
              <a:t> • </a:t>
            </a:r>
            <a:r>
              <a:rPr lang="en-US" altLang="zh-CN" dirty="0" err="1"/>
              <a:t>Ts</a:t>
            </a:r>
            <a:r>
              <a:rPr lang="en-US" altLang="zh-CN" dirty="0"/>
              <a:t> • </a:t>
            </a:r>
            <a:r>
              <a:rPr lang="en-US" altLang="zh-CN" dirty="0" err="1"/>
              <a:t>Ifq</a:t>
            </a:r>
            <a:endParaRPr lang="zh-CN" altLang="zh-CN" dirty="0"/>
          </a:p>
          <a:p>
            <a:r>
              <a:rPr lang="en-US" altLang="zh-CN" dirty="0"/>
              <a:t>k</a:t>
            </a:r>
            <a:r>
              <a:rPr lang="en-US" altLang="zh-CN" baseline="-25000" dirty="0"/>
              <a:t>2</a:t>
            </a:r>
            <a:r>
              <a:rPr lang="en-US" altLang="zh-CN" dirty="0"/>
              <a:t>,k</a:t>
            </a:r>
            <a:r>
              <a:rPr lang="en-US" altLang="zh-CN" baseline="-25000" dirty="0"/>
              <a:t>3</a:t>
            </a:r>
            <a:r>
              <a:rPr lang="en-US" altLang="zh-CN" dirty="0"/>
              <a:t>,k</a:t>
            </a:r>
            <a:r>
              <a:rPr lang="en-US" altLang="zh-CN" baseline="-25000" dirty="0"/>
              <a:t>4</a:t>
            </a:r>
            <a:r>
              <a:rPr lang="zh-CN" altLang="zh-CN" dirty="0"/>
              <a:t>称为对</a:t>
            </a:r>
            <a:r>
              <a:rPr lang="en-US" altLang="zh-CN" dirty="0" err="1"/>
              <a:t>Zt</a:t>
            </a:r>
            <a:r>
              <a:rPr lang="zh-CN" altLang="zh-CN" dirty="0"/>
              <a:t>，</a:t>
            </a:r>
            <a:r>
              <a:rPr lang="en-US" altLang="zh-CN" dirty="0"/>
              <a:t>Of</a:t>
            </a:r>
            <a:r>
              <a:rPr lang="zh-CN" altLang="zh-CN" dirty="0"/>
              <a:t>，</a:t>
            </a:r>
            <a:r>
              <a:rPr lang="en-US" altLang="zh-CN" dirty="0"/>
              <a:t>If</a:t>
            </a:r>
            <a:r>
              <a:rPr lang="zh-CN" altLang="zh-CN" dirty="0"/>
              <a:t>的警告加权常数。我们将其与</a:t>
            </a:r>
            <a:r>
              <a:rPr lang="en-US" altLang="zh-CN" dirty="0"/>
              <a:t>k</a:t>
            </a:r>
            <a:r>
              <a:rPr lang="en-US" altLang="zh-CN" baseline="-25000" dirty="0"/>
              <a:t>1</a:t>
            </a:r>
            <a:r>
              <a:rPr lang="zh-CN" altLang="zh-CN" dirty="0"/>
              <a:t>漏电阈值常数持平，设为</a:t>
            </a:r>
            <a:r>
              <a:rPr lang="en-US" altLang="zh-CN" dirty="0"/>
              <a:t>1</a:t>
            </a:r>
            <a:r>
              <a:rPr lang="zh-CN" altLang="zh-CN" dirty="0"/>
              <a:t>。又因为</a:t>
            </a:r>
            <a:r>
              <a:rPr lang="en-US" altLang="zh-CN" dirty="0" err="1"/>
              <a:t>Ztq</a:t>
            </a:r>
            <a:r>
              <a:rPr lang="zh-CN" altLang="zh-CN" dirty="0"/>
              <a:t>、</a:t>
            </a:r>
            <a:r>
              <a:rPr lang="en-US" altLang="zh-CN" dirty="0" err="1"/>
              <a:t>Ofq</a:t>
            </a:r>
            <a:r>
              <a:rPr lang="zh-CN" altLang="zh-CN" dirty="0"/>
              <a:t>、</a:t>
            </a:r>
            <a:r>
              <a:rPr lang="en-US" altLang="zh-CN" dirty="0" err="1"/>
              <a:t>Ifq</a:t>
            </a:r>
            <a:r>
              <a:rPr lang="zh-CN" altLang="zh-CN" dirty="0"/>
              <a:t>已有数据，则原模型可转换为</a:t>
            </a:r>
          </a:p>
          <a:p>
            <a:r>
              <a:rPr lang="en-US" altLang="zh-CN" dirty="0" err="1"/>
              <a:t>Zt</a:t>
            </a:r>
            <a:r>
              <a:rPr lang="en-US" altLang="zh-CN" dirty="0"/>
              <a:t> = </a:t>
            </a:r>
            <a:r>
              <a:rPr lang="en-US" altLang="zh-CN" dirty="0" err="1"/>
              <a:t>ƒ</a:t>
            </a:r>
            <a:r>
              <a:rPr lang="en-US" altLang="zh-CN" dirty="0"/>
              <a:t>(</a:t>
            </a:r>
            <a:r>
              <a:rPr lang="en-US" altLang="zh-CN" dirty="0" err="1"/>
              <a:t>Ts</a:t>
            </a:r>
            <a:r>
              <a:rPr lang="en-US" altLang="zh-CN" dirty="0"/>
              <a:t>) = 0.95Ts</a:t>
            </a:r>
            <a:endParaRPr lang="zh-CN" altLang="zh-CN" dirty="0"/>
          </a:p>
          <a:p>
            <a:r>
              <a:rPr lang="en-US" altLang="zh-CN" dirty="0"/>
              <a:t>Of = </a:t>
            </a:r>
            <a:r>
              <a:rPr lang="en-US" altLang="zh-CN" dirty="0" err="1"/>
              <a:t>ƒ</a:t>
            </a:r>
            <a:r>
              <a:rPr lang="en-US" altLang="zh-CN" dirty="0"/>
              <a:t>(</a:t>
            </a:r>
            <a:r>
              <a:rPr lang="en-US" altLang="zh-CN" dirty="0" err="1"/>
              <a:t>Ts</a:t>
            </a:r>
            <a:r>
              <a:rPr lang="en-US" altLang="zh-CN" dirty="0"/>
              <a:t>) = 0.30Ts</a:t>
            </a:r>
            <a:endParaRPr lang="zh-CN" altLang="zh-CN" dirty="0"/>
          </a:p>
          <a:p>
            <a:r>
              <a:rPr lang="en-US" altLang="zh-CN" dirty="0"/>
              <a:t>If = </a:t>
            </a:r>
            <a:r>
              <a:rPr lang="en-US" altLang="zh-CN" dirty="0" err="1"/>
              <a:t>ƒ</a:t>
            </a:r>
            <a:r>
              <a:rPr lang="en-US" altLang="zh-CN" dirty="0"/>
              <a:t>(</a:t>
            </a:r>
            <a:r>
              <a:rPr lang="en-US" altLang="zh-CN" dirty="0" err="1"/>
              <a:t>Ts</a:t>
            </a:r>
            <a:r>
              <a:rPr lang="en-US" altLang="zh-CN" dirty="0"/>
              <a:t>) = 0.60Ts</a:t>
            </a:r>
            <a:endParaRPr lang="zh-CN" altLang="zh-CN" dirty="0"/>
          </a:p>
          <a:p>
            <a:endParaRPr kumimoji="1" lang="zh-CN" altLang="en-US" dirty="0"/>
          </a:p>
        </p:txBody>
      </p:sp>
    </p:spTree>
    <p:extLst>
      <p:ext uri="{BB962C8B-B14F-4D97-AF65-F5344CB8AC3E}">
        <p14:creationId xmlns:p14="http://schemas.microsoft.com/office/powerpoint/2010/main" val="1207165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居民漏电模型构筑</a:t>
            </a:r>
            <a:r>
              <a:rPr lang="zh-CN" altLang="zh-CN" dirty="0"/>
              <a:t/>
            </a:r>
            <a:br>
              <a:rPr lang="zh-CN" altLang="zh-CN" dirty="0"/>
            </a:br>
            <a:endParaRPr kumimoji="1" lang="zh-CN" altLang="en-US" dirty="0"/>
          </a:p>
        </p:txBody>
      </p:sp>
      <p:sp>
        <p:nvSpPr>
          <p:cNvPr id="3" name="内容占位符 2"/>
          <p:cNvSpPr>
            <a:spLocks noGrp="1"/>
          </p:cNvSpPr>
          <p:nvPr>
            <p:ph idx="1"/>
          </p:nvPr>
        </p:nvSpPr>
        <p:spPr/>
        <p:txBody>
          <a:bodyPr/>
          <a:lstStyle/>
          <a:p>
            <a:r>
              <a:rPr lang="zh-CN" altLang="zh-CN" b="1" dirty="0"/>
              <a:t>漏电相似度衰减：</a:t>
            </a:r>
            <a:endParaRPr lang="zh-CN" altLang="zh-CN" dirty="0"/>
          </a:p>
          <a:p>
            <a:r>
              <a:rPr lang="zh-CN" altLang="zh-CN" dirty="0"/>
              <a:t>在未完成的模型中，随着时间的增加，若外部条件不变，漏电相似度持续上升，漏电阈值持续下降，所导致的将会是周期性误报警，所以在漏电相似度增加定期的定量减半，称为漏电相似度衰减。由于漏电阈值随时间衰减的关系为与时间的增加而成反比例减少，所以同步将漏电相似度衰减的关系调节成一个随时间变化的反比例函数。</a:t>
            </a:r>
          </a:p>
          <a:p>
            <a:r>
              <a:rPr lang="zh-CN" altLang="zh-CN" dirty="0"/>
              <a:t>由于漏电相似度衰减可看成</a:t>
            </a:r>
            <a:r>
              <a:rPr lang="en-US" altLang="zh-CN" dirty="0"/>
              <a:t>L</a:t>
            </a:r>
            <a:r>
              <a:rPr lang="en-US" altLang="zh-CN" baseline="-25000" dirty="0"/>
              <a:t>t+1</a:t>
            </a:r>
            <a:r>
              <a:rPr lang="en-US" altLang="zh-CN" dirty="0"/>
              <a:t> – L</a:t>
            </a:r>
            <a:r>
              <a:rPr lang="en-US" altLang="zh-CN" baseline="-25000" dirty="0"/>
              <a:t>t</a:t>
            </a:r>
            <a:r>
              <a:rPr lang="en-US" altLang="zh-CN" dirty="0"/>
              <a:t>,</a:t>
            </a:r>
            <a:r>
              <a:rPr lang="zh-CN" altLang="zh-CN" dirty="0"/>
              <a:t>则模型可表示成</a:t>
            </a:r>
          </a:p>
          <a:p>
            <a:r>
              <a:rPr lang="en-US" altLang="zh-CN" dirty="0"/>
              <a:t>L</a:t>
            </a:r>
            <a:r>
              <a:rPr lang="en-US" altLang="zh-CN" baseline="-25000" dirty="0"/>
              <a:t>t+1</a:t>
            </a:r>
            <a:r>
              <a:rPr lang="en-US" altLang="zh-CN" dirty="0"/>
              <a:t> = 1/L</a:t>
            </a:r>
            <a:r>
              <a:rPr lang="en-US" altLang="zh-CN" baseline="-25000" dirty="0"/>
              <a:t>t</a:t>
            </a:r>
            <a:endParaRPr lang="zh-CN" altLang="zh-CN" dirty="0"/>
          </a:p>
          <a:p>
            <a:endParaRPr kumimoji="1" lang="zh-CN" altLang="en-US" dirty="0"/>
          </a:p>
        </p:txBody>
      </p:sp>
    </p:spTree>
    <p:extLst>
      <p:ext uri="{BB962C8B-B14F-4D97-AF65-F5344CB8AC3E}">
        <p14:creationId xmlns:p14="http://schemas.microsoft.com/office/powerpoint/2010/main" val="1847376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居民漏电模型构筑</a:t>
            </a:r>
            <a:r>
              <a:rPr lang="zh-CN" altLang="zh-CN" dirty="0"/>
              <a:t/>
            </a:r>
            <a:br>
              <a:rPr lang="zh-CN" altLang="zh-CN" dirty="0"/>
            </a:br>
            <a:endParaRPr kumimoji="1" lang="zh-CN" altLang="en-US" dirty="0"/>
          </a:p>
        </p:txBody>
      </p:sp>
      <p:sp>
        <p:nvSpPr>
          <p:cNvPr id="3" name="内容占位符 2"/>
          <p:cNvSpPr>
            <a:spLocks noGrp="1"/>
          </p:cNvSpPr>
          <p:nvPr>
            <p:ph idx="1"/>
          </p:nvPr>
        </p:nvSpPr>
        <p:spPr/>
        <p:txBody>
          <a:bodyPr>
            <a:normAutofit fontScale="92500" lnSpcReduction="20000"/>
          </a:bodyPr>
          <a:lstStyle/>
          <a:p>
            <a:r>
              <a:rPr lang="zh-CN" altLang="zh-CN" b="1" dirty="0"/>
              <a:t>总结：</a:t>
            </a:r>
            <a:endParaRPr lang="zh-CN" altLang="zh-CN" dirty="0"/>
          </a:p>
          <a:p>
            <a:r>
              <a:rPr lang="zh-CN" altLang="zh-CN" dirty="0"/>
              <a:t>在模型中，用户的漏电相似度上次的漏电时间与此次漏电时间的时间差和漏电概率的负一次方的乘积成正比。即</a:t>
            </a:r>
          </a:p>
          <a:p>
            <a:r>
              <a:rPr lang="en-US" altLang="zh-CN" dirty="0"/>
              <a:t>L</a:t>
            </a:r>
            <a:r>
              <a:rPr lang="en-US" altLang="zh-CN" baseline="-25000" dirty="0"/>
              <a:t>t</a:t>
            </a:r>
            <a:r>
              <a:rPr lang="en-US" altLang="zh-CN" dirty="0"/>
              <a:t> = </a:t>
            </a:r>
            <a:r>
              <a:rPr lang="en-US" altLang="zh-CN" dirty="0" err="1"/>
              <a:t>ƒ</a:t>
            </a:r>
            <a:r>
              <a:rPr lang="en-US" altLang="zh-CN" dirty="0"/>
              <a:t>(</a:t>
            </a:r>
            <a:r>
              <a:rPr lang="en-US" altLang="zh-CN" dirty="0" err="1"/>
              <a:t>Lf</a:t>
            </a:r>
            <a:r>
              <a:rPr lang="en-US" altLang="zh-CN" baseline="-25000" dirty="0" err="1"/>
              <a:t>t</a:t>
            </a:r>
            <a:r>
              <a:rPr lang="en-US" altLang="zh-CN" dirty="0" err="1"/>
              <a:t>,Ts</a:t>
            </a:r>
            <a:r>
              <a:rPr lang="en-US" altLang="zh-CN" dirty="0"/>
              <a:t>) = </a:t>
            </a:r>
            <a:r>
              <a:rPr lang="en-US" altLang="zh-CN" dirty="0" err="1"/>
              <a:t>Ts</a:t>
            </a:r>
            <a:r>
              <a:rPr lang="en-US" altLang="zh-CN" dirty="0"/>
              <a:t> • Lf</a:t>
            </a:r>
            <a:r>
              <a:rPr lang="en-US" altLang="zh-CN" baseline="-25000" dirty="0"/>
              <a:t>t</a:t>
            </a:r>
            <a:r>
              <a:rPr lang="en-US" altLang="zh-CN" baseline="30000" dirty="0"/>
              <a:t>-1</a:t>
            </a:r>
            <a:endParaRPr lang="zh-CN" altLang="zh-CN" dirty="0"/>
          </a:p>
          <a:p>
            <a:r>
              <a:rPr lang="zh-CN" altLang="zh-CN" dirty="0"/>
              <a:t>瞬时电流不平衡警告，漏电相似度瞬时电流复零但短时间后（</a:t>
            </a:r>
            <a:r>
              <a:rPr lang="en-US" altLang="zh-CN" dirty="0"/>
              <a:t>300s</a:t>
            </a:r>
            <a:r>
              <a:rPr lang="zh-CN" altLang="zh-CN" dirty="0"/>
              <a:t>内）重现警告，相电流过负荷警告与上次的漏电时间与此次漏电时间的时间差成正比。</a:t>
            </a:r>
          </a:p>
          <a:p>
            <a:r>
              <a:rPr lang="zh-CN" altLang="zh-CN" dirty="0"/>
              <a:t>即</a:t>
            </a:r>
          </a:p>
          <a:p>
            <a:r>
              <a:rPr lang="en-US" altLang="zh-CN" dirty="0" err="1"/>
              <a:t>Zt</a:t>
            </a:r>
            <a:r>
              <a:rPr lang="en-US" altLang="zh-CN" dirty="0"/>
              <a:t> = </a:t>
            </a:r>
            <a:r>
              <a:rPr lang="en-US" altLang="zh-CN" dirty="0" err="1"/>
              <a:t>ƒ</a:t>
            </a:r>
            <a:r>
              <a:rPr lang="en-US" altLang="zh-CN" dirty="0"/>
              <a:t>(</a:t>
            </a:r>
            <a:r>
              <a:rPr lang="en-US" altLang="zh-CN" dirty="0" err="1"/>
              <a:t>Ts</a:t>
            </a:r>
            <a:r>
              <a:rPr lang="en-US" altLang="zh-CN" dirty="0"/>
              <a:t>) = 0.95Ts</a:t>
            </a:r>
            <a:endParaRPr lang="zh-CN" altLang="zh-CN" dirty="0"/>
          </a:p>
          <a:p>
            <a:r>
              <a:rPr lang="en-US" altLang="zh-CN" dirty="0"/>
              <a:t>Of = </a:t>
            </a:r>
            <a:r>
              <a:rPr lang="en-US" altLang="zh-CN" dirty="0" err="1"/>
              <a:t>ƒ</a:t>
            </a:r>
            <a:r>
              <a:rPr lang="en-US" altLang="zh-CN" dirty="0"/>
              <a:t>(</a:t>
            </a:r>
            <a:r>
              <a:rPr lang="en-US" altLang="zh-CN" dirty="0" err="1"/>
              <a:t>Ts</a:t>
            </a:r>
            <a:r>
              <a:rPr lang="en-US" altLang="zh-CN" dirty="0"/>
              <a:t>) = 0.30Ts</a:t>
            </a:r>
            <a:endParaRPr lang="zh-CN" altLang="zh-CN" dirty="0"/>
          </a:p>
          <a:p>
            <a:r>
              <a:rPr lang="en-US" altLang="zh-CN" dirty="0"/>
              <a:t>If = </a:t>
            </a:r>
            <a:r>
              <a:rPr lang="en-US" altLang="zh-CN" dirty="0" err="1"/>
              <a:t>ƒ</a:t>
            </a:r>
            <a:r>
              <a:rPr lang="en-US" altLang="zh-CN" dirty="0"/>
              <a:t>(</a:t>
            </a:r>
            <a:r>
              <a:rPr lang="en-US" altLang="zh-CN" dirty="0" err="1"/>
              <a:t>Ts</a:t>
            </a:r>
            <a:r>
              <a:rPr lang="en-US" altLang="zh-CN" dirty="0"/>
              <a:t>) = 0.60Ts</a:t>
            </a:r>
            <a:endParaRPr lang="zh-CN" altLang="zh-CN" dirty="0"/>
          </a:p>
          <a:p>
            <a:r>
              <a:rPr lang="zh-CN" altLang="zh-CN" dirty="0"/>
              <a:t>漏电相似度衰减为随时间变化的反比例函数，即</a:t>
            </a:r>
          </a:p>
          <a:p>
            <a:r>
              <a:rPr lang="en-US" altLang="zh-CN" dirty="0"/>
              <a:t>L</a:t>
            </a:r>
            <a:r>
              <a:rPr lang="en-US" altLang="zh-CN" baseline="-25000" dirty="0"/>
              <a:t>t+1</a:t>
            </a:r>
            <a:r>
              <a:rPr lang="en-US" altLang="zh-CN" dirty="0"/>
              <a:t> = </a:t>
            </a:r>
            <a:r>
              <a:rPr lang="en-US" altLang="zh-CN" dirty="0" smtClean="0"/>
              <a:t>1/L</a:t>
            </a:r>
            <a:r>
              <a:rPr lang="en-US" altLang="zh-CN" baseline="-25000" dirty="0" smtClean="0"/>
              <a:t>t</a:t>
            </a:r>
            <a:endParaRPr lang="zh-CN" altLang="zh-CN" dirty="0"/>
          </a:p>
        </p:txBody>
      </p:sp>
    </p:spTree>
    <p:extLst>
      <p:ext uri="{BB962C8B-B14F-4D97-AF65-F5344CB8AC3E}">
        <p14:creationId xmlns:p14="http://schemas.microsoft.com/office/powerpoint/2010/main" val="202282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居民漏电模型构筑</a:t>
            </a:r>
            <a:r>
              <a:rPr lang="zh-CN" altLang="zh-CN" dirty="0"/>
              <a:t/>
            </a:r>
            <a:br>
              <a:rPr lang="zh-CN" altLang="zh-CN" dirty="0"/>
            </a:br>
            <a:endParaRPr kumimoji="1" lang="zh-CN" altLang="en-US" dirty="0"/>
          </a:p>
        </p:txBody>
      </p:sp>
      <p:sp>
        <p:nvSpPr>
          <p:cNvPr id="3" name="内容占位符 2"/>
          <p:cNvSpPr>
            <a:spLocks noGrp="1"/>
          </p:cNvSpPr>
          <p:nvPr>
            <p:ph idx="1"/>
          </p:nvPr>
        </p:nvSpPr>
        <p:spPr/>
        <p:txBody>
          <a:bodyPr/>
          <a:lstStyle/>
          <a:p>
            <a:r>
              <a:rPr lang="en-US" altLang="zh-CN" baseline="-25000" dirty="0"/>
              <a:t> </a:t>
            </a:r>
            <a:endParaRPr lang="zh-CN" altLang="zh-CN" dirty="0"/>
          </a:p>
          <a:p>
            <a:r>
              <a:rPr lang="zh-CN" altLang="zh-CN" dirty="0"/>
              <a:t>用户</a:t>
            </a:r>
            <a:r>
              <a:rPr lang="en-US" altLang="zh-CN" dirty="0"/>
              <a:t>t+1</a:t>
            </a:r>
            <a:r>
              <a:rPr lang="zh-CN" altLang="zh-CN" dirty="0"/>
              <a:t>刻的漏电阈值为</a:t>
            </a:r>
          </a:p>
          <a:p>
            <a:r>
              <a:rPr lang="en-US" altLang="zh-CN" dirty="0" err="1"/>
              <a:t>Lq</a:t>
            </a:r>
            <a:r>
              <a:rPr lang="en-US" altLang="zh-CN" baseline="-25000" dirty="0" err="1"/>
              <a:t>t</a:t>
            </a:r>
            <a:r>
              <a:rPr lang="en-US" altLang="zh-CN" dirty="0"/>
              <a:t> = </a:t>
            </a:r>
            <a:r>
              <a:rPr lang="en-US" altLang="zh-CN" dirty="0" err="1"/>
              <a:t>ƒ</a:t>
            </a:r>
            <a:r>
              <a:rPr lang="en-US" altLang="zh-CN" dirty="0"/>
              <a:t>(</a:t>
            </a:r>
            <a:r>
              <a:rPr lang="en-US" altLang="zh-CN" dirty="0" err="1"/>
              <a:t>Lf</a:t>
            </a:r>
            <a:r>
              <a:rPr lang="en-US" altLang="zh-CN" baseline="-25000" dirty="0" err="1"/>
              <a:t>t</a:t>
            </a:r>
            <a:r>
              <a:rPr lang="en-US" altLang="zh-CN" dirty="0" err="1"/>
              <a:t>,Ts</a:t>
            </a:r>
            <a:r>
              <a:rPr lang="en-US" altLang="zh-CN" dirty="0"/>
              <a:t>) = </a:t>
            </a:r>
            <a:r>
              <a:rPr lang="en-US" altLang="zh-CN" dirty="0" err="1"/>
              <a:t>Ts</a:t>
            </a:r>
            <a:r>
              <a:rPr lang="en-US" altLang="zh-CN" dirty="0"/>
              <a:t> • Lf</a:t>
            </a:r>
            <a:r>
              <a:rPr lang="en-US" altLang="zh-CN" baseline="-25000" dirty="0"/>
              <a:t>t</a:t>
            </a:r>
            <a:r>
              <a:rPr lang="en-US" altLang="zh-CN" baseline="30000" dirty="0"/>
              <a:t>-1</a:t>
            </a:r>
            <a:endParaRPr lang="zh-CN" altLang="zh-CN" dirty="0"/>
          </a:p>
          <a:p>
            <a:r>
              <a:rPr lang="zh-CN" altLang="zh-CN" dirty="0"/>
              <a:t>用户</a:t>
            </a:r>
            <a:r>
              <a:rPr lang="en-US" altLang="zh-CN" dirty="0"/>
              <a:t>t+1</a:t>
            </a:r>
            <a:r>
              <a:rPr lang="zh-CN" altLang="zh-CN" dirty="0"/>
              <a:t>刻的漏电相似度为</a:t>
            </a:r>
          </a:p>
          <a:p>
            <a:r>
              <a:rPr lang="en-US" altLang="zh-CN" dirty="0"/>
              <a:t>L</a:t>
            </a:r>
            <a:r>
              <a:rPr lang="en-US" altLang="zh-CN" baseline="-25000" dirty="0"/>
              <a:t>t+1</a:t>
            </a:r>
            <a:r>
              <a:rPr lang="en-US" altLang="zh-CN" dirty="0"/>
              <a:t> = 1/L</a:t>
            </a:r>
            <a:r>
              <a:rPr lang="en-US" altLang="zh-CN" baseline="-25000" dirty="0"/>
              <a:t>t</a:t>
            </a:r>
            <a:r>
              <a:rPr lang="en-US" altLang="zh-CN" dirty="0"/>
              <a:t> + </a:t>
            </a:r>
            <a:r>
              <a:rPr lang="en-US" altLang="zh-CN" dirty="0" err="1"/>
              <a:t>Lp</a:t>
            </a:r>
            <a:r>
              <a:rPr lang="en-US" altLang="zh-CN" dirty="0"/>
              <a:t> [+ </a:t>
            </a:r>
            <a:r>
              <a:rPr lang="en-US" altLang="zh-CN" dirty="0" err="1"/>
              <a:t>Zt</a:t>
            </a:r>
            <a:r>
              <a:rPr lang="en-US" altLang="zh-CN" dirty="0"/>
              <a:t>] [+ Of] [+ If]</a:t>
            </a:r>
            <a:endParaRPr lang="zh-CN" altLang="zh-CN" dirty="0"/>
          </a:p>
          <a:p>
            <a:r>
              <a:rPr lang="en-US" altLang="zh-CN" dirty="0"/>
              <a:t>[]</a:t>
            </a:r>
            <a:r>
              <a:rPr lang="zh-CN" altLang="zh-CN" dirty="0"/>
              <a:t>内部分指若有对应警告发生则相加，否则便忽略。</a:t>
            </a:r>
          </a:p>
          <a:p>
            <a:r>
              <a:rPr lang="zh-CN" altLang="zh-CN" dirty="0"/>
              <a:t>若用户同一时刻的</a:t>
            </a:r>
            <a:r>
              <a:rPr lang="en-US" altLang="zh-CN" dirty="0"/>
              <a:t>L ≥ </a:t>
            </a:r>
            <a:r>
              <a:rPr lang="en-US" altLang="zh-CN" dirty="0" err="1"/>
              <a:t>Lq</a:t>
            </a:r>
            <a:r>
              <a:rPr lang="en-US" altLang="zh-CN" dirty="0"/>
              <a:t>,</a:t>
            </a:r>
            <a:r>
              <a:rPr lang="zh-CN" altLang="zh-CN" dirty="0"/>
              <a:t>则发出针对用户的漏电警告。</a:t>
            </a:r>
          </a:p>
          <a:p>
            <a:endParaRPr kumimoji="1" lang="zh-CN" altLang="en-US" dirty="0"/>
          </a:p>
        </p:txBody>
      </p:sp>
    </p:spTree>
    <p:extLst>
      <p:ext uri="{BB962C8B-B14F-4D97-AF65-F5344CB8AC3E}">
        <p14:creationId xmlns:p14="http://schemas.microsoft.com/office/powerpoint/2010/main" val="1659713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居民漏电模型构筑</a:t>
            </a:r>
            <a:r>
              <a:rPr lang="zh-CN" altLang="zh-CN" dirty="0"/>
              <a:t/>
            </a:r>
            <a:br>
              <a:rPr lang="zh-CN" altLang="zh-CN" dirty="0"/>
            </a:br>
            <a:endParaRPr kumimoji="1" lang="zh-CN" altLang="en-US" dirty="0"/>
          </a:p>
        </p:txBody>
      </p:sp>
      <p:sp>
        <p:nvSpPr>
          <p:cNvPr id="3" name="内容占位符 2"/>
          <p:cNvSpPr>
            <a:spLocks noGrp="1"/>
          </p:cNvSpPr>
          <p:nvPr>
            <p:ph idx="1"/>
          </p:nvPr>
        </p:nvSpPr>
        <p:spPr/>
        <p:txBody>
          <a:bodyPr/>
          <a:lstStyle/>
          <a:p>
            <a:r>
              <a:rPr lang="en-US" altLang="zh-CN" dirty="0"/>
              <a:t> </a:t>
            </a:r>
            <a:endParaRPr lang="zh-CN" altLang="zh-CN" dirty="0"/>
          </a:p>
          <a:p>
            <a:r>
              <a:rPr lang="zh-CN" altLang="zh-CN" b="1" dirty="0"/>
              <a:t>模型的不足与可改进处：</a:t>
            </a:r>
            <a:endParaRPr lang="zh-CN" altLang="zh-CN" dirty="0"/>
          </a:p>
          <a:p>
            <a:r>
              <a:rPr lang="zh-CN" altLang="zh-CN" dirty="0"/>
              <a:t>在本模型中，有很多假设基于生活经验，并且由于可查到数据较少，很大一部分模型并未经过理论的验证，进而导致了模型的不可靠性。</a:t>
            </a:r>
          </a:p>
          <a:p>
            <a:r>
              <a:rPr lang="zh-CN" altLang="zh-CN" dirty="0"/>
              <a:t>为了进一步改善我们的模型，可以考虑在网络中进行深度数据挖掘进而寻找到大量的居民漏电信息，进而验证模型的准确性。</a:t>
            </a:r>
          </a:p>
          <a:p>
            <a:endParaRPr kumimoji="1" lang="zh-CN" altLang="en-US" dirty="0"/>
          </a:p>
        </p:txBody>
      </p:sp>
    </p:spTree>
    <p:extLst>
      <p:ext uri="{BB962C8B-B14F-4D97-AF65-F5344CB8AC3E}">
        <p14:creationId xmlns:p14="http://schemas.microsoft.com/office/powerpoint/2010/main" val="23037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问题重述</a:t>
            </a:r>
            <a:r>
              <a:rPr lang="zh-CN" altLang="zh-CN" dirty="0"/>
              <a:t/>
            </a:r>
            <a:br>
              <a:rPr lang="zh-CN" altLang="zh-CN" dirty="0"/>
            </a:br>
            <a:endParaRPr kumimoji="1" lang="zh-CN" altLang="en-US" dirty="0"/>
          </a:p>
        </p:txBody>
      </p:sp>
      <p:sp>
        <p:nvSpPr>
          <p:cNvPr id="3" name="内容占位符 2"/>
          <p:cNvSpPr>
            <a:spLocks noGrp="1"/>
          </p:cNvSpPr>
          <p:nvPr>
            <p:ph idx="1"/>
          </p:nvPr>
        </p:nvSpPr>
        <p:spPr/>
        <p:txBody>
          <a:bodyPr/>
          <a:lstStyle/>
          <a:p>
            <a:r>
              <a:rPr lang="zh-CN" altLang="zh-CN" dirty="0"/>
              <a:t>在日常用电中用户常会在电表中外接电线以窃电。本建模任务目标为通过对大用户一段时间内电表数值、交流电压、电相位、功率因数、有功总等可测得的用电数据判断大用户是否存在漏电、窃电情况，并对此结果进行一般化，建立以指标加权为基础的通用模型。</a:t>
            </a:r>
          </a:p>
          <a:p>
            <a:pPr marL="0" indent="0">
              <a:buNone/>
            </a:pPr>
            <a:endParaRPr kumimoji="1" lang="zh-CN" altLang="en-US" dirty="0"/>
          </a:p>
        </p:txBody>
      </p:sp>
    </p:spTree>
    <p:extLst>
      <p:ext uri="{BB962C8B-B14F-4D97-AF65-F5344CB8AC3E}">
        <p14:creationId xmlns:p14="http://schemas.microsoft.com/office/powerpoint/2010/main" val="15895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问题预分析</a:t>
            </a:r>
            <a:r>
              <a:rPr lang="zh-CN" altLang="zh-CN" dirty="0"/>
              <a:t/>
            </a:r>
            <a:br>
              <a:rPr lang="zh-CN" altLang="zh-CN" dirty="0"/>
            </a:br>
            <a:endParaRPr kumimoji="1" lang="zh-CN" altLang="en-US" dirty="0"/>
          </a:p>
        </p:txBody>
      </p:sp>
      <p:sp>
        <p:nvSpPr>
          <p:cNvPr id="3" name="内容占位符 2"/>
          <p:cNvSpPr>
            <a:spLocks noGrp="1"/>
          </p:cNvSpPr>
          <p:nvPr>
            <p:ph idx="1"/>
          </p:nvPr>
        </p:nvSpPr>
        <p:spPr/>
        <p:txBody>
          <a:bodyPr/>
          <a:lstStyle/>
          <a:p>
            <a:r>
              <a:rPr lang="zh-CN" altLang="zh-CN" dirty="0"/>
              <a:t>在问题中，已知量有有功总、</a:t>
            </a:r>
            <a:r>
              <a:rPr lang="en-US" altLang="zh-CN" dirty="0"/>
              <a:t>B</a:t>
            </a:r>
            <a:r>
              <a:rPr lang="zh-CN" altLang="zh-CN" dirty="0"/>
              <a:t>相、</a:t>
            </a:r>
            <a:r>
              <a:rPr lang="en-US" altLang="zh-CN" dirty="0"/>
              <a:t>C</a:t>
            </a:r>
            <a:r>
              <a:rPr lang="zh-CN" altLang="zh-CN" dirty="0"/>
              <a:t>相、</a:t>
            </a:r>
            <a:r>
              <a:rPr lang="en-US" altLang="zh-CN" dirty="0"/>
              <a:t>A</a:t>
            </a:r>
            <a:r>
              <a:rPr lang="zh-CN" altLang="zh-CN" dirty="0"/>
              <a:t>相电流、</a:t>
            </a:r>
            <a:r>
              <a:rPr lang="en-US" altLang="zh-CN" dirty="0"/>
              <a:t>B</a:t>
            </a:r>
            <a:r>
              <a:rPr lang="zh-CN" altLang="zh-CN" dirty="0"/>
              <a:t>相电流、</a:t>
            </a:r>
            <a:r>
              <a:rPr lang="en-US" altLang="zh-CN" dirty="0"/>
              <a:t>C</a:t>
            </a:r>
            <a:r>
              <a:rPr lang="zh-CN" altLang="zh-CN" dirty="0"/>
              <a:t>相电流、</a:t>
            </a:r>
            <a:r>
              <a:rPr lang="en-US" altLang="zh-CN" dirty="0"/>
              <a:t>A</a:t>
            </a:r>
            <a:r>
              <a:rPr lang="zh-CN" altLang="zh-CN" dirty="0"/>
              <a:t>相电压、</a:t>
            </a:r>
            <a:r>
              <a:rPr lang="en-US" altLang="zh-CN" dirty="0"/>
              <a:t>B</a:t>
            </a:r>
            <a:r>
              <a:rPr lang="zh-CN" altLang="zh-CN" dirty="0"/>
              <a:t>相电压、</a:t>
            </a:r>
            <a:r>
              <a:rPr lang="en-US" altLang="zh-CN" dirty="0"/>
              <a:t>C</a:t>
            </a:r>
            <a:r>
              <a:rPr lang="zh-CN" altLang="zh-CN" dirty="0"/>
              <a:t>相电压、</a:t>
            </a:r>
            <a:r>
              <a:rPr lang="en-US" altLang="zh-CN" dirty="0"/>
              <a:t>A</a:t>
            </a:r>
            <a:r>
              <a:rPr lang="zh-CN" altLang="zh-CN" dirty="0"/>
              <a:t>相功率因数、</a:t>
            </a:r>
            <a:r>
              <a:rPr lang="en-US" altLang="zh-CN" dirty="0"/>
              <a:t>B</a:t>
            </a:r>
            <a:r>
              <a:rPr lang="zh-CN" altLang="zh-CN" dirty="0"/>
              <a:t>相功率因数、</a:t>
            </a:r>
            <a:r>
              <a:rPr lang="en-US" altLang="zh-CN" dirty="0"/>
              <a:t>C</a:t>
            </a:r>
            <a:r>
              <a:rPr lang="zh-CN" altLang="zh-CN" dirty="0"/>
              <a:t>相功率因数、功率因数。</a:t>
            </a:r>
          </a:p>
          <a:p>
            <a:r>
              <a:rPr lang="zh-CN" altLang="zh-CN" dirty="0"/>
              <a:t>目的为：归纳漏电用户的关键特征、构建漏电用户识别模型并实时通过检测数据判断检测目标是否存在漏、窃电现象。</a:t>
            </a:r>
          </a:p>
          <a:p>
            <a:pPr marL="0" indent="0">
              <a:buNone/>
            </a:pPr>
            <a:endParaRPr lang="zh-CN" altLang="zh-CN" dirty="0"/>
          </a:p>
        </p:txBody>
      </p:sp>
    </p:spTree>
    <p:extLst>
      <p:ext uri="{BB962C8B-B14F-4D97-AF65-F5344CB8AC3E}">
        <p14:creationId xmlns:p14="http://schemas.microsoft.com/office/powerpoint/2010/main" val="183865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前提假设</a:t>
            </a:r>
            <a:r>
              <a:rPr lang="zh-CN" altLang="zh-CN" dirty="0"/>
              <a:t/>
            </a:r>
            <a:br>
              <a:rPr lang="zh-CN" altLang="zh-CN" dirty="0"/>
            </a:br>
            <a:endParaRPr kumimoji="1" lang="zh-CN" altLang="en-US" dirty="0"/>
          </a:p>
        </p:txBody>
      </p:sp>
      <p:sp>
        <p:nvSpPr>
          <p:cNvPr id="3" name="内容占位符 2"/>
          <p:cNvSpPr>
            <a:spLocks noGrp="1"/>
          </p:cNvSpPr>
          <p:nvPr>
            <p:ph idx="1"/>
          </p:nvPr>
        </p:nvSpPr>
        <p:spPr/>
        <p:txBody>
          <a:bodyPr/>
          <a:lstStyle/>
          <a:p>
            <a:pPr lvl="0"/>
            <a:r>
              <a:rPr lang="zh-CN" altLang="zh-CN" dirty="0"/>
              <a:t>在四线三相交变电流中，中性线（</a:t>
            </a:r>
            <a:r>
              <a:rPr lang="en-US" altLang="zh-CN" dirty="0"/>
              <a:t>PEN</a:t>
            </a:r>
            <a:r>
              <a:rPr lang="zh-CN" altLang="zh-CN" dirty="0"/>
              <a:t>线或</a:t>
            </a:r>
            <a:r>
              <a:rPr lang="en-US" altLang="zh-CN" dirty="0"/>
              <a:t>N</a:t>
            </a:r>
            <a:r>
              <a:rPr lang="zh-CN" altLang="zh-CN" dirty="0"/>
              <a:t>线）若接地，则称其为零线。设本模型中四线三相交变电流中中性线接地，即中性线与大地间电压为</a:t>
            </a:r>
            <a:r>
              <a:rPr lang="en-US" altLang="zh-CN" dirty="0"/>
              <a:t>0</a:t>
            </a:r>
            <a:r>
              <a:rPr lang="zh-CN" altLang="zh-CN" dirty="0"/>
              <a:t>。</a:t>
            </a:r>
          </a:p>
          <a:p>
            <a:pPr lvl="0"/>
            <a:r>
              <a:rPr lang="zh-CN" altLang="zh-CN" dirty="0"/>
              <a:t>设本模型中电表有三种状态，即正常使用、漏电及窃电状态。其中正常使用、漏电与窃电的示例电路图分别如图</a:t>
            </a:r>
            <a:r>
              <a:rPr lang="en-US" altLang="zh-CN" dirty="0"/>
              <a:t>1-1</a:t>
            </a:r>
            <a:r>
              <a:rPr lang="zh-CN" altLang="zh-CN" dirty="0"/>
              <a:t>、</a:t>
            </a:r>
            <a:r>
              <a:rPr lang="en-US" altLang="zh-CN" dirty="0"/>
              <a:t>1-2</a:t>
            </a:r>
            <a:r>
              <a:rPr lang="zh-CN" altLang="zh-CN" dirty="0"/>
              <a:t>与</a:t>
            </a:r>
            <a:r>
              <a:rPr lang="en-US" altLang="zh-CN" dirty="0"/>
              <a:t>1-3</a:t>
            </a:r>
            <a:r>
              <a:rPr lang="en-US" altLang="zh-CN" b="1" baseline="30000" dirty="0"/>
              <a:t>1</a:t>
            </a:r>
            <a:r>
              <a:rPr lang="zh-CN" altLang="zh-CN" dirty="0"/>
              <a:t>所示。</a:t>
            </a:r>
          </a:p>
          <a:p>
            <a:pPr lvl="0"/>
            <a:r>
              <a:rPr lang="zh-CN" altLang="zh-CN" dirty="0"/>
              <a:t>排除不可能窃电的大用户类型（如银行、学校等）后，本模型所探讨大用户类型分为工业、居民两种大用户类型。设工业用电为三相四线交变电流，居民用电为单相双线交变电流。</a:t>
            </a:r>
          </a:p>
          <a:p>
            <a:endParaRPr kumimoji="1" lang="zh-CN" altLang="en-US" dirty="0"/>
          </a:p>
        </p:txBody>
      </p:sp>
    </p:spTree>
    <p:extLst>
      <p:ext uri="{BB962C8B-B14F-4D97-AF65-F5344CB8AC3E}">
        <p14:creationId xmlns:p14="http://schemas.microsoft.com/office/powerpoint/2010/main" val="163432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问题重分析</a:t>
            </a:r>
            <a:r>
              <a:rPr lang="zh-CN" altLang="zh-CN" dirty="0"/>
              <a:t/>
            </a:r>
            <a:br>
              <a:rPr lang="zh-CN" altLang="zh-CN" dirty="0"/>
            </a:br>
            <a:endParaRPr kumimoji="1" lang="zh-CN" altLang="en-US" dirty="0"/>
          </a:p>
        </p:txBody>
      </p:sp>
      <p:sp>
        <p:nvSpPr>
          <p:cNvPr id="3" name="内容占位符 2"/>
          <p:cNvSpPr>
            <a:spLocks noGrp="1"/>
          </p:cNvSpPr>
          <p:nvPr>
            <p:ph idx="1"/>
          </p:nvPr>
        </p:nvSpPr>
        <p:spPr/>
        <p:txBody>
          <a:bodyPr/>
          <a:lstStyle/>
          <a:p>
            <a:r>
              <a:rPr lang="zh-CN" altLang="zh-CN" dirty="0"/>
              <a:t>通过对图</a:t>
            </a:r>
            <a:r>
              <a:rPr lang="en-US" altLang="zh-CN" dirty="0"/>
              <a:t>1-2</a:t>
            </a:r>
            <a:r>
              <a:rPr lang="zh-CN" altLang="zh-CN" dirty="0"/>
              <a:t>与图</a:t>
            </a:r>
            <a:r>
              <a:rPr lang="en-US" altLang="zh-CN" dirty="0"/>
              <a:t>1-3</a:t>
            </a:r>
            <a:r>
              <a:rPr lang="zh-CN" altLang="zh-CN" dirty="0"/>
              <a:t>的分析，可以分别得出漏电用户与窃电用户的特征。</a:t>
            </a:r>
          </a:p>
          <a:p>
            <a:pPr lvl="0"/>
            <a:r>
              <a:rPr lang="zh-CN" altLang="zh-CN" dirty="0"/>
              <a:t>漏电用户的特征为电表能够检测到火线与火线、火线与地面的短路，瞬时电流增大，电源被漏电保护器切断。预测出现电流不平衡警报、相电流过负荷警报等。</a:t>
            </a:r>
          </a:p>
          <a:p>
            <a:pPr lvl="0"/>
            <a:r>
              <a:rPr lang="zh-CN" altLang="zh-CN" dirty="0"/>
              <a:t>窃电用户的特征为电表处获得数据与实际预测应用电量出现偏差，并出现电相失压失流等状况。预测出现相电流长时间归零并未复用的状况。</a:t>
            </a:r>
          </a:p>
          <a:p>
            <a:endParaRPr kumimoji="1" lang="zh-CN" altLang="en-US" dirty="0"/>
          </a:p>
        </p:txBody>
      </p:sp>
    </p:spTree>
    <p:extLst>
      <p:ext uri="{BB962C8B-B14F-4D97-AF65-F5344CB8AC3E}">
        <p14:creationId xmlns:p14="http://schemas.microsoft.com/office/powerpoint/2010/main" val="148408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数学模型架构</a:t>
            </a:r>
            <a:r>
              <a:rPr lang="zh-CN" altLang="zh-CN" dirty="0"/>
              <a:t/>
            </a:r>
            <a:br>
              <a:rPr lang="zh-CN" altLang="zh-CN" dirty="0"/>
            </a:br>
            <a:endParaRPr kumimoji="1" lang="zh-CN" altLang="en-US" dirty="0"/>
          </a:p>
        </p:txBody>
      </p:sp>
      <p:sp>
        <p:nvSpPr>
          <p:cNvPr id="3" name="内容占位符 2"/>
          <p:cNvSpPr>
            <a:spLocks noGrp="1"/>
          </p:cNvSpPr>
          <p:nvPr>
            <p:ph idx="1"/>
          </p:nvPr>
        </p:nvSpPr>
        <p:spPr/>
        <p:txBody>
          <a:bodyPr/>
          <a:lstStyle/>
          <a:p>
            <a:r>
              <a:rPr lang="zh-CN" altLang="zh-CN" dirty="0"/>
              <a:t>同时为确定用户的窃电行为，用户每时刻的应耗电量应被预测，并与此时刻的实际耗电量进行对比，进而更加确定用户的窃电行为。为此，需建立一子模型以预测用户每时刻应耗电量，并与用户实时耗电量相对比。我们将它视为用户的一个实时行为，进而通过子模型的实时计算返回用户行为的窃电相似值与窃电相似值。子模型的结构图如图</a:t>
            </a:r>
            <a:r>
              <a:rPr lang="en-US" altLang="zh-CN" dirty="0"/>
              <a:t>2-2</a:t>
            </a:r>
            <a:r>
              <a:rPr lang="zh-CN" altLang="zh-CN" dirty="0"/>
              <a:t>所示。在此，我们已总结出了漏窃电用户的主要特征。子模型的结构分析见附件</a:t>
            </a:r>
            <a:r>
              <a:rPr lang="en-US" altLang="zh-CN" dirty="0"/>
              <a:t>1</a:t>
            </a:r>
            <a:r>
              <a:rPr lang="zh-CN" altLang="zh-CN" dirty="0"/>
              <a:t>。</a:t>
            </a:r>
          </a:p>
          <a:p>
            <a:r>
              <a:rPr lang="zh-CN" altLang="zh-CN" dirty="0"/>
              <a:t>在主模型中，为监测用户的每项异常值与状态时间</a:t>
            </a:r>
            <a:r>
              <a:rPr lang="en-US" altLang="zh-CN" dirty="0"/>
              <a:t>,</a:t>
            </a:r>
            <a:r>
              <a:rPr lang="zh-CN" altLang="zh-CN" dirty="0"/>
              <a:t>设置用户及其各个行为对应的</a:t>
            </a:r>
            <a:r>
              <a:rPr lang="en-US" altLang="zh-CN" dirty="0"/>
              <a:t>“</a:t>
            </a:r>
            <a:r>
              <a:rPr lang="zh-CN" altLang="zh-CN" dirty="0"/>
              <a:t>漏电相似值</a:t>
            </a:r>
            <a:r>
              <a:rPr lang="en-US" altLang="zh-CN" dirty="0"/>
              <a:t>”</a:t>
            </a:r>
            <a:r>
              <a:rPr lang="zh-CN" altLang="zh-CN" dirty="0"/>
              <a:t>与</a:t>
            </a:r>
            <a:r>
              <a:rPr lang="en-US" altLang="zh-CN" dirty="0"/>
              <a:t>“</a:t>
            </a:r>
            <a:r>
              <a:rPr lang="zh-CN" altLang="zh-CN" dirty="0"/>
              <a:t>窃电相似值</a:t>
            </a:r>
            <a:r>
              <a:rPr lang="en-US" altLang="zh-CN" dirty="0"/>
              <a:t>”</a:t>
            </a:r>
            <a:r>
              <a:rPr lang="zh-CN" altLang="zh-CN" dirty="0"/>
              <a:t>，每当电表监测到用户可能的漏电或窃电行为，便将用户的漏电相似值或窃电相似值增加所对应的值。若用户的漏电相似值或窃电相似值超过阈值，便触发漏电警报或窃电警报。主模型结构图如图</a:t>
            </a:r>
            <a:r>
              <a:rPr lang="en-US" altLang="zh-CN" dirty="0"/>
              <a:t>2-1</a:t>
            </a:r>
            <a:r>
              <a:rPr lang="zh-CN" altLang="zh-CN" dirty="0"/>
              <a:t>所示。</a:t>
            </a:r>
          </a:p>
          <a:p>
            <a:endParaRPr kumimoji="1" lang="zh-CN" altLang="en-US" dirty="0"/>
          </a:p>
        </p:txBody>
      </p:sp>
    </p:spTree>
    <p:extLst>
      <p:ext uri="{BB962C8B-B14F-4D97-AF65-F5344CB8AC3E}">
        <p14:creationId xmlns:p14="http://schemas.microsoft.com/office/powerpoint/2010/main" val="75595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变量</a:t>
            </a:r>
            <a:r>
              <a:rPr lang="en-US" altLang="zh-CN" b="1" dirty="0"/>
              <a:t>/</a:t>
            </a:r>
            <a:r>
              <a:rPr lang="zh-CN" altLang="zh-CN" b="1" dirty="0"/>
              <a:t>常量设计</a:t>
            </a:r>
            <a:r>
              <a:rPr lang="zh-CN" altLang="zh-CN" dirty="0"/>
              <a:t/>
            </a:r>
            <a:br>
              <a:rPr lang="zh-CN" altLang="zh-CN" dirty="0"/>
            </a:br>
            <a:endParaRPr kumimoji="1" lang="zh-CN" altLang="en-US" dirty="0"/>
          </a:p>
        </p:txBody>
      </p:sp>
      <p:sp>
        <p:nvSpPr>
          <p:cNvPr id="3" name="内容占位符 2"/>
          <p:cNvSpPr>
            <a:spLocks noGrp="1"/>
          </p:cNvSpPr>
          <p:nvPr>
            <p:ph idx="1"/>
          </p:nvPr>
        </p:nvSpPr>
        <p:spPr/>
        <p:txBody>
          <a:bodyPr/>
          <a:lstStyle/>
          <a:p>
            <a:r>
              <a:rPr lang="en-US" altLang="zh-CN" b="1" dirty="0"/>
              <a:t>L</a:t>
            </a:r>
            <a:r>
              <a:rPr lang="en-US" altLang="zh-CN" b="1" baseline="-25000" dirty="0"/>
              <a:t>t</a:t>
            </a:r>
            <a:r>
              <a:rPr lang="en-US" altLang="zh-CN" b="1" dirty="0"/>
              <a:t>  </a:t>
            </a:r>
            <a:r>
              <a:rPr lang="en-US" altLang="zh-CN" dirty="0"/>
              <a:t>t</a:t>
            </a:r>
            <a:r>
              <a:rPr lang="zh-CN" altLang="zh-CN" dirty="0"/>
              <a:t>时刻用户的漏电相似度</a:t>
            </a:r>
          </a:p>
          <a:p>
            <a:r>
              <a:rPr lang="en-US" altLang="zh-CN" b="1" dirty="0" err="1"/>
              <a:t>Lq</a:t>
            </a:r>
            <a:r>
              <a:rPr lang="en-US" altLang="zh-CN" b="1" baseline="-25000" dirty="0" err="1"/>
              <a:t>t</a:t>
            </a:r>
            <a:r>
              <a:rPr lang="en-US" altLang="zh-CN" b="1" dirty="0"/>
              <a:t>  </a:t>
            </a:r>
            <a:r>
              <a:rPr lang="en-US" altLang="zh-CN" dirty="0"/>
              <a:t>t</a:t>
            </a:r>
            <a:r>
              <a:rPr lang="zh-CN" altLang="zh-CN" dirty="0"/>
              <a:t>时刻用户的漏电阈值</a:t>
            </a:r>
          </a:p>
          <a:p>
            <a:endParaRPr kumimoji="1" lang="zh-CN" altLang="en-US" dirty="0"/>
          </a:p>
        </p:txBody>
      </p:sp>
    </p:spTree>
    <p:extLst>
      <p:ext uri="{BB962C8B-B14F-4D97-AF65-F5344CB8AC3E}">
        <p14:creationId xmlns:p14="http://schemas.microsoft.com/office/powerpoint/2010/main" val="1154326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居民漏电模型构筑</a:t>
            </a:r>
            <a:r>
              <a:rPr lang="zh-CN" altLang="zh-CN" dirty="0"/>
              <a:t/>
            </a:r>
            <a:br>
              <a:rPr lang="zh-CN" altLang="zh-CN" dirty="0"/>
            </a:br>
            <a:endParaRPr kumimoji="1" lang="zh-CN" altLang="en-US" dirty="0"/>
          </a:p>
        </p:txBody>
      </p:sp>
      <p:sp>
        <p:nvSpPr>
          <p:cNvPr id="3" name="内容占位符 2"/>
          <p:cNvSpPr>
            <a:spLocks noGrp="1"/>
          </p:cNvSpPr>
          <p:nvPr>
            <p:ph idx="1"/>
          </p:nvPr>
        </p:nvSpPr>
        <p:spPr/>
        <p:txBody>
          <a:bodyPr>
            <a:normAutofit fontScale="92500" lnSpcReduction="10000"/>
          </a:bodyPr>
          <a:lstStyle/>
          <a:p>
            <a:r>
              <a:rPr lang="zh-CN" altLang="zh-CN" b="1" dirty="0"/>
              <a:t>主模型构筑：</a:t>
            </a:r>
            <a:endParaRPr lang="zh-CN" altLang="zh-CN" dirty="0"/>
          </a:p>
          <a:p>
            <a:r>
              <a:rPr lang="zh-CN" altLang="zh-CN" dirty="0"/>
              <a:t>居民漏电一般只有一种情况，也是本模型中所考虑的唯一情况：单相火线与地面非正常接触所导致的漏电短路情况。由于若在家用电路中短路漏电，会导致漏电保护器的快速锁闭从而阻止漏电。</a:t>
            </a:r>
          </a:p>
          <a:p>
            <a:r>
              <a:rPr lang="zh-CN" altLang="zh-CN" dirty="0"/>
              <a:t>在漏电时，居民电表可能的报警有：</a:t>
            </a:r>
          </a:p>
          <a:p>
            <a:r>
              <a:rPr lang="zh-CN" altLang="zh-CN" dirty="0"/>
              <a:t>瞬时电流不平衡；</a:t>
            </a:r>
          </a:p>
          <a:p>
            <a:r>
              <a:rPr lang="zh-CN" altLang="zh-CN" dirty="0"/>
              <a:t>瞬时电流复零但短时间后重现；</a:t>
            </a:r>
          </a:p>
          <a:p>
            <a:r>
              <a:rPr lang="zh-CN" altLang="zh-CN" dirty="0"/>
              <a:t>相电流过负荷。</a:t>
            </a:r>
          </a:p>
          <a:p>
            <a:r>
              <a:rPr lang="en-US" altLang="zh-CN" dirty="0"/>
              <a:t> </a:t>
            </a:r>
            <a:endParaRPr lang="zh-CN" altLang="zh-CN" dirty="0"/>
          </a:p>
          <a:p>
            <a:r>
              <a:rPr lang="zh-CN" altLang="zh-CN" dirty="0"/>
              <a:t>同时，利用对应本漏电模型的子模型以判断是否为正常漏电。判断居民漏电的行为有以上三个警报、子模型的建立返回值以及漏电概率的计算检测。前两者与用户的漏电相似度有关，后者影响用户的漏电阈值。 </a:t>
            </a:r>
            <a:endParaRPr kumimoji="1" lang="zh-CN" altLang="en-US" dirty="0"/>
          </a:p>
        </p:txBody>
      </p:sp>
    </p:spTree>
    <p:extLst>
      <p:ext uri="{BB962C8B-B14F-4D97-AF65-F5344CB8AC3E}">
        <p14:creationId xmlns:p14="http://schemas.microsoft.com/office/powerpoint/2010/main" val="1698644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居民漏电模型构筑</a:t>
            </a:r>
            <a:r>
              <a:rPr lang="zh-CN" altLang="zh-CN" dirty="0"/>
              <a:t/>
            </a:r>
            <a:br>
              <a:rPr lang="zh-CN" altLang="zh-CN" dirty="0"/>
            </a:br>
            <a:endParaRPr kumimoji="1" lang="zh-CN" altLang="en-US" dirty="0"/>
          </a:p>
        </p:txBody>
      </p:sp>
      <p:sp>
        <p:nvSpPr>
          <p:cNvPr id="3" name="内容占位符 2"/>
          <p:cNvSpPr>
            <a:spLocks noGrp="1"/>
          </p:cNvSpPr>
          <p:nvPr>
            <p:ph idx="1"/>
          </p:nvPr>
        </p:nvSpPr>
        <p:spPr/>
        <p:txBody>
          <a:bodyPr/>
          <a:lstStyle/>
          <a:p>
            <a:r>
              <a:rPr lang="zh-CN" altLang="zh-CN" b="1" dirty="0"/>
              <a:t>漏电阈值：</a:t>
            </a:r>
            <a:endParaRPr lang="zh-CN" altLang="zh-CN" dirty="0"/>
          </a:p>
          <a:p>
            <a:r>
              <a:rPr lang="zh-CN" altLang="zh-CN" dirty="0"/>
              <a:t>根据用户历史漏电记录以计算漏电概率。设</a:t>
            </a:r>
            <a:r>
              <a:rPr lang="en-US" altLang="zh-CN" b="1" dirty="0" err="1"/>
              <a:t>Lf</a:t>
            </a:r>
            <a:r>
              <a:rPr lang="en-US" altLang="zh-CN" b="1" baseline="-25000" dirty="0" err="1"/>
              <a:t>t</a:t>
            </a:r>
            <a:r>
              <a:rPr lang="zh-CN" altLang="zh-CN" dirty="0"/>
              <a:t>为用户的漏电概率。定义漏电概率与历史有效记录时间</a:t>
            </a:r>
            <a:r>
              <a:rPr lang="en-US" altLang="zh-CN" b="1" dirty="0"/>
              <a:t>Tm</a:t>
            </a:r>
            <a:r>
              <a:rPr lang="zh-CN" altLang="zh-CN" dirty="0"/>
              <a:t>（月）以及有效记录时间内漏电次数</a:t>
            </a:r>
            <a:r>
              <a:rPr lang="en-US" altLang="zh-CN" b="1" dirty="0"/>
              <a:t>N</a:t>
            </a:r>
            <a:r>
              <a:rPr lang="zh-CN" altLang="zh-CN" dirty="0"/>
              <a:t>有关，且漏电概率为二者之商。漏电概率每月计算一次。</a:t>
            </a:r>
          </a:p>
          <a:p>
            <a:r>
              <a:rPr lang="zh-CN" altLang="zh-CN" dirty="0"/>
              <a:t>即</a:t>
            </a:r>
          </a:p>
          <a:p>
            <a:r>
              <a:rPr lang="en-US" altLang="zh-CN" dirty="0"/>
              <a:t>Lf = </a:t>
            </a:r>
            <a:r>
              <a:rPr lang="en-US" altLang="zh-CN" dirty="0" err="1"/>
              <a:t>ƒ</a:t>
            </a:r>
            <a:r>
              <a:rPr lang="en-US" altLang="zh-CN" dirty="0"/>
              <a:t>(</a:t>
            </a:r>
            <a:r>
              <a:rPr lang="en-US" altLang="zh-CN" dirty="0" err="1"/>
              <a:t>Tm,N</a:t>
            </a:r>
            <a:r>
              <a:rPr lang="en-US" altLang="zh-CN" dirty="0"/>
              <a:t>) = Tm • N</a:t>
            </a:r>
            <a:r>
              <a:rPr lang="en-US" altLang="zh-CN" baseline="30000" dirty="0"/>
              <a:t>-1</a:t>
            </a:r>
            <a:endParaRPr lang="zh-CN" altLang="zh-CN" dirty="0"/>
          </a:p>
          <a:p>
            <a:r>
              <a:rPr lang="en-US" altLang="zh-CN" dirty="0"/>
              <a:t> </a:t>
            </a:r>
            <a:endParaRPr lang="zh-CN" altLang="zh-CN" dirty="0"/>
          </a:p>
          <a:p>
            <a:r>
              <a:rPr lang="zh-CN" altLang="zh-CN" dirty="0"/>
              <a:t>由定义可知，漏电概率单位为月</a:t>
            </a:r>
            <a:r>
              <a:rPr lang="en-US" altLang="zh-CN" dirty="0"/>
              <a:t>/</a:t>
            </a:r>
            <a:r>
              <a:rPr lang="zh-CN" altLang="zh-CN" dirty="0"/>
              <a:t>次，其现实意义为两次漏电之间的时间。已知上次的漏电时间与此次漏电时间的时间差</a:t>
            </a:r>
            <a:r>
              <a:rPr lang="en-US" altLang="zh-CN" b="1" dirty="0" err="1"/>
              <a:t>Ts</a:t>
            </a:r>
            <a:r>
              <a:rPr lang="zh-CN" altLang="zh-CN" dirty="0"/>
              <a:t>（月）与漏电概率</a:t>
            </a:r>
            <a:r>
              <a:rPr lang="en-US" altLang="zh-CN" dirty="0" err="1"/>
              <a:t>Lf</a:t>
            </a:r>
            <a:r>
              <a:rPr lang="en-US" altLang="zh-CN" baseline="-25000" dirty="0" err="1"/>
              <a:t>t</a:t>
            </a:r>
            <a:r>
              <a:rPr lang="zh-CN" altLang="zh-CN" dirty="0"/>
              <a:t>，便可计算出</a:t>
            </a:r>
            <a:r>
              <a:rPr lang="en-US" altLang="zh-CN" dirty="0"/>
              <a:t>t</a:t>
            </a:r>
            <a:r>
              <a:rPr lang="zh-CN" altLang="zh-CN" dirty="0"/>
              <a:t>时刻的漏电阈值</a:t>
            </a:r>
            <a:r>
              <a:rPr lang="en-US" altLang="zh-CN" dirty="0" err="1"/>
              <a:t>Lq</a:t>
            </a:r>
            <a:r>
              <a:rPr lang="en-US" altLang="zh-CN" baseline="-25000" dirty="0" err="1"/>
              <a:t>t</a:t>
            </a:r>
            <a:r>
              <a:rPr lang="zh-CN" altLang="zh-CN" dirty="0"/>
              <a:t>，根据经验所得，</a:t>
            </a:r>
            <a:r>
              <a:rPr lang="en-US" altLang="zh-CN" dirty="0" err="1"/>
              <a:t>Lq</a:t>
            </a:r>
            <a:r>
              <a:rPr lang="en-US" altLang="zh-CN" baseline="-25000" dirty="0" err="1"/>
              <a:t>t</a:t>
            </a:r>
            <a:r>
              <a:rPr lang="zh-CN" altLang="zh-CN" dirty="0"/>
              <a:t>应与</a:t>
            </a:r>
            <a:r>
              <a:rPr lang="en-US" altLang="zh-CN" dirty="0" err="1"/>
              <a:t>Ts</a:t>
            </a:r>
            <a:r>
              <a:rPr lang="zh-CN" altLang="zh-CN" dirty="0"/>
              <a:t>成正比，与</a:t>
            </a:r>
            <a:r>
              <a:rPr lang="en-US" altLang="zh-CN" dirty="0"/>
              <a:t>Lf</a:t>
            </a:r>
            <a:r>
              <a:rPr lang="en-US" altLang="zh-CN" baseline="-25000" dirty="0"/>
              <a:t>t</a:t>
            </a:r>
            <a:r>
              <a:rPr lang="en-US" altLang="zh-CN" baseline="30000" dirty="0"/>
              <a:t>-1</a:t>
            </a:r>
            <a:r>
              <a:rPr lang="zh-CN" altLang="zh-CN" dirty="0"/>
              <a:t>成正比。</a:t>
            </a:r>
          </a:p>
          <a:p>
            <a:endParaRPr kumimoji="1" lang="zh-CN" altLang="en-US" dirty="0"/>
          </a:p>
        </p:txBody>
      </p:sp>
    </p:spTree>
    <p:extLst>
      <p:ext uri="{BB962C8B-B14F-4D97-AF65-F5344CB8AC3E}">
        <p14:creationId xmlns:p14="http://schemas.microsoft.com/office/powerpoint/2010/main" val="200340442"/>
      </p:ext>
    </p:extLst>
  </p:cSld>
  <p:clrMapOvr>
    <a:masterClrMapping/>
  </p:clrMapOvr>
</p:sld>
</file>

<file path=ppt/theme/theme1.xml><?xml version="1.0" encoding="utf-8"?>
<a:theme xmlns:a="http://schemas.openxmlformats.org/drawingml/2006/main" name="水汽尾迹">
  <a:themeElements>
    <a:clrScheme name="水汽尾迹">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水汽尾迹">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汽尾迹">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20</TotalTime>
  <Words>1215</Words>
  <Application>Microsoft Macintosh PowerPoint</Application>
  <PresentationFormat>宽屏</PresentationFormat>
  <Paragraphs>91</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Century Gothic</vt:lpstr>
      <vt:lpstr>宋体</vt:lpstr>
      <vt:lpstr>Arial</vt:lpstr>
      <vt:lpstr>水汽尾迹</vt:lpstr>
      <vt:lpstr>电力窃漏电用户自动识别 </vt:lpstr>
      <vt:lpstr>问题重述 </vt:lpstr>
      <vt:lpstr>问题预分析 </vt:lpstr>
      <vt:lpstr>前提假设 </vt:lpstr>
      <vt:lpstr>问题重分析 </vt:lpstr>
      <vt:lpstr>数学模型架构 </vt:lpstr>
      <vt:lpstr>变量/常量设计 </vt:lpstr>
      <vt:lpstr>居民漏电模型构筑 </vt:lpstr>
      <vt:lpstr>居民漏电模型构筑 </vt:lpstr>
      <vt:lpstr>居民漏电模型构筑 </vt:lpstr>
      <vt:lpstr>居民漏电模型构筑 </vt:lpstr>
      <vt:lpstr>居民漏电模型构筑 </vt:lpstr>
      <vt:lpstr>居民漏电模型构筑 </vt:lpstr>
      <vt:lpstr>居民漏电模型构筑 </vt:lpstr>
      <vt:lpstr>居民漏电模型构筑 </vt:lpstr>
      <vt:lpstr>居民漏电模型构筑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电力窃漏电用户自动识别 </dc:title>
  <dc:creator>Microsoft Office 用户</dc:creator>
  <cp:lastModifiedBy>Microsoft Office 用户</cp:lastModifiedBy>
  <cp:revision>1</cp:revision>
  <dcterms:created xsi:type="dcterms:W3CDTF">2017-12-22T09:20:21Z</dcterms:created>
  <dcterms:modified xsi:type="dcterms:W3CDTF">2017-12-22T09:41:36Z</dcterms:modified>
</cp:coreProperties>
</file>