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CAD79A-505E-4E36-A800-E5D5BEF7D2BA}" type="datetimeFigureOut">
              <a:rPr lang="pl-PL" smtClean="0"/>
              <a:t>2017-01-23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>
                <a:latin typeface="Caviar Dreams" panose="020B0402020204020504" pitchFamily="34" charset="0"/>
              </a:rPr>
              <a:t>Rozdzielanie </a:t>
            </a:r>
            <a:r>
              <a:rPr lang="pl-PL" sz="4000" dirty="0" err="1" smtClean="0">
                <a:latin typeface="Caviar Dreams" panose="020B0402020204020504" pitchFamily="34" charset="0"/>
              </a:rPr>
              <a:t>szemerediego</a:t>
            </a:r>
            <a:endParaRPr lang="pl-PL" sz="4000" dirty="0">
              <a:latin typeface="Caviar Dreams" panose="020B04020202040205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Caviar Dreams" panose="020B0402020204020504" pitchFamily="34" charset="0"/>
              </a:rPr>
              <a:t>Kombinatoryczna teoria liczb</a:t>
            </a:r>
            <a:endParaRPr lang="pl-PL" dirty="0">
              <a:latin typeface="Caviar Dreams" panose="020B0402020204020504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5580112" y="5157192"/>
            <a:ext cx="3096344" cy="1584176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Anna Zawadzka</a:t>
            </a:r>
          </a:p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Piotr Waszkiewicz</a:t>
            </a:r>
          </a:p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Przemysław Rząd</a:t>
            </a:r>
            <a:endParaRPr lang="pl-PL" sz="16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Cel projektu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b="0" dirty="0" smtClean="0">
                <a:latin typeface="Caviar Dreams" panose="020B0402020204020504" pitchFamily="34" charset="0"/>
              </a:rPr>
              <a:t>Gra </a:t>
            </a:r>
            <a:r>
              <a:rPr lang="pl-PL" b="0" dirty="0">
                <a:latin typeface="Caviar Dreams" panose="020B0402020204020504" pitchFamily="34" charset="0"/>
              </a:rPr>
              <a:t>w rozdzielanie </a:t>
            </a:r>
            <a:r>
              <a:rPr lang="pl-PL" b="0" dirty="0" err="1">
                <a:latin typeface="Caviar Dreams" panose="020B0402020204020504" pitchFamily="34" charset="0"/>
              </a:rPr>
              <a:t>Szemerediego</a:t>
            </a:r>
            <a:r>
              <a:rPr lang="pl-PL" b="0" dirty="0" smtClean="0">
                <a:latin typeface="Caviar Dreams" panose="020B0402020204020504" pitchFamily="34" charset="0"/>
              </a:rPr>
              <a:t>, w której gracz </a:t>
            </a:r>
            <a:r>
              <a:rPr lang="pl-PL" b="0" dirty="0">
                <a:latin typeface="Caviar Dreams" panose="020B0402020204020504" pitchFamily="34" charset="0"/>
              </a:rPr>
              <a:t>mierzy się z </a:t>
            </a:r>
            <a:r>
              <a:rPr lang="pl-PL" b="0" dirty="0" smtClean="0">
                <a:latin typeface="Caviar Dreams" panose="020B0402020204020504" pitchFamily="34" charset="0"/>
              </a:rPr>
              <a:t>komputerem. </a:t>
            </a:r>
          </a:p>
          <a:p>
            <a:pPr>
              <a:lnSpc>
                <a:spcPct val="150000"/>
              </a:lnSpc>
            </a:pPr>
            <a:r>
              <a:rPr lang="pl-PL" b="0" dirty="0" smtClean="0">
                <a:latin typeface="Caviar Dreams" panose="020B0402020204020504" pitchFamily="34" charset="0"/>
              </a:rPr>
              <a:t>Dla </a:t>
            </a:r>
            <a:r>
              <a:rPr lang="pl-PL" b="0" dirty="0">
                <a:latin typeface="Caviar Dreams" panose="020B0402020204020504" pitchFamily="34" charset="0"/>
              </a:rPr>
              <a:t>wybranych </a:t>
            </a:r>
            <a:r>
              <a:rPr lang="pl-PL" b="0" dirty="0" smtClean="0">
                <a:latin typeface="Caviar Dreams" panose="020B0402020204020504" pitchFamily="34" charset="0"/>
              </a:rPr>
              <a:t>wartości </a:t>
            </a:r>
            <a:r>
              <a:rPr lang="pl-PL" b="0" dirty="0">
                <a:latin typeface="Caviar Dreams" panose="020B0402020204020504" pitchFamily="34" charset="0"/>
              </a:rPr>
              <a:t>liczb N i k, runda polega na: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Wyborze dwóch (dotąd niewybranych) liczb ze zbioru [N] przez gracza pierwszego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Wyborze jednej ze wskazanych liczb przez gracza drugiego, która zostanie pokolorowana na jego kolor. Druga ze wskazanych liczb kolorowana jest na kolor gracza pierwszego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 rundach nieparzystych role się zamieniają. Wygrywa gracz, który pierwszy będzie miał k-elementowy ciąg arytmetyczny w swoim kolorze.</a:t>
            </a:r>
          </a:p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twierdzenie </a:t>
            </a:r>
            <a:r>
              <a:rPr lang="pl-PL" sz="3200" dirty="0" err="1">
                <a:latin typeface="Caviar Dreams" panose="020B0402020204020504" pitchFamily="34" charset="0"/>
              </a:rPr>
              <a:t>Endre</a:t>
            </a:r>
            <a:r>
              <a:rPr lang="pl-PL" sz="3200" dirty="0">
                <a:latin typeface="Caviar Dreams" panose="020B0402020204020504" pitchFamily="34" charset="0"/>
              </a:rPr>
              <a:t> </a:t>
            </a:r>
            <a:r>
              <a:rPr lang="pl-PL" sz="3200" dirty="0" err="1">
                <a:latin typeface="Caviar Dreams" panose="020B0402020204020504" pitchFamily="34" charset="0"/>
              </a:rPr>
              <a:t>Szemerédiego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340768"/>
            <a:ext cx="4824536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b="0" i="1" dirty="0" smtClean="0">
                <a:latin typeface="Caviar Dreams" panose="020B0402020204020504" pitchFamily="34" charset="0"/>
              </a:rPr>
              <a:t>	Dla </a:t>
            </a:r>
            <a:r>
              <a:rPr lang="pl-PL" sz="1800" b="0" i="1" dirty="0">
                <a:latin typeface="Caviar Dreams" panose="020B0402020204020504" pitchFamily="34" charset="0"/>
              </a:rPr>
              <a:t>dowolnej liczby 0&lt;d&lt;1 zwanej gęstością i dowolnej liczby naturalnej </a:t>
            </a:r>
            <a:r>
              <a:rPr lang="pl-PL" sz="1800" b="0" i="1" dirty="0" smtClean="0">
                <a:latin typeface="Caviar Dreams" panose="020B0402020204020504" pitchFamily="34" charset="0"/>
              </a:rPr>
              <a:t>k istnieje </a:t>
            </a:r>
            <a:r>
              <a:rPr lang="pl-PL" sz="1800" b="0" i="1" dirty="0">
                <a:latin typeface="Caviar Dreams" panose="020B0402020204020504" pitchFamily="34" charset="0"/>
              </a:rPr>
              <a:t>liczba N(</a:t>
            </a:r>
            <a:r>
              <a:rPr lang="pl-PL" sz="1800" b="0" i="1" dirty="0" err="1">
                <a:latin typeface="Caviar Dreams" panose="020B0402020204020504" pitchFamily="34" charset="0"/>
              </a:rPr>
              <a:t>d,k</a:t>
            </a:r>
            <a:r>
              <a:rPr lang="pl-PL" sz="1800" b="0" i="1" dirty="0">
                <a:latin typeface="Caviar Dreams" panose="020B0402020204020504" pitchFamily="34" charset="0"/>
              </a:rPr>
              <a:t>) taka, że jeżeli N&gt;N(</a:t>
            </a:r>
            <a:r>
              <a:rPr lang="pl-PL" sz="1800" b="0" i="1" dirty="0" err="1">
                <a:latin typeface="Caviar Dreams" panose="020B0402020204020504" pitchFamily="34" charset="0"/>
              </a:rPr>
              <a:t>d,k</a:t>
            </a:r>
            <a:r>
              <a:rPr lang="pl-PL" sz="1800" b="0" i="1" dirty="0">
                <a:latin typeface="Caviar Dreams" panose="020B0402020204020504" pitchFamily="34" charset="0"/>
              </a:rPr>
              <a:t>), to dowolny podzbiór A zbioru {1,...,N} o liczebności większej od </a:t>
            </a:r>
            <a:r>
              <a:rPr lang="pl-PL" sz="1800" b="0" i="1" dirty="0" err="1">
                <a:latin typeface="Caviar Dreams" panose="020B0402020204020504" pitchFamily="34" charset="0"/>
              </a:rPr>
              <a:t>dN</a:t>
            </a:r>
            <a:r>
              <a:rPr lang="pl-PL" sz="1800" b="0" i="1" dirty="0">
                <a:latin typeface="Caviar Dreams" panose="020B0402020204020504" pitchFamily="34" charset="0"/>
              </a:rPr>
              <a:t> zawiera ciąg arytmetyczny długości k.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52085"/>
            <a:ext cx="23746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Zakończenie gry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00628"/>
                <a:ext cx="8208912" cy="42005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Dla </a:t>
                </a:r>
                <a:r>
                  <a:rPr lang="pl-PL" b="0" dirty="0">
                    <a:latin typeface="Caviar Dreams" panose="020B0402020204020504" pitchFamily="34" charset="0"/>
                  </a:rPr>
                  <a:t>danych wartości N i k gra zawsze skończy się czyjąś wygraną, jeśli najliczniejszy podzbiór niezawierający żadnego ciągu arytmetycznego o długości k ma liczność mniejszą niż N/2.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Innymi </a:t>
                </a:r>
                <a:r>
                  <a:rPr lang="pl-PL" b="0" dirty="0">
                    <a:latin typeface="Caviar Dreams" panose="020B0402020204020504" pitchFamily="34" charset="0"/>
                  </a:rPr>
                  <a:t>słowy, dowolny podzbiór o liczności N/2 zawiera jakiś ciąg arytmetyczny długości k.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Czyli</a:t>
                </a:r>
                <a:r>
                  <a:rPr lang="pl-PL" b="0" dirty="0">
                    <a:latin typeface="Caviar Dreams" panose="020B0402020204020504" pitchFamily="34" charset="0"/>
                  </a:rPr>
                  <a:t>, korzystając z górnego oszacowania N(k, d), stwierdzimy że gra zawsze skończy się wygraną, jeśli spełnione będzie</a:t>
                </a:r>
                <a:r>
                  <a:rPr lang="pl-PL" b="0" dirty="0" smtClean="0">
                    <a:latin typeface="Caviar Dreams" panose="020B04020202040205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/>
                        <m:t>𝑁</m:t>
                      </m:r>
                      <m:r>
                        <a:rPr lang="pl-PL" sz="2400" i="1"/>
                        <m:t>&gt;</m:t>
                      </m:r>
                      <m:sSup>
                        <m:sSupPr>
                          <m:ctrlPr>
                            <a:rPr lang="pl-PL" sz="2400" i="1"/>
                          </m:ctrlPr>
                        </m:sSupPr>
                        <m:e>
                          <m:r>
                            <a:rPr lang="pl-PL" sz="2400" i="1"/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pl-PL" sz="2400" i="1"/>
                              </m:ctrlPr>
                            </m:sSupPr>
                            <m:e>
                              <m:r>
                                <a:rPr lang="pl-PL" sz="2400" i="1"/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l-PL" sz="2400" i="1"/>
                                  </m:ctrlPr>
                                </m:sSupPr>
                                <m:e>
                                  <m:r>
                                    <a:rPr lang="pl-PL" sz="2400" i="1"/>
                                    <m:t>𝑑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l-PL" sz="2400" i="1"/>
                                      </m:ctrlPr>
                                    </m:sSupPr>
                                    <m:e>
                                      <m:r>
                                        <a:rPr lang="pl-PL" sz="2400" i="1"/>
                                        <m:t>−2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pl-PL" sz="2400" i="1"/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/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pl-PL" sz="2400" i="1"/>
                                            <m:t>𝑘</m:t>
                                          </m:r>
                                          <m:r>
                                            <a:rPr lang="pl-PL" sz="2400" i="1"/>
                                            <m:t>+9</m:t>
                                          </m:r>
                                        </m:sup>
                                      </m:sSup>
                                    </m:sup>
                                  </m:sSup>
                                </m:sup>
                              </m:sSup>
                            </m:sup>
                          </m:sSup>
                        </m:sup>
                      </m:sSup>
                    </m:oMath>
                  </m:oMathPara>
                </a14:m>
                <a:endParaRPr lang="pl-PL" b="0" dirty="0">
                  <a:latin typeface="Caviar Dreams" panose="020B04020202040205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00628"/>
                <a:ext cx="8208912" cy="420058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Strategie gry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47664" y="1340768"/>
            <a:ext cx="6796236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Łatwa – każdy wybór dokonywany w sposób losowy</a:t>
            </a:r>
          </a:p>
          <a:p>
            <a:pPr>
              <a:lnSpc>
                <a:spcPct val="150000"/>
              </a:lnSpc>
            </a:pPr>
            <a:endParaRPr lang="pl-PL" sz="1800" b="0" dirty="0" smtClean="0">
              <a:latin typeface="Caviar Dreams" panose="020B04020202040205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Średnia – ruchy prowadzące do uzyskania najdłuższego ciągu arytmetycznego</a:t>
            </a:r>
          </a:p>
          <a:p>
            <a:pPr>
              <a:lnSpc>
                <a:spcPct val="150000"/>
              </a:lnSpc>
            </a:pPr>
            <a:endParaRPr lang="pl-PL" sz="1800" b="0" dirty="0" smtClean="0">
              <a:latin typeface="Caviar Dreams" panose="020B04020202040205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Trudna – wydłużanie ciągu arytmetycznego przy jednoczesnym utrudnianiu gry przeciwnikowi</a:t>
            </a:r>
            <a:endParaRPr lang="pl-PL" sz="1800" b="0" dirty="0">
              <a:latin typeface="Caviar Dreams" panose="020B0402020204020504" pitchFamily="34" charset="0"/>
            </a:endParaRPr>
          </a:p>
        </p:txBody>
      </p:sp>
      <p:sp>
        <p:nvSpPr>
          <p:cNvPr id="5" name="Gwiazda 5-ramienna 4"/>
          <p:cNvSpPr/>
          <p:nvPr/>
        </p:nvSpPr>
        <p:spPr>
          <a:xfrm>
            <a:off x="1187624" y="1471578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Gwiazda 5-ramienna 5"/>
          <p:cNvSpPr/>
          <p:nvPr/>
        </p:nvSpPr>
        <p:spPr>
          <a:xfrm>
            <a:off x="1187624" y="2479690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Gwiazda 5-ramienna 6"/>
          <p:cNvSpPr/>
          <p:nvPr/>
        </p:nvSpPr>
        <p:spPr>
          <a:xfrm>
            <a:off x="840284" y="2479690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Gwiazda 5-ramienna 7"/>
          <p:cNvSpPr/>
          <p:nvPr/>
        </p:nvSpPr>
        <p:spPr>
          <a:xfrm>
            <a:off x="1187624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Gwiazda 5-ramienna 8"/>
          <p:cNvSpPr/>
          <p:nvPr/>
        </p:nvSpPr>
        <p:spPr>
          <a:xfrm>
            <a:off x="840284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Gwiazda 5-ramienna 10"/>
          <p:cNvSpPr/>
          <p:nvPr/>
        </p:nvSpPr>
        <p:spPr>
          <a:xfrm>
            <a:off x="486768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4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Statystyki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94968" y="1196752"/>
            <a:ext cx="752094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17235"/>
              </p:ext>
            </p:extLst>
          </p:nvPr>
        </p:nvGraphicFramePr>
        <p:xfrm>
          <a:off x="611560" y="1196752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n=30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10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00026"/>
              </p:ext>
            </p:extLst>
          </p:nvPr>
        </p:nvGraphicFramePr>
        <p:xfrm>
          <a:off x="4871888" y="1188318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n=50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87926"/>
              </p:ext>
            </p:extLst>
          </p:nvPr>
        </p:nvGraphicFramePr>
        <p:xfrm>
          <a:off x="611560" y="3070114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n=?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k=?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23156"/>
              </p:ext>
            </p:extLst>
          </p:nvPr>
        </p:nvGraphicFramePr>
        <p:xfrm>
          <a:off x="4871888" y="3070114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n=?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k=?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Demonstracja…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Niestandardowy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17CBA"/>
      </a:accent2>
      <a:accent3>
        <a:srgbClr val="880E4F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</TotalTime>
  <Words>213</Words>
  <Application>Microsoft Office PowerPoint</Application>
  <PresentationFormat>Pokaz na ekranie (4:3)</PresentationFormat>
  <Paragraphs>106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Arial</vt:lpstr>
      <vt:lpstr>Caviar Dreams</vt:lpstr>
      <vt:lpstr>Franklin Gothic Book</vt:lpstr>
      <vt:lpstr>Franklin Gothic Medium</vt:lpstr>
      <vt:lpstr>Tunga</vt:lpstr>
      <vt:lpstr>Wingdings</vt:lpstr>
      <vt:lpstr>Kąty</vt:lpstr>
      <vt:lpstr>Rozdzielanie szemerediego</vt:lpstr>
      <vt:lpstr>Cel projektu</vt:lpstr>
      <vt:lpstr>twierdzenie Endre Szemerédiego</vt:lpstr>
      <vt:lpstr>Zakończenie gry</vt:lpstr>
      <vt:lpstr>Strategie gry</vt:lpstr>
      <vt:lpstr>Statystyki</vt:lpstr>
      <vt:lpstr>Demonstracja…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Rozdzielanie szemerediego</dc:title>
  <dc:creator>Anna Zawadzka</dc:creator>
  <cp:lastModifiedBy>Anna Zawadzka</cp:lastModifiedBy>
  <cp:revision>23</cp:revision>
  <dcterms:created xsi:type="dcterms:W3CDTF">2017-01-08T17:10:30Z</dcterms:created>
  <dcterms:modified xsi:type="dcterms:W3CDTF">2017-01-23T07:40:38Z</dcterms:modified>
</cp:coreProperties>
</file>