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D79A-505E-4E36-A800-E5D5BEF7D2BA}" type="datetimeFigureOut">
              <a:rPr lang="pl-PL" smtClean="0"/>
              <a:t>2017-01-24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EFC2-B00B-49C7-98B5-4B4D329EDCE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D79A-505E-4E36-A800-E5D5BEF7D2BA}" type="datetimeFigureOut">
              <a:rPr lang="pl-PL" smtClean="0"/>
              <a:t>2017-01-24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EFC2-B00B-49C7-98B5-4B4D329EDCE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D79A-505E-4E36-A800-E5D5BEF7D2BA}" type="datetimeFigureOut">
              <a:rPr lang="pl-PL" smtClean="0"/>
              <a:t>2017-01-24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EFC2-B00B-49C7-98B5-4B4D329EDCE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D79A-505E-4E36-A800-E5D5BEF7D2BA}" type="datetimeFigureOut">
              <a:rPr lang="pl-PL" smtClean="0"/>
              <a:t>2017-01-24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EFC2-B00B-49C7-98B5-4B4D329EDCE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D79A-505E-4E36-A800-E5D5BEF7D2BA}" type="datetimeFigureOut">
              <a:rPr lang="pl-PL" smtClean="0"/>
              <a:t>2017-01-24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EFC2-B00B-49C7-98B5-4B4D329EDCE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D79A-505E-4E36-A800-E5D5BEF7D2BA}" type="datetimeFigureOut">
              <a:rPr lang="pl-PL" smtClean="0"/>
              <a:t>2017-01-24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EFC2-B00B-49C7-98B5-4B4D329EDCE1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D79A-505E-4E36-A800-E5D5BEF7D2BA}" type="datetimeFigureOut">
              <a:rPr lang="pl-PL" smtClean="0"/>
              <a:t>2017-01-24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EFC2-B00B-49C7-98B5-4B4D329EDCE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D79A-505E-4E36-A800-E5D5BEF7D2BA}" type="datetimeFigureOut">
              <a:rPr lang="pl-PL" smtClean="0"/>
              <a:t>2017-01-24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EFC2-B00B-49C7-98B5-4B4D329EDCE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D79A-505E-4E36-A800-E5D5BEF7D2BA}" type="datetimeFigureOut">
              <a:rPr lang="pl-PL" smtClean="0"/>
              <a:t>2017-01-24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EFC2-B00B-49C7-98B5-4B4D329EDCE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D79A-505E-4E36-A800-E5D5BEF7D2BA}" type="datetimeFigureOut">
              <a:rPr lang="pl-PL" smtClean="0"/>
              <a:t>2017-01-24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E7EFC2-B00B-49C7-98B5-4B4D329EDCE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D79A-505E-4E36-A800-E5D5BEF7D2BA}" type="datetimeFigureOut">
              <a:rPr lang="pl-PL" smtClean="0"/>
              <a:t>2017-01-24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EFC2-B00B-49C7-98B5-4B4D329EDCE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8CAD79A-505E-4E36-A800-E5D5BEF7D2BA}" type="datetimeFigureOut">
              <a:rPr lang="pl-PL" smtClean="0"/>
              <a:t>2017-01-24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AEE7EFC2-B00B-49C7-98B5-4B4D329EDCE1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4000" dirty="0" smtClean="0">
                <a:latin typeface="Caviar Dreams" panose="020B0402020204020504" pitchFamily="34" charset="0"/>
              </a:rPr>
              <a:t>Rozdzielanie </a:t>
            </a:r>
            <a:r>
              <a:rPr lang="pl-PL" sz="4000" dirty="0" err="1" smtClean="0">
                <a:latin typeface="Caviar Dreams" panose="020B0402020204020504" pitchFamily="34" charset="0"/>
              </a:rPr>
              <a:t>szemerediego</a:t>
            </a:r>
            <a:endParaRPr lang="pl-PL" sz="4000" dirty="0">
              <a:latin typeface="Caviar Dreams" panose="020B0402020204020504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>
                <a:latin typeface="Caviar Dreams" panose="020B0402020204020504" pitchFamily="34" charset="0"/>
              </a:rPr>
              <a:t>Kombinatoryczna teoria liczb</a:t>
            </a:r>
            <a:endParaRPr lang="pl-PL" dirty="0">
              <a:latin typeface="Caviar Dreams" panose="020B0402020204020504" pitchFamily="34" charset="0"/>
            </a:endParaRPr>
          </a:p>
        </p:txBody>
      </p:sp>
      <p:sp>
        <p:nvSpPr>
          <p:cNvPr id="4" name="Podtytuł 2"/>
          <p:cNvSpPr txBox="1">
            <a:spLocks/>
          </p:cNvSpPr>
          <p:nvPr/>
        </p:nvSpPr>
        <p:spPr>
          <a:xfrm>
            <a:off x="5580112" y="5157192"/>
            <a:ext cx="3096344" cy="1584176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600" dirty="0" smtClean="0">
                <a:solidFill>
                  <a:schemeClr val="bg1"/>
                </a:solidFill>
                <a:latin typeface="Caviar Dreams" panose="020B0402020204020504" pitchFamily="34" charset="0"/>
              </a:rPr>
              <a:t>Anna Zawadzka</a:t>
            </a:r>
          </a:p>
          <a:p>
            <a:r>
              <a:rPr lang="pl-PL" sz="1600" dirty="0" smtClean="0">
                <a:solidFill>
                  <a:schemeClr val="bg1"/>
                </a:solidFill>
                <a:latin typeface="Caviar Dreams" panose="020B0402020204020504" pitchFamily="34" charset="0"/>
              </a:rPr>
              <a:t>Piotr Waszkiewicz</a:t>
            </a:r>
          </a:p>
          <a:p>
            <a:r>
              <a:rPr lang="pl-PL" sz="1600" dirty="0" smtClean="0">
                <a:solidFill>
                  <a:schemeClr val="bg1"/>
                </a:solidFill>
                <a:latin typeface="Caviar Dreams" panose="020B0402020204020504" pitchFamily="34" charset="0"/>
              </a:rPr>
              <a:t>Przemysław Rząd</a:t>
            </a:r>
            <a:endParaRPr lang="pl-PL" sz="1600" dirty="0">
              <a:solidFill>
                <a:schemeClr val="bg1"/>
              </a:solidFill>
              <a:latin typeface="Caviar Dreams" panose="020B040202020402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4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 smtClean="0">
                <a:latin typeface="Caviar Dreams" panose="020B0402020204020504" pitchFamily="34" charset="0"/>
              </a:rPr>
              <a:t>Cel projektu</a:t>
            </a:r>
            <a:endParaRPr lang="pl-PL" sz="3200" dirty="0">
              <a:latin typeface="Caviar Dreams" panose="020B04020202040205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l-PL" b="0" dirty="0" smtClean="0">
                <a:latin typeface="Caviar Dreams" panose="020B0402020204020504" pitchFamily="34" charset="0"/>
              </a:rPr>
              <a:t>Gra </a:t>
            </a:r>
            <a:r>
              <a:rPr lang="pl-PL" b="0" dirty="0">
                <a:latin typeface="Caviar Dreams" panose="020B0402020204020504" pitchFamily="34" charset="0"/>
              </a:rPr>
              <a:t>w rozdzielanie </a:t>
            </a:r>
            <a:r>
              <a:rPr lang="pl-PL" b="0" dirty="0" err="1">
                <a:latin typeface="Caviar Dreams" panose="020B0402020204020504" pitchFamily="34" charset="0"/>
              </a:rPr>
              <a:t>Szemerediego</a:t>
            </a:r>
            <a:r>
              <a:rPr lang="pl-PL" b="0" dirty="0" smtClean="0">
                <a:latin typeface="Caviar Dreams" panose="020B0402020204020504" pitchFamily="34" charset="0"/>
              </a:rPr>
              <a:t>, w której gracz </a:t>
            </a:r>
            <a:r>
              <a:rPr lang="pl-PL" b="0" dirty="0">
                <a:latin typeface="Caviar Dreams" panose="020B0402020204020504" pitchFamily="34" charset="0"/>
              </a:rPr>
              <a:t>mierzy się z </a:t>
            </a:r>
            <a:r>
              <a:rPr lang="pl-PL" b="0" dirty="0" smtClean="0">
                <a:latin typeface="Caviar Dreams" panose="020B0402020204020504" pitchFamily="34" charset="0"/>
              </a:rPr>
              <a:t>komputerem. </a:t>
            </a:r>
          </a:p>
          <a:p>
            <a:pPr>
              <a:lnSpc>
                <a:spcPct val="150000"/>
              </a:lnSpc>
            </a:pPr>
            <a:r>
              <a:rPr lang="pl-PL" b="0" dirty="0" smtClean="0">
                <a:latin typeface="Caviar Dreams" panose="020B0402020204020504" pitchFamily="34" charset="0"/>
              </a:rPr>
              <a:t>Dla </a:t>
            </a:r>
            <a:r>
              <a:rPr lang="pl-PL" b="0" dirty="0">
                <a:latin typeface="Caviar Dreams" panose="020B0402020204020504" pitchFamily="34" charset="0"/>
              </a:rPr>
              <a:t>wybranych </a:t>
            </a:r>
            <a:r>
              <a:rPr lang="pl-PL" b="0" dirty="0" smtClean="0">
                <a:latin typeface="Caviar Dreams" panose="020B0402020204020504" pitchFamily="34" charset="0"/>
              </a:rPr>
              <a:t>wartości </a:t>
            </a:r>
            <a:r>
              <a:rPr lang="pl-PL" b="0" dirty="0">
                <a:latin typeface="Caviar Dreams" panose="020B0402020204020504" pitchFamily="34" charset="0"/>
              </a:rPr>
              <a:t>liczb N i k, runda polega na: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b="0" dirty="0">
                <a:latin typeface="Caviar Dreams" panose="020B0402020204020504" pitchFamily="34" charset="0"/>
              </a:rPr>
              <a:t>Wyborze dwóch (dotąd niewybranych) liczb ze zbioru [N] przez gracza pierwszego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b="0" dirty="0">
                <a:latin typeface="Caviar Dreams" panose="020B0402020204020504" pitchFamily="34" charset="0"/>
              </a:rPr>
              <a:t>Wyborze jednej ze wskazanych liczb przez gracza drugiego, która zostanie pokolorowana na jego kolor. Druga ze wskazanych liczb kolorowana jest na kolor gracza pierwszego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b="0" dirty="0">
                <a:latin typeface="Caviar Dreams" panose="020B0402020204020504" pitchFamily="34" charset="0"/>
              </a:rPr>
              <a:t>W rundach nieparzystych role się zamieniają. Wygrywa gracz, który pierwszy będzie miał k-elementowy ciąg arytmetyczny w swoim kolorze.</a:t>
            </a:r>
          </a:p>
          <a:p>
            <a:pPr>
              <a:lnSpc>
                <a:spcPct val="150000"/>
              </a:lnSpc>
            </a:pPr>
            <a:endParaRPr lang="pl-PL" b="0" dirty="0">
              <a:latin typeface="Caviar Dreams" panose="020B040202020402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09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 smtClean="0">
                <a:latin typeface="Caviar Dreams" panose="020B0402020204020504" pitchFamily="34" charset="0"/>
              </a:rPr>
              <a:t>twierdzenie </a:t>
            </a:r>
            <a:r>
              <a:rPr lang="pl-PL" sz="3200" dirty="0" err="1">
                <a:latin typeface="Caviar Dreams" panose="020B0402020204020504" pitchFamily="34" charset="0"/>
              </a:rPr>
              <a:t>Endre</a:t>
            </a:r>
            <a:r>
              <a:rPr lang="pl-PL" sz="3200" dirty="0">
                <a:latin typeface="Caviar Dreams" panose="020B0402020204020504" pitchFamily="34" charset="0"/>
              </a:rPr>
              <a:t> </a:t>
            </a:r>
            <a:r>
              <a:rPr lang="pl-PL" sz="3200" dirty="0" err="1">
                <a:latin typeface="Caviar Dreams" panose="020B0402020204020504" pitchFamily="34" charset="0"/>
              </a:rPr>
              <a:t>Szemerédiego</a:t>
            </a:r>
            <a:endParaRPr lang="pl-PL" sz="3200" dirty="0">
              <a:latin typeface="Caviar Dreams" panose="020B04020202040205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9552" y="1340768"/>
            <a:ext cx="4824536" cy="35798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1800" b="0" i="1" dirty="0" smtClean="0">
                <a:latin typeface="Caviar Dreams" panose="020B0402020204020504" pitchFamily="34" charset="0"/>
              </a:rPr>
              <a:t>	Dla </a:t>
            </a:r>
            <a:r>
              <a:rPr lang="pl-PL" sz="1800" b="0" i="1" dirty="0">
                <a:latin typeface="Caviar Dreams" panose="020B0402020204020504" pitchFamily="34" charset="0"/>
              </a:rPr>
              <a:t>dowolnej liczby 0&lt;d&lt;1 zwanej gęstością i dowolnej liczby naturalnej </a:t>
            </a:r>
            <a:r>
              <a:rPr lang="pl-PL" sz="1800" b="0" i="1" dirty="0" smtClean="0">
                <a:latin typeface="Caviar Dreams" panose="020B0402020204020504" pitchFamily="34" charset="0"/>
              </a:rPr>
              <a:t>k istnieje </a:t>
            </a:r>
            <a:r>
              <a:rPr lang="pl-PL" sz="1800" b="0" i="1" dirty="0">
                <a:latin typeface="Caviar Dreams" panose="020B0402020204020504" pitchFamily="34" charset="0"/>
              </a:rPr>
              <a:t>liczba N(</a:t>
            </a:r>
            <a:r>
              <a:rPr lang="pl-PL" sz="1800" b="0" i="1" dirty="0" err="1">
                <a:latin typeface="Caviar Dreams" panose="020B0402020204020504" pitchFamily="34" charset="0"/>
              </a:rPr>
              <a:t>d,k</a:t>
            </a:r>
            <a:r>
              <a:rPr lang="pl-PL" sz="1800" b="0" i="1" dirty="0">
                <a:latin typeface="Caviar Dreams" panose="020B0402020204020504" pitchFamily="34" charset="0"/>
              </a:rPr>
              <a:t>) taka, że jeżeli N&gt;N(</a:t>
            </a:r>
            <a:r>
              <a:rPr lang="pl-PL" sz="1800" b="0" i="1" dirty="0" err="1">
                <a:latin typeface="Caviar Dreams" panose="020B0402020204020504" pitchFamily="34" charset="0"/>
              </a:rPr>
              <a:t>d,k</a:t>
            </a:r>
            <a:r>
              <a:rPr lang="pl-PL" sz="1800" b="0" i="1" dirty="0">
                <a:latin typeface="Caviar Dreams" panose="020B0402020204020504" pitchFamily="34" charset="0"/>
              </a:rPr>
              <a:t>), to dowolny podzbiór A zbioru {1,...,N} o liczebności większej od </a:t>
            </a:r>
            <a:r>
              <a:rPr lang="pl-PL" sz="1800" b="0" i="1" dirty="0" err="1">
                <a:latin typeface="Caviar Dreams" panose="020B0402020204020504" pitchFamily="34" charset="0"/>
              </a:rPr>
              <a:t>dN</a:t>
            </a:r>
            <a:r>
              <a:rPr lang="pl-PL" sz="1800" b="0" i="1" dirty="0">
                <a:latin typeface="Caviar Dreams" panose="020B0402020204020504" pitchFamily="34" charset="0"/>
              </a:rPr>
              <a:t> zawiera ciąg arytmetyczny długości k.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152085"/>
            <a:ext cx="237468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0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 smtClean="0">
                <a:latin typeface="Caviar Dreams" panose="020B0402020204020504" pitchFamily="34" charset="0"/>
              </a:rPr>
              <a:t>Zakończenie gry</a:t>
            </a:r>
            <a:endParaRPr lang="pl-PL" sz="3200" dirty="0">
              <a:latin typeface="Caviar Dreams" panose="020B04020202040205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00628"/>
                <a:ext cx="8208912" cy="420058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l-PL" b="0" dirty="0" smtClean="0">
                    <a:latin typeface="Caviar Dreams" panose="020B0402020204020504" pitchFamily="34" charset="0"/>
                  </a:rPr>
                  <a:t>	Dla </a:t>
                </a:r>
                <a:r>
                  <a:rPr lang="pl-PL" b="0" dirty="0">
                    <a:latin typeface="Caviar Dreams" panose="020B0402020204020504" pitchFamily="34" charset="0"/>
                  </a:rPr>
                  <a:t>danych wartości N i k gra zawsze skończy się czyjąś wygraną, jeśli najliczniejszy podzbiór niezawierający żadnego ciągu arytmetycznego o długości k ma liczność mniejszą niż N/2.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b="0" dirty="0" smtClean="0">
                    <a:latin typeface="Caviar Dreams" panose="020B0402020204020504" pitchFamily="34" charset="0"/>
                  </a:rPr>
                  <a:t>	Innymi </a:t>
                </a:r>
                <a:r>
                  <a:rPr lang="pl-PL" b="0" dirty="0">
                    <a:latin typeface="Caviar Dreams" panose="020B0402020204020504" pitchFamily="34" charset="0"/>
                  </a:rPr>
                  <a:t>słowy, dowolny podzbiór o liczności N/2 zawiera jakiś ciąg arytmetyczny długości k.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b="0" dirty="0" smtClean="0">
                    <a:latin typeface="Caviar Dreams" panose="020B0402020204020504" pitchFamily="34" charset="0"/>
                  </a:rPr>
                  <a:t>	Czyli</a:t>
                </a:r>
                <a:r>
                  <a:rPr lang="pl-PL" b="0" dirty="0">
                    <a:latin typeface="Caviar Dreams" panose="020B0402020204020504" pitchFamily="34" charset="0"/>
                  </a:rPr>
                  <a:t>, korzystając z górnego oszacowania N(k, d), stwierdzimy że gra zawsze skończy się wygraną, jeśli spełnione będzie</a:t>
                </a:r>
                <a:r>
                  <a:rPr lang="pl-PL" b="0" dirty="0" smtClean="0">
                    <a:latin typeface="Caviar Dreams" panose="020B0402020204020504" pitchFamily="34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l-PL" sz="2400" i="1"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p>
                            <m:s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+9</m:t>
                                          </m:r>
                                        </m:sup>
                                      </m:sSup>
                                    </m:sup>
                                  </m:sSup>
                                </m:sup>
                              </m:sSup>
                            </m:sup>
                          </m:sSup>
                        </m:sup>
                      </m:sSup>
                    </m:oMath>
                  </m:oMathPara>
                </a14:m>
                <a:endParaRPr lang="pl-PL" b="0" dirty="0">
                  <a:latin typeface="Caviar Dreams" panose="020B0402020204020504" pitchFamily="34" charset="0"/>
                </a:endParaRP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00628"/>
                <a:ext cx="8208912" cy="420058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45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 smtClean="0">
                <a:latin typeface="Caviar Dreams" panose="020B0402020204020504" pitchFamily="34" charset="0"/>
              </a:rPr>
              <a:t>Strategie gry</a:t>
            </a:r>
            <a:endParaRPr lang="pl-PL" sz="3200" dirty="0">
              <a:latin typeface="Caviar Dreams" panose="020B04020202040205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547664" y="1340768"/>
            <a:ext cx="6796236" cy="35798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1800" b="0" dirty="0" smtClean="0">
                <a:latin typeface="Caviar Dreams" panose="020B0402020204020504" pitchFamily="34" charset="0"/>
              </a:rPr>
              <a:t>Łatwa – każdy wybór dokonywany w sposób losowy</a:t>
            </a:r>
          </a:p>
          <a:p>
            <a:pPr>
              <a:lnSpc>
                <a:spcPct val="150000"/>
              </a:lnSpc>
            </a:pPr>
            <a:endParaRPr lang="pl-PL" sz="1800" b="0" dirty="0" smtClean="0">
              <a:latin typeface="Caviar Dreams" panose="020B0402020204020504" pitchFamily="34" charset="0"/>
            </a:endParaRPr>
          </a:p>
          <a:p>
            <a:pPr>
              <a:lnSpc>
                <a:spcPct val="150000"/>
              </a:lnSpc>
            </a:pPr>
            <a:r>
              <a:rPr lang="pl-PL" sz="1800" b="0" dirty="0" smtClean="0">
                <a:latin typeface="Caviar Dreams" panose="020B0402020204020504" pitchFamily="34" charset="0"/>
              </a:rPr>
              <a:t>Średnia – ruchy prowadzące do uzyskania najdłuższego ciągu arytmetycznego</a:t>
            </a:r>
          </a:p>
          <a:p>
            <a:pPr>
              <a:lnSpc>
                <a:spcPct val="150000"/>
              </a:lnSpc>
            </a:pPr>
            <a:endParaRPr lang="pl-PL" sz="1800" b="0" dirty="0" smtClean="0">
              <a:latin typeface="Caviar Dreams" panose="020B0402020204020504" pitchFamily="34" charset="0"/>
            </a:endParaRPr>
          </a:p>
          <a:p>
            <a:pPr>
              <a:lnSpc>
                <a:spcPct val="150000"/>
              </a:lnSpc>
            </a:pPr>
            <a:r>
              <a:rPr lang="pl-PL" sz="1800" b="0" dirty="0" smtClean="0">
                <a:latin typeface="Caviar Dreams" panose="020B0402020204020504" pitchFamily="34" charset="0"/>
              </a:rPr>
              <a:t>Trudna – wydłużanie ciągu arytmetycznego przy jednoczesnym utrudnianiu gry przeciwnikowi</a:t>
            </a:r>
            <a:endParaRPr lang="pl-PL" sz="1800" b="0" dirty="0">
              <a:latin typeface="Caviar Dreams" panose="020B0402020204020504" pitchFamily="34" charset="0"/>
            </a:endParaRPr>
          </a:p>
        </p:txBody>
      </p:sp>
      <p:sp>
        <p:nvSpPr>
          <p:cNvPr id="5" name="Gwiazda 5-ramienna 4"/>
          <p:cNvSpPr/>
          <p:nvPr/>
        </p:nvSpPr>
        <p:spPr>
          <a:xfrm>
            <a:off x="1187624" y="1471578"/>
            <a:ext cx="216024" cy="216024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Gwiazda 5-ramienna 5"/>
          <p:cNvSpPr/>
          <p:nvPr/>
        </p:nvSpPr>
        <p:spPr>
          <a:xfrm>
            <a:off x="1187624" y="2479690"/>
            <a:ext cx="216024" cy="216024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Gwiazda 5-ramienna 6"/>
          <p:cNvSpPr/>
          <p:nvPr/>
        </p:nvSpPr>
        <p:spPr>
          <a:xfrm>
            <a:off x="840284" y="2479690"/>
            <a:ext cx="216024" cy="216024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Gwiazda 5-ramienna 7"/>
          <p:cNvSpPr/>
          <p:nvPr/>
        </p:nvSpPr>
        <p:spPr>
          <a:xfrm>
            <a:off x="1187624" y="3933056"/>
            <a:ext cx="216024" cy="216024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Gwiazda 5-ramienna 8"/>
          <p:cNvSpPr/>
          <p:nvPr/>
        </p:nvSpPr>
        <p:spPr>
          <a:xfrm>
            <a:off x="840284" y="3933056"/>
            <a:ext cx="216024" cy="216024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Gwiazda 5-ramienna 10"/>
          <p:cNvSpPr/>
          <p:nvPr/>
        </p:nvSpPr>
        <p:spPr>
          <a:xfrm>
            <a:off x="486768" y="3933056"/>
            <a:ext cx="216024" cy="216024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943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 smtClean="0">
                <a:latin typeface="Caviar Dreams" panose="020B0402020204020504" pitchFamily="34" charset="0"/>
              </a:rPr>
              <a:t>Statystyki</a:t>
            </a:r>
            <a:endParaRPr lang="pl-PL" sz="3200" dirty="0">
              <a:latin typeface="Caviar Dreams" panose="020B04020202040205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94968" y="1196752"/>
            <a:ext cx="7520940" cy="35798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pl-PL" b="0" dirty="0">
              <a:latin typeface="Caviar Dreams" panose="020B0402020204020504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217235"/>
              </p:ext>
            </p:extLst>
          </p:nvPr>
        </p:nvGraphicFramePr>
        <p:xfrm>
          <a:off x="611560" y="1196752"/>
          <a:ext cx="3750592" cy="1663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7648"/>
                <a:gridCol w="937648"/>
                <a:gridCol w="937648"/>
                <a:gridCol w="937648"/>
              </a:tblGrid>
              <a:tr h="33265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  <a:latin typeface="Caviar Dreams" panose="020B0402020204020504" pitchFamily="34" charset="0"/>
                        </a:rPr>
                        <a:t> </a:t>
                      </a:r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n=30 </a:t>
                      </a:r>
                      <a:r>
                        <a:rPr lang="pl-PL" sz="1400" u="none" strike="noStrike" baseline="0" dirty="0" smtClean="0">
                          <a:effectLst/>
                          <a:latin typeface="Caviar Dreams" panose="020B0402020204020504" pitchFamily="34" charset="0"/>
                        </a:rPr>
                        <a:t> k=4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łatwy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średni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trudny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265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gracz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  <a:latin typeface="Caviar Dreams" panose="020B0402020204020504" pitchFamily="34" charset="0"/>
                        </a:rPr>
                        <a:t>10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  <a:latin typeface="Caviar Dreams" panose="020B0402020204020504" pitchFamily="34" charset="0"/>
                        </a:rPr>
                        <a:t>3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  <a:latin typeface="Caviar Dreams" panose="020B0402020204020504" pitchFamily="34" charset="0"/>
                        </a:rPr>
                        <a:t>6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265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remis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  <a:latin typeface="Caviar Dreams" panose="020B0402020204020504" pitchFamily="34" charset="0"/>
                        </a:rPr>
                        <a:t>1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  <a:latin typeface="Caviar Dreams" panose="020B0402020204020504" pitchFamily="34" charset="0"/>
                        </a:rPr>
                        <a:t>1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265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komputer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  <a:latin typeface="Caviar Dreams" panose="020B0402020204020504" pitchFamily="34" charset="0"/>
                        </a:rPr>
                        <a:t>6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  <a:latin typeface="Caviar Dreams" panose="020B0402020204020504" pitchFamily="34" charset="0"/>
                        </a:rPr>
                        <a:t>3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265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impas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900026"/>
              </p:ext>
            </p:extLst>
          </p:nvPr>
        </p:nvGraphicFramePr>
        <p:xfrm>
          <a:off x="4871888" y="1188318"/>
          <a:ext cx="3750592" cy="1663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7648"/>
                <a:gridCol w="937648"/>
                <a:gridCol w="937648"/>
                <a:gridCol w="937648"/>
              </a:tblGrid>
              <a:tr h="33265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  <a:latin typeface="Caviar Dreams" panose="020B0402020204020504" pitchFamily="34" charset="0"/>
                        </a:rPr>
                        <a:t> </a:t>
                      </a:r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n=50 </a:t>
                      </a:r>
                      <a:r>
                        <a:rPr lang="pl-PL" sz="1400" u="none" strike="noStrike" baseline="0" dirty="0" smtClean="0">
                          <a:effectLst/>
                          <a:latin typeface="Caviar Dreams" panose="020B0402020204020504" pitchFamily="34" charset="0"/>
                        </a:rPr>
                        <a:t> k=6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łatwy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średni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trudny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265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gracz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7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4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1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265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remis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  <a:latin typeface="Caviar Dreams" panose="020B0402020204020504" pitchFamily="34" charset="0"/>
                        </a:rPr>
                        <a:t>1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265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komputer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3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5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9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265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impas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090798"/>
              </p:ext>
            </p:extLst>
          </p:nvPr>
        </p:nvGraphicFramePr>
        <p:xfrm>
          <a:off x="611560" y="3070114"/>
          <a:ext cx="3750592" cy="1663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7648"/>
                <a:gridCol w="937648"/>
                <a:gridCol w="937648"/>
                <a:gridCol w="937648"/>
              </a:tblGrid>
              <a:tr h="33265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  <a:latin typeface="Caviar Dreams" panose="020B0402020204020504" pitchFamily="34" charset="0"/>
                        </a:rPr>
                        <a:t> </a:t>
                      </a:r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n=70 </a:t>
                      </a:r>
                      <a:r>
                        <a:rPr lang="pl-PL" sz="1400" u="none" strike="noStrike" baseline="0" dirty="0" smtClean="0">
                          <a:effectLst/>
                          <a:latin typeface="Caviar Dreams" panose="020B0402020204020504" pitchFamily="34" charset="0"/>
                        </a:rPr>
                        <a:t> k=8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łatwy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średni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trudny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265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gracz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7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4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265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remis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265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komputer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2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Caviar Dreams" panose="020B0402020204020504" pitchFamily="34" charset="0"/>
                        </a:rPr>
                        <a:t>5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4</a:t>
                      </a:r>
                      <a:endParaRPr lang="pl-PL" sz="1400" u="none" strike="noStrike" dirty="0" smtClean="0"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265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impas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1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Caviar Dreams" panose="020B0402020204020504" pitchFamily="34" charset="0"/>
                        </a:rPr>
                        <a:t>1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423156"/>
              </p:ext>
            </p:extLst>
          </p:nvPr>
        </p:nvGraphicFramePr>
        <p:xfrm>
          <a:off x="4871888" y="3070114"/>
          <a:ext cx="3750592" cy="1663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7648"/>
                <a:gridCol w="937648"/>
                <a:gridCol w="937648"/>
                <a:gridCol w="937648"/>
              </a:tblGrid>
              <a:tr h="33265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  <a:latin typeface="Caviar Dreams" panose="020B0402020204020504" pitchFamily="34" charset="0"/>
                        </a:rPr>
                        <a:t> </a:t>
                      </a:r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n=? </a:t>
                      </a:r>
                      <a:r>
                        <a:rPr lang="pl-PL" sz="1400" u="none" strike="noStrike" baseline="0" dirty="0" smtClean="0">
                          <a:effectLst/>
                          <a:latin typeface="Caviar Dreams" panose="020B0402020204020504" pitchFamily="34" charset="0"/>
                        </a:rPr>
                        <a:t> k=?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łatwy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średni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trudny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265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gracz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265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remis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265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komputer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 smtClean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265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>
                          <a:effectLst/>
                          <a:latin typeface="Caviar Dreams" panose="020B0402020204020504" pitchFamily="34" charset="0"/>
                        </a:rPr>
                        <a:t>impas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  <a:latin typeface="Caviar Dreams" panose="020B0402020204020504" pitchFamily="34" charset="0"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viar Dreams" panose="020B04020202040205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61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 smtClean="0">
                <a:latin typeface="Caviar Dreams" panose="020B0402020204020504" pitchFamily="34" charset="0"/>
              </a:rPr>
              <a:t>Demonstracja…</a:t>
            </a:r>
            <a:endParaRPr lang="pl-PL" sz="3200" dirty="0">
              <a:latin typeface="Caviar Dreams" panose="020B04020202040205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pl-PL" b="0" dirty="0">
              <a:latin typeface="Caviar Dreams" panose="020B040202020402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34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ąty">
  <a:themeElements>
    <a:clrScheme name="Niestandardowy 1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17CBA"/>
      </a:accent2>
      <a:accent3>
        <a:srgbClr val="880E4F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Kąty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ą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167</TotalTime>
  <Words>213</Words>
  <Application>Microsoft Office PowerPoint</Application>
  <PresentationFormat>Pokaz na ekranie (4:3)</PresentationFormat>
  <Paragraphs>106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5" baseType="lpstr">
      <vt:lpstr>Arial</vt:lpstr>
      <vt:lpstr>Cambria Math</vt:lpstr>
      <vt:lpstr>Caviar Dreams</vt:lpstr>
      <vt:lpstr>Franklin Gothic Book</vt:lpstr>
      <vt:lpstr>Franklin Gothic Medium</vt:lpstr>
      <vt:lpstr>Tunga</vt:lpstr>
      <vt:lpstr>Wingdings</vt:lpstr>
      <vt:lpstr>Kąty</vt:lpstr>
      <vt:lpstr>Rozdzielanie szemerediego</vt:lpstr>
      <vt:lpstr>Cel projektu</vt:lpstr>
      <vt:lpstr>twierdzenie Endre Szemerédiego</vt:lpstr>
      <vt:lpstr>Zakończenie gry</vt:lpstr>
      <vt:lpstr>Strategie gry</vt:lpstr>
      <vt:lpstr>Statystyki</vt:lpstr>
      <vt:lpstr>Demonstracja…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Rozdzielanie szemerediego</dc:title>
  <dc:creator>Anna Zawadzka</dc:creator>
  <cp:lastModifiedBy>Anna Zawadzka</cp:lastModifiedBy>
  <cp:revision>33</cp:revision>
  <dcterms:created xsi:type="dcterms:W3CDTF">2017-01-08T17:10:30Z</dcterms:created>
  <dcterms:modified xsi:type="dcterms:W3CDTF">2017-01-24T09:37:12Z</dcterms:modified>
</cp:coreProperties>
</file>