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52"/>
  </p:notesMasterIdLst>
  <p:sldIdLst>
    <p:sldId id="256" r:id="rId5"/>
    <p:sldId id="259" r:id="rId6"/>
    <p:sldId id="260" r:id="rId7"/>
    <p:sldId id="261" r:id="rId8"/>
    <p:sldId id="262" r:id="rId9"/>
    <p:sldId id="298" r:id="rId10"/>
    <p:sldId id="263" r:id="rId11"/>
    <p:sldId id="299" r:id="rId12"/>
    <p:sldId id="302" r:id="rId13"/>
    <p:sldId id="264" r:id="rId14"/>
    <p:sldId id="266" r:id="rId15"/>
    <p:sldId id="265" r:id="rId16"/>
    <p:sldId id="276" r:id="rId17"/>
    <p:sldId id="303" r:id="rId18"/>
    <p:sldId id="293" r:id="rId19"/>
    <p:sldId id="277" r:id="rId20"/>
    <p:sldId id="284" r:id="rId21"/>
    <p:sldId id="269" r:id="rId22"/>
    <p:sldId id="304" r:id="rId23"/>
    <p:sldId id="305" r:id="rId24"/>
    <p:sldId id="307" r:id="rId25"/>
    <p:sldId id="306" r:id="rId26"/>
    <p:sldId id="308" r:id="rId27"/>
    <p:sldId id="278" r:id="rId28"/>
    <p:sldId id="270" r:id="rId29"/>
    <p:sldId id="309" r:id="rId30"/>
    <p:sldId id="310" r:id="rId31"/>
    <p:sldId id="311" r:id="rId32"/>
    <p:sldId id="312" r:id="rId33"/>
    <p:sldId id="314" r:id="rId34"/>
    <p:sldId id="313" r:id="rId35"/>
    <p:sldId id="315" r:id="rId36"/>
    <p:sldId id="316" r:id="rId37"/>
    <p:sldId id="317" r:id="rId38"/>
    <p:sldId id="294" r:id="rId39"/>
    <p:sldId id="296" r:id="rId40"/>
    <p:sldId id="318" r:id="rId41"/>
    <p:sldId id="319" r:id="rId42"/>
    <p:sldId id="321" r:id="rId43"/>
    <p:sldId id="322" r:id="rId44"/>
    <p:sldId id="323" r:id="rId45"/>
    <p:sldId id="324" r:id="rId46"/>
    <p:sldId id="288" r:id="rId47"/>
    <p:sldId id="289" r:id="rId48"/>
    <p:sldId id="320" r:id="rId49"/>
    <p:sldId id="274" r:id="rId50"/>
    <p:sldId id="275" r:id="rId5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xmlns="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xmlns="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xmlns="" userId="YZ5PSXVD06EfD4/04RF+4IpszM4ZmL7FtUZDJf4jPLA=" providerId="None"/>
      </p:ext>
    </p:extLst>
  </p:cmAuthor>
  <p:cmAuthor id="4" name="UPKAR LIDDER" initials="UL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493"/>
    <a:srgbClr val="121619"/>
    <a:srgbClr val="204E79"/>
    <a:srgbClr val="145579"/>
    <a:srgbClr val="3A6483"/>
    <a:srgbClr val="F8F9FA"/>
    <a:srgbClr val="F2F2F2"/>
    <a:srgbClr val="F7F3F2"/>
    <a:srgbClr val="F6F2FF"/>
    <a:srgbClr val="EDF5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392"/>
    <p:restoredTop sz="88023"/>
  </p:normalViewPr>
  <p:slideViewPr>
    <p:cSldViewPr snapToGrid="0">
      <p:cViewPr>
        <p:scale>
          <a:sx n="75" d="100"/>
          <a:sy n="75" d="100"/>
        </p:scale>
        <p:origin x="-1339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175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5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74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88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27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49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09FBAC-BC43-174B-8362-DF782CBFF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925C29AF-D985-5942-8A28-14626910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DEB9FB-F8F4-7F4F-87A4-883C7116E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290D7B-2B6B-2D45-B68E-903BB49D9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4ED4FE-13CD-604D-B272-7D2568F4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6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C0E935-029C-474F-849D-E85C929A3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C3C2D4B7-423C-B64C-91C2-024ACCB71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9BDB4F-B51D-4F43-96CA-8769EDF75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23911B-C823-8F4D-A0F5-678EB8BD4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52AEBD-6719-CA48-A235-34A6A378C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98C3F149-D0F5-7E45-848F-762B0FD0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A34ECAB-8CA0-8D40-836C-AEE5AE3C1E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408FA7A2-4D43-AB48-A94E-BD374D2F9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0E991E-C6E4-4C46-9375-F85058052C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xmlns="" id="{A376D9B7-3A9C-D24B-88D8-068A87AB9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B1E8E1F9-7A9B-3449-8ED0-2CC545C3A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6B86EE8-15CB-0841-AED8-6AFB3623AA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9A9D453-43AB-0442-A49F-B782F2B7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0B22B678-4D42-8747-A390-2C0A371BB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56499B-5FDB-F84A-AF4B-03DAC2E6E5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0E0738B2-6D3A-4648-87C8-A0DA87718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05F500-14B4-8946-9E21-29BD84811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AD88E1-0250-A14B-9448-FAF34C49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537C-CA84-1446-933C-8E9D027F9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Anyatha K</a:t>
            </a:r>
            <a:endParaRPr lang="en-US" dirty="0"/>
          </a:p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,August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447"/>
            <a:ext cx="10515600" cy="1325563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8829" y="1586204"/>
            <a:ext cx="3127310" cy="47027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Perform: </a:t>
            </a:r>
          </a:p>
          <a:p>
            <a:r>
              <a:rPr lang="en-US" dirty="0" smtClean="0"/>
              <a:t>Exploratory </a:t>
            </a:r>
            <a:r>
              <a:rPr lang="en-US" dirty="0" smtClean="0"/>
              <a:t>Data </a:t>
            </a:r>
            <a:r>
              <a:rPr lang="en-US" dirty="0" smtClean="0"/>
              <a:t>Analysis.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D</a:t>
            </a:r>
            <a:r>
              <a:rPr lang="en-US" dirty="0" smtClean="0"/>
              <a:t>etermine </a:t>
            </a:r>
            <a:r>
              <a:rPr lang="en-US" dirty="0" smtClean="0"/>
              <a:t>Training </a:t>
            </a:r>
            <a:r>
              <a:rPr lang="en-US" dirty="0" smtClean="0"/>
              <a:t>Labels.</a:t>
            </a:r>
            <a:endParaRPr lang="en-US" dirty="0"/>
          </a:p>
          <a:p>
            <a:endParaRPr lang="en-US" dirty="0"/>
          </a:p>
          <a:p>
            <a:r>
              <a:rPr lang="en-US" sz="1800" dirty="0" smtClean="0">
                <a:solidFill>
                  <a:schemeClr val="accent2"/>
                </a:solidFill>
              </a:rPr>
              <a:t>https://github.com/anyatha92/Capstone-/blob/master/notebook_1._Data_Wrangling_RBhJXYPyX.ipynb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Data_wra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08106" y="1670180"/>
            <a:ext cx="7145694" cy="44693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021CA9-7CB7-1046-8FA0-21F127C19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55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data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5043488"/>
            <a:ext cx="9113520" cy="991552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4E03D3-761E-7549-A4C6-7E585EBC4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68106" y="1408924"/>
          <a:ext cx="9603274" cy="3554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331"/>
                <a:gridCol w="7053943"/>
              </a:tblGrid>
              <a:tr h="6064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CHART TYPE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PURPOSE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877077">
                <a:tc>
                  <a:txBody>
                    <a:bodyPr/>
                    <a:lstStyle/>
                    <a:p>
                      <a:r>
                        <a:rPr lang="en-US" dirty="0" smtClean="0"/>
                        <a:t>a. SCATTER</a:t>
                      </a:r>
                      <a:r>
                        <a:rPr lang="en-US" baseline="0" dirty="0" smtClean="0"/>
                        <a:t> 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To check if landing success rate increase with for later flights and to see if success rate is higher for higher payload mass.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To check the distribution of launches between the launch sites in time. To check the change of success rate from earlier launches to later launches for each launch site.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To check the distribution of launches with different payload mass between the launch sites. To check the payload mass range that has high and low success rates.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To check the change of success rate from earlier launches to later launches for each orbit type.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To check the influence of payload mass on success rate for each orbit type.</a:t>
                      </a:r>
                      <a:endParaRPr lang="en-US" sz="1200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smtClean="0"/>
                        <a:t>b. BAR 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1200" dirty="0" smtClean="0"/>
                        <a:t> To see if different orbits have different success rates. </a:t>
                      </a:r>
                      <a:endParaRPr lang="en-US" sz="1200" dirty="0"/>
                    </a:p>
                  </a:txBody>
                  <a:tcPr/>
                </a:tc>
              </a:tr>
              <a:tr h="478661">
                <a:tc>
                  <a:txBody>
                    <a:bodyPr/>
                    <a:lstStyle/>
                    <a:p>
                      <a:r>
                        <a:rPr lang="en-US" dirty="0" smtClean="0"/>
                        <a:t>c. LINE</a:t>
                      </a:r>
                      <a:r>
                        <a:rPr lang="en-US" baseline="0" dirty="0" smtClean="0"/>
                        <a:t> 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None/>
                      </a:pPr>
                      <a:r>
                        <a:rPr lang="en-US" sz="1200" dirty="0" smtClean="0"/>
                        <a:t> To check the change of success rate from 2013 till 2020.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5360" y="5019040"/>
            <a:ext cx="1003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https://github.com/anyatha92/Capstone-/blob/master/notebook_5._</a:t>
            </a:r>
            <a:r>
              <a:rPr lang="en-US" dirty="0" smtClean="0">
                <a:solidFill>
                  <a:schemeClr val="accent2"/>
                </a:solidFill>
              </a:rPr>
              <a:t>EDA_Data-visualization_YiV0QgXWL.ipynb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97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3600" dirty="0" smtClean="0"/>
              <a:t>Performed SQL queries: </a:t>
            </a:r>
            <a:endParaRPr lang="en-US" sz="3600" dirty="0" smtClean="0"/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Display the names of the unique launch sites in the space mission.</a:t>
            </a:r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Display 5 records where launch sites begin with the string 'CCA’.</a:t>
            </a:r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Display the total payload mass carried by boosters launched by NASA (CRS).</a:t>
            </a:r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Display average payload mass carried by booster version F9 v1.1.</a:t>
            </a:r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List the date when the first successful landing outcome in ground pad was achieved.</a:t>
            </a:r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List the names of the boosters which have success in drone ship and have payload mass greater than 4000 but less than 6000.</a:t>
            </a:r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List the total number of successful and failure mission outcomes.</a:t>
            </a:r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List the names of the </a:t>
            </a:r>
            <a:r>
              <a:rPr lang="en-IN" dirty="0" err="1" smtClean="0">
                <a:solidFill>
                  <a:schemeClr val="tx2"/>
                </a:solidFill>
              </a:rPr>
              <a:t>booster_versions</a:t>
            </a:r>
            <a:r>
              <a:rPr lang="en-IN" dirty="0" smtClean="0">
                <a:solidFill>
                  <a:schemeClr val="tx2"/>
                </a:solidFill>
              </a:rPr>
              <a:t> which have carried the maximum payload mass with help of </a:t>
            </a:r>
            <a:r>
              <a:rPr lang="en-IN" dirty="0" err="1" smtClean="0">
                <a:solidFill>
                  <a:schemeClr val="tx2"/>
                </a:solidFill>
              </a:rPr>
              <a:t>subquery</a:t>
            </a:r>
            <a:r>
              <a:rPr lang="en-IN" dirty="0" smtClean="0">
                <a:solidFill>
                  <a:schemeClr val="tx2"/>
                </a:solidFill>
              </a:rPr>
              <a:t>.</a:t>
            </a:r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List the records which will display the month names, failure </a:t>
            </a:r>
            <a:r>
              <a:rPr lang="en-IN" dirty="0" err="1" smtClean="0">
                <a:solidFill>
                  <a:schemeClr val="tx2"/>
                </a:solidFill>
              </a:rPr>
              <a:t>landing_outcomes</a:t>
            </a:r>
            <a:r>
              <a:rPr lang="en-IN" dirty="0" smtClean="0">
                <a:solidFill>
                  <a:schemeClr val="tx2"/>
                </a:solidFill>
              </a:rPr>
              <a:t> in drone ship ,booster versions, </a:t>
            </a:r>
            <a:r>
              <a:rPr lang="en-IN" dirty="0" err="1" smtClean="0">
                <a:solidFill>
                  <a:schemeClr val="tx2"/>
                </a:solidFill>
              </a:rPr>
              <a:t>launch_site</a:t>
            </a:r>
            <a:r>
              <a:rPr lang="en-IN" dirty="0" smtClean="0">
                <a:solidFill>
                  <a:schemeClr val="tx2"/>
                </a:solidFill>
              </a:rPr>
              <a:t> for the months in year 2015.</a:t>
            </a:r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Rank the count of successful </a:t>
            </a:r>
            <a:r>
              <a:rPr lang="en-IN" dirty="0" err="1" smtClean="0">
                <a:solidFill>
                  <a:schemeClr val="tx2"/>
                </a:solidFill>
              </a:rPr>
              <a:t>landing_outcomes</a:t>
            </a:r>
            <a:r>
              <a:rPr lang="en-IN" dirty="0" smtClean="0">
                <a:solidFill>
                  <a:schemeClr val="tx2"/>
                </a:solidFill>
              </a:rPr>
              <a:t> between the date 2010-06-04 and 2017-03-20 in descending order.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>
                <a:solidFill>
                  <a:schemeClr val="accent2"/>
                </a:solidFill>
              </a:rPr>
              <a:t>https://github.com/anyatha92/Capstone-/blob/master/notebook_4._EDA_SQL_dkbBkLEJy.ipynb</a:t>
            </a:r>
            <a:endParaRPr lang="en-US" sz="34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7B1B70-690D-5945-90C2-196E1304B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72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an interactive map with Folium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75522" y="1438761"/>
          <a:ext cx="10515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OBJECTS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MAP OBJECT TYPE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PURPOSE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 all launch sites on a map.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Circle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Popup Label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Text Label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show the location of every launch site on the map.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 the success/failed launches for each site on the map.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Color-Labeled Marker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identify success rate for every launch site.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 the distances between a launch site to its proximities.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Polyline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Text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measure the distance to the nearest railway, highway, city, coast.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DB26FF-76AA-124F-92D8-C93C45D2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5200" y="5283200"/>
            <a:ext cx="104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https://github.com/anyatha92/Capstone-/blob/master/notebook_6._Data_Visualization_Folium__dgfX0fnQ.ipynb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11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54"/>
            <a:ext cx="10515600" cy="1325563"/>
          </a:xfrm>
        </p:spPr>
        <p:txBody>
          <a:bodyPr/>
          <a:lstStyle/>
          <a:p>
            <a:r>
              <a:rPr lang="en-US" dirty="0"/>
              <a:t>Build a Dashboard with Plotly Dash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918"/>
            <a:ext cx="10515600" cy="11901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https://github.com/anyatha92/Capstone-/blob/master/Plotty_Dash.ipynb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DB26FF-76AA-124F-92D8-C93C45D2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93102" y="1273733"/>
          <a:ext cx="10524931" cy="290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576"/>
                <a:gridCol w="67833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DASHBOARD OBJECTS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PURPOSE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 Launch Site Dropdown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To enable interactive Launch Site selection for charts.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b. Successful Launches </a:t>
                      </a:r>
                      <a:r>
                        <a:rPr lang="en-US" dirty="0" smtClean="0"/>
                        <a:t>Pie</a:t>
                      </a:r>
                      <a:r>
                        <a:rPr lang="en-US" baseline="0" dirty="0" smtClean="0"/>
                        <a:t>       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Shows the total successful launches count for all sites if all Launch Sites are selected. If a specific launch site is selected, the pie chart shows the Success vs. Failed counts for the site.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eriod" startAt="3"/>
                      </a:pPr>
                      <a:r>
                        <a:rPr lang="en-US" dirty="0" smtClean="0"/>
                        <a:t>Payload Mass Range Slider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To select the range of payload mass for charts where payload mass is used.</a:t>
                      </a:r>
                      <a:endParaRPr lang="en-US" sz="1400" dirty="0"/>
                    </a:p>
                  </a:txBody>
                  <a:tcPr/>
                </a:tc>
              </a:tr>
              <a:tr h="70335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eriod" startAt="4"/>
                      </a:pPr>
                      <a:r>
                        <a:rPr lang="en-US" dirty="0" smtClean="0"/>
                        <a:t>Scatter Chart: Booster version for Success Rate vs. Payload Mass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To show the correlation between payload and launch success for each booster version.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453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500535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 smtClean="0"/>
              <a:t>Perform exploratory Data Analysis </a:t>
            </a:r>
            <a:r>
              <a:rPr lang="en-US" sz="1400" dirty="0" smtClean="0"/>
              <a:t>and determine Training </a:t>
            </a:r>
            <a:r>
              <a:rPr lang="en-US" sz="1400" dirty="0" smtClean="0"/>
              <a:t>Labels:</a:t>
            </a:r>
            <a:endParaRPr lang="en-US" sz="1400" dirty="0" smtClean="0"/>
          </a:p>
          <a:p>
            <a:r>
              <a:rPr lang="en-US" sz="1400" dirty="0" smtClean="0"/>
              <a:t>create a column for the </a:t>
            </a:r>
            <a:r>
              <a:rPr lang="en-US" sz="1400" dirty="0" smtClean="0"/>
              <a:t>class.</a:t>
            </a:r>
            <a:endParaRPr lang="en-US" sz="1400" dirty="0" smtClean="0"/>
          </a:p>
          <a:p>
            <a:r>
              <a:rPr lang="en-US" sz="1400" dirty="0" smtClean="0"/>
              <a:t>Standardize the </a:t>
            </a:r>
            <a:r>
              <a:rPr lang="en-US" sz="1400" dirty="0" smtClean="0"/>
              <a:t>data.</a:t>
            </a:r>
            <a:endParaRPr lang="en-US" sz="1400" dirty="0" smtClean="0"/>
          </a:p>
          <a:p>
            <a:r>
              <a:rPr lang="en-US" sz="1400" dirty="0" smtClean="0"/>
              <a:t>Split into training data and test data -Find best </a:t>
            </a:r>
            <a:r>
              <a:rPr lang="en-US" sz="1400" dirty="0" err="1" smtClean="0"/>
              <a:t>Hyperparameter</a:t>
            </a:r>
            <a:r>
              <a:rPr lang="en-US" sz="1400" dirty="0" smtClean="0"/>
              <a:t> for SVM, Classification Trees and Logistic </a:t>
            </a:r>
            <a:r>
              <a:rPr lang="en-US" sz="1400" dirty="0" smtClean="0"/>
              <a:t>Regression.</a:t>
            </a:r>
            <a:endParaRPr lang="en-US" sz="1400" dirty="0" smtClean="0"/>
          </a:p>
          <a:p>
            <a:r>
              <a:rPr lang="en-US" sz="1400" dirty="0" smtClean="0"/>
              <a:t>Finding </a:t>
            </a:r>
            <a:r>
              <a:rPr lang="en-US" sz="1400" dirty="0" smtClean="0"/>
              <a:t>the method performs best using test </a:t>
            </a:r>
            <a:r>
              <a:rPr lang="en-US" sz="1400" dirty="0" smtClean="0"/>
              <a:t>data.</a:t>
            </a:r>
            <a:endParaRPr lang="en-US" sz="1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https://github.com/anyatha92/Capstone-/blob/master/notebook_7._Machine_Learning_Prediction_PMQ_iMUld.ipynb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Predictiv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2600" y="1455576"/>
            <a:ext cx="7061200" cy="45829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1B08F2-C4AD-A440-BB78-A0625E288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71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Exploratory data analysis results</a:t>
            </a:r>
          </a:p>
          <a:p>
            <a:endParaRPr lang="en-US" sz="2200" dirty="0"/>
          </a:p>
          <a:p>
            <a:r>
              <a:rPr lang="en-US" sz="2200" dirty="0"/>
              <a:t>Interactive analytics demo in screenshots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Predictive analysis results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45C363-925C-9E48-86B0-27D7D36E5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0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66FE4F3-0232-0849-BFC2-DCEE7091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7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731796" cy="802433"/>
          </a:xfrm>
        </p:spPr>
        <p:txBody>
          <a:bodyPr>
            <a:normAutofit/>
          </a:bodyPr>
          <a:lstStyle/>
          <a:p>
            <a:r>
              <a:rPr lang="en-CA" sz="3600" b="1" dirty="0"/>
              <a:t>Flight Number vs. Launch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038530"/>
            <a:ext cx="10346372" cy="94571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CCAFS </a:t>
            </a:r>
            <a:r>
              <a:rPr lang="en-US" dirty="0" smtClean="0">
                <a:solidFill>
                  <a:schemeClr val="tx2"/>
                </a:solidFill>
              </a:rPr>
              <a:t>SLC 40 launch site is used the most </a:t>
            </a:r>
            <a:r>
              <a:rPr lang="en-US" dirty="0" smtClean="0">
                <a:solidFill>
                  <a:schemeClr val="tx2"/>
                </a:solidFill>
              </a:rPr>
              <a:t>time.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CCAFS </a:t>
            </a:r>
            <a:r>
              <a:rPr lang="en-US" dirty="0" smtClean="0">
                <a:solidFill>
                  <a:schemeClr val="tx2"/>
                </a:solidFill>
              </a:rPr>
              <a:t>SLC 40 launch site has the highest number of failed Launches at the </a:t>
            </a:r>
            <a:r>
              <a:rPr lang="en-US" dirty="0" smtClean="0">
                <a:solidFill>
                  <a:schemeClr val="tx2"/>
                </a:solidFill>
              </a:rPr>
              <a:t>beginning.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Starting </a:t>
            </a:r>
            <a:r>
              <a:rPr lang="en-US" dirty="0" smtClean="0">
                <a:solidFill>
                  <a:schemeClr val="tx2"/>
                </a:solidFill>
              </a:rPr>
              <a:t>with Flight Number 78 all launches on all launch sites were successful.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Picture Placeholder 11" descr="Flight Number vs. Launch Sit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697" t="37463" r="13009" b="33089"/>
          <a:stretch>
            <a:fillRect/>
          </a:stretch>
        </p:blipFill>
        <p:spPr>
          <a:xfrm>
            <a:off x="467345" y="1341100"/>
            <a:ext cx="10718815" cy="3738900"/>
          </a:xfrm>
        </p:spPr>
      </p:pic>
    </p:spTree>
    <p:extLst>
      <p:ext uri="{BB962C8B-B14F-4D97-AF65-F5344CB8AC3E}">
        <p14:creationId xmlns:p14="http://schemas.microsoft.com/office/powerpoint/2010/main" xmlns="" val="386560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108" y="670560"/>
            <a:ext cx="8842692" cy="767080"/>
          </a:xfrm>
        </p:spPr>
        <p:txBody>
          <a:bodyPr>
            <a:normAutofit/>
          </a:bodyPr>
          <a:lstStyle/>
          <a:p>
            <a:r>
              <a:rPr lang="en-CA" sz="3600" b="1" dirty="0"/>
              <a:t>Payload vs. Launch Site</a:t>
            </a:r>
          </a:p>
        </p:txBody>
      </p:sp>
      <p:pic>
        <p:nvPicPr>
          <p:cNvPr id="7" name="Picture Placeholder 6" descr="Payload vs. Launch Sit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860" t="53434" r="12688" b="15428"/>
          <a:stretch>
            <a:fillRect/>
          </a:stretch>
        </p:blipFill>
        <p:spPr>
          <a:xfrm>
            <a:off x="894080" y="1564638"/>
            <a:ext cx="10485120" cy="30581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2348" y="4775200"/>
            <a:ext cx="10315892" cy="116490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For </a:t>
            </a:r>
            <a:r>
              <a:rPr lang="en-US" dirty="0" smtClean="0">
                <a:solidFill>
                  <a:schemeClr val="tx2"/>
                </a:solidFill>
              </a:rPr>
              <a:t>every launch site the higher the payload mass is the higher is the success rate. 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KSC </a:t>
            </a:r>
            <a:r>
              <a:rPr lang="en-US" dirty="0" smtClean="0">
                <a:solidFill>
                  <a:schemeClr val="tx2"/>
                </a:solidFill>
              </a:rPr>
              <a:t>LC 39A launch site has the highest general success rate, but it has problems for payload mass in range from 5000 to 7000 </a:t>
            </a:r>
            <a:r>
              <a:rPr lang="en-US" dirty="0" smtClean="0">
                <a:solidFill>
                  <a:schemeClr val="tx2"/>
                </a:solidFill>
              </a:rPr>
              <a:t>kg.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Most </a:t>
            </a:r>
            <a:r>
              <a:rPr lang="en-US" dirty="0" smtClean="0">
                <a:solidFill>
                  <a:schemeClr val="tx2"/>
                </a:solidFill>
              </a:rPr>
              <a:t>of unsuccessful launches had payload mass under 7000 kg.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978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B620004-7A7B-1846-B8F9-E034BB7BD9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E754898-2E75-F643-867F-EE5BE8F1580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EA7475-929A-3C43-8710-21F89720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953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Success rate vs. Orbit type</a:t>
            </a:r>
          </a:p>
        </p:txBody>
      </p:sp>
      <p:pic>
        <p:nvPicPr>
          <p:cNvPr id="9" name="Picture Placeholder 8" descr="Success rate vs. Orbit typ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833" t="29355" r="20833" b="11023"/>
          <a:stretch>
            <a:fillRect/>
          </a:stretch>
        </p:blipFill>
        <p:spPr>
          <a:xfrm>
            <a:off x="4797105" y="1381760"/>
            <a:ext cx="6602416" cy="46939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ES-L1</a:t>
            </a:r>
            <a:r>
              <a:rPr lang="en-US" dirty="0" smtClean="0">
                <a:solidFill>
                  <a:schemeClr val="tx2"/>
                </a:solidFill>
              </a:rPr>
              <a:t>, GEO, HEO and SSO have 100% success </a:t>
            </a:r>
            <a:r>
              <a:rPr lang="en-US" dirty="0" smtClean="0">
                <a:solidFill>
                  <a:schemeClr val="tx2"/>
                </a:solidFill>
              </a:rPr>
              <a:t>rate.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SO </a:t>
            </a:r>
            <a:r>
              <a:rPr lang="en-US" dirty="0" smtClean="0">
                <a:solidFill>
                  <a:schemeClr val="tx2"/>
                </a:solidFill>
              </a:rPr>
              <a:t>has 0% </a:t>
            </a:r>
            <a:r>
              <a:rPr lang="en-US" dirty="0" smtClean="0">
                <a:solidFill>
                  <a:schemeClr val="tx2"/>
                </a:solidFill>
              </a:rPr>
              <a:t>success rate.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VLEO </a:t>
            </a:r>
            <a:r>
              <a:rPr lang="en-US" dirty="0" smtClean="0">
                <a:solidFill>
                  <a:schemeClr val="tx2"/>
                </a:solidFill>
              </a:rPr>
              <a:t>has </a:t>
            </a:r>
            <a:r>
              <a:rPr lang="en-US" dirty="0" smtClean="0">
                <a:solidFill>
                  <a:schemeClr val="tx2"/>
                </a:solidFill>
              </a:rPr>
              <a:t>success </a:t>
            </a:r>
            <a:r>
              <a:rPr lang="en-US" dirty="0" smtClean="0">
                <a:solidFill>
                  <a:schemeClr val="tx2"/>
                </a:solidFill>
              </a:rPr>
              <a:t>rate above 80%. 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GTO</a:t>
            </a:r>
            <a:r>
              <a:rPr lang="en-US" dirty="0" smtClean="0">
                <a:solidFill>
                  <a:schemeClr val="tx2"/>
                </a:solidFill>
              </a:rPr>
              <a:t>, ISS, LEO, MEO, PO have </a:t>
            </a:r>
            <a:r>
              <a:rPr lang="en-US" dirty="0" smtClean="0">
                <a:solidFill>
                  <a:schemeClr val="tx2"/>
                </a:solidFill>
              </a:rPr>
              <a:t>success </a:t>
            </a:r>
            <a:r>
              <a:rPr lang="en-US" dirty="0" smtClean="0">
                <a:solidFill>
                  <a:schemeClr val="tx2"/>
                </a:solidFill>
              </a:rPr>
              <a:t>rate in range from 50% to 80%.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9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39412" cy="711200"/>
          </a:xfrm>
        </p:spPr>
        <p:txBody>
          <a:bodyPr>
            <a:normAutofit/>
          </a:bodyPr>
          <a:lstStyle/>
          <a:p>
            <a:r>
              <a:rPr lang="en-CA" sz="3600" b="1" dirty="0"/>
              <a:t>Flight Number vs. Orbit type</a:t>
            </a:r>
          </a:p>
        </p:txBody>
      </p:sp>
      <p:pic>
        <p:nvPicPr>
          <p:cNvPr id="9" name="Picture Placeholder 8" descr="Flight Number vs. Orbit typ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826" t="26115" r="26539" b="21929"/>
          <a:stretch>
            <a:fillRect/>
          </a:stretch>
        </p:blipFill>
        <p:spPr>
          <a:xfrm>
            <a:off x="904240" y="1259840"/>
            <a:ext cx="10281920" cy="313944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9801" y="4886960"/>
            <a:ext cx="10439559" cy="103282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In the LEO orbit the Success is related to the number of </a:t>
            </a:r>
            <a:r>
              <a:rPr lang="en-US" dirty="0" smtClean="0">
                <a:solidFill>
                  <a:schemeClr val="tx2"/>
                </a:solidFill>
              </a:rPr>
              <a:t>flights.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No </a:t>
            </a:r>
            <a:r>
              <a:rPr lang="en-US" dirty="0" smtClean="0">
                <a:solidFill>
                  <a:schemeClr val="tx2"/>
                </a:solidFill>
              </a:rPr>
              <a:t>relationship between flight number for GTO </a:t>
            </a:r>
            <a:r>
              <a:rPr lang="en-US" dirty="0" smtClean="0">
                <a:solidFill>
                  <a:schemeClr val="tx2"/>
                </a:solidFill>
              </a:rPr>
              <a:t>orbit.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Launches </a:t>
            </a:r>
            <a:r>
              <a:rPr lang="en-US" dirty="0" smtClean="0">
                <a:solidFill>
                  <a:schemeClr val="tx2"/>
                </a:solidFill>
              </a:rPr>
              <a:t>to VLEO orbit were performed late: after flight #</a:t>
            </a:r>
            <a:r>
              <a:rPr lang="en-US" dirty="0" smtClean="0">
                <a:solidFill>
                  <a:schemeClr val="tx2"/>
                </a:solidFill>
              </a:rPr>
              <a:t>60.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672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447040"/>
            <a:ext cx="10342880" cy="746760"/>
          </a:xfrm>
        </p:spPr>
        <p:txBody>
          <a:bodyPr>
            <a:normAutofit/>
          </a:bodyPr>
          <a:lstStyle/>
          <a:p>
            <a:r>
              <a:rPr lang="en-CA" sz="3600" b="1" dirty="0"/>
              <a:t>Payload vs. Orbit type</a:t>
            </a:r>
          </a:p>
        </p:txBody>
      </p:sp>
      <p:pic>
        <p:nvPicPr>
          <p:cNvPr id="7" name="Picture Placeholder 6" descr="Payload vs. Orbit typ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419" t="25826" r="20869" b="19328"/>
          <a:stretch>
            <a:fillRect/>
          </a:stretch>
        </p:blipFill>
        <p:spPr>
          <a:xfrm>
            <a:off x="1036320" y="1178560"/>
            <a:ext cx="10302240" cy="35864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748" y="4993640"/>
            <a:ext cx="10488612" cy="1041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Heavy </a:t>
            </a:r>
            <a:r>
              <a:rPr lang="en-US" dirty="0" smtClean="0">
                <a:solidFill>
                  <a:schemeClr val="tx2"/>
                </a:solidFill>
              </a:rPr>
              <a:t>payloads have a negative influence on GTO </a:t>
            </a:r>
            <a:r>
              <a:rPr lang="en-US" dirty="0" smtClean="0">
                <a:solidFill>
                  <a:schemeClr val="tx2"/>
                </a:solidFill>
              </a:rPr>
              <a:t>orbits.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Heavy </a:t>
            </a:r>
            <a:r>
              <a:rPr lang="en-US" dirty="0" smtClean="0">
                <a:solidFill>
                  <a:schemeClr val="tx2"/>
                </a:solidFill>
              </a:rPr>
              <a:t>payloads have a positive influence on LEO and ISS (Polar LEO) orbits.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5340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AE64D-9BFF-4C49-BEEE-CC19604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39412" cy="660400"/>
          </a:xfrm>
        </p:spPr>
        <p:txBody>
          <a:bodyPr>
            <a:normAutofit/>
          </a:bodyPr>
          <a:lstStyle/>
          <a:p>
            <a:r>
              <a:rPr lang="en-CA" sz="3600" b="1" dirty="0"/>
              <a:t>Launch success yearly trend</a:t>
            </a:r>
          </a:p>
        </p:txBody>
      </p:sp>
      <p:pic>
        <p:nvPicPr>
          <p:cNvPr id="7" name="Picture Placeholder 6" descr="Launch success yearly tren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023" t="33524" r="20023" b="12065"/>
          <a:stretch>
            <a:fillRect/>
          </a:stretch>
        </p:blipFill>
        <p:spPr>
          <a:xfrm>
            <a:off x="5173028" y="1158240"/>
            <a:ext cx="6172200" cy="45923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827F3-F386-AA4E-80ED-D86DEF8C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0908" y="1691640"/>
            <a:ext cx="3932237" cy="38115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success </a:t>
            </a:r>
            <a:r>
              <a:rPr lang="en-US" dirty="0" smtClean="0">
                <a:solidFill>
                  <a:schemeClr val="tx2"/>
                </a:solidFill>
              </a:rPr>
              <a:t>rate since 2013 kept increasing till 2020.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BF7889-073A-E045-A3F2-45D63BD0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9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A1BF29A-91D2-784B-9589-F5A3883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108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All </a:t>
            </a:r>
            <a:r>
              <a:rPr lang="en-CA" b="1" dirty="0" smtClean="0"/>
              <a:t>Unique launch </a:t>
            </a:r>
            <a:r>
              <a:rPr lang="en-CA" b="1" dirty="0"/>
              <a:t>site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3000" y="4886960"/>
            <a:ext cx="9738360" cy="9753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There are 5 unique launch sites.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8" name="Content Placeholder 7" descr="unique launch sit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2641" y="1544320"/>
            <a:ext cx="10551160" cy="28041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850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Launch site names begin with `CCA`</a:t>
            </a:r>
          </a:p>
        </p:txBody>
      </p:sp>
      <p:pic>
        <p:nvPicPr>
          <p:cNvPr id="9" name="Content Placeholder 8" descr="Launch site names begin with `CCA`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5794" t="24998" r="13214" b="46798"/>
          <a:stretch>
            <a:fillRect/>
          </a:stretch>
        </p:blipFill>
        <p:spPr>
          <a:xfrm>
            <a:off x="1219200" y="1524000"/>
            <a:ext cx="10129520" cy="286512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12800" y="4958079"/>
            <a:ext cx="10520680" cy="9039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3 unique launch sites have names starting with ‘CCA</a:t>
            </a:r>
            <a:r>
              <a:rPr lang="en-US" sz="2000" dirty="0" smtClean="0">
                <a:solidFill>
                  <a:schemeClr val="tx2"/>
                </a:solidFill>
              </a:rPr>
              <a:t>’.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473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Total payload mass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360" y="4825999"/>
            <a:ext cx="10591800" cy="106648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000" dirty="0" smtClean="0">
                <a:solidFill>
                  <a:schemeClr val="tx2"/>
                </a:solidFill>
              </a:rPr>
              <a:t>Total payload carried by boosters launched by NASA (CRS) is 45 596 </a:t>
            </a:r>
            <a:r>
              <a:rPr lang="en-US" sz="2000" dirty="0" smtClean="0">
                <a:solidFill>
                  <a:schemeClr val="tx2"/>
                </a:solidFill>
              </a:rPr>
              <a:t>kilogram.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Total payload ma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3886" t="36967" r="12359" b="39084"/>
          <a:stretch>
            <a:fillRect/>
          </a:stretch>
        </p:blipFill>
        <p:spPr>
          <a:xfrm>
            <a:off x="863600" y="1676400"/>
            <a:ext cx="10474960" cy="28143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0014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Average payload mass by F9 v1.1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4720" y="4673599"/>
            <a:ext cx="10444480" cy="132048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000" dirty="0" smtClean="0">
                <a:solidFill>
                  <a:schemeClr val="tx2"/>
                </a:solidFill>
              </a:rPr>
              <a:t>Average payload mass carried by F9 v1.1 is 2 534 </a:t>
            </a:r>
            <a:r>
              <a:rPr lang="en-US" sz="2000" dirty="0" smtClean="0">
                <a:solidFill>
                  <a:schemeClr val="tx2"/>
                </a:solidFill>
              </a:rPr>
              <a:t>kilogram.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Total payload ma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0580" t="73733" r="12141" b="3793"/>
          <a:stretch>
            <a:fillRect/>
          </a:stretch>
        </p:blipFill>
        <p:spPr>
          <a:xfrm>
            <a:off x="822960" y="1554480"/>
            <a:ext cx="10739120" cy="28346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556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First successful ground landing 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520" y="4751705"/>
            <a:ext cx="10520680" cy="1171575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000" dirty="0" smtClean="0">
                <a:solidFill>
                  <a:schemeClr val="tx2"/>
                </a:solidFill>
              </a:rPr>
              <a:t>First </a:t>
            </a:r>
            <a:r>
              <a:rPr lang="en-US" sz="2000" dirty="0" smtClean="0">
                <a:solidFill>
                  <a:schemeClr val="tx2"/>
                </a:solidFill>
              </a:rPr>
              <a:t>successful landing on ground pad was achieved on the 22nd of December </a:t>
            </a:r>
            <a:r>
              <a:rPr lang="en-US" sz="2000" dirty="0" smtClean="0">
                <a:solidFill>
                  <a:schemeClr val="tx2"/>
                </a:solidFill>
              </a:rPr>
              <a:t>2015.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First successful ground landing date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8640" t="30786" r="12066" b="45791"/>
          <a:stretch>
            <a:fillRect/>
          </a:stretch>
        </p:blipFill>
        <p:spPr>
          <a:xfrm>
            <a:off x="985520" y="1554480"/>
            <a:ext cx="10281920" cy="28854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67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41CA137-23BE-D343-A99F-678FC448591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2400" dirty="0" smtClean="0"/>
              <a:t>This project aims to predict if the Falcon 9 Space Rocket first stage will land successfully and to provide EDA concerning Space X rocket launches and firs stage landings. </a:t>
            </a:r>
            <a:endParaRPr lang="en-US" sz="2400" dirty="0" smtClean="0"/>
          </a:p>
          <a:p>
            <a:pPr lvl="0"/>
            <a:r>
              <a:rPr lang="en-IN" sz="2400" dirty="0" smtClean="0"/>
              <a:t>In this project data on Space X rocket launches was gathered from internet (web-scraping, API requests). </a:t>
            </a:r>
            <a:endParaRPr lang="en-US" sz="2400" dirty="0" smtClean="0"/>
          </a:p>
          <a:p>
            <a:pPr lvl="0"/>
            <a:r>
              <a:rPr lang="en-IN" sz="2400" dirty="0" smtClean="0"/>
              <a:t>It was further processed with tools available in Python programming language. </a:t>
            </a:r>
            <a:endParaRPr lang="en-US" sz="2400" dirty="0" smtClean="0"/>
          </a:p>
          <a:p>
            <a:pPr lvl="0"/>
            <a:r>
              <a:rPr lang="en-IN" sz="2400" dirty="0" smtClean="0"/>
              <a:t>EDA was provided with help of various visualization tools (including interactive) and with help of SQL quires. </a:t>
            </a:r>
            <a:endParaRPr lang="en-US" sz="2400" dirty="0" smtClean="0"/>
          </a:p>
          <a:p>
            <a:pPr lvl="0"/>
            <a:r>
              <a:rPr lang="en-IN" sz="2400" dirty="0" smtClean="0"/>
              <a:t>Several classification models (Logistic Regression, SVM, Decision Tree and KNN) were trained and optimized to predict the success of first stage landing. </a:t>
            </a:r>
            <a:endParaRPr lang="en-US" sz="2400" dirty="0" smtClean="0"/>
          </a:p>
          <a:p>
            <a:pPr lvl="0"/>
            <a:r>
              <a:rPr lang="en-IN" sz="2400" dirty="0" smtClean="0"/>
              <a:t>Best performing model was chosen with help of accuracy score. </a:t>
            </a:r>
            <a:endParaRPr lang="en-US" sz="2400" dirty="0" smtClean="0"/>
          </a:p>
          <a:p>
            <a:pPr lvl="0"/>
            <a:r>
              <a:rPr lang="en-IN" sz="2400" dirty="0" smtClean="0"/>
              <a:t>Prediction quality was analyzed with help of confusion matrix.</a:t>
            </a:r>
            <a:endParaRPr lang="en-US" sz="2400" dirty="0" smtClean="0"/>
          </a:p>
          <a:p>
            <a:pPr lvl="0"/>
            <a:r>
              <a:rPr lang="en-IN" sz="2400" dirty="0" smtClean="0"/>
              <a:t>EDA shows that a list of different factors affect the success of first stage landing. </a:t>
            </a:r>
            <a:endParaRPr lang="en-US" sz="2400" dirty="0" smtClean="0"/>
          </a:p>
          <a:p>
            <a:pPr lvl="0"/>
            <a:r>
              <a:rPr lang="en-IN" sz="2400" dirty="0" smtClean="0"/>
              <a:t>High accuracy score (over 80%) could be achieved for predictions based on gathered datasets. </a:t>
            </a:r>
            <a:endParaRPr lang="en-US" sz="2400" dirty="0" smtClean="0"/>
          </a:p>
          <a:p>
            <a:pPr lvl="0"/>
            <a:r>
              <a:rPr lang="en-IN" sz="2400" dirty="0" smtClean="0"/>
              <a:t>SVM method provides best accuracy score result. </a:t>
            </a:r>
            <a:endParaRPr lang="en-US" sz="2400" dirty="0" smtClean="0"/>
          </a:p>
          <a:p>
            <a:pPr lvl="0"/>
            <a:r>
              <a:rPr lang="en-IN" sz="2400" dirty="0" smtClean="0"/>
              <a:t>False positives rate is the point for further improvement of the predicting model based on confusion matrix analysis.</a:t>
            </a:r>
            <a:endParaRPr lang="en-US" sz="24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4BF18C2-9175-0F42-907F-F0BF5659D2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4F58D4-A60E-214E-8C16-CD93F57F9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607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315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Successful drone ship landing with payload between 4000 and 6000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520" y="5415280"/>
            <a:ext cx="10530840" cy="65024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1800" dirty="0" smtClean="0">
                <a:solidFill>
                  <a:schemeClr val="tx2"/>
                </a:solidFill>
              </a:rPr>
              <a:t>There </a:t>
            </a:r>
            <a:r>
              <a:rPr lang="en-US" sz="1800" dirty="0" smtClean="0">
                <a:solidFill>
                  <a:schemeClr val="tx2"/>
                </a:solidFill>
              </a:rPr>
              <a:t>are 4 boosters which have success in drone ship and have payload mass greater than 4000 but less than </a:t>
            </a:r>
            <a:r>
              <a:rPr lang="en-US" sz="1800" dirty="0" smtClean="0">
                <a:solidFill>
                  <a:schemeClr val="tx2"/>
                </a:solidFill>
              </a:rPr>
              <a:t>6000.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Successful drone ship landing with payload between 4000 and 6000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642" t="66818" r="12420"/>
          <a:stretch>
            <a:fillRect/>
          </a:stretch>
        </p:blipFill>
        <p:spPr>
          <a:xfrm>
            <a:off x="894080" y="1686560"/>
            <a:ext cx="10363200" cy="33731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9399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Total number of successful and failure mission outcomes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130800"/>
            <a:ext cx="10449560" cy="85344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000" dirty="0" smtClean="0">
                <a:solidFill>
                  <a:schemeClr val="tx2"/>
                </a:solidFill>
              </a:rPr>
              <a:t>There are 100 Successful outcomes and 1 failure mission outcome.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Total number of successful and failure mission outcome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3257" t="42406" r="12039" b="28330"/>
          <a:stretch>
            <a:fillRect/>
          </a:stretch>
        </p:blipFill>
        <p:spPr>
          <a:xfrm>
            <a:off x="883920" y="1534160"/>
            <a:ext cx="10576560" cy="30886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97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Boosters carried </a:t>
            </a:r>
            <a:r>
              <a:rPr lang="en-US" dirty="0"/>
              <a:t>maximum </a:t>
            </a:r>
            <a:r>
              <a:rPr lang="en-CA" b="1" dirty="0"/>
              <a:t>payload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880" y="5425439"/>
            <a:ext cx="10571480" cy="640081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000" dirty="0" smtClean="0">
                <a:solidFill>
                  <a:schemeClr val="tx2"/>
                </a:solidFill>
              </a:rPr>
              <a:t>12 boosters carried maximum payload </a:t>
            </a:r>
            <a:r>
              <a:rPr lang="en-US" sz="2000" dirty="0" smtClean="0">
                <a:solidFill>
                  <a:schemeClr val="tx2"/>
                </a:solidFill>
              </a:rPr>
              <a:t>mass.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Boosters carried maximum payload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2735" t="30301" r="13799" b="11225"/>
          <a:stretch>
            <a:fillRect/>
          </a:stretch>
        </p:blipFill>
        <p:spPr>
          <a:xfrm>
            <a:off x="965200" y="1595120"/>
            <a:ext cx="10464800" cy="381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646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2015 launch records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242559"/>
            <a:ext cx="10530840" cy="93440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000" dirty="0" smtClean="0">
                <a:solidFill>
                  <a:schemeClr val="tx2"/>
                </a:solidFill>
              </a:rPr>
              <a:t>Total </a:t>
            </a:r>
            <a:r>
              <a:rPr lang="en-US" sz="2000" dirty="0" smtClean="0">
                <a:solidFill>
                  <a:schemeClr val="tx2"/>
                </a:solidFill>
              </a:rPr>
              <a:t>of 2 records, one for January and one for </a:t>
            </a:r>
            <a:r>
              <a:rPr lang="en-US" sz="2000" dirty="0" smtClean="0">
                <a:solidFill>
                  <a:schemeClr val="tx2"/>
                </a:solidFill>
              </a:rPr>
              <a:t>April.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2015 launch record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5954" t="49734" r="13225" b="23820"/>
          <a:stretch>
            <a:fillRect/>
          </a:stretch>
        </p:blipFill>
        <p:spPr>
          <a:xfrm>
            <a:off x="1036320" y="1432560"/>
            <a:ext cx="10332720" cy="34848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439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Rank success count between 2010-06-04 and 2017-03-20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35600"/>
            <a:ext cx="10571480" cy="741362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 smtClean="0">
                <a:solidFill>
                  <a:schemeClr val="tx2"/>
                </a:solidFill>
              </a:rPr>
              <a:t>Count of success outcomes</a:t>
            </a:r>
            <a:r>
              <a:rPr lang="en-US" sz="2400" dirty="0" smtClean="0">
                <a:solidFill>
                  <a:schemeClr val="tx2"/>
                </a:solidFill>
              </a:rPr>
              <a:t>: 8.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Rank success count between 2010-06-04 and 2017-03-20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096" t="28555" r="14495" b="22262"/>
          <a:stretch>
            <a:fillRect/>
          </a:stretch>
        </p:blipFill>
        <p:spPr>
          <a:xfrm>
            <a:off x="894080" y="1432560"/>
            <a:ext cx="10515600" cy="3759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28596A-0847-664A-9D47-5096383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5168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 with Folium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0F812A6-4516-F247-8209-04C1F1C9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352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&lt;Marked Launch Sites&gt;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D9F803-CDBC-C74C-AF1B-2B5937D1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57440" y="1673224"/>
            <a:ext cx="4104640" cy="4422775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1600" b="1" dirty="0" smtClean="0">
                <a:solidFill>
                  <a:srgbClr val="005493"/>
                </a:solidFill>
              </a:rPr>
              <a:t>When launch </a:t>
            </a:r>
            <a:r>
              <a:rPr lang="en-US" sz="1600" b="1" dirty="0" smtClean="0">
                <a:solidFill>
                  <a:srgbClr val="005493"/>
                </a:solidFill>
              </a:rPr>
              <a:t>sites in proximity to the Equator </a:t>
            </a:r>
            <a:r>
              <a:rPr lang="en-US" sz="1600" b="1" dirty="0" smtClean="0">
                <a:solidFill>
                  <a:srgbClr val="005493"/>
                </a:solidFill>
              </a:rPr>
              <a:t>line:</a:t>
            </a:r>
          </a:p>
          <a:p>
            <a:pPr marL="514350" indent="-514350">
              <a:spcBef>
                <a:spcPts val="6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When </a:t>
            </a:r>
            <a:r>
              <a:rPr lang="en-US" sz="1200" dirty="0" smtClean="0">
                <a:solidFill>
                  <a:schemeClr val="tx2"/>
                </a:solidFill>
              </a:rPr>
              <a:t>a spacecraft is launched into orbit, it should end up spinning around the Earth quickly enough not to be pulled back in by the Earth's </a:t>
            </a:r>
            <a:r>
              <a:rPr lang="en-US" sz="1200" dirty="0" smtClean="0">
                <a:solidFill>
                  <a:schemeClr val="tx2"/>
                </a:solidFill>
              </a:rPr>
              <a:t>gravity.</a:t>
            </a:r>
          </a:p>
          <a:p>
            <a:pPr marL="514350" indent="-514350">
              <a:spcBef>
                <a:spcPts val="6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The </a:t>
            </a:r>
            <a:r>
              <a:rPr lang="en-US" sz="1200" dirty="0" smtClean="0">
                <a:solidFill>
                  <a:schemeClr val="tx2"/>
                </a:solidFill>
              </a:rPr>
              <a:t>huge rockets used in launching a spaceship help this to happen by giving a huge amount of thrust, enough to achieve escape velocity. 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514350" indent="-514350">
              <a:spcBef>
                <a:spcPts val="6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However</a:t>
            </a:r>
            <a:r>
              <a:rPr lang="en-US" sz="1200" dirty="0" smtClean="0">
                <a:solidFill>
                  <a:schemeClr val="tx2"/>
                </a:solidFill>
              </a:rPr>
              <a:t>, the spin of the Earth itself can help give it a push as well. 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514350" indent="-514350">
              <a:spcBef>
                <a:spcPts val="6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Anything </a:t>
            </a:r>
            <a:r>
              <a:rPr lang="en-US" sz="1200" dirty="0" smtClean="0">
                <a:solidFill>
                  <a:schemeClr val="tx2"/>
                </a:solidFill>
              </a:rPr>
              <a:t>on the surface of the Earth at the equator is already moving at 1670 kilometers per hour. 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514350" indent="-514350">
              <a:spcBef>
                <a:spcPts val="6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If </a:t>
            </a:r>
            <a:r>
              <a:rPr lang="en-US" sz="1200" dirty="0" smtClean="0">
                <a:solidFill>
                  <a:schemeClr val="tx2"/>
                </a:solidFill>
              </a:rPr>
              <a:t>a ship is launched from the equator it goes up into space, and it is also moving around the Earth at the same speed it was moving before launching. 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514350" indent="-514350">
              <a:spcBef>
                <a:spcPts val="6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This </a:t>
            </a:r>
            <a:r>
              <a:rPr lang="en-US" sz="1200" dirty="0" smtClean="0">
                <a:solidFill>
                  <a:schemeClr val="tx2"/>
                </a:solidFill>
              </a:rPr>
              <a:t>is because of inertia. 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514350" indent="-514350">
              <a:spcBef>
                <a:spcPts val="6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This </a:t>
            </a:r>
            <a:r>
              <a:rPr lang="en-US" sz="1200" dirty="0" smtClean="0">
                <a:solidFill>
                  <a:schemeClr val="tx2"/>
                </a:solidFill>
              </a:rPr>
              <a:t>speed will help the spacecraft keep up a good enough speed to stay in orbit</a:t>
            </a:r>
            <a:r>
              <a:rPr lang="en-US" sz="1200" dirty="0" smtClean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UcPeriod" startAt="2"/>
            </a:pPr>
            <a:r>
              <a:rPr lang="en-US" sz="1900" b="1" dirty="0" smtClean="0"/>
              <a:t>When launch </a:t>
            </a:r>
            <a:r>
              <a:rPr lang="en-US" sz="1900" b="1" dirty="0" smtClean="0"/>
              <a:t>sites in very close proximity to the </a:t>
            </a:r>
            <a:r>
              <a:rPr lang="en-US" sz="1900" b="1" dirty="0" smtClean="0"/>
              <a:t>coast:</a:t>
            </a:r>
          </a:p>
          <a:p>
            <a:pPr marL="514350" indent="-514350">
              <a:spcBef>
                <a:spcPts val="60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It will minimize </a:t>
            </a:r>
            <a:r>
              <a:rPr lang="en-US" sz="1400" dirty="0" smtClean="0">
                <a:solidFill>
                  <a:schemeClr val="tx2"/>
                </a:solidFill>
              </a:rPr>
              <a:t>the risk of having any debris dropping or exploding near people.</a:t>
            </a:r>
            <a:endParaRPr lang="en-US" sz="1300" dirty="0" smtClean="0">
              <a:solidFill>
                <a:schemeClr val="tx2"/>
              </a:solidFill>
            </a:endParaRPr>
          </a:p>
          <a:p>
            <a:pPr marL="514350" indent="-51435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Folium_map 2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0680" t="19739" r="13830"/>
          <a:stretch>
            <a:fillRect/>
          </a:stretch>
        </p:blipFill>
        <p:spPr>
          <a:xfrm>
            <a:off x="863600" y="1605280"/>
            <a:ext cx="6532880" cy="465328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1671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Success/failed launches </a:t>
            </a:r>
            <a:r>
              <a:rPr lang="en-US" b="1" dirty="0" smtClean="0"/>
              <a:t>site </a:t>
            </a:r>
            <a:r>
              <a:rPr lang="en-US" dirty="0" smtClean="0"/>
              <a:t>CCAFS LC-40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D9F803-CDBC-C74C-AF1B-2B5937D1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760" y="5567680"/>
            <a:ext cx="10759440" cy="660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From the color-labeled markers in marker clusters, </a:t>
            </a:r>
            <a:r>
              <a:rPr lang="en-US" sz="1800" dirty="0" smtClean="0">
                <a:solidFill>
                  <a:schemeClr val="tx2"/>
                </a:solidFill>
              </a:rPr>
              <a:t>it is seen that at the launch site </a:t>
            </a:r>
            <a:r>
              <a:rPr lang="en-US" sz="1800" dirty="0" smtClean="0">
                <a:solidFill>
                  <a:schemeClr val="tx2"/>
                </a:solidFill>
              </a:rPr>
              <a:t>CCAFS </a:t>
            </a:r>
            <a:r>
              <a:rPr lang="en-US" sz="1800" dirty="0" smtClean="0">
                <a:solidFill>
                  <a:schemeClr val="tx2"/>
                </a:solidFill>
              </a:rPr>
              <a:t>LC-40 have </a:t>
            </a:r>
            <a:r>
              <a:rPr lang="en-US" sz="1800" dirty="0" smtClean="0">
                <a:solidFill>
                  <a:schemeClr val="tx2"/>
                </a:solidFill>
              </a:rPr>
              <a:t>relatively </a:t>
            </a:r>
            <a:r>
              <a:rPr lang="en-US" sz="1800" dirty="0" smtClean="0">
                <a:solidFill>
                  <a:schemeClr val="tx2"/>
                </a:solidFill>
              </a:rPr>
              <a:t>low </a:t>
            </a:r>
            <a:r>
              <a:rPr lang="en-US" sz="1800" dirty="0" smtClean="0">
                <a:solidFill>
                  <a:schemeClr val="tx2"/>
                </a:solidFill>
              </a:rPr>
              <a:t>success rates.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Folium_map 3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9706" t="20134" r="13235"/>
          <a:stretch>
            <a:fillRect/>
          </a:stretch>
        </p:blipFill>
        <p:spPr>
          <a:xfrm>
            <a:off x="883920" y="1402080"/>
            <a:ext cx="10505440" cy="4013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97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</a:t>
            </a:r>
            <a:r>
              <a:rPr lang="en-US" b="1" dirty="0" smtClean="0"/>
              <a:t>istances </a:t>
            </a:r>
            <a:r>
              <a:rPr lang="en-US" b="1" dirty="0" smtClean="0"/>
              <a:t>between a launch site to its proximities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D9F803-CDBC-C74C-AF1B-2B5937D1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760" y="1541144"/>
            <a:ext cx="3947160" cy="444309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Launch site is built close to major bodies of water to ensure that no components are shed over populated </a:t>
            </a:r>
            <a:r>
              <a:rPr lang="en-US" sz="1400" dirty="0" smtClean="0"/>
              <a:t>areas.</a:t>
            </a:r>
          </a:p>
          <a:p>
            <a:r>
              <a:rPr lang="en-US" sz="1400" dirty="0" smtClean="0"/>
              <a:t>Launch </a:t>
            </a:r>
            <a:r>
              <a:rPr lang="en-US" sz="1400" dirty="0" smtClean="0"/>
              <a:t>site is built next to railways/highways to provide </a:t>
            </a:r>
            <a:r>
              <a:rPr lang="en-US" sz="1400" dirty="0" err="1" smtClean="0"/>
              <a:t>convinient</a:t>
            </a:r>
            <a:r>
              <a:rPr lang="en-US" sz="1400" dirty="0" smtClean="0"/>
              <a:t> </a:t>
            </a:r>
            <a:r>
              <a:rPr lang="en-US" sz="1400" dirty="0" err="1" smtClean="0"/>
              <a:t>transpotation</a:t>
            </a:r>
            <a:r>
              <a:rPr lang="en-US" sz="1400" dirty="0" smtClean="0"/>
              <a:t> of space-craft parts, cargos and </a:t>
            </a:r>
            <a:r>
              <a:rPr lang="en-US" sz="1400" dirty="0" smtClean="0"/>
              <a:t>stuff.</a:t>
            </a:r>
          </a:p>
          <a:p>
            <a:r>
              <a:rPr lang="en-US" sz="1400" dirty="0" smtClean="0"/>
              <a:t>A </a:t>
            </a:r>
            <a:r>
              <a:rPr lang="en-US" sz="1400" dirty="0" smtClean="0"/>
              <a:t>rocket launch site is built as far as possible away from major population centers in order to mitigate risk to bystanders should a rocket experience a catastrophic failure.</a:t>
            </a:r>
            <a:endParaRPr lang="en-US" sz="1400" dirty="0"/>
          </a:p>
        </p:txBody>
      </p:sp>
      <p:pic>
        <p:nvPicPr>
          <p:cNvPr id="7" name="Content Placeholder 6" descr="Folium_map 4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0396" t="19682" r="13655"/>
          <a:stretch>
            <a:fillRect/>
          </a:stretch>
        </p:blipFill>
        <p:spPr>
          <a:xfrm>
            <a:off x="863600" y="1402080"/>
            <a:ext cx="6522720" cy="458216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99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Dashboard with Plotly Dash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0F812A6-4516-F247-8209-04C1F1C9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4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7D2AAC-90A4-4846-970F-EEFF077D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2400" dirty="0" smtClean="0"/>
              <a:t>Space X company offers Falcon 9 rocket launches on its website with a cost of 62 million USD whereas other providers offer launches at cost of 165 million USD. </a:t>
            </a:r>
            <a:endParaRPr lang="en-US" sz="2400" dirty="0" smtClean="0"/>
          </a:p>
          <a:p>
            <a:pPr lvl="0"/>
            <a:r>
              <a:rPr lang="en-IN" sz="2400" dirty="0" smtClean="0"/>
              <a:t>Major part of the savings is because Space X can reuse the first stage. </a:t>
            </a:r>
            <a:endParaRPr lang="en-US" sz="2400" dirty="0" smtClean="0"/>
          </a:p>
          <a:p>
            <a:pPr lvl="0"/>
            <a:r>
              <a:rPr lang="en-IN" sz="2400" dirty="0" smtClean="0"/>
              <a:t>If other company can determine if the first stage will successfully land, it can predict the cost of a launch. </a:t>
            </a:r>
            <a:endParaRPr lang="en-US" sz="2400" dirty="0" smtClean="0"/>
          </a:p>
          <a:p>
            <a:pPr lvl="0"/>
            <a:r>
              <a:rPr lang="en-IN" sz="2400" dirty="0" smtClean="0"/>
              <a:t>This information can be used to bid against space X for a rocket launch.</a:t>
            </a:r>
            <a:endParaRPr lang="en-US" sz="2400" dirty="0" smtClean="0"/>
          </a:p>
          <a:p>
            <a:pPr lvl="0"/>
            <a:r>
              <a:rPr lang="en-IN" sz="2400" dirty="0" smtClean="0"/>
              <a:t>Predict if the Falcon 9 Space Rocket first stage will land successfully.</a:t>
            </a:r>
            <a:endParaRPr lang="en-US" sz="2400" dirty="0" smtClean="0"/>
          </a:p>
          <a:p>
            <a:pPr lvl="0"/>
            <a:r>
              <a:rPr lang="en-IN" sz="2400" dirty="0" smtClean="0"/>
              <a:t>Provide exploratory data analysis concerning Space X rocket launches and firs stage landings. </a:t>
            </a:r>
            <a:endParaRPr lang="en-US" sz="2400" dirty="0" smtClean="0"/>
          </a:p>
          <a:p>
            <a:pPr lvl="0"/>
            <a:r>
              <a:rPr lang="en-IN" sz="2400" dirty="0" smtClean="0"/>
              <a:t>Gather insights on conditions of successful and unsuccessful landings.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11C53D-47D8-7B4A-B568-D9C50E110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275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sites success counts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D9F803-CDBC-C74C-AF1B-2B5937D1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400" y="5212080"/>
            <a:ext cx="10861040" cy="90424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Most of successful launches were made on KSC LC-39A launch </a:t>
            </a:r>
            <a:r>
              <a:rPr lang="en-US" sz="1800" dirty="0" smtClean="0">
                <a:solidFill>
                  <a:schemeClr val="tx2"/>
                </a:solidFill>
              </a:rPr>
              <a:t>site.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8" name="Content Placeholder 7" descr="All sites launch success count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2800" y="1493521"/>
            <a:ext cx="10688320" cy="29193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132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Success/Failure Rate For KSC LC-39A Launch Site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5D9F803-CDBC-C74C-AF1B-2B5937D1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680" y="5273040"/>
            <a:ext cx="10632440" cy="711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KSC </a:t>
            </a:r>
            <a:r>
              <a:rPr lang="en-US" sz="2000" dirty="0" smtClean="0">
                <a:solidFill>
                  <a:schemeClr val="tx2"/>
                </a:solidFill>
              </a:rPr>
              <a:t>LC-39A launch site has the highest success rate (</a:t>
            </a:r>
            <a:r>
              <a:rPr lang="en-US" sz="2000" dirty="0" smtClean="0">
                <a:solidFill>
                  <a:schemeClr val="tx2"/>
                </a:solidFill>
              </a:rPr>
              <a:t>76.9%).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Success Failure Rate For KSC LC-39A Launch Sit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3125" y="1391921"/>
            <a:ext cx="10510838" cy="30229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6160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05F3B9A-D9F5-884E-AFE5-77CA0D65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Payload vs. Launch Outcome (Different Payload Ranges), All Launch Sites</a:t>
            </a:r>
            <a:endParaRPr lang="en-US" dirty="0"/>
          </a:p>
        </p:txBody>
      </p:sp>
      <p:pic>
        <p:nvPicPr>
          <p:cNvPr id="8" name="Content Placeholder 7" descr="Payload vs. Launch Outcome (Different Payload Ranges), All Launch Site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4240" y="1452880"/>
            <a:ext cx="10292080" cy="478549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82F32A-22A5-0046-9FAC-5295E4FA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359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(Classification)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4FDC8F1-F98E-B74A-AFE7-5BAA1319D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0394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Accuracy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72757"/>
          </a:xfrm>
        </p:spPr>
        <p:txBody>
          <a:bodyPr/>
          <a:lstStyle/>
          <a:p>
            <a:r>
              <a:rPr lang="en-US" dirty="0" smtClean="0"/>
              <a:t>Score of each model: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72757"/>
          </a:xfrm>
        </p:spPr>
        <p:txBody>
          <a:bodyPr/>
          <a:lstStyle/>
          <a:p>
            <a:r>
              <a:rPr lang="en-US" dirty="0" smtClean="0"/>
              <a:t>Accuracy of each model:</a:t>
            </a:r>
            <a:endParaRPr lang="en-US" dirty="0"/>
          </a:p>
        </p:txBody>
      </p:sp>
      <p:pic>
        <p:nvPicPr>
          <p:cNvPr id="11" name="Content Placeholder 10" descr="best_score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53188" y="2058035"/>
            <a:ext cx="4889052" cy="30219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6C985E-BCEF-DD49-BB47-C4649A79F0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2" name="Picture 11" descr="Accurac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39" y="2062479"/>
            <a:ext cx="4851663" cy="282448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rot="5400000">
            <a:off x="4114006" y="3373120"/>
            <a:ext cx="3749834" cy="10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9040" y="5537200"/>
            <a:ext cx="9997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Find the method performs best:</a:t>
            </a:r>
          </a:p>
          <a:p>
            <a:r>
              <a:rPr lang="en-US" sz="1400" dirty="0" smtClean="0"/>
              <a:t>We see that on the </a:t>
            </a:r>
            <a:r>
              <a:rPr lang="en-US" sz="1400" dirty="0" err="1" smtClean="0"/>
              <a:t>knn</a:t>
            </a:r>
            <a:r>
              <a:rPr lang="en-US" sz="1400" dirty="0" smtClean="0"/>
              <a:t>, logistic regression and </a:t>
            </a:r>
            <a:r>
              <a:rPr lang="en-US" sz="1400" dirty="0" err="1" smtClean="0"/>
              <a:t>svm</a:t>
            </a:r>
            <a:r>
              <a:rPr lang="en-US" sz="1400" dirty="0" smtClean="0"/>
              <a:t> perform the same on the test set and very similar on the train set.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59446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Examining the confusion matrix, we see that logistic regression can distinguish between the different classes. 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We </a:t>
            </a:r>
            <a:r>
              <a:rPr lang="en-US" dirty="0" smtClean="0">
                <a:solidFill>
                  <a:schemeClr val="tx2"/>
                </a:solidFill>
              </a:rPr>
              <a:t>see that the major problem is false </a:t>
            </a:r>
            <a:r>
              <a:rPr lang="en-US" dirty="0" smtClean="0">
                <a:solidFill>
                  <a:schemeClr val="tx2"/>
                </a:solidFill>
              </a:rPr>
              <a:t>positives.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SVM </a:t>
            </a:r>
            <a:r>
              <a:rPr lang="en-US" dirty="0" smtClean="0">
                <a:solidFill>
                  <a:schemeClr val="tx2"/>
                </a:solidFill>
              </a:rPr>
              <a:t>method can distinguish between the different </a:t>
            </a:r>
            <a:r>
              <a:rPr lang="en-US" dirty="0" smtClean="0">
                <a:solidFill>
                  <a:schemeClr val="tx2"/>
                </a:solidFill>
              </a:rPr>
              <a:t>classes.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False positives is the point for improvement of the prediction accuracy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6C985E-BCEF-DD49-BB47-C4649A79F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9" name="Picture Placeholder 8" descr="best metho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604" r="46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645034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 Gathered </a:t>
            </a:r>
            <a:r>
              <a:rPr lang="en-US" sz="2000" dirty="0" smtClean="0">
                <a:solidFill>
                  <a:schemeClr val="tx2"/>
                </a:solidFill>
              </a:rPr>
              <a:t>datasets provide a good basis both for prediction if the Falcon 9 Space Rocket first stage will land successfully and for EDA concerning Space X rocket launches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Various </a:t>
            </a:r>
            <a:r>
              <a:rPr lang="en-US" sz="2000" dirty="0" smtClean="0">
                <a:solidFill>
                  <a:schemeClr val="tx2"/>
                </a:solidFill>
              </a:rPr>
              <a:t>EDA techniques show that a list of different factors affect the success of first stage landing. 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High </a:t>
            </a:r>
            <a:r>
              <a:rPr lang="en-US" sz="2000" dirty="0" smtClean="0">
                <a:solidFill>
                  <a:schemeClr val="tx2"/>
                </a:solidFill>
              </a:rPr>
              <a:t>accuracy score (over 80%) could be achieved for predictions based on gathered datasets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SVM method can distinguish between the different </a:t>
            </a:r>
            <a:r>
              <a:rPr lang="en-US" sz="2000" dirty="0" smtClean="0">
                <a:solidFill>
                  <a:schemeClr val="tx2"/>
                </a:solidFill>
              </a:rPr>
              <a:t>classes.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False </a:t>
            </a:r>
            <a:r>
              <a:rPr lang="en-US" sz="2000" dirty="0" smtClean="0">
                <a:solidFill>
                  <a:schemeClr val="tx2"/>
                </a:solidFill>
              </a:rPr>
              <a:t>positives is the point for improvement of the prediction </a:t>
            </a:r>
            <a:r>
              <a:rPr lang="en-US" sz="2000" dirty="0" smtClean="0">
                <a:solidFill>
                  <a:schemeClr val="tx2"/>
                </a:solidFill>
              </a:rPr>
              <a:t>accuracy.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A56319-AADE-D741-AA33-1311B7CA8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123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assets </a:t>
            </a:r>
            <a:r>
              <a:rPr lang="en-US"/>
              <a:t>like Python </a:t>
            </a:r>
            <a:r>
              <a:rPr lang="en-US" dirty="0"/>
              <a:t>code snippets, SQL queries, charts, Notebook outputs, or data sets that you may have created during this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25D5A-386D-C541-9D42-BBDEA8228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000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3172409" y="1399592"/>
            <a:ext cx="8181392" cy="4777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IN" sz="3600" dirty="0" smtClean="0"/>
              <a:t>Data collection: </a:t>
            </a:r>
            <a:endParaRPr lang="en-US" sz="3600" dirty="0" smtClean="0"/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Requested from the </a:t>
            </a:r>
            <a:r>
              <a:rPr lang="en-IN" sz="3600" dirty="0" err="1" smtClean="0">
                <a:solidFill>
                  <a:schemeClr val="tx2"/>
                </a:solidFill>
              </a:rPr>
              <a:t>SpaceX</a:t>
            </a:r>
            <a:r>
              <a:rPr lang="en-IN" sz="3600" dirty="0" smtClean="0">
                <a:solidFill>
                  <a:schemeClr val="tx2"/>
                </a:solidFill>
              </a:rPr>
              <a:t> REST API endpoints (https://api.spacexdata.com/v4). 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Scraped from Wikipedia Web-page (https://en.wikipedia.org/wiki/List_of_Falcon_9_and_Falcon_Heavy_launches)</a:t>
            </a:r>
            <a:endParaRPr lang="en-US" sz="36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IN" sz="3600" dirty="0" smtClean="0"/>
              <a:t>Data wrangling: </a:t>
            </a:r>
            <a:endParaRPr lang="en-US" sz="3600" dirty="0" smtClean="0"/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Removing not relevant data-records.  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Replacement of missing values with average values. 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Exploration of data-types in the given data-sets.  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Setting of Y-variable (Label) for further model training. </a:t>
            </a:r>
            <a:endParaRPr lang="en-US" sz="36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IN" sz="3600" dirty="0" smtClean="0"/>
              <a:t>Exploratory data analysis (EDA) using visualization and SQL: </a:t>
            </a:r>
            <a:endParaRPr lang="en-US" sz="3600" dirty="0" smtClean="0"/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The dependencies between features of datasets were visualized and explored with charts and plots. 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Additional insights in the provided datasets were made with help of SQL queries. 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Features for prediction (independent variables) were prepared based on the results of visual analysis. </a:t>
            </a:r>
            <a:endParaRPr lang="en-US" sz="36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IN" sz="3600" dirty="0" smtClean="0"/>
              <a:t>Interactive visual analytics using Folium and </a:t>
            </a:r>
            <a:r>
              <a:rPr lang="en-IN" sz="3600" dirty="0" err="1" smtClean="0"/>
              <a:t>Plotly</a:t>
            </a:r>
            <a:r>
              <a:rPr lang="en-IN" sz="3600" dirty="0" smtClean="0"/>
              <a:t> Dash:  </a:t>
            </a:r>
            <a:endParaRPr lang="en-US" sz="3600" dirty="0" smtClean="0"/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Additional analysis of geographical patterns of launch sites was made with help of Folium package. 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Interactive data visualization with help of Python </a:t>
            </a:r>
            <a:r>
              <a:rPr lang="en-IN" sz="3600" dirty="0" err="1" smtClean="0">
                <a:solidFill>
                  <a:schemeClr val="tx2"/>
                </a:solidFill>
              </a:rPr>
              <a:t>Plotly</a:t>
            </a:r>
            <a:r>
              <a:rPr lang="en-IN" sz="3600" dirty="0" smtClean="0">
                <a:solidFill>
                  <a:schemeClr val="tx2"/>
                </a:solidFill>
              </a:rPr>
              <a:t> Dash package was prepared to get better insight in provided data.</a:t>
            </a:r>
            <a:endParaRPr lang="en-US" sz="36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IN" sz="3600" dirty="0" smtClean="0"/>
              <a:t>Predictive analysis using classification models: For this project, the relevant data was:</a:t>
            </a:r>
            <a:endParaRPr lang="en-US" sz="3600" dirty="0" smtClean="0"/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Features (independent variables) were standardized with .</a:t>
            </a:r>
            <a:r>
              <a:rPr lang="en-IN" sz="3600" dirty="0" err="1" smtClean="0">
                <a:solidFill>
                  <a:schemeClr val="tx2"/>
                </a:solidFill>
              </a:rPr>
              <a:t>StandardScaler</a:t>
            </a:r>
            <a:r>
              <a:rPr lang="en-IN" sz="3600" dirty="0" smtClean="0">
                <a:solidFill>
                  <a:schemeClr val="tx2"/>
                </a:solidFill>
              </a:rPr>
              <a:t>() function.  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Dependent and independent variables set were split into test set and training set for model training. Logistic Regression, SVM, Decision tree and KNN methods were used for predictive models. 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Best </a:t>
            </a:r>
            <a:r>
              <a:rPr lang="en-IN" sz="3600" dirty="0" err="1" smtClean="0">
                <a:solidFill>
                  <a:schemeClr val="tx2"/>
                </a:solidFill>
              </a:rPr>
              <a:t>Hyperparameters</a:t>
            </a:r>
            <a:r>
              <a:rPr lang="en-IN" sz="3600" dirty="0" smtClean="0">
                <a:solidFill>
                  <a:schemeClr val="tx2"/>
                </a:solidFill>
              </a:rPr>
              <a:t> for models were chosen with </a:t>
            </a:r>
            <a:r>
              <a:rPr lang="en-IN" sz="3600" dirty="0" err="1" smtClean="0">
                <a:solidFill>
                  <a:schemeClr val="tx2"/>
                </a:solidFill>
              </a:rPr>
              <a:t>GridSearchCV</a:t>
            </a:r>
            <a:r>
              <a:rPr lang="en-IN" sz="3600" dirty="0" smtClean="0">
                <a:solidFill>
                  <a:schemeClr val="tx2"/>
                </a:solidFill>
              </a:rPr>
              <a:t>.  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</a:pPr>
            <a:r>
              <a:rPr lang="en-IN" sz="3600" dirty="0" smtClean="0">
                <a:solidFill>
                  <a:schemeClr val="tx2"/>
                </a:solidFill>
              </a:rPr>
              <a:t>The predictive quality of models was compared using confusion matrix and .score() function.</a:t>
            </a:r>
            <a:endParaRPr lang="en-US" sz="36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7BC1C6-7E6A-1F48-8526-B99806B6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9656" y="1831709"/>
            <a:ext cx="2080786" cy="34680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92CF01-5F8F-9D43-96B9-A581954BA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4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918F41-388B-9F49-B083-9363E48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ACB35F-F761-AD43-A90D-CCA232A9E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A1BF29A-91D2-784B-9589-F5A3883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19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C49E-AFFC-EC46-8930-E4D428F5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Data collection:</a:t>
            </a:r>
            <a:endParaRPr lang="en-US" dirty="0" smtClean="0"/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The dataset was collected using requests to the </a:t>
            </a:r>
            <a:r>
              <a:rPr lang="en-IN" dirty="0" err="1" smtClean="0">
                <a:solidFill>
                  <a:schemeClr val="tx2"/>
                </a:solidFill>
              </a:rPr>
              <a:t>SpaceX</a:t>
            </a:r>
            <a:r>
              <a:rPr lang="en-IN" dirty="0" smtClean="0">
                <a:solidFill>
                  <a:schemeClr val="tx2"/>
                </a:solidFill>
              </a:rPr>
              <a:t> API </a:t>
            </a:r>
            <a:r>
              <a:rPr lang="en-IN" dirty="0" smtClean="0">
                <a:solidFill>
                  <a:schemeClr val="tx2"/>
                </a:solidFill>
              </a:rPr>
              <a:t>(</a:t>
            </a:r>
            <a:r>
              <a:rPr lang="en-IN" dirty="0" smtClean="0">
                <a:solidFill>
                  <a:schemeClr val="tx2"/>
                </a:solidFill>
              </a:rPr>
              <a:t>https://api.spacexdata.com/v4</a:t>
            </a:r>
            <a:r>
              <a:rPr lang="en-IN" dirty="0" smtClean="0">
                <a:solidFill>
                  <a:schemeClr val="tx2"/>
                </a:solidFill>
              </a:rPr>
              <a:t>).</a:t>
            </a:r>
            <a:endParaRPr lang="en-US" dirty="0" smtClean="0">
              <a:solidFill>
                <a:schemeClr val="tx2"/>
              </a:solidFill>
            </a:endParaRP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Scraped from Wikipedia Web-page (https://en.wikipedia.org/wiki/List_of_Falcon_9_and_Falcon_Heavy_launches).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D0411-8FF8-C540-84AE-DBA0703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866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– SpaceX API</a:t>
            </a:r>
          </a:p>
        </p:txBody>
      </p:sp>
      <p:pic>
        <p:nvPicPr>
          <p:cNvPr id="7" name="Content Placeholder 6" descr="Data_col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9282" y="1147665"/>
            <a:ext cx="6606106" cy="462798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0AB2AC-B7E6-6849-9AE9-69736940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IN" dirty="0" smtClean="0"/>
              <a:t>Each column calls the API and appends the response to a list. 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IN" dirty="0" smtClean="0"/>
              <a:t>This response was then converted to a JSON file using .</a:t>
            </a:r>
            <a:r>
              <a:rPr lang="en-IN" dirty="0" err="1" smtClean="0"/>
              <a:t>json</a:t>
            </a:r>
            <a:r>
              <a:rPr lang="en-IN" dirty="0" smtClean="0"/>
              <a:t>(). 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IN" dirty="0" smtClean="0"/>
              <a:t>The JSON file was then converted into a </a:t>
            </a:r>
            <a:r>
              <a:rPr lang="en-IN" dirty="0" err="1" smtClean="0"/>
              <a:t>dataframe</a:t>
            </a:r>
            <a:r>
              <a:rPr lang="en-IN" dirty="0" smtClean="0"/>
              <a:t> to perform proper data analysis using the pandas method </a:t>
            </a:r>
            <a:r>
              <a:rPr lang="en-IN" dirty="0" err="1" smtClean="0"/>
              <a:t>pd.json_normalize</a:t>
            </a:r>
            <a:r>
              <a:rPr lang="en-IN" dirty="0" smtClean="0"/>
              <a:t>().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https://github.com/anyatha92/Capstone-/blob/master/notebook_2._Data_Collection_CtB_sote_.ipynb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D0411-8FF8-C540-84AE-DBA0703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31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6AA8-EBEF-5C40-A8EA-9C702432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– Web scraping</a:t>
            </a:r>
          </a:p>
        </p:txBody>
      </p:sp>
      <p:pic>
        <p:nvPicPr>
          <p:cNvPr id="7" name="Content Placeholder 6" descr="Data_scr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138" y="821094"/>
            <a:ext cx="6699250" cy="494522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0AB2AC-B7E6-6849-9AE9-69736940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Extract a Falcon 9 launch records HTML table from </a:t>
            </a:r>
            <a:r>
              <a:rPr lang="en-US" dirty="0" smtClean="0"/>
              <a:t>Wikipedia.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Parse the table and convert it into a Pandas data </a:t>
            </a:r>
            <a:r>
              <a:rPr lang="en-US" dirty="0" smtClean="0"/>
              <a:t>frame.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https://github.com/anyatha92/Capstone-/blob/master/notebook_3._Data_collection(web_Scraping)_TWORZyhZK.ipynb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D0411-8FF8-C540-84AE-DBA0703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55396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IBM CAD">
      <a:dk1>
        <a:srgbClr val="005493"/>
      </a:dk1>
      <a:lt1>
        <a:srgbClr val="4472C4"/>
      </a:lt1>
      <a:dk2>
        <a:srgbClr val="1C1C1C"/>
      </a:dk2>
      <a:lt2>
        <a:srgbClr val="FFFFFF"/>
      </a:lt2>
      <a:accent1>
        <a:srgbClr val="00B0F0"/>
      </a:accent1>
      <a:accent2>
        <a:srgbClr val="FF0000"/>
      </a:accent2>
      <a:accent3>
        <a:srgbClr val="F2F2F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0000"/>
      </a:folHlink>
    </a:clrScheme>
    <a:fontScheme name="IBM CAD">
      <a:majorFont>
        <a:latin typeface="IBM Plex Mono SemiBold"/>
        <a:ea typeface=""/>
        <a:cs typeface=""/>
      </a:majorFont>
      <a:minorFont>
        <a:latin typeface="IBM Plex Mono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s-r-capstone-template" id="{20AE7CCB-5FE8-BD43-B8DB-E6C0FDEE3675}" vid="{8C2F4096-8635-6345-AFEA-626992B70A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80a141d-92ca-4d3d-9308-f7e7b1d44ce8"/>
    <ds:schemaRef ds:uri="155be751-a274-42e8-93fb-f39d3b9bccc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SLIDE_TEMPLATE_skill_network</Template>
  <TotalTime>2480</TotalTime>
  <Words>2415</Words>
  <Application>Microsoft Macintosh PowerPoint</Application>
  <PresentationFormat>Custom</PresentationFormat>
  <Paragraphs>288</Paragraphs>
  <Slides>47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SLIDE_TEMPLATE_skill_network</vt:lpstr>
      <vt:lpstr>Data Science Capstone project</vt:lpstr>
      <vt:lpstr>Outline</vt:lpstr>
      <vt:lpstr>Executive Summary</vt:lpstr>
      <vt:lpstr>Introduction</vt:lpstr>
      <vt:lpstr>Methodology</vt:lpstr>
      <vt:lpstr>Methodology</vt:lpstr>
      <vt:lpstr>Data collection</vt:lpstr>
      <vt:lpstr>Data collection – SpaceX API</vt:lpstr>
      <vt:lpstr>Data collection – Web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EDA with Visualization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EDA with SQL</vt:lpstr>
      <vt:lpstr>All Unique launch site names</vt:lpstr>
      <vt:lpstr>Launch site names begin with `CCA`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 payload</vt:lpstr>
      <vt:lpstr>2015 launch records</vt:lpstr>
      <vt:lpstr>Rank success count between 2010-06-04 and 2017-03-20</vt:lpstr>
      <vt:lpstr>Interactive map with Folium</vt:lpstr>
      <vt:lpstr>&lt;Marked Launch Sites&gt;</vt:lpstr>
      <vt:lpstr>Success/failed launches site CCAFS LC-40</vt:lpstr>
      <vt:lpstr>Distances between a launch site to its proximities</vt:lpstr>
      <vt:lpstr>Build a Dashboard with Plotly Dash</vt:lpstr>
      <vt:lpstr>All sites success counts</vt:lpstr>
      <vt:lpstr>Success/Failure Rate For KSC LC-39A Launch Site</vt:lpstr>
      <vt:lpstr>Payload vs. Launch Outcome (Different Payload Ranges), All Launch Sites</vt:lpstr>
      <vt:lpstr>Predictive analysis (Classification)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Anyatha K</cp:lastModifiedBy>
  <cp:revision>454</cp:revision>
  <dcterms:created xsi:type="dcterms:W3CDTF">2021-04-29T18:58:34Z</dcterms:created>
  <dcterms:modified xsi:type="dcterms:W3CDTF">2021-08-16T23:36:44Z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