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9" r:id="rId2"/>
    <p:sldId id="260" r:id="rId3"/>
    <p:sldId id="262" r:id="rId4"/>
    <p:sldId id="265"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D06786-108F-4FCD-A1AB-174B4A60425F}">
          <p14:sldIdLst>
            <p14:sldId id="259"/>
            <p14:sldId id="260"/>
            <p14:sldId id="262"/>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82" d="100"/>
          <a:sy n="82" d="100"/>
        </p:scale>
        <p:origin x="60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4F819-3559-4592-9912-F0B54CFA3EC0}" type="datetime1">
              <a:rPr lang="en-US" smtClean="0"/>
              <a:t>7/5/2022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194F79-8D62-49E2-B2AE-A814A4D2055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17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A0EC0-B7C6-4AF4-88D3-D15A33082428}"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0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7C333-40A9-4AEF-8274-519995F56FAF}"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09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06FD8-90BA-4D35-B419-67898FFD7CAE}"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59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45634-1B23-4817-8796-EF1B83722AA7}"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79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F6B62-C8B6-4AB2-B46B-89E7C618E7B6}"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78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4AB44C-9800-4EC6-B281-A1CAF19173EC}" type="datetime1">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94F79-8D62-49E2-B2AE-A814A4D2055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77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C077A-8BD2-4F2D-867E-185AA33CAA90}" type="datetime1">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94F79-8D62-49E2-B2AE-A814A4D2055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21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227A6-C80C-4AB1-B429-BFCD5777D2A2}" type="datetime1">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94F79-8D62-49E2-B2AE-A814A4D20551}" type="slidenum">
              <a:rPr lang="en-US" smtClean="0"/>
              <a:t>‹#›</a:t>
            </a:fld>
            <a:endParaRPr lang="en-US"/>
          </a:p>
        </p:txBody>
      </p:sp>
    </p:spTree>
    <p:extLst>
      <p:ext uri="{BB962C8B-B14F-4D97-AF65-F5344CB8AC3E}">
        <p14:creationId xmlns:p14="http://schemas.microsoft.com/office/powerpoint/2010/main" val="155671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011A0C-D044-484C-A9C6-15BA07DF3109}"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3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30CE825-84FC-43B2-881A-3CDFE22B7778}" type="datetime1">
              <a:rPr lang="en-US" smtClean="0"/>
              <a:t>7/5/2022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44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4DB412-6FD2-4BBD-AA43-E36A4D5B5E01}" type="datetimeFigureOut">
              <a:rPr lang="en-US" smtClean="0"/>
              <a:t>7/5/2022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BCD448-A3A9-455A-A9FA-1769938B837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F41A75B-F11E-4676-BFF2-5EC0B5B13AE5}"/>
              </a:ext>
            </a:extLst>
          </p:cNvPr>
          <p:cNvSpPr/>
          <p:nvPr userDrawn="1"/>
        </p:nvSpPr>
        <p:spPr>
          <a:xfrm>
            <a:off x="976394" y="464949"/>
            <a:ext cx="1579536" cy="556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D36F2D1-0CFE-4AA0-B888-BAA862038143}"/>
              </a:ext>
            </a:extLst>
          </p:cNvPr>
          <p:cNvPicPr/>
          <p:nvPr userDrawn="1"/>
        </p:nvPicPr>
        <p:blipFill>
          <a:blip r:embed="rId14">
            <a:extLst>
              <a:ext uri="{28A0092B-C50C-407E-A947-70E740481C1C}">
                <a14:useLocalDpi xmlns:a14="http://schemas.microsoft.com/office/drawing/2010/main" val="0"/>
              </a:ext>
            </a:extLst>
          </a:blip>
          <a:stretch>
            <a:fillRect/>
          </a:stretch>
        </p:blipFill>
        <p:spPr>
          <a:xfrm>
            <a:off x="9774263" y="172697"/>
            <a:ext cx="1441343" cy="556889"/>
          </a:xfrm>
          <a:prstGeom prst="rect">
            <a:avLst/>
          </a:prstGeom>
        </p:spPr>
      </p:pic>
      <p:pic>
        <p:nvPicPr>
          <p:cNvPr id="13" name="Picture 12">
            <a:extLst>
              <a:ext uri="{FF2B5EF4-FFF2-40B4-BE49-F238E27FC236}">
                <a16:creationId xmlns:a16="http://schemas.microsoft.com/office/drawing/2014/main" id="{84B7FE6A-39A4-4C70-BD0B-BF96A1B2D366}"/>
              </a:ext>
            </a:extLst>
          </p:cNvPr>
          <p:cNvPicPr/>
          <p:nvPr userDrawn="1"/>
        </p:nvPicPr>
        <p:blipFill>
          <a:blip r:embed="rId15">
            <a:extLst>
              <a:ext uri="{28A0092B-C50C-407E-A947-70E740481C1C}">
                <a14:useLocalDpi xmlns:a14="http://schemas.microsoft.com/office/drawing/2010/main" val="0"/>
              </a:ext>
            </a:extLst>
          </a:blip>
          <a:stretch>
            <a:fillRect/>
          </a:stretch>
        </p:blipFill>
        <p:spPr bwMode="auto">
          <a:xfrm>
            <a:off x="480059" y="172698"/>
            <a:ext cx="2538713" cy="737178"/>
          </a:xfrm>
          <a:prstGeom prst="rect">
            <a:avLst/>
          </a:prstGeom>
          <a:noFill/>
          <a:ln>
            <a:noFill/>
          </a:ln>
        </p:spPr>
      </p:pic>
    </p:spTree>
    <p:extLst>
      <p:ext uri="{BB962C8B-B14F-4D97-AF65-F5344CB8AC3E}">
        <p14:creationId xmlns:p14="http://schemas.microsoft.com/office/powerpoint/2010/main" val="330903271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5E42-6C8B-4219-A975-5BEC4F4F96D4}"/>
              </a:ext>
            </a:extLst>
          </p:cNvPr>
          <p:cNvSpPr>
            <a:spLocks noGrp="1"/>
          </p:cNvSpPr>
          <p:nvPr>
            <p:ph type="title"/>
          </p:nvPr>
        </p:nvSpPr>
        <p:spPr/>
        <p:txBody>
          <a:bodyPr/>
          <a:lstStyle/>
          <a:p>
            <a:r>
              <a:rPr lang="en-US" dirty="0">
                <a:solidFill>
                  <a:schemeClr val="accent1">
                    <a:lumMod val="75000"/>
                  </a:schemeClr>
                </a:solidFill>
              </a:rPr>
              <a:t>Automation of offer letter generation</a:t>
            </a:r>
            <a:endParaRPr lang="en-US" dirty="0"/>
          </a:p>
        </p:txBody>
      </p:sp>
      <p:sp>
        <p:nvSpPr>
          <p:cNvPr id="3" name="Text Placeholder 2">
            <a:extLst>
              <a:ext uri="{FF2B5EF4-FFF2-40B4-BE49-F238E27FC236}">
                <a16:creationId xmlns:a16="http://schemas.microsoft.com/office/drawing/2014/main" id="{CABFF129-582F-415F-A69D-9EEB9648B919}"/>
              </a:ext>
            </a:extLst>
          </p:cNvPr>
          <p:cNvSpPr>
            <a:spLocks noGrp="1"/>
          </p:cNvSpPr>
          <p:nvPr>
            <p:ph type="body" idx="1"/>
          </p:nvPr>
        </p:nvSpPr>
        <p:spPr/>
        <p:txBody>
          <a:bodyPr/>
          <a:lstStyle/>
          <a:p>
            <a:endParaRPr lang="en-US" dirty="0"/>
          </a:p>
        </p:txBody>
      </p:sp>
      <p:pic>
        <p:nvPicPr>
          <p:cNvPr id="4" name="Picture 3" descr="Text&#10;&#10;Description automatically generated">
            <a:extLst>
              <a:ext uri="{FF2B5EF4-FFF2-40B4-BE49-F238E27FC236}">
                <a16:creationId xmlns:a16="http://schemas.microsoft.com/office/drawing/2014/main" id="{E9F0E882-0140-3D22-A73C-EB33917BA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08" y="134454"/>
            <a:ext cx="2612769" cy="848612"/>
          </a:xfrm>
          <a:prstGeom prst="rect">
            <a:avLst/>
          </a:prstGeom>
        </p:spPr>
      </p:pic>
    </p:spTree>
    <p:extLst>
      <p:ext uri="{BB962C8B-B14F-4D97-AF65-F5344CB8AC3E}">
        <p14:creationId xmlns:p14="http://schemas.microsoft.com/office/powerpoint/2010/main" val="46573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32" y="200302"/>
            <a:ext cx="2612769" cy="848612"/>
          </a:xfrm>
          <a:prstGeom prst="rect">
            <a:avLst/>
          </a:prstGeom>
        </p:spPr>
      </p:pic>
      <p:sp>
        <p:nvSpPr>
          <p:cNvPr id="4" name="Content Placeholder 3">
            <a:extLst>
              <a:ext uri="{FF2B5EF4-FFF2-40B4-BE49-F238E27FC236}">
                <a16:creationId xmlns:a16="http://schemas.microsoft.com/office/drawing/2014/main" id="{F0B86737-843B-50DB-BADE-9DB636204D01}"/>
              </a:ext>
            </a:extLst>
          </p:cNvPr>
          <p:cNvSpPr>
            <a:spLocks noGrp="1"/>
          </p:cNvSpPr>
          <p:nvPr>
            <p:ph sz="quarter" idx="4"/>
          </p:nvPr>
        </p:nvSpPr>
        <p:spPr>
          <a:xfrm>
            <a:off x="1447191" y="5150497"/>
            <a:ext cx="9610323" cy="308365"/>
          </a:xfrm>
        </p:spPr>
        <p:txBody>
          <a:bodyPr>
            <a:normAutofit fontScale="70000" lnSpcReduction="20000"/>
          </a:bodyPr>
          <a:lstStyle/>
          <a:p>
            <a:pPr marL="0" indent="0">
              <a:buNone/>
            </a:pPr>
            <a:endParaRPr lang="en-IN" dirty="0"/>
          </a:p>
        </p:txBody>
      </p:sp>
      <p:sp>
        <p:nvSpPr>
          <p:cNvPr id="8" name="Title 7">
            <a:extLst>
              <a:ext uri="{FF2B5EF4-FFF2-40B4-BE49-F238E27FC236}">
                <a16:creationId xmlns:a16="http://schemas.microsoft.com/office/drawing/2014/main" id="{0BBB1FD1-FB8D-F896-CBAB-B6A923886D3A}"/>
              </a:ext>
            </a:extLst>
          </p:cNvPr>
          <p:cNvSpPr>
            <a:spLocks noGrp="1"/>
          </p:cNvSpPr>
          <p:nvPr>
            <p:ph type="title"/>
          </p:nvPr>
        </p:nvSpPr>
        <p:spPr>
          <a:xfrm>
            <a:off x="1447191" y="804163"/>
            <a:ext cx="9607661" cy="4346334"/>
          </a:xfrm>
        </p:spPr>
        <p:txBody>
          <a:bodyPr/>
          <a:lstStyle/>
          <a:p>
            <a:pPr algn="ctr"/>
            <a:br>
              <a:rPr lang="en-IN" dirty="0"/>
            </a:br>
            <a:br>
              <a:rPr lang="en-IN" dirty="0"/>
            </a:br>
            <a:br>
              <a:rPr lang="en-IN" dirty="0"/>
            </a:br>
            <a:br>
              <a:rPr lang="en-IN" dirty="0"/>
            </a:br>
            <a:r>
              <a:rPr lang="en-IN" sz="8000" dirty="0">
                <a:solidFill>
                  <a:srgbClr val="C00000"/>
                </a:solidFill>
              </a:rPr>
              <a:t>Thank You</a:t>
            </a:r>
            <a:endParaRPr lang="en-IN" dirty="0">
              <a:solidFill>
                <a:srgbClr val="C00000"/>
              </a:solidFill>
            </a:endParaRPr>
          </a:p>
        </p:txBody>
      </p:sp>
    </p:spTree>
    <p:extLst>
      <p:ext uri="{BB962C8B-B14F-4D97-AF65-F5344CB8AC3E}">
        <p14:creationId xmlns:p14="http://schemas.microsoft.com/office/powerpoint/2010/main" val="404409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7F56-92DF-480C-A84A-E8C9513645FF}"/>
              </a:ext>
            </a:extLst>
          </p:cNvPr>
          <p:cNvSpPr>
            <a:spLocks noGrp="1"/>
          </p:cNvSpPr>
          <p:nvPr>
            <p:ph type="title"/>
          </p:nvPr>
        </p:nvSpPr>
        <p:spPr>
          <a:xfrm>
            <a:off x="1451579" y="1067168"/>
            <a:ext cx="9603275" cy="1049235"/>
          </a:xfrm>
        </p:spPr>
        <p:txBody>
          <a:bodyPr/>
          <a:lstStyle/>
          <a:p>
            <a:r>
              <a:rPr lang="en-IN" dirty="0">
                <a:solidFill>
                  <a:schemeClr val="accent1">
                    <a:lumMod val="75000"/>
                  </a:schemeClr>
                </a:solidFill>
              </a:rPr>
              <a:t>Team Members:</a:t>
            </a:r>
            <a:br>
              <a:rPr lang="en-IN" dirty="0">
                <a:solidFill>
                  <a:schemeClr val="accent1">
                    <a:lumMod val="75000"/>
                  </a:schemeClr>
                </a:solidFill>
              </a:rPr>
            </a:br>
            <a:endParaRPr lang="en-US" dirty="0"/>
          </a:p>
        </p:txBody>
      </p:sp>
      <p:sp>
        <p:nvSpPr>
          <p:cNvPr id="3" name="Content Placeholder 2">
            <a:extLst>
              <a:ext uri="{FF2B5EF4-FFF2-40B4-BE49-F238E27FC236}">
                <a16:creationId xmlns:a16="http://schemas.microsoft.com/office/drawing/2014/main" id="{F65350DA-DBC4-4445-BB44-53D970405BCD}"/>
              </a:ext>
            </a:extLst>
          </p:cNvPr>
          <p:cNvSpPr>
            <a:spLocks noGrp="1"/>
          </p:cNvSpPr>
          <p:nvPr>
            <p:ph idx="1"/>
          </p:nvPr>
        </p:nvSpPr>
        <p:spPr>
          <a:xfrm>
            <a:off x="1451579" y="1987421"/>
            <a:ext cx="9603275" cy="3634570"/>
          </a:xfrm>
        </p:spPr>
        <p:txBody>
          <a:bodyPr/>
          <a:lstStyle/>
          <a:p>
            <a:pPr marL="625475" indent="-625475"/>
            <a:r>
              <a:rPr lang="en-IN" dirty="0"/>
              <a:t>Jyothi J S</a:t>
            </a:r>
          </a:p>
          <a:p>
            <a:pPr marL="625475" indent="-625475"/>
            <a:r>
              <a:rPr lang="en-IN" dirty="0"/>
              <a:t>Shakthi Ramani</a:t>
            </a:r>
          </a:p>
          <a:p>
            <a:pPr marL="625475" indent="-625475"/>
            <a:r>
              <a:rPr lang="en-IN" dirty="0"/>
              <a:t>Anyatha K</a:t>
            </a:r>
          </a:p>
          <a:p>
            <a:endParaRPr lang="en-US" dirty="0"/>
          </a:p>
        </p:txBody>
      </p:sp>
      <p:pic>
        <p:nvPicPr>
          <p:cNvPr id="4" name="Picture 3" descr="Text&#10;&#10;Description automatically generated">
            <a:extLst>
              <a:ext uri="{FF2B5EF4-FFF2-40B4-BE49-F238E27FC236}">
                <a16:creationId xmlns:a16="http://schemas.microsoft.com/office/drawing/2014/main" id="{EFCBE099-1F05-029F-74C3-76B06A96A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08" y="134454"/>
            <a:ext cx="2612769" cy="848612"/>
          </a:xfrm>
          <a:prstGeom prst="rect">
            <a:avLst/>
          </a:prstGeom>
        </p:spPr>
      </p:pic>
    </p:spTree>
    <p:extLst>
      <p:ext uri="{BB962C8B-B14F-4D97-AF65-F5344CB8AC3E}">
        <p14:creationId xmlns:p14="http://schemas.microsoft.com/office/powerpoint/2010/main" val="28548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1" y="1145797"/>
            <a:ext cx="9607661" cy="802237"/>
          </a:xfrm>
        </p:spPr>
        <p:txBody>
          <a:bodyPr/>
          <a:lstStyle/>
          <a:p>
            <a:r>
              <a:rPr lang="en-US" dirty="0">
                <a:solidFill>
                  <a:schemeClr val="accent1">
                    <a:lumMod val="75000"/>
                  </a:schemeClr>
                </a:solidFill>
              </a:rPr>
              <a:t>Introduction</a:t>
            </a:r>
            <a:endParaRPr lang="en-US" dirty="0"/>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1447191" y="1948035"/>
            <a:ext cx="9610323" cy="3598380"/>
          </a:xfrm>
        </p:spPr>
        <p:txBody>
          <a:bodyPr/>
          <a:lstStyle/>
          <a:p>
            <a:pPr marL="971550" lvl="1" indent="-285750">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project is developed to assist organisations to automate a section of their hiring process.</a:t>
            </a:r>
          </a:p>
          <a:p>
            <a:pPr marL="514350" indent="-285750">
              <a:spcBef>
                <a:spcPts val="0"/>
              </a:spcBef>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971550" lvl="1" indent="-285750">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is done specifically done using an automation process wherein the selection of potential candidates is first completed and </a:t>
            </a:r>
            <a:r>
              <a:rPr lang="en-IN" sz="2000" dirty="0">
                <a:latin typeface="Times New Roman" panose="02020603050405020304" pitchFamily="18" charset="0"/>
                <a:ea typeface="Calibri" panose="020F0502020204030204" pitchFamily="34" charset="0"/>
                <a:cs typeface="Times New Roman" panose="02020603050405020304" pitchFamily="18" charset="0"/>
              </a:rPr>
              <a:t>written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an excel sheet which will later be used to scrap and filter data. </a:t>
            </a:r>
          </a:p>
          <a:p>
            <a:pPr marL="971550" lvl="1" indent="-285750">
              <a:spcBef>
                <a:spcPts val="0"/>
              </a:spcBef>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971550" lvl="1" indent="-285750">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data is then later used to formulate and output an offer letter for each candidate which </a:t>
            </a:r>
            <a:r>
              <a:rPr lang="en-IN" sz="2000" dirty="0">
                <a:latin typeface="Times New Roman" panose="02020603050405020304" pitchFamily="18" charset="0"/>
                <a:ea typeface="Calibri" panose="020F0502020204030204" pitchFamily="34" charset="0"/>
                <a:cs typeface="Times New Roman" panose="02020603050405020304" pitchFamily="18" charset="0"/>
              </a:rPr>
              <a:t>is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delivered to respective candidates email address.</a:t>
            </a:r>
          </a:p>
          <a:p>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spTree>
    <p:extLst>
      <p:ext uri="{BB962C8B-B14F-4D97-AF65-F5344CB8AC3E}">
        <p14:creationId xmlns:p14="http://schemas.microsoft.com/office/powerpoint/2010/main" val="246751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1" y="1145797"/>
            <a:ext cx="9607661" cy="802237"/>
          </a:xfrm>
        </p:spPr>
        <p:txBody>
          <a:bodyPr/>
          <a:lstStyle/>
          <a:p>
            <a:r>
              <a:rPr lang="en-IN" dirty="0">
                <a:solidFill>
                  <a:srgbClr val="9E0000"/>
                </a:solidFill>
              </a:rPr>
              <a:t>Benefits of our project :</a:t>
            </a:r>
            <a:endParaRPr lang="en-US" dirty="0"/>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1447191" y="1948035"/>
            <a:ext cx="9610323" cy="3598380"/>
          </a:xfrm>
        </p:spPr>
        <p:txBody>
          <a:bodyPr/>
          <a:lstStyle/>
          <a:p>
            <a:r>
              <a:rPr lang="en-IN" dirty="0"/>
              <a:t>The benefits of our automation project:</a:t>
            </a:r>
          </a:p>
          <a:p>
            <a:pPr marL="1257300" lvl="2" indent="-342900">
              <a:lnSpc>
                <a:spcPct val="115000"/>
              </a:lnSpc>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Reduce costs.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1257300" lvl="2" indent="-342900">
              <a:lnSpc>
                <a:spcPct val="115000"/>
              </a:lnSpc>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Reduce process time.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1257300" lvl="2" indent="-342900">
              <a:lnSpc>
                <a:spcPct val="115000"/>
              </a:lnSpc>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Reduce mistakes.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lvl="2">
              <a:lnSpc>
                <a:spcPct val="115000"/>
              </a:lnSpc>
              <a:spcAft>
                <a:spcPts val="1000"/>
              </a:spcAft>
              <a:buFont typeface="Wingdings" panose="05000000000000000000" pitchFamily="2" charset="2"/>
              <a:buChar char="Ø"/>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 reuse the software.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1257300" lvl="2" indent="-342900">
              <a:lnSpc>
                <a:spcPct val="115000"/>
              </a:lnSpc>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Improve overall performance and reliability.</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spTree>
    <p:extLst>
      <p:ext uri="{BB962C8B-B14F-4D97-AF65-F5344CB8AC3E}">
        <p14:creationId xmlns:p14="http://schemas.microsoft.com/office/powerpoint/2010/main" val="123696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1" y="1108289"/>
            <a:ext cx="9607661" cy="802237"/>
          </a:xfrm>
        </p:spPr>
        <p:txBody>
          <a:bodyPr/>
          <a:lstStyle/>
          <a:p>
            <a:r>
              <a:rPr lang="en-IN" sz="3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Objectives of our Project :</a:t>
            </a:r>
            <a:endParaRPr lang="en-US" dirty="0"/>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1447191" y="1842255"/>
            <a:ext cx="4188499" cy="3704160"/>
          </a:xfrm>
        </p:spPr>
        <p:txBody>
          <a:bodyPr>
            <a:normAutofit fontScale="92500" lnSpcReduction="20000"/>
          </a:bodyPr>
          <a:lstStyle/>
          <a:p>
            <a:pPr marL="0" indent="0">
              <a:lnSpc>
                <a:spcPct val="100000"/>
              </a:lnSpc>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Automating offer letters brings benefits to all stakeholders and the company itself. They include:</a:t>
            </a:r>
          </a:p>
          <a:p>
            <a:pPr>
              <a:lnSpc>
                <a:spcPct val="100000"/>
              </a:lnSpc>
              <a:buClr>
                <a:schemeClr val="tx1"/>
              </a:buClr>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For this automation project, the required information is extracted from an excel sheet and fed into the provided offer letter.</a:t>
            </a:r>
          </a:p>
          <a:p>
            <a:pPr>
              <a:lnSpc>
                <a:spcPct val="100000"/>
              </a:lnSpc>
              <a:buClr>
                <a:schemeClr val="tx1"/>
              </a:buClr>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The process of feeding the required data into the template is extremely seamless and </a:t>
            </a:r>
            <a:r>
              <a:rPr lang="en-IN" sz="2000" dirty="0" err="1">
                <a:effectLst/>
                <a:latin typeface="Times New Roman" panose="02020603050405020304" pitchFamily="18" charset="0"/>
                <a:ea typeface="Times New Roman" panose="02020603050405020304" pitchFamily="18" charset="0"/>
              </a:rPr>
              <a:t>hastle</a:t>
            </a:r>
            <a:r>
              <a:rPr lang="en-IN" sz="2000" dirty="0">
                <a:effectLst/>
                <a:latin typeface="Times New Roman" panose="02020603050405020304" pitchFamily="18" charset="0"/>
                <a:ea typeface="Times New Roman" panose="02020603050405020304" pitchFamily="18" charset="0"/>
              </a:rPr>
              <a:t>-free.</a:t>
            </a:r>
          </a:p>
          <a:p>
            <a:pPr>
              <a:lnSpc>
                <a:spcPct val="100000"/>
              </a:lnSpc>
              <a:buClr>
                <a:schemeClr val="tx1"/>
              </a:buClr>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Once the offer letter is generated it is saved in a PDF format in a desired location.</a:t>
            </a:r>
            <a:endParaRPr lang="en-IN" sz="20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pic>
        <p:nvPicPr>
          <p:cNvPr id="8" name="Content Placeholder 7">
            <a:extLst>
              <a:ext uri="{FF2B5EF4-FFF2-40B4-BE49-F238E27FC236}">
                <a16:creationId xmlns:a16="http://schemas.microsoft.com/office/drawing/2014/main" id="{0ED22155-6415-7425-8B37-4E382C41C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376" y="1892300"/>
            <a:ext cx="5484476" cy="3654116"/>
          </a:xfrm>
          <a:prstGeom prst="rect">
            <a:avLst/>
          </a:prstGeom>
        </p:spPr>
      </p:pic>
    </p:spTree>
    <p:extLst>
      <p:ext uri="{BB962C8B-B14F-4D97-AF65-F5344CB8AC3E}">
        <p14:creationId xmlns:p14="http://schemas.microsoft.com/office/powerpoint/2010/main" val="307620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1" y="961053"/>
            <a:ext cx="9607661" cy="986981"/>
          </a:xfrm>
        </p:spPr>
        <p:txBody>
          <a:bodyPr>
            <a:normAutofit/>
          </a:bodyPr>
          <a:lstStyle/>
          <a:p>
            <a:r>
              <a:rPr lang="en-IN" sz="3200" dirty="0">
                <a:solidFill>
                  <a:schemeClr val="accent1">
                    <a:lumMod val="75000"/>
                  </a:schemeClr>
                </a:solidFill>
                <a:effectLst/>
                <a:latin typeface="Calibri" panose="020F0502020204030204" pitchFamily="34" charset="0"/>
                <a:ea typeface="Times New Roman" panose="02020603050405020304" pitchFamily="18" charset="0"/>
                <a:cs typeface="Segoe UI" panose="020B0502040204020203" pitchFamily="34" charset="0"/>
              </a:rPr>
              <a:t>The HR Process for Generating Offer Letter :</a:t>
            </a:r>
            <a:br>
              <a:rPr lang="en-IN" sz="3200" dirty="0">
                <a:solidFill>
                  <a:schemeClr val="accent1">
                    <a:lumMod val="75000"/>
                  </a:schemeClr>
                </a:solidFill>
                <a:effectLst/>
                <a:latin typeface="Calibri" panose="020F0502020204030204" pitchFamily="34" charset="0"/>
                <a:ea typeface="Times New Roman" panose="02020603050405020304" pitchFamily="18" charset="0"/>
                <a:cs typeface="Segoe UI" panose="020B0502040204020203" pitchFamily="34" charset="0"/>
              </a:rPr>
            </a:br>
            <a:r>
              <a:rPr lang="en-IN" sz="3200" dirty="0">
                <a:solidFill>
                  <a:schemeClr val="accent1">
                    <a:lumMod val="75000"/>
                  </a:schemeClr>
                </a:solidFill>
                <a:effectLst/>
                <a:latin typeface="Calibri" panose="020F0502020204030204" pitchFamily="34" charset="0"/>
                <a:ea typeface="Times New Roman" panose="02020603050405020304" pitchFamily="18" charset="0"/>
                <a:cs typeface="Segoe UI" panose="020B0502040204020203" pitchFamily="34" charset="0"/>
              </a:rPr>
              <a:t>(As – is process)</a:t>
            </a:r>
            <a:endParaRPr lang="en-US" dirty="0"/>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1447191" y="1948035"/>
            <a:ext cx="3759291" cy="3598380"/>
          </a:xfrm>
        </p:spPr>
        <p:txBody>
          <a:bodyPr>
            <a:normAutofit fontScale="77500" lnSpcReduction="20000"/>
          </a:bodyPr>
          <a:lstStyle/>
          <a:p>
            <a:pPr marL="342900" indent="-342900" fontAlgn="base">
              <a:lnSpc>
                <a:spcPct val="115000"/>
              </a:lnSpc>
              <a:spcAft>
                <a:spcPts val="1000"/>
              </a:spcAft>
              <a:buSzPts val="1000"/>
              <a:buFont typeface="Symbol" panose="05050102010706020507" pitchFamily="18" charset="2"/>
              <a:buChar char=""/>
              <a:tabLst>
                <a:tab pos="11430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Students / Candidates are Interviewed.</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11430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Some are Selected , Some are Rejected</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11430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As there are multiple Recruiters / Students - We keep track of all and maintain Status lets say in an Spreadsheet.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11430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At the End of the Day - We have to roll our offers to the candidates Hired and send them Offer letters - This Task is Mundane and Repetitive and has scope of Automation.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pic>
        <p:nvPicPr>
          <p:cNvPr id="8" name="Content Placeholder 12">
            <a:extLst>
              <a:ext uri="{FF2B5EF4-FFF2-40B4-BE49-F238E27FC236}">
                <a16:creationId xmlns:a16="http://schemas.microsoft.com/office/drawing/2014/main" id="{E870FB91-3E2A-75C7-9159-6BF6ADEB3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82" y="1945340"/>
            <a:ext cx="5848371" cy="3598379"/>
          </a:xfrm>
          <a:prstGeom prst="rect">
            <a:avLst/>
          </a:prstGeom>
        </p:spPr>
      </p:pic>
    </p:spTree>
    <p:extLst>
      <p:ext uri="{BB962C8B-B14F-4D97-AF65-F5344CB8AC3E}">
        <p14:creationId xmlns:p14="http://schemas.microsoft.com/office/powerpoint/2010/main" val="307515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1" y="942867"/>
            <a:ext cx="9607661" cy="848611"/>
          </a:xfrm>
        </p:spPr>
        <p:txBody>
          <a:bodyPr>
            <a:normAutofit fontScale="90000"/>
          </a:bodyPr>
          <a:lstStyle/>
          <a:p>
            <a:r>
              <a:rPr lang="en-IN" dirty="0">
                <a:solidFill>
                  <a:schemeClr val="accent1">
                    <a:lumMod val="75000"/>
                  </a:schemeClr>
                </a:solidFill>
              </a:rPr>
              <a:t>Our Project RPA Robot </a:t>
            </a:r>
            <a:r>
              <a:rPr lang="en-IN" sz="3600" dirty="0">
                <a:solidFill>
                  <a:schemeClr val="accent1">
                    <a:lumMod val="75000"/>
                  </a:schemeClr>
                </a:solidFill>
                <a:effectLst/>
                <a:latin typeface="Calibri" panose="020F0502020204030204" pitchFamily="34" charset="0"/>
                <a:ea typeface="Times New Roman" panose="02020603050405020304" pitchFamily="18" charset="0"/>
                <a:cs typeface="Segoe UI" panose="020B0502040204020203" pitchFamily="34" charset="0"/>
              </a:rPr>
              <a:t> </a:t>
            </a:r>
            <a:r>
              <a:rPr lang="en-IN" dirty="0">
                <a:solidFill>
                  <a:schemeClr val="accent1">
                    <a:lumMod val="75000"/>
                  </a:schemeClr>
                </a:solidFill>
              </a:rPr>
              <a:t>:</a:t>
            </a:r>
            <a:br>
              <a:rPr lang="en-IN" dirty="0">
                <a:solidFill>
                  <a:schemeClr val="accent1">
                    <a:lumMod val="75000"/>
                  </a:schemeClr>
                </a:solidFill>
              </a:rPr>
            </a:br>
            <a:r>
              <a:rPr lang="en-IN" dirty="0">
                <a:solidFill>
                  <a:schemeClr val="accent1">
                    <a:lumMod val="75000"/>
                  </a:schemeClr>
                </a:solidFill>
              </a:rPr>
              <a:t>(to - be process)</a:t>
            </a:r>
            <a:endParaRPr lang="en-US" dirty="0"/>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1447192" y="1948035"/>
            <a:ext cx="4291136" cy="3598380"/>
          </a:xfrm>
        </p:spPr>
        <p:txBody>
          <a:bodyPr/>
          <a:lstStyle/>
          <a:p>
            <a:pPr marL="342900" indent="-342900" fontAlgn="base">
              <a:lnSpc>
                <a:spcPct val="115000"/>
              </a:lnSpc>
              <a:spcAft>
                <a:spcPts val="1000"/>
              </a:spcAft>
              <a:buSzPts val="1000"/>
              <a:buFont typeface="Symbol" panose="05050102010706020507" pitchFamily="18" charset="2"/>
              <a:buChar char=""/>
              <a:tabLst>
                <a:tab pos="4572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Robot Reads the Status Files from Shared Location.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4572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Filter all the Hired Candidates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4572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Generate The Offer letters as per company template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15000"/>
              </a:lnSpc>
              <a:spcAft>
                <a:spcPts val="1000"/>
              </a:spcAft>
              <a:buSzPts val="1000"/>
              <a:buFont typeface="Symbol" panose="05050102010706020507" pitchFamily="18" charset="2"/>
              <a:buChar char=""/>
              <a:tabLst>
                <a:tab pos="45720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Send the Offer Letters to the Candidates.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pic>
        <p:nvPicPr>
          <p:cNvPr id="5" name="Content Placeholder 12">
            <a:extLst>
              <a:ext uri="{FF2B5EF4-FFF2-40B4-BE49-F238E27FC236}">
                <a16:creationId xmlns:a16="http://schemas.microsoft.com/office/drawing/2014/main" id="{D0B11B0C-0401-9E25-3D42-F8FFD0381267}"/>
              </a:ext>
            </a:extLst>
          </p:cNvPr>
          <p:cNvPicPr>
            <a:picLocks noChangeAspect="1"/>
          </p:cNvPicPr>
          <p:nvPr/>
        </p:nvPicPr>
        <p:blipFill rotWithShape="1">
          <a:blip r:embed="rId3">
            <a:extLst>
              <a:ext uri="{28A0092B-C50C-407E-A947-70E740481C1C}">
                <a14:useLocalDpi xmlns:a14="http://schemas.microsoft.com/office/drawing/2010/main" val="0"/>
              </a:ext>
            </a:extLst>
          </a:blip>
          <a:srcRect t="4616" b="5705"/>
          <a:stretch/>
        </p:blipFill>
        <p:spPr>
          <a:xfrm>
            <a:off x="5393095" y="1948034"/>
            <a:ext cx="5661758" cy="3454389"/>
          </a:xfrm>
          <a:prstGeom prst="rect">
            <a:avLst/>
          </a:prstGeom>
        </p:spPr>
      </p:pic>
    </p:spTree>
    <p:extLst>
      <p:ext uri="{BB962C8B-B14F-4D97-AF65-F5344CB8AC3E}">
        <p14:creationId xmlns:p14="http://schemas.microsoft.com/office/powerpoint/2010/main" val="104943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a:xfrm>
            <a:off x="1447190" y="1058245"/>
            <a:ext cx="9607661" cy="617689"/>
          </a:xfrm>
        </p:spPr>
        <p:txBody>
          <a:bodyPr/>
          <a:lstStyle/>
          <a:p>
            <a:r>
              <a:rPr lang="en-IN" dirty="0">
                <a:solidFill>
                  <a:srgbClr val="9E0000"/>
                </a:solidFill>
              </a:rPr>
              <a:t>COMPARISION OF SCENARIO :</a:t>
            </a:r>
            <a:endParaRPr lang="en-US" dirty="0"/>
          </a:p>
        </p:txBody>
      </p:sp>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graphicFrame>
        <p:nvGraphicFramePr>
          <p:cNvPr id="5" name="Content Placeholder 3">
            <a:extLst>
              <a:ext uri="{FF2B5EF4-FFF2-40B4-BE49-F238E27FC236}">
                <a16:creationId xmlns:a16="http://schemas.microsoft.com/office/drawing/2014/main" id="{623A6E68-F4DE-56B9-9336-03ED64B73DAD}"/>
              </a:ext>
            </a:extLst>
          </p:cNvPr>
          <p:cNvGraphicFramePr>
            <a:graphicFrameLocks noGrp="1"/>
          </p:cNvGraphicFramePr>
          <p:nvPr>
            <p:ph sz="quarter" idx="4"/>
            <p:extLst>
              <p:ext uri="{D42A27DB-BD31-4B8C-83A1-F6EECF244321}">
                <p14:modId xmlns:p14="http://schemas.microsoft.com/office/powerpoint/2010/main" val="3571170652"/>
              </p:ext>
            </p:extLst>
          </p:nvPr>
        </p:nvGraphicFramePr>
        <p:xfrm>
          <a:off x="1447800" y="1552460"/>
          <a:ext cx="9607051" cy="4312609"/>
        </p:xfrm>
        <a:graphic>
          <a:graphicData uri="http://schemas.openxmlformats.org/drawingml/2006/table">
            <a:tbl>
              <a:tblPr firstRow="1" firstCol="1" bandRow="1">
                <a:tableStyleId>{5C22544A-7EE6-4342-B048-85BDC9FD1C3A}</a:tableStyleId>
              </a:tblPr>
              <a:tblGrid>
                <a:gridCol w="1982682">
                  <a:extLst>
                    <a:ext uri="{9D8B030D-6E8A-4147-A177-3AD203B41FA5}">
                      <a16:colId xmlns:a16="http://schemas.microsoft.com/office/drawing/2014/main" val="1971680042"/>
                    </a:ext>
                  </a:extLst>
                </a:gridCol>
                <a:gridCol w="4433641">
                  <a:extLst>
                    <a:ext uri="{9D8B030D-6E8A-4147-A177-3AD203B41FA5}">
                      <a16:colId xmlns:a16="http://schemas.microsoft.com/office/drawing/2014/main" val="4130593457"/>
                    </a:ext>
                  </a:extLst>
                </a:gridCol>
                <a:gridCol w="3190728">
                  <a:extLst>
                    <a:ext uri="{9D8B030D-6E8A-4147-A177-3AD203B41FA5}">
                      <a16:colId xmlns:a16="http://schemas.microsoft.com/office/drawing/2014/main" val="737672856"/>
                    </a:ext>
                  </a:extLst>
                </a:gridCol>
              </a:tblGrid>
              <a:tr h="370480">
                <a:tc>
                  <a:txBody>
                    <a:bodyPr/>
                    <a:lstStyle/>
                    <a:p>
                      <a:pPr algn="ctr">
                        <a:lnSpc>
                          <a:spcPct val="115000"/>
                        </a:lnSpc>
                        <a:spcAft>
                          <a:spcPts val="1000"/>
                        </a:spcAft>
                      </a:pPr>
                      <a:r>
                        <a:rPr lang="en-IN" sz="2000" dirty="0">
                          <a:effectLst/>
                        </a:rPr>
                        <a:t>SCENARIO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2000" dirty="0">
                          <a:effectLst/>
                        </a:rPr>
                        <a:t>MANUAL PROCESS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2000" dirty="0">
                          <a:effectLst/>
                        </a:rPr>
                        <a:t>AUTOMATED PROCESS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2461336968"/>
                  </a:ext>
                </a:extLst>
              </a:tr>
              <a:tr h="643991">
                <a:tc>
                  <a:txBody>
                    <a:bodyPr/>
                    <a:lstStyle/>
                    <a:p>
                      <a:pPr algn="ctr">
                        <a:lnSpc>
                          <a:spcPct val="115000"/>
                        </a:lnSpc>
                        <a:spcAft>
                          <a:spcPts val="1000"/>
                        </a:spcAft>
                      </a:pPr>
                      <a:r>
                        <a:rPr lang="en-IN" sz="1400" dirty="0">
                          <a:effectLst/>
                        </a:rPr>
                        <a:t>TIME TAKEN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Here to create one offer letter of a single candidate it would take at least 10min to 15 min, since everything is done manually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Quicker as the data is scrapped, filtered and sent by automation process, which would take </a:t>
                      </a:r>
                      <a:r>
                        <a:rPr lang="en-IN" sz="1200">
                          <a:effectLst/>
                        </a:rPr>
                        <a:t>just 10 to 15 </a:t>
                      </a:r>
                      <a:r>
                        <a:rPr lang="en-IN" sz="1200" dirty="0">
                          <a:effectLst/>
                        </a:rPr>
                        <a:t>minute to process 10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900206580"/>
                  </a:ext>
                </a:extLst>
              </a:tr>
              <a:tr h="495454">
                <a:tc>
                  <a:txBody>
                    <a:bodyPr/>
                    <a:lstStyle/>
                    <a:p>
                      <a:pPr algn="ctr">
                        <a:lnSpc>
                          <a:spcPct val="115000"/>
                        </a:lnSpc>
                        <a:spcAft>
                          <a:spcPts val="1000"/>
                        </a:spcAft>
                      </a:pPr>
                      <a:r>
                        <a:rPr lang="en-IN" sz="1400" dirty="0">
                          <a:effectLst/>
                        </a:rPr>
                        <a:t>CHANCES FOR MISTAKES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High chances as it depends on employees competence level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Very low or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3102252323"/>
                  </a:ext>
                </a:extLst>
              </a:tr>
              <a:tr h="643991">
                <a:tc>
                  <a:txBody>
                    <a:bodyPr/>
                    <a:lstStyle/>
                    <a:p>
                      <a:pPr algn="ctr">
                        <a:lnSpc>
                          <a:spcPct val="115000"/>
                        </a:lnSpc>
                        <a:spcAft>
                          <a:spcPts val="1000"/>
                        </a:spcAft>
                      </a:pPr>
                      <a:r>
                        <a:rPr lang="en-IN" sz="1400" dirty="0">
                          <a:effectLst/>
                        </a:rPr>
                        <a:t>COST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High as employers will have to be paid for the worked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The cost involved is to create the robot. After that costs are drastically reduced compared to manual process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3637773691"/>
                  </a:ext>
                </a:extLst>
              </a:tr>
              <a:tr h="590369">
                <a:tc>
                  <a:txBody>
                    <a:bodyPr/>
                    <a:lstStyle/>
                    <a:p>
                      <a:pPr algn="ctr">
                        <a:lnSpc>
                          <a:spcPct val="115000"/>
                        </a:lnSpc>
                        <a:spcAft>
                          <a:spcPts val="1000"/>
                        </a:spcAft>
                      </a:pPr>
                      <a:r>
                        <a:rPr lang="en-IN" sz="1400" dirty="0">
                          <a:effectLst/>
                        </a:rPr>
                        <a:t>EFFICIENCY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Manual process lowers efficiency for bulk application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Quicker no matter the scenario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407948346"/>
                  </a:ext>
                </a:extLst>
              </a:tr>
              <a:tr h="791087">
                <a:tc>
                  <a:txBody>
                    <a:bodyPr/>
                    <a:lstStyle/>
                    <a:p>
                      <a:pPr algn="ctr">
                        <a:lnSpc>
                          <a:spcPct val="115000"/>
                        </a:lnSpc>
                        <a:spcAft>
                          <a:spcPts val="1000"/>
                        </a:spcAft>
                      </a:pPr>
                      <a:r>
                        <a:rPr lang="en-IN" sz="1400" dirty="0">
                          <a:effectLst/>
                        </a:rPr>
                        <a:t>EFFECTIVENESS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Results in lower efficiency as employee have to perform same task over and over again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To replace repetitive, mundane, rule-based processes with software bots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extLst>
                  <a:ext uri="{0D108BD9-81ED-4DB2-BD59-A6C34878D82A}">
                    <a16:rowId xmlns:a16="http://schemas.microsoft.com/office/drawing/2014/main" val="1910737633"/>
                  </a:ext>
                </a:extLst>
              </a:tr>
              <a:tr h="777237">
                <a:tc>
                  <a:txBody>
                    <a:bodyPr/>
                    <a:lstStyle/>
                    <a:p>
                      <a:pPr algn="ctr">
                        <a:lnSpc>
                          <a:spcPct val="115000"/>
                        </a:lnSpc>
                        <a:spcAft>
                          <a:spcPts val="1000"/>
                        </a:spcAft>
                      </a:pPr>
                      <a:r>
                        <a:rPr lang="en-IN" sz="1400" dirty="0">
                          <a:effectLst/>
                        </a:rPr>
                        <a:t>NOVELTY AND UNIQUENESS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The results could be developed as per the employees idea resulting in varying formats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271" marR="41271" marT="0" marB="0" anchor="ctr"/>
                </a:tc>
                <a:tc>
                  <a:txBody>
                    <a:bodyPr/>
                    <a:lstStyle/>
                    <a:p>
                      <a:pPr algn="ctr">
                        <a:lnSpc>
                          <a:spcPct val="115000"/>
                        </a:lnSpc>
                        <a:spcAft>
                          <a:spcPts val="1000"/>
                        </a:spcAft>
                      </a:pPr>
                      <a:r>
                        <a:rPr lang="en-IN" sz="1200" dirty="0">
                          <a:effectLst/>
                        </a:rPr>
                        <a:t>The results are always in same format.</a:t>
                      </a:r>
                    </a:p>
                    <a:p>
                      <a:pPr algn="ctr">
                        <a:lnSpc>
                          <a:spcPct val="115000"/>
                        </a:lnSpc>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For different templates or formats, entire new program or new workflow has to be created</a:t>
                      </a:r>
                    </a:p>
                  </a:txBody>
                  <a:tcPr marL="41271" marR="41271" marT="0" marB="0" anchor="ctr"/>
                </a:tc>
                <a:extLst>
                  <a:ext uri="{0D108BD9-81ED-4DB2-BD59-A6C34878D82A}">
                    <a16:rowId xmlns:a16="http://schemas.microsoft.com/office/drawing/2014/main" val="2602540431"/>
                  </a:ext>
                </a:extLst>
              </a:tr>
            </a:tbl>
          </a:graphicData>
        </a:graphic>
      </p:graphicFrame>
    </p:spTree>
    <p:extLst>
      <p:ext uri="{BB962C8B-B14F-4D97-AF65-F5344CB8AC3E}">
        <p14:creationId xmlns:p14="http://schemas.microsoft.com/office/powerpoint/2010/main" val="416379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936E638C-FE1E-CC40-7CDB-99957AA5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4" y="209633"/>
            <a:ext cx="2612769" cy="848612"/>
          </a:xfrm>
          <a:prstGeom prst="rect">
            <a:avLst/>
          </a:prstGeom>
        </p:spPr>
      </p:pic>
      <p:sp>
        <p:nvSpPr>
          <p:cNvPr id="4" name="Content Placeholder 3">
            <a:extLst>
              <a:ext uri="{FF2B5EF4-FFF2-40B4-BE49-F238E27FC236}">
                <a16:creationId xmlns:a16="http://schemas.microsoft.com/office/drawing/2014/main" id="{F0B86737-843B-50DB-BADE-9DB636204D01}"/>
              </a:ext>
            </a:extLst>
          </p:cNvPr>
          <p:cNvSpPr>
            <a:spLocks noGrp="1"/>
          </p:cNvSpPr>
          <p:nvPr>
            <p:ph sz="quarter" idx="4"/>
          </p:nvPr>
        </p:nvSpPr>
        <p:spPr>
          <a:xfrm>
            <a:off x="1447191" y="1860483"/>
            <a:ext cx="9610323" cy="3598380"/>
          </a:xfrm>
        </p:spPr>
        <p:txBody>
          <a:bodyPr/>
          <a:lstStyle/>
          <a:p>
            <a:r>
              <a:rPr lang="en-IN" dirty="0"/>
              <a:t>Extract data from HR application, and generate offer letter and send it to respective Hired candidates. In this case, we can schedule this job at particular time since there no manual entry required.</a:t>
            </a:r>
          </a:p>
          <a:p>
            <a:pPr marL="0" indent="0">
              <a:buNone/>
            </a:pPr>
            <a:endParaRPr lang="en-IN" dirty="0"/>
          </a:p>
        </p:txBody>
      </p:sp>
      <p:sp>
        <p:nvSpPr>
          <p:cNvPr id="8" name="Title 7">
            <a:extLst>
              <a:ext uri="{FF2B5EF4-FFF2-40B4-BE49-F238E27FC236}">
                <a16:creationId xmlns:a16="http://schemas.microsoft.com/office/drawing/2014/main" id="{0BBB1FD1-FB8D-F896-CBAB-B6A923886D3A}"/>
              </a:ext>
            </a:extLst>
          </p:cNvPr>
          <p:cNvSpPr>
            <a:spLocks noGrp="1"/>
          </p:cNvSpPr>
          <p:nvPr>
            <p:ph type="title"/>
          </p:nvPr>
        </p:nvSpPr>
        <p:spPr/>
        <p:txBody>
          <a:bodyPr/>
          <a:lstStyle/>
          <a:p>
            <a:r>
              <a:rPr lang="en-IN" dirty="0">
                <a:solidFill>
                  <a:schemeClr val="accent1">
                    <a:lumMod val="75000"/>
                  </a:schemeClr>
                </a:solidFill>
              </a:rPr>
              <a:t>Future Enhancement :</a:t>
            </a:r>
            <a:endParaRPr lang="en-IN" dirty="0"/>
          </a:p>
        </p:txBody>
      </p:sp>
    </p:spTree>
    <p:extLst>
      <p:ext uri="{BB962C8B-B14F-4D97-AF65-F5344CB8AC3E}">
        <p14:creationId xmlns:p14="http://schemas.microsoft.com/office/powerpoint/2010/main" val="3094478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415</TotalTime>
  <Words>568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Symbol</vt:lpstr>
      <vt:lpstr>Times New Roman</vt:lpstr>
      <vt:lpstr>Wingdings</vt:lpstr>
      <vt:lpstr>Gallery</vt:lpstr>
      <vt:lpstr>Automation of offer letter generation</vt:lpstr>
      <vt:lpstr>Team Members: </vt:lpstr>
      <vt:lpstr>Introduction</vt:lpstr>
      <vt:lpstr>Benefits of our project :</vt:lpstr>
      <vt:lpstr>Objectives of our Project :</vt:lpstr>
      <vt:lpstr>The HR Process for Generating Offer Letter : (As – is process)</vt:lpstr>
      <vt:lpstr>Our Project RPA Robot  : (to - be process)</vt:lpstr>
      <vt:lpstr>COMPARISION OF SCENARIO :</vt:lpstr>
      <vt:lpstr>Future Enhancement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Demo</dc:creator>
  <cp:lastModifiedBy>Anyatha K</cp:lastModifiedBy>
  <cp:revision>20</cp:revision>
  <dcterms:created xsi:type="dcterms:W3CDTF">2021-02-12T05:34:32Z</dcterms:created>
  <dcterms:modified xsi:type="dcterms:W3CDTF">2022-07-05T06:44:02Z</dcterms:modified>
</cp:coreProperties>
</file>