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7327" y="2886891"/>
            <a:ext cx="8915399" cy="845461"/>
          </a:xfrm>
        </p:spPr>
        <p:txBody>
          <a:bodyPr>
            <a:normAutofit fontScale="90000"/>
          </a:bodyPr>
          <a:lstStyle/>
          <a:p>
            <a:pPr algn="ctr"/>
            <a:r>
              <a:rPr lang="en-GB" b="1" dirty="0" smtClean="0"/>
              <a:t>Battle of Neighbourhoods</a:t>
            </a:r>
            <a:br>
              <a:rPr lang="en-GB" b="1" dirty="0" smtClean="0"/>
            </a:br>
            <a:r>
              <a:rPr lang="en-GB" sz="2000" i="1" dirty="0" smtClean="0">
                <a:solidFill>
                  <a:srgbClr val="C00000"/>
                </a:solidFill>
              </a:rPr>
              <a:t>Finding the best Neighbourhood!</a:t>
            </a:r>
            <a:endParaRPr lang="en-ZA" sz="2000" i="1" dirty="0">
              <a:solidFill>
                <a:srgbClr val="C00000"/>
              </a:solidFill>
            </a:endParaRPr>
          </a:p>
        </p:txBody>
      </p:sp>
      <p:sp>
        <p:nvSpPr>
          <p:cNvPr id="3" name="Subtitle 2"/>
          <p:cNvSpPr>
            <a:spLocks noGrp="1"/>
          </p:cNvSpPr>
          <p:nvPr>
            <p:ph type="subTitle" idx="1"/>
          </p:nvPr>
        </p:nvSpPr>
        <p:spPr>
          <a:xfrm>
            <a:off x="7445829" y="5561150"/>
            <a:ext cx="4633549" cy="1126283"/>
          </a:xfrm>
        </p:spPr>
        <p:txBody>
          <a:bodyPr>
            <a:normAutofit/>
          </a:bodyPr>
          <a:lstStyle/>
          <a:p>
            <a:pPr algn="r"/>
            <a:r>
              <a:rPr lang="en-GB" sz="3600" b="1" dirty="0" smtClean="0">
                <a:solidFill>
                  <a:srgbClr val="C00000"/>
                </a:solidFill>
              </a:rPr>
              <a:t>By Anyway Chare</a:t>
            </a:r>
            <a:endParaRPr lang="en-ZA" sz="3600" b="1" dirty="0">
              <a:solidFill>
                <a:srgbClr val="C00000"/>
              </a:solidFill>
            </a:endParaRPr>
          </a:p>
        </p:txBody>
      </p:sp>
    </p:spTree>
    <p:extLst>
      <p:ext uri="{BB962C8B-B14F-4D97-AF65-F5344CB8AC3E}">
        <p14:creationId xmlns:p14="http://schemas.microsoft.com/office/powerpoint/2010/main" val="3682131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smtClean="0">
                <a:solidFill>
                  <a:srgbClr val="C00000"/>
                </a:solidFill>
              </a:rPr>
              <a:t>Results</a:t>
            </a:r>
            <a:br>
              <a:rPr lang="en-ZA" b="1" dirty="0" smtClean="0">
                <a:solidFill>
                  <a:srgbClr val="C00000"/>
                </a:solidFill>
              </a:rPr>
            </a:br>
            <a:r>
              <a:rPr lang="en-ZA" sz="2200" b="1" dirty="0" smtClean="0">
                <a:solidFill>
                  <a:schemeClr val="tx1"/>
                </a:solidFill>
              </a:rPr>
              <a:t>Clusters in </a:t>
            </a:r>
            <a:r>
              <a:rPr lang="en-ZA" sz="2200" b="1" dirty="0">
                <a:solidFill>
                  <a:schemeClr val="tx1"/>
                </a:solidFill>
              </a:rPr>
              <a:t>Scarborough</a:t>
            </a:r>
            <a:r>
              <a:rPr lang="en-ZA" b="1" dirty="0"/>
              <a:t/>
            </a:r>
            <a:br>
              <a:rPr lang="en-ZA" b="1" dirty="0"/>
            </a:b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44809"/>
            <a:ext cx="8523566" cy="4817669"/>
          </a:xfrm>
        </p:spPr>
      </p:pic>
    </p:spTree>
    <p:extLst>
      <p:ext uri="{BB962C8B-B14F-4D97-AF65-F5344CB8AC3E}">
        <p14:creationId xmlns:p14="http://schemas.microsoft.com/office/powerpoint/2010/main" val="200316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rPr>
              <a:t>Average Housing Price by </a:t>
            </a:r>
            <a:r>
              <a:rPr lang="en-GB" b="1" dirty="0" smtClean="0">
                <a:solidFill>
                  <a:srgbClr val="C00000"/>
                </a:solidFill>
              </a:rPr>
              <a:t>Cluster</a:t>
            </a:r>
            <a:endParaRPr lang="en-ZA"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21406"/>
            <a:ext cx="8458252" cy="4932872"/>
          </a:xfrm>
        </p:spPr>
      </p:pic>
    </p:spTree>
    <p:extLst>
      <p:ext uri="{BB962C8B-B14F-4D97-AF65-F5344CB8AC3E}">
        <p14:creationId xmlns:p14="http://schemas.microsoft.com/office/powerpoint/2010/main" val="291912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rPr>
              <a:t>School Ratings </a:t>
            </a:r>
            <a:r>
              <a:rPr lang="en-GB" b="1" dirty="0" smtClean="0">
                <a:solidFill>
                  <a:srgbClr val="C00000"/>
                </a:solidFill>
              </a:rPr>
              <a:t>by Cluster</a:t>
            </a:r>
            <a:endParaRPr lang="en-ZA"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8399" y="1467394"/>
            <a:ext cx="8196835" cy="4884380"/>
          </a:xfrm>
        </p:spPr>
      </p:pic>
    </p:spTree>
    <p:extLst>
      <p:ext uri="{BB962C8B-B14F-4D97-AF65-F5344CB8AC3E}">
        <p14:creationId xmlns:p14="http://schemas.microsoft.com/office/powerpoint/2010/main" val="921996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rPr>
              <a:t>The Best </a:t>
            </a:r>
            <a:r>
              <a:rPr lang="en-GB" b="1" dirty="0" smtClean="0">
                <a:solidFill>
                  <a:srgbClr val="C00000"/>
                </a:solidFill>
              </a:rPr>
              <a:t>Location</a:t>
            </a:r>
            <a:r>
              <a:rPr lang="en-GB" b="1" dirty="0"/>
              <a:t/>
            </a:r>
            <a:br>
              <a:rPr lang="en-GB" b="1" dirty="0"/>
            </a:br>
            <a:endParaRPr lang="en-ZA" dirty="0"/>
          </a:p>
        </p:txBody>
      </p:sp>
      <p:sp>
        <p:nvSpPr>
          <p:cNvPr id="3" name="Content Placeholder 2"/>
          <p:cNvSpPr>
            <a:spLocks noGrp="1"/>
          </p:cNvSpPr>
          <p:nvPr>
            <p:ph idx="1"/>
          </p:nvPr>
        </p:nvSpPr>
        <p:spPr>
          <a:xfrm>
            <a:off x="2592925" y="1650274"/>
            <a:ext cx="8915400" cy="3777622"/>
          </a:xfrm>
        </p:spPr>
        <p:txBody>
          <a:bodyPr>
            <a:normAutofit lnSpcReduction="10000"/>
          </a:bodyPr>
          <a:lstStyle/>
          <a:p>
            <a:r>
              <a:rPr lang="en-GB" sz="2400" dirty="0" smtClean="0"/>
              <a:t>Scarborough </a:t>
            </a:r>
            <a:r>
              <a:rPr lang="en-GB" sz="2400" dirty="0"/>
              <a:t>is a popular destination for new immigrants </a:t>
            </a:r>
            <a:r>
              <a:rPr lang="en-GB" sz="2400" dirty="0" smtClean="0"/>
              <a:t>into </a:t>
            </a:r>
            <a:r>
              <a:rPr lang="en-GB" sz="2400" dirty="0"/>
              <a:t>Canada to </a:t>
            </a:r>
            <a:r>
              <a:rPr lang="en-GB" sz="2400" dirty="0" smtClean="0"/>
              <a:t>reside in. </a:t>
            </a:r>
            <a:r>
              <a:rPr lang="en-GB" sz="2400" dirty="0"/>
              <a:t>As a result, it is one of the most diverse and multicultural areas in the Greater Toronto Area, being home to various religious groups and places of worship. </a:t>
            </a:r>
            <a:endParaRPr lang="en-GB" sz="2400" dirty="0" smtClean="0"/>
          </a:p>
          <a:p>
            <a:r>
              <a:rPr lang="en-GB" sz="2400" dirty="0" smtClean="0"/>
              <a:t>Although </a:t>
            </a:r>
            <a:r>
              <a:rPr lang="en-GB" sz="2400" dirty="0"/>
              <a:t>immigration has become a hot topic over the past few years with more governments seeking more restrictions on immigrants and refugees, the general trend of immigration into Canada has been one of on the rise.</a:t>
            </a:r>
          </a:p>
          <a:p>
            <a:endParaRPr lang="en-ZA" dirty="0"/>
          </a:p>
        </p:txBody>
      </p:sp>
    </p:spTree>
    <p:extLst>
      <p:ext uri="{BB962C8B-B14F-4D97-AF65-F5344CB8AC3E}">
        <p14:creationId xmlns:p14="http://schemas.microsoft.com/office/powerpoint/2010/main" val="5289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b="1" dirty="0">
                <a:solidFill>
                  <a:srgbClr val="C00000"/>
                </a:solidFill>
              </a:rPr>
              <a:t>Discussion</a:t>
            </a:r>
            <a:r>
              <a:rPr lang="en-GB" b="1" dirty="0"/>
              <a:t/>
            </a:r>
            <a:br>
              <a:rPr lang="en-GB" b="1" dirty="0"/>
            </a:br>
            <a:r>
              <a:rPr lang="en-GB" b="1" dirty="0"/>
              <a:t/>
            </a:r>
            <a:br>
              <a:rPr lang="en-GB" b="1" dirty="0"/>
            </a:br>
            <a:endParaRPr lang="en-ZA" dirty="0"/>
          </a:p>
        </p:txBody>
      </p:sp>
      <p:sp>
        <p:nvSpPr>
          <p:cNvPr id="3" name="Content Placeholder 2"/>
          <p:cNvSpPr>
            <a:spLocks noGrp="1"/>
          </p:cNvSpPr>
          <p:nvPr>
            <p:ph idx="1"/>
          </p:nvPr>
        </p:nvSpPr>
        <p:spPr>
          <a:xfrm>
            <a:off x="2592925" y="1650274"/>
            <a:ext cx="8915400" cy="3777622"/>
          </a:xfrm>
        </p:spPr>
        <p:txBody>
          <a:bodyPr>
            <a:normAutofit fontScale="92500" lnSpcReduction="20000"/>
          </a:bodyPr>
          <a:lstStyle/>
          <a:p>
            <a:r>
              <a:rPr lang="en-GB" sz="2400" dirty="0" smtClean="0"/>
              <a:t>The </a:t>
            </a:r>
            <a:r>
              <a:rPr lang="en-GB" sz="2400" dirty="0"/>
              <a:t>major purpose of this </a:t>
            </a:r>
            <a:r>
              <a:rPr lang="en-GB" sz="2400" dirty="0" smtClean="0"/>
              <a:t>project has been to analyse neighbourhoods data and suggest </a:t>
            </a:r>
            <a:r>
              <a:rPr lang="en-GB" sz="2400" dirty="0"/>
              <a:t>a </a:t>
            </a:r>
            <a:r>
              <a:rPr lang="en-GB" sz="2400" dirty="0" smtClean="0"/>
              <a:t>good neighbourhood </a:t>
            </a:r>
            <a:r>
              <a:rPr lang="en-GB" sz="2400" dirty="0"/>
              <a:t>in a new city for </a:t>
            </a:r>
            <a:r>
              <a:rPr lang="en-GB" sz="2400" dirty="0" smtClean="0"/>
              <a:t>people migrating to Toronto. </a:t>
            </a:r>
          </a:p>
          <a:p>
            <a:r>
              <a:rPr lang="en-GB" sz="2400" dirty="0" smtClean="0"/>
              <a:t>Social factors like </a:t>
            </a:r>
            <a:r>
              <a:rPr lang="en-GB" sz="2400" dirty="0"/>
              <a:t>minded </a:t>
            </a:r>
            <a:r>
              <a:rPr lang="en-GB" sz="2400" dirty="0" smtClean="0"/>
              <a:t>people, access to </a:t>
            </a:r>
            <a:r>
              <a:rPr lang="en-GB" sz="2400" dirty="0"/>
              <a:t>the airport, bus </a:t>
            </a:r>
            <a:r>
              <a:rPr lang="en-GB" sz="2400" dirty="0" smtClean="0"/>
              <a:t>transport, shopping centre, </a:t>
            </a:r>
            <a:r>
              <a:rPr lang="en-GB" sz="2400" dirty="0"/>
              <a:t>markets and other daily </a:t>
            </a:r>
            <a:r>
              <a:rPr lang="en-GB" sz="2400" dirty="0" smtClean="0"/>
              <a:t>amenities are important to a new resident.</a:t>
            </a:r>
            <a:endParaRPr lang="en-GB" sz="2400" dirty="0"/>
          </a:p>
          <a:p>
            <a:r>
              <a:rPr lang="en-GB" sz="2400" dirty="0" smtClean="0"/>
              <a:t>Sorting of data about houses according to price was important.</a:t>
            </a:r>
            <a:endParaRPr lang="en-GB" sz="2400" dirty="0"/>
          </a:p>
          <a:p>
            <a:r>
              <a:rPr lang="en-GB" sz="2400" dirty="0" smtClean="0"/>
              <a:t>Also, sorting schools according to their ratings was important in the analysis, the factors here being location</a:t>
            </a:r>
            <a:r>
              <a:rPr lang="en-GB" sz="2400" dirty="0"/>
              <a:t>, fees, rating and </a:t>
            </a:r>
            <a:r>
              <a:rPr lang="en-GB" sz="2400" dirty="0" smtClean="0"/>
              <a:t>reviews.</a:t>
            </a:r>
            <a:endParaRPr lang="en-GB" sz="2400" dirty="0"/>
          </a:p>
          <a:p>
            <a:endParaRPr lang="en-ZA" dirty="0"/>
          </a:p>
        </p:txBody>
      </p:sp>
    </p:spTree>
    <p:extLst>
      <p:ext uri="{BB962C8B-B14F-4D97-AF65-F5344CB8AC3E}">
        <p14:creationId xmlns:p14="http://schemas.microsoft.com/office/powerpoint/2010/main" val="52108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b="1" dirty="0">
                <a:solidFill>
                  <a:srgbClr val="C00000"/>
                </a:solidFill>
              </a:rPr>
              <a:t>Conclusion</a:t>
            </a:r>
            <a:r>
              <a:rPr lang="en-GB" sz="4000" b="1" dirty="0"/>
              <a:t/>
            </a:r>
            <a:br>
              <a:rPr lang="en-GB" sz="4000" b="1" dirty="0"/>
            </a:br>
            <a:r>
              <a:rPr lang="en-GB" b="1" dirty="0"/>
              <a:t/>
            </a:r>
            <a:br>
              <a:rPr lang="en-GB" b="1" dirty="0"/>
            </a:br>
            <a:r>
              <a:rPr lang="en-GB" b="1" dirty="0"/>
              <a:t/>
            </a:r>
            <a:br>
              <a:rPr lang="en-GB" b="1" dirty="0"/>
            </a:br>
            <a:endParaRPr lang="en-ZA" dirty="0"/>
          </a:p>
        </p:txBody>
      </p:sp>
      <p:sp>
        <p:nvSpPr>
          <p:cNvPr id="3" name="Content Placeholder 2"/>
          <p:cNvSpPr>
            <a:spLocks noGrp="1"/>
          </p:cNvSpPr>
          <p:nvPr>
            <p:ph idx="1"/>
          </p:nvPr>
        </p:nvSpPr>
        <p:spPr>
          <a:xfrm>
            <a:off x="2592925" y="1650274"/>
            <a:ext cx="8915400" cy="3777622"/>
          </a:xfrm>
        </p:spPr>
        <p:txBody>
          <a:bodyPr>
            <a:normAutofit fontScale="92500" lnSpcReduction="10000"/>
          </a:bodyPr>
          <a:lstStyle/>
          <a:p>
            <a:r>
              <a:rPr lang="en-GB" sz="2000" dirty="0" smtClean="0"/>
              <a:t>In the </a:t>
            </a:r>
            <a:r>
              <a:rPr lang="en-GB" sz="2000" dirty="0"/>
              <a:t>project, using k-means cluster </a:t>
            </a:r>
            <a:r>
              <a:rPr lang="en-GB" sz="2000" dirty="0" smtClean="0"/>
              <a:t>algorithm helped the analyst separate </a:t>
            </a:r>
            <a:r>
              <a:rPr lang="en-GB" sz="2000" dirty="0"/>
              <a:t>the </a:t>
            </a:r>
            <a:r>
              <a:rPr lang="en-GB" sz="2000" dirty="0" smtClean="0"/>
              <a:t>neighbourhoods into ten different </a:t>
            </a:r>
            <a:r>
              <a:rPr lang="en-GB" sz="2000" dirty="0"/>
              <a:t>clusters and for 103 different </a:t>
            </a:r>
            <a:r>
              <a:rPr lang="en-GB" sz="2000" dirty="0" smtClean="0"/>
              <a:t>latitude </a:t>
            </a:r>
            <a:r>
              <a:rPr lang="en-GB" sz="2000" dirty="0"/>
              <a:t>and </a:t>
            </a:r>
            <a:r>
              <a:rPr lang="en-GB" sz="2000" dirty="0" smtClean="0"/>
              <a:t>longitude </a:t>
            </a:r>
            <a:r>
              <a:rPr lang="en-GB" sz="2000" dirty="0"/>
              <a:t>from dataset, which have very-similar </a:t>
            </a:r>
            <a:r>
              <a:rPr lang="en-GB" sz="2000" dirty="0" smtClean="0"/>
              <a:t>neighbourhoods </a:t>
            </a:r>
            <a:r>
              <a:rPr lang="en-GB" sz="2000" dirty="0"/>
              <a:t>around them. </a:t>
            </a:r>
            <a:endParaRPr lang="en-GB" sz="2000" dirty="0" smtClean="0"/>
          </a:p>
          <a:p>
            <a:r>
              <a:rPr lang="en-GB" sz="2000" dirty="0" smtClean="0"/>
              <a:t>Using </a:t>
            </a:r>
            <a:r>
              <a:rPr lang="en-GB" sz="2000" dirty="0"/>
              <a:t>the charts above results presented to a particular </a:t>
            </a:r>
            <a:r>
              <a:rPr lang="en-GB" sz="2000" dirty="0" smtClean="0"/>
              <a:t>neighbourhood </a:t>
            </a:r>
            <a:r>
              <a:rPr lang="en-GB" sz="2000" dirty="0"/>
              <a:t>based on average house prices and school rating have been made.</a:t>
            </a:r>
          </a:p>
          <a:p>
            <a:r>
              <a:rPr lang="en-GB" sz="2000" dirty="0" smtClean="0"/>
              <a:t>This </a:t>
            </a:r>
            <a:r>
              <a:rPr lang="en-GB" sz="2000" dirty="0"/>
              <a:t>project has shown </a:t>
            </a:r>
            <a:r>
              <a:rPr lang="en-GB" sz="2000" dirty="0" smtClean="0"/>
              <a:t>the possibility of a </a:t>
            </a:r>
            <a:r>
              <a:rPr lang="en-GB" sz="2000" dirty="0"/>
              <a:t>practical </a:t>
            </a:r>
            <a:r>
              <a:rPr lang="en-GB" sz="2000" dirty="0" smtClean="0"/>
              <a:t>solution </a:t>
            </a:r>
            <a:r>
              <a:rPr lang="en-GB" sz="2000" dirty="0"/>
              <a:t>to resolve a real </a:t>
            </a:r>
            <a:r>
              <a:rPr lang="en-GB" sz="2000" dirty="0" smtClean="0"/>
              <a:t>life situation </a:t>
            </a:r>
            <a:r>
              <a:rPr lang="en-GB" sz="2000" dirty="0"/>
              <a:t>that </a:t>
            </a:r>
            <a:r>
              <a:rPr lang="en-GB" sz="2000" dirty="0" smtClean="0"/>
              <a:t>has personal </a:t>
            </a:r>
            <a:r>
              <a:rPr lang="en-GB" sz="2000" dirty="0"/>
              <a:t>and </a:t>
            </a:r>
            <a:r>
              <a:rPr lang="en-GB" sz="2000" dirty="0" smtClean="0"/>
              <a:t>financial impact on people, that being possible with the use of data analysis tools. </a:t>
            </a:r>
          </a:p>
          <a:p>
            <a:r>
              <a:rPr lang="en-GB" sz="2000" dirty="0" smtClean="0"/>
              <a:t>The </a:t>
            </a:r>
            <a:r>
              <a:rPr lang="en-GB" sz="2000" dirty="0"/>
              <a:t>mapping with Folium is a very powerful technique to consolidate information and make the analysis and </a:t>
            </a:r>
            <a:r>
              <a:rPr lang="en-GB" sz="2000"/>
              <a:t>decision </a:t>
            </a:r>
            <a:r>
              <a:rPr lang="en-GB" sz="2000" smtClean="0"/>
              <a:t>better and </a:t>
            </a:r>
            <a:r>
              <a:rPr lang="en-GB" sz="2000" dirty="0"/>
              <a:t>with confidence.</a:t>
            </a:r>
          </a:p>
          <a:p>
            <a:endParaRPr lang="en-ZA" dirty="0"/>
          </a:p>
        </p:txBody>
      </p:sp>
    </p:spTree>
    <p:extLst>
      <p:ext uri="{BB962C8B-B14F-4D97-AF65-F5344CB8AC3E}">
        <p14:creationId xmlns:p14="http://schemas.microsoft.com/office/powerpoint/2010/main" val="74617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rPr>
              <a:t>Introduction</a:t>
            </a:r>
            <a:endParaRPr lang="en-ZA" b="1" dirty="0">
              <a:solidFill>
                <a:srgbClr val="C00000"/>
              </a:solidFill>
            </a:endParaRPr>
          </a:p>
        </p:txBody>
      </p:sp>
      <p:sp>
        <p:nvSpPr>
          <p:cNvPr id="3" name="Content Placeholder 2"/>
          <p:cNvSpPr>
            <a:spLocks noGrp="1"/>
          </p:cNvSpPr>
          <p:nvPr>
            <p:ph idx="1"/>
          </p:nvPr>
        </p:nvSpPr>
        <p:spPr>
          <a:xfrm>
            <a:off x="2589212" y="1384663"/>
            <a:ext cx="8915400" cy="4872445"/>
          </a:xfrm>
        </p:spPr>
        <p:txBody>
          <a:bodyPr>
            <a:normAutofit fontScale="92500" lnSpcReduction="10000"/>
          </a:bodyPr>
          <a:lstStyle/>
          <a:p>
            <a:r>
              <a:rPr lang="en-GB" sz="2100" dirty="0" smtClean="0"/>
              <a:t>This </a:t>
            </a:r>
            <a:r>
              <a:rPr lang="en-GB" sz="2100" dirty="0"/>
              <a:t>Project aims to assist people in exploring facilities in and around their neighbourhood. It seeks to help people make informed and effective decisions on selecting a </a:t>
            </a:r>
            <a:r>
              <a:rPr lang="en-GB" sz="2100" dirty="0" smtClean="0"/>
              <a:t>neighbourhood </a:t>
            </a:r>
            <a:r>
              <a:rPr lang="en-GB" sz="2100" dirty="0"/>
              <a:t>that is right for them out of a number of neighbourhoods in Scarborough, </a:t>
            </a:r>
            <a:r>
              <a:rPr lang="en-GB" sz="2100" dirty="0" smtClean="0"/>
              <a:t>Toronto. Many </a:t>
            </a:r>
            <a:r>
              <a:rPr lang="en-GB" sz="2100" dirty="0"/>
              <a:t>people are migrating to various states of Canada and need a lot of information on housing prices and good schools for their children. This project will therefore help those people who are looking for a good </a:t>
            </a:r>
            <a:r>
              <a:rPr lang="en-GB" sz="2100" dirty="0" smtClean="0"/>
              <a:t>neighbourhood </a:t>
            </a:r>
            <a:r>
              <a:rPr lang="en-GB" sz="2100" dirty="0"/>
              <a:t>to stay in to make the best decision about their move. Besides housing and good schools, other factors that are important to consider for the people include access to Cafes', Supermarkets, medical centres, shopping malls, theatre, and also people of common interests among other </a:t>
            </a:r>
            <a:r>
              <a:rPr lang="en-GB" sz="2100" dirty="0" smtClean="0"/>
              <a:t>factors. The </a:t>
            </a:r>
            <a:r>
              <a:rPr lang="en-GB" sz="2100" dirty="0"/>
              <a:t>project will analyse factors for people migrating to Scarborough and help them search for the best </a:t>
            </a:r>
            <a:r>
              <a:rPr lang="en-GB" sz="2100" dirty="0" smtClean="0"/>
              <a:t>neighbourhoods </a:t>
            </a:r>
            <a:r>
              <a:rPr lang="en-GB" sz="2100" dirty="0"/>
              <a:t>and make comparisons between </a:t>
            </a:r>
            <a:r>
              <a:rPr lang="en-GB" sz="2100" dirty="0" smtClean="0"/>
              <a:t>neighbourhoods. </a:t>
            </a:r>
            <a:r>
              <a:rPr lang="en-GB" sz="2100" dirty="0"/>
              <a:t>The factors that will be analysed in the project include housing price and school ratings, crime rates of particular areas, road network, weather conditions, good emergency facilities, water reticulation systems, sewerage management, and recreational facilities.</a:t>
            </a:r>
          </a:p>
          <a:p>
            <a:endParaRPr lang="en-ZA" dirty="0"/>
          </a:p>
        </p:txBody>
      </p:sp>
    </p:spTree>
    <p:extLst>
      <p:ext uri="{BB962C8B-B14F-4D97-AF65-F5344CB8AC3E}">
        <p14:creationId xmlns:p14="http://schemas.microsoft.com/office/powerpoint/2010/main" val="151859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rPr>
              <a:t>Problem Statement</a:t>
            </a:r>
            <a:endParaRPr lang="en-ZA" b="1" dirty="0">
              <a:solidFill>
                <a:srgbClr val="C00000"/>
              </a:solidFill>
            </a:endParaRPr>
          </a:p>
        </p:txBody>
      </p:sp>
      <p:sp>
        <p:nvSpPr>
          <p:cNvPr id="3" name="Content Placeholder 2"/>
          <p:cNvSpPr>
            <a:spLocks noGrp="1"/>
          </p:cNvSpPr>
          <p:nvPr>
            <p:ph idx="1"/>
          </p:nvPr>
        </p:nvSpPr>
        <p:spPr>
          <a:xfrm>
            <a:off x="2589212" y="1384663"/>
            <a:ext cx="8915400" cy="4872445"/>
          </a:xfrm>
        </p:spPr>
        <p:txBody>
          <a:bodyPr>
            <a:normAutofit/>
          </a:bodyPr>
          <a:lstStyle/>
          <a:p>
            <a:r>
              <a:rPr lang="en-GB" sz="2800" dirty="0" smtClean="0"/>
              <a:t>People </a:t>
            </a:r>
            <a:r>
              <a:rPr lang="en-GB" sz="2800" dirty="0"/>
              <a:t>are migrating and they need to make informed decisions about where to settle. They are faced with the problem of choosing good neighbourhoods to settle in where crime is at a minimum and where there are important conveniences like road network, good schools, airport access, transport system, </a:t>
            </a:r>
            <a:r>
              <a:rPr lang="en-GB" sz="2800" dirty="0" smtClean="0"/>
              <a:t>shopping </a:t>
            </a:r>
            <a:r>
              <a:rPr lang="en-GB" sz="2800" dirty="0"/>
              <a:t>centres, and others</a:t>
            </a:r>
            <a:r>
              <a:rPr lang="en-GB" sz="2800" dirty="0" smtClean="0"/>
              <a:t>.</a:t>
            </a:r>
            <a:endParaRPr lang="en-GB" sz="2800" dirty="0"/>
          </a:p>
        </p:txBody>
      </p:sp>
    </p:spTree>
    <p:extLst>
      <p:ext uri="{BB962C8B-B14F-4D97-AF65-F5344CB8AC3E}">
        <p14:creationId xmlns:p14="http://schemas.microsoft.com/office/powerpoint/2010/main" val="241943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rPr>
              <a:t>Data Description</a:t>
            </a:r>
            <a:endParaRPr lang="en-ZA" b="1" dirty="0">
              <a:solidFill>
                <a:srgbClr val="C00000"/>
              </a:solidFill>
            </a:endParaRPr>
          </a:p>
        </p:txBody>
      </p:sp>
      <p:sp>
        <p:nvSpPr>
          <p:cNvPr id="3" name="Content Placeholder 2"/>
          <p:cNvSpPr>
            <a:spLocks noGrp="1"/>
          </p:cNvSpPr>
          <p:nvPr>
            <p:ph idx="1"/>
          </p:nvPr>
        </p:nvSpPr>
        <p:spPr>
          <a:xfrm>
            <a:off x="2589212" y="1384663"/>
            <a:ext cx="8915400" cy="4872445"/>
          </a:xfrm>
        </p:spPr>
        <p:txBody>
          <a:bodyPr>
            <a:normAutofit/>
          </a:bodyPr>
          <a:lstStyle/>
          <a:p>
            <a:r>
              <a:rPr lang="en-GB" sz="2800" dirty="0" smtClean="0"/>
              <a:t>For </a:t>
            </a:r>
            <a:r>
              <a:rPr lang="en-GB" sz="2800" dirty="0"/>
              <a:t>this project, we will use Scarborough dataset which we scrapped from </a:t>
            </a:r>
            <a:r>
              <a:rPr lang="en-GB" sz="2800" dirty="0" smtClean="0"/>
              <a:t>Wikipedia in earlier exercises. </a:t>
            </a:r>
          </a:p>
          <a:p>
            <a:r>
              <a:rPr lang="en-GB" sz="2800" dirty="0" smtClean="0"/>
              <a:t>Dataset </a:t>
            </a:r>
            <a:r>
              <a:rPr lang="en-GB" sz="2800" dirty="0"/>
              <a:t>consisting of latitude and longitude, zip </a:t>
            </a:r>
            <a:r>
              <a:rPr lang="en-GB" sz="2800" dirty="0" smtClean="0"/>
              <a:t>codes.</a:t>
            </a:r>
            <a:endParaRPr lang="en-GB" sz="2800" dirty="0"/>
          </a:p>
          <a:p>
            <a:r>
              <a:rPr lang="en-GB" sz="2800" dirty="0" smtClean="0"/>
              <a:t>Link </a:t>
            </a:r>
            <a:r>
              <a:rPr lang="en-GB" sz="2800" dirty="0"/>
              <a:t>to the Data </a:t>
            </a:r>
            <a:r>
              <a:rPr lang="en-GB" sz="2800" dirty="0" smtClean="0"/>
              <a:t>Set Used:</a:t>
            </a:r>
          </a:p>
          <a:p>
            <a:pPr marL="0" indent="0" algn="ctr">
              <a:buNone/>
            </a:pPr>
            <a:r>
              <a:rPr lang="en-GB" sz="2800" u="sng" dirty="0" smtClean="0">
                <a:hlinkClick r:id="rId2"/>
              </a:rPr>
              <a:t>https</a:t>
            </a:r>
            <a:r>
              <a:rPr lang="en-GB" sz="2800" u="sng" dirty="0">
                <a:hlinkClick r:id="rId2"/>
              </a:rPr>
              <a:t>://en.wikipedia.org/wiki/List_of_postal_codes_of_Canada:_M</a:t>
            </a:r>
            <a:endParaRPr lang="en-GB" sz="2800" dirty="0"/>
          </a:p>
          <a:p>
            <a:endParaRPr lang="en-ZA" sz="2800" dirty="0"/>
          </a:p>
        </p:txBody>
      </p:sp>
    </p:spTree>
    <p:extLst>
      <p:ext uri="{BB962C8B-B14F-4D97-AF65-F5344CB8AC3E}">
        <p14:creationId xmlns:p14="http://schemas.microsoft.com/office/powerpoint/2010/main" val="279523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rPr>
              <a:t>Foursquare API Data</a:t>
            </a:r>
            <a:endParaRPr lang="en-ZA" b="1" dirty="0">
              <a:solidFill>
                <a:srgbClr val="C00000"/>
              </a:solidFill>
            </a:endParaRPr>
          </a:p>
        </p:txBody>
      </p:sp>
      <p:sp>
        <p:nvSpPr>
          <p:cNvPr id="3" name="Content Placeholder 2"/>
          <p:cNvSpPr>
            <a:spLocks noGrp="1"/>
          </p:cNvSpPr>
          <p:nvPr>
            <p:ph idx="1"/>
          </p:nvPr>
        </p:nvSpPr>
        <p:spPr>
          <a:xfrm>
            <a:off x="2589212" y="1384663"/>
            <a:ext cx="8915400" cy="4872445"/>
          </a:xfrm>
        </p:spPr>
        <p:txBody>
          <a:bodyPr>
            <a:noAutofit/>
          </a:bodyPr>
          <a:lstStyle/>
          <a:p>
            <a:r>
              <a:rPr lang="en-GB" dirty="0" smtClean="0"/>
              <a:t>We </a:t>
            </a:r>
            <a:r>
              <a:rPr lang="en-GB" dirty="0"/>
              <a:t>will need data about different venues in different </a:t>
            </a:r>
            <a:r>
              <a:rPr lang="en-GB" dirty="0" err="1"/>
              <a:t>neighborhoods</a:t>
            </a:r>
            <a:r>
              <a:rPr lang="en-GB" dirty="0"/>
              <a:t> of that specific borough. </a:t>
            </a:r>
            <a:r>
              <a:rPr lang="en-GB" dirty="0" smtClean="0"/>
              <a:t>In </a:t>
            </a:r>
            <a:r>
              <a:rPr lang="en-GB" dirty="0"/>
              <a:t>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 </a:t>
            </a:r>
          </a:p>
          <a:p>
            <a:r>
              <a:rPr lang="en-GB" dirty="0" smtClean="0"/>
              <a:t>After </a:t>
            </a:r>
            <a:r>
              <a:rPr lang="en-GB" dirty="0"/>
              <a:t>finding the list of </a:t>
            </a:r>
            <a:r>
              <a:rPr lang="en-GB" dirty="0" err="1"/>
              <a:t>neighborhoods</a:t>
            </a:r>
            <a:r>
              <a:rPr lang="en-GB" dirty="0"/>
              <a:t>, we then connect to the Foursquare API to gather information about venues inside each and every </a:t>
            </a:r>
            <a:r>
              <a:rPr lang="en-GB" dirty="0" err="1"/>
              <a:t>neighborhood</a:t>
            </a:r>
            <a:r>
              <a:rPr lang="en-GB" dirty="0"/>
              <a:t>. For each </a:t>
            </a:r>
            <a:r>
              <a:rPr lang="en-GB" dirty="0" err="1"/>
              <a:t>neighborhood</a:t>
            </a:r>
            <a:r>
              <a:rPr lang="en-GB" dirty="0"/>
              <a:t>, we have chosen the radius to be 100 meter</a:t>
            </a:r>
            <a:r>
              <a:rPr lang="en-GB" dirty="0" smtClean="0"/>
              <a:t>.</a:t>
            </a:r>
            <a:endParaRPr lang="en-GB" dirty="0"/>
          </a:p>
          <a:p>
            <a:r>
              <a:rPr lang="en-GB" dirty="0"/>
              <a:t>The data retrieved from Foursquare contained information of venues within a specified distance of the longitude and latitude of the postcodes. This data will be used in analysing each neighbourhood in relation to amenities and other factors important to the potential resident. </a:t>
            </a:r>
            <a:endParaRPr lang="en-ZA" dirty="0"/>
          </a:p>
        </p:txBody>
      </p:sp>
    </p:spTree>
    <p:extLst>
      <p:ext uri="{BB962C8B-B14F-4D97-AF65-F5344CB8AC3E}">
        <p14:creationId xmlns:p14="http://schemas.microsoft.com/office/powerpoint/2010/main" val="226421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5056"/>
          </a:xfrm>
        </p:spPr>
        <p:txBody>
          <a:bodyPr/>
          <a:lstStyle/>
          <a:p>
            <a:r>
              <a:rPr lang="en-ZA" b="1" dirty="0">
                <a:solidFill>
                  <a:srgbClr val="C00000"/>
                </a:solidFill>
              </a:rPr>
              <a:t>Map of </a:t>
            </a:r>
            <a:r>
              <a:rPr lang="en-ZA" b="1" dirty="0" smtClean="0">
                <a:solidFill>
                  <a:srgbClr val="C00000"/>
                </a:solidFill>
              </a:rPr>
              <a:t>Scarborough</a:t>
            </a:r>
            <a:endParaRPr lang="en-ZA" b="1"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18371"/>
            <a:ext cx="8497531" cy="4777925"/>
          </a:xfrm>
        </p:spPr>
      </p:pic>
    </p:spTree>
    <p:extLst>
      <p:ext uri="{BB962C8B-B14F-4D97-AF65-F5344CB8AC3E}">
        <p14:creationId xmlns:p14="http://schemas.microsoft.com/office/powerpoint/2010/main" val="364676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rPr>
              <a:t>Methodology</a:t>
            </a:r>
            <a:endParaRPr lang="en-ZA" b="1" dirty="0">
              <a:solidFill>
                <a:srgbClr val="C00000"/>
              </a:solidFill>
            </a:endParaRPr>
          </a:p>
        </p:txBody>
      </p:sp>
      <p:sp>
        <p:nvSpPr>
          <p:cNvPr id="3" name="Content Placeholder 2"/>
          <p:cNvSpPr>
            <a:spLocks noGrp="1"/>
          </p:cNvSpPr>
          <p:nvPr>
            <p:ph idx="1"/>
          </p:nvPr>
        </p:nvSpPr>
        <p:spPr>
          <a:xfrm>
            <a:off x="2589212" y="1384663"/>
            <a:ext cx="8915400" cy="4872445"/>
          </a:xfrm>
        </p:spPr>
        <p:txBody>
          <a:bodyPr>
            <a:noAutofit/>
          </a:bodyPr>
          <a:lstStyle/>
          <a:p>
            <a:r>
              <a:rPr lang="en-GB" sz="2800" dirty="0" smtClean="0"/>
              <a:t>To </a:t>
            </a:r>
            <a:r>
              <a:rPr lang="en-GB" sz="2800" dirty="0"/>
              <a:t>compare the similarities of two cities, we decided to explore </a:t>
            </a:r>
            <a:r>
              <a:rPr lang="en-GB" sz="2800" dirty="0" smtClean="0"/>
              <a:t>neighbourhoods, </a:t>
            </a:r>
            <a:r>
              <a:rPr lang="en-GB" sz="2800" dirty="0"/>
              <a:t>segment them, and group them into clusters to find similar </a:t>
            </a:r>
            <a:r>
              <a:rPr lang="en-GB" sz="2800" dirty="0" smtClean="0"/>
              <a:t>neighbourhoods </a:t>
            </a:r>
            <a:r>
              <a:rPr lang="en-GB" sz="2800" dirty="0"/>
              <a:t>in a big city like New York and Toronto. </a:t>
            </a:r>
            <a:endParaRPr lang="en-GB" sz="2800" dirty="0" smtClean="0"/>
          </a:p>
          <a:p>
            <a:r>
              <a:rPr lang="en-GB" sz="2800" dirty="0" smtClean="0"/>
              <a:t>To </a:t>
            </a:r>
            <a:r>
              <a:rPr lang="en-GB" sz="2800" dirty="0"/>
              <a:t>be able to do that, we need to cluster data which is a form of unsupervised machine learning: k-means clustering algorithm.</a:t>
            </a:r>
            <a:endParaRPr lang="en-ZA" sz="2800" dirty="0"/>
          </a:p>
        </p:txBody>
      </p:sp>
    </p:spTree>
    <p:extLst>
      <p:ext uri="{BB962C8B-B14F-4D97-AF65-F5344CB8AC3E}">
        <p14:creationId xmlns:p14="http://schemas.microsoft.com/office/powerpoint/2010/main" val="260716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solidFill>
                  <a:srgbClr val="C00000"/>
                </a:solidFill>
              </a:rPr>
              <a:t>Using K-Means Clustering Approach</a:t>
            </a:r>
            <a:endParaRPr lang="en-ZA"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1490341"/>
            <a:ext cx="8613600" cy="4897395"/>
          </a:xfrm>
        </p:spPr>
      </p:pic>
    </p:spTree>
    <p:extLst>
      <p:ext uri="{BB962C8B-B14F-4D97-AF65-F5344CB8AC3E}">
        <p14:creationId xmlns:p14="http://schemas.microsoft.com/office/powerpoint/2010/main" val="372073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rPr>
              <a:t>Popular Venues </a:t>
            </a:r>
            <a:r>
              <a:rPr lang="en-GB" b="1" dirty="0">
                <a:solidFill>
                  <a:srgbClr val="C00000"/>
                </a:solidFill>
              </a:rPr>
              <a:t>N</a:t>
            </a:r>
            <a:r>
              <a:rPr lang="en-GB" b="1" dirty="0" smtClean="0">
                <a:solidFill>
                  <a:srgbClr val="C00000"/>
                </a:solidFill>
              </a:rPr>
              <a:t>ear Neighbourhoods</a:t>
            </a:r>
            <a:endParaRPr lang="en-ZA"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272937"/>
            <a:ext cx="8847589" cy="2550330"/>
          </a:xfrm>
        </p:spPr>
      </p:pic>
    </p:spTree>
    <p:extLst>
      <p:ext uri="{BB962C8B-B14F-4D97-AF65-F5344CB8AC3E}">
        <p14:creationId xmlns:p14="http://schemas.microsoft.com/office/powerpoint/2010/main" val="22437049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872</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Battle of Neighbourhoods Finding the best Neighbourhood!</vt:lpstr>
      <vt:lpstr>Introduction</vt:lpstr>
      <vt:lpstr>Problem Statement</vt:lpstr>
      <vt:lpstr>Data Description</vt:lpstr>
      <vt:lpstr>Foursquare API Data</vt:lpstr>
      <vt:lpstr>Map of Scarborough</vt:lpstr>
      <vt:lpstr>Methodology</vt:lpstr>
      <vt:lpstr>Using K-Means Clustering Approach</vt:lpstr>
      <vt:lpstr>Popular Venues Near Neighbourhoods</vt:lpstr>
      <vt:lpstr>Results Clusters in Scarborough </vt:lpstr>
      <vt:lpstr>Average Housing Price by Cluster</vt:lpstr>
      <vt:lpstr>School Ratings by Cluster</vt:lpstr>
      <vt:lpstr>The Best Location </vt:lpstr>
      <vt:lpstr>Discussion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dc:creator>AC</dc:creator>
  <cp:lastModifiedBy>AC</cp:lastModifiedBy>
  <cp:revision>18</cp:revision>
  <dcterms:created xsi:type="dcterms:W3CDTF">2021-02-09T20:39:03Z</dcterms:created>
  <dcterms:modified xsi:type="dcterms:W3CDTF">2021-02-09T21:23:45Z</dcterms:modified>
</cp:coreProperties>
</file>