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pos="2880">
          <p15:clr>
            <a:srgbClr val="A4A3A4"/>
          </p15:clr>
        </p15:guide>
        <p15:guide id="3" pos="3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18"/>
        <p:guide pos="2880"/>
        <p:guide pos="38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/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b2e87f4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5b2e87f4b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b2e87f4be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b2e87f4be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95687fe0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95687fe09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595687fe09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595687fe09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95687fe09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595687fe09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b2e87f4b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b2e87f4b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95687fe09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595687fe09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b2e87f4b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b2e87f4b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95687fe0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595687fe0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595687fe09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595687fe09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b2e87f4be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b2e87f4be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5a58097bc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5a58097bc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a58097b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5a58097b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b2e87f4be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5b2e87f4be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5f360e9a6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5f360e9a6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a58097bc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5a58097bc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5f360e9a61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5f360e9a61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95687fe0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95687fe0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b2e87f4be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b2e87f4be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95687fe0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95687fe0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95687fe0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95687fe0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95687fe09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95687fe09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95687fe09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95687fe0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95687fe09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95687fe09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기후위기 현황 및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rial"/>
                <a:ea typeface="Arial"/>
                <a:cs typeface="Arial"/>
                <a:sym typeface="Arial"/>
              </a:rPr>
              <a:t>관련 예산과 입법 분석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38300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Nanum Gothic"/>
                <a:ea typeface="Nanum Gothic"/>
                <a:cs typeface="Nanum Gothic"/>
                <a:sym typeface="Nanum Gothic"/>
              </a:rPr>
              <a:t>5조</a:t>
            </a:r>
            <a:endParaRPr sz="2400" b="1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7768850" y="3905600"/>
            <a:ext cx="1722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이승기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김예진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박종서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38837">
            <a:off x="7818859" y="3722063"/>
            <a:ext cx="43966" cy="558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238837">
            <a:off x="8394309" y="4336013"/>
            <a:ext cx="43966" cy="558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225" y="1604326"/>
            <a:ext cx="3133900" cy="232998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5216850" y="1707450"/>
            <a:ext cx="31824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n-ea"/>
                <a:ea typeface="+mn-ea"/>
                <a:cs typeface="Nunito"/>
                <a:sym typeface="Nunito"/>
              </a:rPr>
              <a:t>전세계적으로 기후위기의 심각성을 직감해 1997년 교토의정서와 2015년 파리협정 등 다양한 범세계적 노력을 해왔다.</a:t>
            </a:r>
            <a:endParaRPr b="1" dirty="0"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latin typeface="+mn-ea"/>
                <a:ea typeface="+mn-ea"/>
                <a:cs typeface="Nunito"/>
                <a:sym typeface="Nunito"/>
              </a:rPr>
              <a:t>그러나, 이러한 노력에도 오늘날 기후위기에 대한 심각성은 나날이 높아지는 상황이다.</a:t>
            </a:r>
            <a:endParaRPr b="1" dirty="0"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latin typeface="+mn-ea"/>
                <a:ea typeface="+mn-ea"/>
                <a:cs typeface="Nunito"/>
                <a:sym typeface="Nunito"/>
              </a:rPr>
              <a:t>따라서 2018년 추가 협정과 블랙록의 2050 무탄소 선언 등 이전보다 더 강화된 기후위기에 대한 노력이 이어지고 있다.</a:t>
            </a:r>
            <a:endParaRPr b="1" dirty="0">
              <a:latin typeface="+mn-ea"/>
              <a:ea typeface="+mn-ea"/>
              <a:cs typeface="Nunito"/>
              <a:sym typeface="Nunito"/>
            </a:endParaRPr>
          </a:p>
        </p:txBody>
      </p:sp>
      <p:grpSp>
        <p:nvGrpSpPr>
          <p:cNvPr id="209" name="Google Shape;209;p22"/>
          <p:cNvGrpSpPr/>
          <p:nvPr/>
        </p:nvGrpSpPr>
        <p:grpSpPr>
          <a:xfrm>
            <a:off x="442850" y="1503325"/>
            <a:ext cx="4323175" cy="2430983"/>
            <a:chOff x="442850" y="1503325"/>
            <a:chExt cx="4323175" cy="2430983"/>
          </a:xfrm>
        </p:grpSpPr>
        <p:pic>
          <p:nvPicPr>
            <p:cNvPr id="210" name="Google Shape;210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0675" y="1503325"/>
              <a:ext cx="4267526" cy="804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0675" y="2307625"/>
              <a:ext cx="4267525" cy="814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2850" y="3122419"/>
              <a:ext cx="4323175" cy="8118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3" name="Google Shape;21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기후위기에 대응한 국가적 노력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1" name="Google Shape;2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00" y="1185225"/>
            <a:ext cx="8750810" cy="37528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/>
          <p:nvPr/>
        </p:nvSpPr>
        <p:spPr>
          <a:xfrm>
            <a:off x="641075" y="1891775"/>
            <a:ext cx="4047600" cy="26478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None/>
              <a:defRPr/>
            </a:pPr>
            <a:r>
              <a:rPr lang="en-US" altLang="ko-KR" sz="1600">
                <a:solidFill>
                  <a:srgbClr val="999999"/>
                </a:solidFill>
              </a:rPr>
              <a:t>1.</a:t>
            </a:r>
            <a:r>
              <a:rPr lang="ko-KR" altLang="en-US" sz="1600">
                <a:solidFill>
                  <a:srgbClr val="999999"/>
                </a:solidFill>
              </a:rPr>
              <a:t>  </a:t>
            </a:r>
            <a:r>
              <a:rPr lang="en" sz="1600">
                <a:solidFill>
                  <a:srgbClr val="999999"/>
                </a:solidFill>
              </a:rPr>
              <a:t>배경과 필요성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</a:rPr>
              <a:t>2.  전세계 기후변화 현황 및 분석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defRPr/>
            </a:pPr>
            <a:r>
              <a:rPr lang="en" sz="2000" b="1">
                <a:solidFill>
                  <a:srgbClr val="434343"/>
                </a:solidFill>
              </a:rPr>
              <a:t>3.  국내 환경 예산 현황 및 분석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</a:rPr>
              <a:t>4.  국내 입법 현황 분석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</a:rPr>
              <a:t>5.  종합과 의의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112" y="1406375"/>
            <a:ext cx="2182576" cy="304163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6729288" y="1455800"/>
            <a:ext cx="2132400" cy="3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+mn-ea"/>
                <a:ea typeface="+mn-ea"/>
                <a:cs typeface="Nunito"/>
                <a:sym typeface="Nunito"/>
              </a:rPr>
              <a:t>파리협정에 의하여 가입 국가 중 하나인 한국도 2020년부터 적극적인 기후행동을 약속하였기에 </a:t>
            </a:r>
            <a:endParaRPr sz="1300" b="1" dirty="0"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+mn-ea"/>
                <a:ea typeface="+mn-ea"/>
                <a:cs typeface="Nunito"/>
                <a:sym typeface="Nunito"/>
              </a:rPr>
              <a:t>2020년에 전년대비 매우 큰 증가폭을 보였고 이후에도 환경 분야 관련 예산은 꾸준히 상승 중이며</a:t>
            </a:r>
            <a:endParaRPr sz="1300" b="1" dirty="0"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+mn-ea"/>
                <a:ea typeface="+mn-ea"/>
                <a:cs typeface="Nunito"/>
                <a:sym typeface="Nunito"/>
              </a:rPr>
              <a:t>최종적으로 2023년 정부의 환경 분야 관련 예산은 2011년 예산 대비 124% 증가했다.</a:t>
            </a:r>
            <a:endParaRPr sz="1300" b="1" dirty="0">
              <a:latin typeface="+mn-ea"/>
              <a:ea typeface="+mn-ea"/>
              <a:cs typeface="Nunito"/>
              <a:sym typeface="Nunito"/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1086375"/>
            <a:ext cx="5997299" cy="37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/>
          <p:nvPr/>
        </p:nvSpPr>
        <p:spPr>
          <a:xfrm>
            <a:off x="1043600" y="4420400"/>
            <a:ext cx="795600" cy="298200"/>
          </a:xfrm>
          <a:prstGeom prst="donut">
            <a:avLst>
              <a:gd name="adj" fmla="val 2500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5825150" y="1270575"/>
            <a:ext cx="795600" cy="298200"/>
          </a:xfrm>
          <a:prstGeom prst="donut">
            <a:avLst>
              <a:gd name="adj" fmla="val 2500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title"/>
          </p:nvPr>
        </p:nvSpPr>
        <p:spPr>
          <a:xfrm>
            <a:off x="516400" y="451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연도별 환경 분야 전체 예산 변화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3976425"/>
            <a:ext cx="8236500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88" y="1047500"/>
            <a:ext cx="8647224" cy="285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/>
          <p:nvPr/>
        </p:nvSpPr>
        <p:spPr>
          <a:xfrm>
            <a:off x="513450" y="3975650"/>
            <a:ext cx="82365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+mn-ea"/>
                <a:ea typeface="+mn-ea"/>
                <a:cs typeface="Nunito"/>
                <a:sym typeface="Nunito"/>
              </a:rPr>
              <a:t>일반지출에 속하는 환경일반 부문을 제외하고 2022년까지는 물환경에 관련된 부문이 환경 분야 중 제일 높은 예산 비중을 차지했다.</a:t>
            </a:r>
            <a:endParaRPr sz="1300" b="1" dirty="0"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+mn-ea"/>
                <a:ea typeface="+mn-ea"/>
                <a:cs typeface="Nunito"/>
                <a:sym typeface="Nunito"/>
              </a:rPr>
              <a:t>2018년 이후 기후대기 및 환경안전에 대한 중요성이 강조에 따라 예산 비중이 점차 상승면서 2023년 정부예산안에서는 기후대기 및 환경안전 부문이 물환경 부문의 예산을 뛰어넘게 되었다. </a:t>
            </a:r>
            <a:endParaRPr sz="1300" b="1" dirty="0">
              <a:latin typeface="+mn-ea"/>
              <a:ea typeface="+mn-ea"/>
              <a:cs typeface="Nunito"/>
              <a:sym typeface="Nunito"/>
            </a:endParaRPr>
          </a:p>
        </p:txBody>
      </p:sp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환경 분야 부문별 예산 비율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799" y="1516926"/>
            <a:ext cx="2746691" cy="2519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 rotWithShape="1">
          <a:blip r:embed="rId4">
            <a:alphaModFix/>
          </a:blip>
          <a:srcRect t="4870"/>
          <a:stretch/>
        </p:blipFill>
        <p:spPr>
          <a:xfrm>
            <a:off x="470675" y="1239950"/>
            <a:ext cx="5264299" cy="352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/>
        </p:nvSpPr>
        <p:spPr>
          <a:xfrm>
            <a:off x="6003299" y="1577288"/>
            <a:ext cx="2746691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+mn-ea"/>
                <a:ea typeface="+mn-ea"/>
                <a:cs typeface="Nunito"/>
                <a:sym typeface="Nunito"/>
              </a:rPr>
              <a:t>2018년까지 ‘대기’ 부문으로 분류되었던 예산을 </a:t>
            </a:r>
            <a:endParaRPr sz="1200" b="1" dirty="0"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+mn-ea"/>
                <a:ea typeface="+mn-ea"/>
                <a:cs typeface="Nunito"/>
                <a:sym typeface="Nunito"/>
              </a:rPr>
              <a:t>2019년 부터 ‘기후대기 및 환경안전’ 부문으로 개편하여 세부 프로그램별 예산을 편성했다.</a:t>
            </a:r>
            <a:endParaRPr sz="1200" b="1" dirty="0"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+mn-ea"/>
                <a:ea typeface="+mn-ea"/>
                <a:cs typeface="Nunito"/>
                <a:sym typeface="Nunito"/>
              </a:rPr>
              <a:t> </a:t>
            </a:r>
            <a:endParaRPr sz="1200" b="1" dirty="0"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+mn-ea"/>
                <a:ea typeface="+mn-ea"/>
                <a:cs typeface="Nunito"/>
                <a:sym typeface="Nunito"/>
              </a:rPr>
              <a:t>대기환경 보전 프로그램이 가장 큰 비중을 차지하는 가운데 기후위기 변화대응, 탄소중립기반구축 및 온실가스 감축에 관련한 예산을 새롭게 편성하면서 점차 그 비중을 늘려가고 있다.</a:t>
            </a:r>
            <a:endParaRPr sz="1200" b="1" dirty="0">
              <a:latin typeface="+mn-ea"/>
              <a:ea typeface="+mn-ea"/>
              <a:cs typeface="Nunito"/>
              <a:sym typeface="Nunito"/>
            </a:endParaRPr>
          </a:p>
        </p:txBody>
      </p:sp>
      <p:sp>
        <p:nvSpPr>
          <p:cNvPr id="251" name="Google Shape;251;p26"/>
          <p:cNvSpPr txBox="1">
            <a:spLocks noGrp="1"/>
          </p:cNvSpPr>
          <p:nvPr>
            <p:ph type="title"/>
          </p:nvPr>
        </p:nvSpPr>
        <p:spPr>
          <a:xfrm>
            <a:off x="470675" y="4292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기후대기환경안전 부문별 프로그램 예산 비율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CONTENTS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58" name="Google Shape;258;p2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00" y="1185225"/>
            <a:ext cx="8750810" cy="375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573975"/>
            <a:ext cx="45720" cy="4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 txBox="1"/>
          <p:nvPr/>
        </p:nvSpPr>
        <p:spPr>
          <a:xfrm>
            <a:off x="641075" y="1891775"/>
            <a:ext cx="4047600" cy="26478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Calibri"/>
              <a:buNone/>
              <a:defRPr/>
            </a:pPr>
            <a:r>
              <a:rPr lang="en-US" altLang="ko-KR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ko-KR" alt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배경과 필요성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2.  전세계 기후변화 현황 및 분석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3.  국내 환경 예산 현황 및 분석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defRPr/>
            </a:pPr>
            <a:r>
              <a:rPr lang="en" sz="20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4.  국내 입법 현황 분석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5.  종합과 의의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39100"/>
            <a:ext cx="4067475" cy="38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 txBox="1">
            <a:spLocks noGrp="1"/>
          </p:cNvSpPr>
          <p:nvPr>
            <p:ph type="body" idx="2"/>
          </p:nvPr>
        </p:nvSpPr>
        <p:spPr>
          <a:xfrm>
            <a:off x="4726300" y="1085163"/>
            <a:ext cx="3861000" cy="39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1948년~2007년에는 기후변화 관련 의안이 발의 되지 않아 2008년 부터의 의안을 조사하였다.</a:t>
            </a:r>
            <a:endParaRPr sz="12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제 18대 ~ 제 21대 국회(2008년~2024년)에서 발의한 의안들 중에서 의안명에 ‘기후’라는 단어가 들어간 의안들을 대상으로 조사한 결과,</a:t>
            </a:r>
            <a:endParaRPr sz="12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총 50건중 3건의 위원 추천안을 제외하면 47건의 의안이 발의되었음을 확인할 수 있었다.</a:t>
            </a:r>
            <a:endParaRPr sz="12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또한 기후변화와 관련된 의안들이 꾸준히 발의되었던 것이 아니라 각 연도별 상황에 따라서 편차가 큰 경향을 보이며 의안이 발의됐음을 확인했다.</a:t>
            </a:r>
            <a:endParaRPr sz="12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특히, 2018년 10월 대한민국 송도에서 ‘48차 기후변화에 관한 정부간 협의체(IPCC) 총회’가 개최된 이듬해부터 급격한 증가 추세를 보이다 2021년에 급격히 감소한 것을 확인할 수 있었다.  </a:t>
            </a:r>
            <a:endParaRPr sz="12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325" y="998900"/>
            <a:ext cx="3584801" cy="380472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8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기후변화에 관한 대한민국 의안 건수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코로나로 인한 2021년 기후변화 의안 건수 감소 및 상승세 회복</a:t>
            </a:r>
            <a:endParaRPr sz="204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03671" y="1110825"/>
            <a:ext cx="2936658" cy="342610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 txBox="1"/>
          <p:nvPr/>
        </p:nvSpPr>
        <p:spPr>
          <a:xfrm>
            <a:off x="6276425" y="1268875"/>
            <a:ext cx="21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9"/>
          <p:cNvSpPr txBox="1">
            <a:spLocks noGrp="1"/>
          </p:cNvSpPr>
          <p:nvPr>
            <p:ph type="body" idx="2"/>
          </p:nvPr>
        </p:nvSpPr>
        <p:spPr>
          <a:xfrm>
            <a:off x="6059525" y="1054925"/>
            <a:ext cx="260910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그 원인을 분석해보니 전체적인 의안 발의가 코로나 대응책으로 집중되면서 </a:t>
            </a:r>
            <a:endParaRPr sz="12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기후변화에 관한 의안건수가 눈에 띄게 감소했던 것임을 발견할 수 있었는데</a:t>
            </a:r>
            <a:endParaRPr sz="12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2020년 대비 2021년 기후변화 의안수는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약 </a:t>
            </a:r>
            <a:r>
              <a:rPr lang="en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67% 감소한 비해</a:t>
            </a:r>
            <a:endParaRPr sz="12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2020년 대비 2021년 코로나 의안수는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약 </a:t>
            </a:r>
            <a:r>
              <a:rPr lang="en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17% 증가하였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고 그 수도 기후변화 의안수의 약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61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배나 되었다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.</a:t>
            </a:r>
            <a:endParaRPr sz="12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하지만 2022년 이후에는 코로나 의안 건수가 하락세를 보이면서 </a:t>
            </a:r>
            <a:endParaRPr sz="12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기후변화 의안 건수가 다시 상승세를 회복한 것을 확인할 수 있었다.</a:t>
            </a:r>
            <a:endParaRPr sz="12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400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1" name="Google Shape;281;p29"/>
          <p:cNvPicPr preferRelativeResize="0"/>
          <p:nvPr/>
        </p:nvPicPr>
        <p:blipFill rotWithShape="1">
          <a:blip r:embed="rId5">
            <a:alphaModFix/>
          </a:blip>
          <a:srcRect l="160910" t="-6660" r="-160910" b="6659"/>
          <a:stretch/>
        </p:blipFill>
        <p:spPr>
          <a:xfrm>
            <a:off x="5689611" y="1190506"/>
            <a:ext cx="2534700" cy="36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55294" y="1008799"/>
            <a:ext cx="2795800" cy="38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EB230BE-A4D8-DF38-C201-0514338CE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07" y="1110825"/>
            <a:ext cx="2691568" cy="34261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000" y="1566500"/>
            <a:ext cx="3799850" cy="241820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0"/>
          <p:cNvSpPr txBox="1">
            <a:spLocks noGrp="1"/>
          </p:cNvSpPr>
          <p:nvPr>
            <p:ph type="body" idx="2"/>
          </p:nvPr>
        </p:nvSpPr>
        <p:spPr>
          <a:xfrm>
            <a:off x="4944675" y="1701650"/>
            <a:ext cx="3686100" cy="3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적은 수에 기간별 큰 편차를 가진 의안 발의 건수도 문제였지만 발의한 의안의 의결 결과 또한 문제라는 것을 확인할 수 있었는데</a:t>
            </a: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2008년에서부터 발의된 총 47건의 의안들중 27건 만이 가결 되었으며 </a:t>
            </a: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그 중, 14건이 폐기 상태이며, 6건이 접수중이거나 심사중인 상태인 것을 확인했다.</a:t>
            </a: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  <a:endParaRPr sz="1500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30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기후변화에 관한 대한민국 의안 처리결과 현황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그림 29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4109" y="953139"/>
            <a:ext cx="4077890" cy="39475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>
            <a:spLocks noGrp="1"/>
          </p:cNvSpPr>
          <p:nvPr>
            <p:ph type="body" idx="2"/>
          </p:nvPr>
        </p:nvSpPr>
        <p:spPr>
          <a:xfrm>
            <a:off x="5278625" y="1508813"/>
            <a:ext cx="3351000" cy="31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기후변화 의안 중 57.45%의 의안 만이 가결되었고, 약 30%의 의안이 폐지되었다.</a:t>
            </a: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또한, 현재 약 12.8% 정도의 의안이 접수 혹은 심사중인 상태이나 </a:t>
            </a: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적은 수의 의안들이 발의되었음에도 상당히 많은 비율의 기후변화 관련 의안들이 폐지되었음을 확인했다.</a:t>
            </a: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</p:txBody>
      </p:sp>
      <p:sp>
        <p:nvSpPr>
          <p:cNvPr id="298" name="Google Shape;298;p31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기후변화에 관한 의안 처리결과 현황 비율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1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5174600" y="1412601"/>
            <a:ext cx="3453000" cy="2373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그림 30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9533" y="1203120"/>
            <a:ext cx="4658200" cy="3496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800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00" y="1185225"/>
            <a:ext cx="8750810" cy="375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641075" y="1891775"/>
            <a:ext cx="4047600" cy="2647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buNone/>
              <a:defRPr/>
            </a:pPr>
            <a:r>
              <a:rPr lang="en-US" altLang="ko-KR" sz="2000" b="1">
                <a:solidFill>
                  <a:srgbClr val="434343"/>
                </a:solidFill>
              </a:rPr>
              <a:t>1.</a:t>
            </a:r>
            <a:r>
              <a:rPr lang="ko-KR" altLang="en-US" sz="2000" b="1">
                <a:solidFill>
                  <a:srgbClr val="434343"/>
                </a:solidFill>
              </a:rPr>
              <a:t>  </a:t>
            </a:r>
            <a:r>
              <a:rPr lang="en" sz="2000" b="1">
                <a:solidFill>
                  <a:srgbClr val="434343"/>
                </a:solidFill>
              </a:rPr>
              <a:t>배경과 필요성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</a:rPr>
              <a:t>2.  전세계 기후변화 현황 및 분석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endParaRPr lang="en" sz="1600">
              <a:solidFill>
                <a:srgbClr val="999999"/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</a:rPr>
              <a:t>3.  국내 환경 예산 현황 및 분석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endParaRPr lang="en" sz="1600">
              <a:solidFill>
                <a:srgbClr val="999999"/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</a:rPr>
              <a:t>4.  국내 입법 현황 분석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</a:rPr>
              <a:t>5.  종합과 의의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>
            <a:spLocks noGrp="1"/>
          </p:cNvSpPr>
          <p:nvPr>
            <p:ph type="body" idx="2"/>
          </p:nvPr>
        </p:nvSpPr>
        <p:spPr>
          <a:xfrm>
            <a:off x="673350" y="3578183"/>
            <a:ext cx="7797300" cy="1297738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조사한 47건의 의안들과 기후변화에 대해 관계부처 합동으로 조사한 국내 보고서 그리고 국내 기후변화 관련 법령들에서 각각 언급된 단어들의 빈도수를 조사하여 워드클라우드로 시각화해보았다.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  <a:defRPr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공통된 부분이 많이 관찰될 것이라 예상했던 것과는 다르게 각 문서별로 제각각의 특징을 보이고 있었다. 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25000"/>
              <a:buNone/>
              <a:defRPr/>
            </a:pPr>
            <a:endParaRPr sz="275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ct val="25000"/>
              <a:buNone/>
              <a:defRPr/>
            </a:pPr>
            <a:endParaRPr sz="275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6" name="Google Shape;3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50" y="1095375"/>
            <a:ext cx="3012901" cy="25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2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3071950" y="1095375"/>
            <a:ext cx="3012899" cy="25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 txBox="1"/>
          <p:nvPr/>
        </p:nvSpPr>
        <p:spPr>
          <a:xfrm>
            <a:off x="308538" y="1155600"/>
            <a:ext cx="281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국내 기후변화 의안 워드클라우드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2992150" y="1155600"/>
            <a:ext cx="31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국내 기후변화 보고서 워드클라우드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32"/>
          <p:cNvPicPr/>
          <p:nvPr/>
        </p:nvPicPr>
        <p:blipFill rotWithShape="1">
          <a:blip r:embed="rId5">
            <a:alphaModFix/>
          </a:blip>
          <a:srcRect t="-4690" b="4690"/>
          <a:stretch>
            <a:fillRect/>
          </a:stretch>
        </p:blipFill>
        <p:spPr>
          <a:xfrm>
            <a:off x="5970550" y="948675"/>
            <a:ext cx="2945600" cy="26537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2"/>
          <p:cNvSpPr txBox="1"/>
          <p:nvPr/>
        </p:nvSpPr>
        <p:spPr>
          <a:xfrm>
            <a:off x="5970499" y="1155600"/>
            <a:ext cx="294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국내 기후변화 법령 워드클라우드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32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633163" y="3522379"/>
            <a:ext cx="7877674" cy="122107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2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기후변화 관련 워드클라우드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050" y="1147750"/>
            <a:ext cx="2506125" cy="36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3"/>
          <p:cNvSpPr txBox="1">
            <a:spLocks noGrp="1"/>
          </p:cNvSpPr>
          <p:nvPr>
            <p:ph type="body" idx="2"/>
          </p:nvPr>
        </p:nvSpPr>
        <p:spPr>
          <a:xfrm>
            <a:off x="6406350" y="1233625"/>
            <a:ext cx="2457850" cy="3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워드클라우드로는 각 문서별 특징을  살펴보기 어려워 각 문서별 단어 빈도수 상위 15개를 뽑아 그래프로 구체화 해보았다.</a:t>
            </a:r>
            <a:endParaRPr sz="10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의안과 보고서는 발의하거나 조사하는 그 당시 상황을 초점으로 두고 진행하고</a:t>
            </a:r>
            <a:endParaRPr sz="10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법령은 먼 과거에서부터 쌓여온 가결되어 공포된 의안이라 차이가 보였다.</a:t>
            </a:r>
            <a:endParaRPr sz="10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의안과 보고서에서는 결과적인 현상에 대한 단어의 빈도수가 높았고</a:t>
            </a:r>
            <a:endParaRPr sz="10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법령에서는 원인에 대한 단어가 빈도수가 높았다. </a:t>
            </a:r>
            <a:endParaRPr sz="10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이를 통해 사람들이 과거에는 기후 변</a:t>
            </a:r>
            <a:r>
              <a:rPr lang="ko-KR" altLang="en-US" sz="10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화</a:t>
            </a:r>
            <a:r>
              <a:rPr lang="en" sz="10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의 원인에 주목하였다면 </a:t>
            </a:r>
            <a:endParaRPr sz="10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현재에는 기후 변화로 인한 결과에 더 주목하고있다는 점을 알 수 있었다.  </a:t>
            </a:r>
            <a:endParaRPr sz="10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1" name="Google Shape;3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00" y="1383575"/>
            <a:ext cx="2107925" cy="26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3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국내 기후변화 단어 빈도수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7150" y="1383563"/>
            <a:ext cx="2040125" cy="267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3"/>
          <p:cNvPicPr preferRelativeResize="0"/>
          <p:nvPr/>
        </p:nvPicPr>
        <p:blipFill rotWithShape="1">
          <a:blip r:embed="rId7">
            <a:alphaModFix/>
          </a:blip>
          <a:srcRect l="4685" r="4685"/>
          <a:stretch/>
        </p:blipFill>
        <p:spPr>
          <a:xfrm>
            <a:off x="4251125" y="1383563"/>
            <a:ext cx="2107924" cy="267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CONTENTS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1" name="Google Shape;331;p3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2" name="Google Shape;3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00" y="1185225"/>
            <a:ext cx="8750810" cy="375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573975"/>
            <a:ext cx="45720" cy="4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4"/>
          <p:cNvSpPr txBox="1"/>
          <p:nvPr/>
        </p:nvSpPr>
        <p:spPr>
          <a:xfrm>
            <a:off x="641075" y="1891775"/>
            <a:ext cx="4047600" cy="26478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Calibri"/>
              <a:buNone/>
              <a:defRPr/>
            </a:pPr>
            <a:r>
              <a:rPr lang="en-US" altLang="ko-KR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ko-KR" altLang="en-US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배경과 필요성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2.  전세계 기후변화 현황 및 분석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3.  국내 환경 예산 현황 및 분석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4.  국내 입법 현황 분석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defRPr/>
            </a:pPr>
            <a:r>
              <a:rPr lang="en" sz="2000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5.  종합과 의의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종합과 의의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5"/>
          <p:cNvSpPr txBox="1"/>
          <p:nvPr/>
        </p:nvSpPr>
        <p:spPr>
          <a:xfrm>
            <a:off x="6276425" y="1268875"/>
            <a:ext cx="217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5"/>
          <p:cNvSpPr txBox="1">
            <a:spLocks noGrp="1"/>
          </p:cNvSpPr>
          <p:nvPr>
            <p:ph type="body" idx="2"/>
          </p:nvPr>
        </p:nvSpPr>
        <p:spPr>
          <a:xfrm>
            <a:off x="516395" y="1267012"/>
            <a:ext cx="7935330" cy="355945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- 1900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년대 초에 비해 현재 지구의 평균온도는 약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1°C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상승했다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.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지구온난화를 막기 위해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1992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년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UN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기후변화협약을 시작으로 현재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2015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년에 진행한 파리협약까지 다양한 범국가적인 노력이 진행되고있다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.</a:t>
            </a:r>
            <a:b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</a:br>
            <a:endParaRPr lang="en-US" altLang="ko-KR"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-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이러한 세계의 발걸음에 맞춰 우리나라 또한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2023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년 환경예산을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1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조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9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천억으로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2011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년 예산액의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124%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에 해당하는 금액을 산정했다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. </a:t>
            </a:r>
            <a:b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</a:br>
            <a:endParaRPr lang="en-US" altLang="ko-KR"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-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기후변화에 관한 의안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보고서와 법령은 환경예산이 증가하는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2019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년도부터 눈에 띄는 증가를 보였으나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, 2020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년 발생한 코로나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19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로 인해 대폭 감소했다가 코로나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19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사태가 잠잠해진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2022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년부터 다시 그 수가 증가하는 추이를 보이고있다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.</a:t>
            </a:r>
            <a:b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</a:br>
            <a:endParaRPr lang="en-US" altLang="ko-KR"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1460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None/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-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기후변화에 관한 의안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보고서와 법령의 주요 키워드를 통해 과거에는 ‘</a:t>
            </a:r>
            <a:r>
              <a:rPr lang="ko-KR" altLang="en-US" sz="1400" b="1" dirty="0" err="1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탄소’와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 ‘온실가스’ 같은 원인 요소에 초점을 두었더라면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현재는 ‘</a:t>
            </a:r>
            <a:r>
              <a:rPr lang="ko-KR" altLang="en-US" sz="1400" b="1" dirty="0" err="1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기후변화’와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 ‘</a:t>
            </a:r>
            <a:r>
              <a:rPr lang="ko-KR" altLang="en-US" sz="1400" b="1" dirty="0" err="1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기후’와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 같은 결과에 초점을 두고 있는 것을 알 수 있다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400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400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400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>
            <a:spLocks noGrp="1"/>
          </p:cNvSpPr>
          <p:nvPr>
            <p:ph type="body" idx="1"/>
          </p:nvPr>
        </p:nvSpPr>
        <p:spPr>
          <a:xfrm>
            <a:off x="5576975" y="1412600"/>
            <a:ext cx="2737200" cy="288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2017년부터 ‘기후변화’와 관련된 기사를 검색한 결과,</a:t>
            </a: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2017년 9,069건, 2018년 8,456건에서 2019년 11,413건으로 큰 증가폭을 보였다. </a:t>
            </a: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꾸준히 증가하는 검색결과를 통해 ‘기후변화’에 대한 국민들의 관심도가 높아졌다는 것을 알 수 있다.</a:t>
            </a:r>
            <a:endParaRPr b="1" dirty="0">
              <a:latin typeface="+mn-ea"/>
              <a:ea typeface="+mn-ea"/>
              <a:cs typeface="Nunito"/>
              <a:sym typeface="Nunito"/>
            </a:endParaRPr>
          </a:p>
        </p:txBody>
      </p:sp>
      <p:pic>
        <p:nvPicPr>
          <p:cNvPr id="348" name="Google Shape;3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75" y="1300775"/>
            <a:ext cx="4758285" cy="31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6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종합과 의의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5975" y="1346150"/>
            <a:ext cx="2737201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>
            <a:spLocks noGrp="1"/>
          </p:cNvSpPr>
          <p:nvPr>
            <p:ph type="body" idx="1"/>
          </p:nvPr>
        </p:nvSpPr>
        <p:spPr>
          <a:xfrm>
            <a:off x="819150" y="3729150"/>
            <a:ext cx="7505700" cy="13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05" b="1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  <a:cs typeface="Nunito"/>
                <a:sym typeface="Nunito"/>
              </a:rPr>
              <a:t>2021년 대비 2022년 미국의 환경보호 예산 증가율은 21.7%를 보여주는 반면, 동기간 한국 환경 예산 증가율은 11.15%로 미국과 대비해 약 10.55%p 낮은 추세를 보인다.</a:t>
            </a:r>
            <a:endParaRPr sz="1305" b="1" dirty="0">
              <a:solidFill>
                <a:schemeClr val="tx2">
                  <a:lumMod val="10000"/>
                </a:schemeClr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05" b="1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  <a:cs typeface="Nunito"/>
                <a:sym typeface="Nunito"/>
              </a:rPr>
              <a:t>현재 한국의 환경 예산이 과거에 비해 눈에 띄게 상승한 것은 사실이나, 기후변화에 대한 국민들의 관심이 높아진 만큼 경제 강국들과 대비해 보았을 떄 환경 예산 증가 추이를 더 높여도 좋을 것 같다.</a:t>
            </a:r>
            <a:endParaRPr sz="1305" b="1" dirty="0">
              <a:solidFill>
                <a:schemeClr val="tx2">
                  <a:lumMod val="10000"/>
                </a:schemeClr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305" b="1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7" name="Google Shape;3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00" y="1151300"/>
            <a:ext cx="2600950" cy="23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7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종합과 의의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6075" y="1376950"/>
            <a:ext cx="5248601" cy="19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7"/>
          <p:cNvSpPr txBox="1"/>
          <p:nvPr/>
        </p:nvSpPr>
        <p:spPr>
          <a:xfrm>
            <a:off x="5332350" y="1052725"/>
            <a:ext cx="193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2022 한국 예산안 증가율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650" y="3695812"/>
            <a:ext cx="7572200" cy="11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501450" y="1189050"/>
            <a:ext cx="8141100" cy="3232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5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- IPCC 6차 보고서에 따르면 지구 온난화 수준이 가까운 시일 내에 1.5°C에 이른다면 여러 기후 위험의 증가를 피할 수 없고 인간 사회와 생태계에 다양한 리스크가 초래될 것이라고 예측되었다.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5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- 빠르게 변화하는 기후위기 속에서 온실가스 배출량 제어 및 기후변화대응이 무엇보다 절실한 때임을 직감했다.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5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- 여러 나라와 마찬가지로 우리나라 또한 기후위기에 효과적으로 대응하기 위해서는 제도적 기반이 중요하다.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n" sz="15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- 따라서 </a:t>
            </a:r>
            <a:r>
              <a:rPr lang="en" sz="1500" b="1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  <a:cs typeface="Nunito"/>
                <a:sym typeface="Nunito"/>
              </a:rPr>
              <a:t>① </a:t>
            </a:r>
            <a:r>
              <a:rPr lang="en" sz="15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현재 전세계적으로 겪고 있는 기후위기를 살펴보고, </a:t>
            </a:r>
            <a:r>
              <a:rPr lang="en" sz="1500" b="1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  <a:cs typeface="Nunito"/>
                <a:sym typeface="Nunito"/>
              </a:rPr>
              <a:t>② 대한민국 정부 </a:t>
            </a:r>
            <a:r>
              <a:rPr lang="en" sz="15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예산 환경 분야에서의 기후변화 대응의 중요도와 변화를 살펴보고, </a:t>
            </a:r>
            <a:r>
              <a:rPr lang="en" sz="1500" b="1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  <a:ea typeface="+mn-ea"/>
                <a:cs typeface="Nunito"/>
                <a:sym typeface="Nunito"/>
              </a:rPr>
              <a:t>③ </a:t>
            </a:r>
            <a:r>
              <a:rPr lang="en" sz="15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국내에서의 기후변화 관련 입법 현황 분석을 통해 현재 우리나라가 기후변화에 어떻게 대응하고 있는지, </a:t>
            </a:r>
            <a:r>
              <a:rPr lang="en" sz="1500" b="1" dirty="0">
                <a:solidFill>
                  <a:srgbClr val="111111"/>
                </a:solidFill>
                <a:highlight>
                  <a:srgbClr val="FFFFFF"/>
                </a:highlight>
                <a:latin typeface="+mn-ea"/>
                <a:ea typeface="+mn-ea"/>
                <a:cs typeface="Nunito"/>
                <a:sym typeface="Nunito"/>
              </a:rPr>
              <a:t>④ </a:t>
            </a:r>
            <a:r>
              <a:rPr lang="en" sz="15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앞으로 우리나라가 기후변화 대응에 있어서의 방향성을 제안하고자 본 프로젝트를 진행하게 되었다.	</a:t>
            </a:r>
            <a:endParaRPr sz="15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b="1" dirty="0">
                <a:solidFill>
                  <a:srgbClr val="434343"/>
                </a:solidFill>
                <a:latin typeface="+mj-ea"/>
                <a:ea typeface="+mj-ea"/>
                <a:cs typeface="Arial"/>
                <a:sym typeface="Arial"/>
              </a:rPr>
              <a:t>배경과 필요성</a:t>
            </a:r>
            <a:endParaRPr sz="2700" b="1" dirty="0">
              <a:solidFill>
                <a:srgbClr val="434343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00" y="1185225"/>
            <a:ext cx="8750810" cy="375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641075" y="1891775"/>
            <a:ext cx="4047600" cy="26478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None/>
              <a:defRPr/>
            </a:pPr>
            <a:r>
              <a:rPr lang="en-US" altLang="ko-KR" sz="1600">
                <a:solidFill>
                  <a:srgbClr val="999999"/>
                </a:solidFill>
              </a:rPr>
              <a:t>1.</a:t>
            </a:r>
            <a:r>
              <a:rPr lang="ko-KR" altLang="en-US" sz="1600">
                <a:solidFill>
                  <a:srgbClr val="999999"/>
                </a:solidFill>
              </a:rPr>
              <a:t>  </a:t>
            </a:r>
            <a:r>
              <a:rPr lang="en" sz="1600">
                <a:solidFill>
                  <a:srgbClr val="999999"/>
                </a:solidFill>
              </a:rPr>
              <a:t>배경과 필요성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</a:endParaRP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25000"/>
              <a:defRPr/>
            </a:pPr>
            <a:r>
              <a:rPr lang="en" sz="2000" b="1">
                <a:solidFill>
                  <a:srgbClr val="434343"/>
                </a:solidFill>
              </a:rPr>
              <a:t>2.  전세계 기후변화 현황 및 분석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endParaRPr lang="en" sz="1600">
              <a:solidFill>
                <a:srgbClr val="999999"/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</a:rPr>
              <a:t>3.  국내 환경 예산 현황 및 분석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999999"/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</a:rPr>
              <a:t>4.  국내 입법 현황 분석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endParaRPr lang="en" sz="1600">
              <a:solidFill>
                <a:srgbClr val="999999"/>
              </a:solidFill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defRPr/>
            </a:pPr>
            <a:r>
              <a:rPr lang="en" sz="1600">
                <a:solidFill>
                  <a:srgbClr val="999999"/>
                </a:solidFill>
              </a:rPr>
              <a:t>5.  종합과 의의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7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6300824" y="1526831"/>
            <a:ext cx="2621720" cy="278048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6300824" y="1658101"/>
            <a:ext cx="2672100" cy="2780481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6개의 세계온도 데이터 세트와 비교했을 때 2021년 전세계 연간 평균 온도는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1850-1900년 전세계 연간 평균 온도보다 1.11 ± 0.13 °C 더 높았던 것을 확인할 수 있었다.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지구의 평균 기온은 상승하고 있고 근래 들어서 가속화되고있다는 것을 알 수 있다.</a:t>
            </a: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625" y="1212375"/>
            <a:ext cx="6005199" cy="346614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지구의 평균 기온변화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6302524" y="1681800"/>
            <a:ext cx="2559925" cy="3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북아시아, 호주, 남아프리카, 북아메리카 등 일부 지역을 제외하고, </a:t>
            </a: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1951-1980년 근접 표면 온도 평균 대비 2022년 대부분의 지역의 근접 표면 온도는 상승했고, </a:t>
            </a:r>
            <a:endParaRPr sz="1400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이를 통해 지구가 점점 뜨거워지고 있다는 사실을 알 수 있다</a:t>
            </a:r>
            <a:r>
              <a:rPr lang="en" sz="1400" dirty="0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.</a:t>
            </a:r>
            <a:endParaRPr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2" name="Google Shape;172;p1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6273400" y="1609927"/>
            <a:ext cx="2559925" cy="2804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75" y="1212375"/>
            <a:ext cx="5640951" cy="36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2022년 근접 표면온도 변화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200" y="1259475"/>
            <a:ext cx="2529184" cy="303002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6317450" y="1325650"/>
            <a:ext cx="2529184" cy="3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02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산업혁명 이후 주요 연료로 사용된 화석연료의 co2 배출량은 1950년대 이후 폭발적으로 증가했다.</a:t>
            </a:r>
            <a:endParaRPr sz="1102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02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2020년 기준 화석연료를 사용해 이산화탄소를 가장 많이 배출한 국가는 중국,미국, EU, 인도가 있다.</a:t>
            </a:r>
            <a:endParaRPr sz="1102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102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위 나라들 중 중국을 제외한 나라는 2015년 파리 기후변화협약 이후 온실가스 감축을 목표로 배출량을 감소시키는데 노력을 하기 시작했고,</a:t>
            </a:r>
            <a:endParaRPr sz="1102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102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2018년 이후 co2 배출량이 감소하고 있지만 석탄의존도가 높은 중국의 배출량은 크게 줄지 않고 있는 상황이다.</a:t>
            </a:r>
            <a:endParaRPr sz="1102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775" y="1173250"/>
            <a:ext cx="5136041" cy="36263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600" b="1" dirty="0">
                <a:solidFill>
                  <a:srgbClr val="434343"/>
                </a:solidFill>
                <a:latin typeface="+mn-ea"/>
                <a:ea typeface="+mn-ea"/>
              </a:rPr>
              <a:t>나라별 화석연료의 </a:t>
            </a:r>
            <a:r>
              <a:rPr lang="en-US" altLang="ko-KR" sz="2600" b="1" dirty="0">
                <a:solidFill>
                  <a:srgbClr val="434343"/>
                </a:solidFill>
                <a:latin typeface="+mn-ea"/>
                <a:ea typeface="+mn-ea"/>
              </a:rPr>
              <a:t>CO2 </a:t>
            </a:r>
            <a:r>
              <a:rPr lang="ko-KR" altLang="en-US" sz="2600" b="1" dirty="0">
                <a:solidFill>
                  <a:srgbClr val="434343"/>
                </a:solidFill>
                <a:latin typeface="+mn-ea"/>
                <a:ea typeface="+mn-ea"/>
              </a:rPr>
              <a:t>배출량</a:t>
            </a:r>
            <a:endParaRPr sz="2600" b="1" dirty="0">
              <a:solidFill>
                <a:srgbClr val="434343"/>
              </a:solidFill>
              <a:latin typeface="+mn-ea"/>
              <a:ea typeface="+mn-ea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body" idx="1"/>
          </p:nvPr>
        </p:nvSpPr>
        <p:spPr>
          <a:xfrm>
            <a:off x="6220650" y="2332150"/>
            <a:ext cx="2659200" cy="16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1102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코로나19로 인해 산업활동이 줄어들었던 2020년을 제외하고 에너지 및 산업공정에서의 CO2 배출량은 감소보다는 지속적으로 발생하고 있다. </a:t>
            </a:r>
            <a:endParaRPr sz="1102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2" b="1" dirty="0">
                <a:solidFill>
                  <a:srgbClr val="000000"/>
                </a:solidFill>
                <a:latin typeface="+mn-ea"/>
                <a:ea typeface="+mn-ea"/>
                <a:cs typeface="Nunito"/>
                <a:sym typeface="Nunito"/>
              </a:rPr>
              <a:t>2021년부터는 배출량이 코로나 전보다 더 증가하고 있는 추세로 온난화가 진행되는데에 영향을 주고 있다.</a:t>
            </a:r>
            <a:endParaRPr sz="1102" b="1" dirty="0">
              <a:solidFill>
                <a:srgbClr val="000000"/>
              </a:solidFill>
              <a:latin typeface="+mn-ea"/>
              <a:ea typeface="+mn-ea"/>
              <a:cs typeface="Nunito"/>
              <a:sym typeface="Nunito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249" y="2246963"/>
            <a:ext cx="2729601" cy="16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323278"/>
            <a:ext cx="5845449" cy="343429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에너지 및 산업공정에서의 CO2 배출량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1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5320750" y="1587775"/>
            <a:ext cx="2659200" cy="205553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>
            <a:spLocks noGrp="1"/>
          </p:cNvSpPr>
          <p:nvPr>
            <p:ph type="body" idx="1"/>
          </p:nvPr>
        </p:nvSpPr>
        <p:spPr>
          <a:xfrm>
            <a:off x="5375800" y="1598773"/>
            <a:ext cx="2646300" cy="2544864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 b="1" dirty="0">
                <a:latin typeface="+mn-ea"/>
                <a:ea typeface="+mn-ea"/>
                <a:cs typeface="Nunito"/>
                <a:sym typeface="Nunito"/>
              </a:rPr>
              <a:t>2021년 대한민국 해양의 해수면은 지구온난화의 영향으로 1989년에 비해 약 9.5cm 증가했다.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400" b="1" dirty="0">
                <a:latin typeface="+mn-ea"/>
                <a:ea typeface="+mn-ea"/>
                <a:cs typeface="Nunito"/>
                <a:sym typeface="Nunito"/>
              </a:rPr>
              <a:t>위 추세대로 해수면이 상승한다면 2050년에는 여의도면적 대비 83.75배인 </a:t>
            </a:r>
            <a:r>
              <a:rPr lang="en" sz="1400" b="1" dirty="0">
                <a:solidFill>
                  <a:srgbClr val="111111"/>
                </a:solidFill>
                <a:highlight>
                  <a:srgbClr val="FFFFFF"/>
                </a:highlight>
                <a:latin typeface="+mn-ea"/>
                <a:ea typeface="+mn-ea"/>
                <a:cs typeface="Nunito"/>
                <a:sym typeface="Nunito"/>
              </a:rPr>
              <a:t>242.86㎢ 만큼 국토가 감소하게 된다.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dirty="0"/>
          </a:p>
        </p:txBody>
      </p:sp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516400" y="4580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국내 기후 현황 분석</a:t>
            </a:r>
            <a:endParaRPr sz="2600" b="1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675" y="544175"/>
            <a:ext cx="45720" cy="4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500" y="1169950"/>
            <a:ext cx="4574972" cy="34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이동">
  <a:themeElements>
    <a:clrScheme name="이동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1428</Words>
  <Application>Microsoft Office PowerPoint</Application>
  <PresentationFormat>화면 슬라이드 쇼(16:9)</PresentationFormat>
  <Paragraphs>162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Nanum Gothic</vt:lpstr>
      <vt:lpstr>맑은 고딕</vt:lpstr>
      <vt:lpstr>Arial</vt:lpstr>
      <vt:lpstr>Calibri</vt:lpstr>
      <vt:lpstr>Nunito</vt:lpstr>
      <vt:lpstr>이동</vt:lpstr>
      <vt:lpstr>기후위기 현황 및  관련 예산과 입법 분석</vt:lpstr>
      <vt:lpstr>CONTENTS</vt:lpstr>
      <vt:lpstr>배경과 필요성</vt:lpstr>
      <vt:lpstr>CONTENTS</vt:lpstr>
      <vt:lpstr>지구의 평균 기온변화</vt:lpstr>
      <vt:lpstr>2022년 근접 표면온도 변화</vt:lpstr>
      <vt:lpstr>나라별 화석연료의 CO2 배출량</vt:lpstr>
      <vt:lpstr>에너지 및 산업공정에서의 CO2 배출량</vt:lpstr>
      <vt:lpstr>국내 기후 현황 분석</vt:lpstr>
      <vt:lpstr>기후위기에 대응한 국가적 노력</vt:lpstr>
      <vt:lpstr>CONTENTS</vt:lpstr>
      <vt:lpstr>연도별 환경 분야 전체 예산 변화</vt:lpstr>
      <vt:lpstr>환경 분야 부문별 예산 비율</vt:lpstr>
      <vt:lpstr>기후대기환경안전 부문별 프로그램 예산 비율</vt:lpstr>
      <vt:lpstr>CONTENTS</vt:lpstr>
      <vt:lpstr>기후변화에 관한 대한민국 의안 건수</vt:lpstr>
      <vt:lpstr>코로나로 인한 2021년 기후변화 의안 건수 감소 및 상승세 회복</vt:lpstr>
      <vt:lpstr>기후변화에 관한 대한민국 의안 처리결과 현황</vt:lpstr>
      <vt:lpstr>기후변화에 관한 의안 처리결과 현황 비율</vt:lpstr>
      <vt:lpstr>기후변화 관련 워드클라우드</vt:lpstr>
      <vt:lpstr>국내 기후변화 단어 빈도수</vt:lpstr>
      <vt:lpstr>CONTENTS</vt:lpstr>
      <vt:lpstr>종합과 의의</vt:lpstr>
      <vt:lpstr>종합과 의의</vt:lpstr>
      <vt:lpstr>종합과 의의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기후위기 현황 및  관련 예산과 입법 분석</dc:title>
  <cp:lastModifiedBy>이승기</cp:lastModifiedBy>
  <cp:revision>11</cp:revision>
  <dcterms:modified xsi:type="dcterms:W3CDTF">2022-09-30T12:13:53Z</dcterms:modified>
  <cp:version/>
</cp:coreProperties>
</file>