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2"/>
  </p:notesMasterIdLst>
  <p:sldIdLst>
    <p:sldId id="256" r:id="rId2"/>
    <p:sldId id="257" r:id="rId3"/>
    <p:sldId id="259" r:id="rId4"/>
    <p:sldId id="260" r:id="rId5"/>
    <p:sldId id="261" r:id="rId6"/>
    <p:sldId id="263" r:id="rId7"/>
    <p:sldId id="264" r:id="rId8"/>
    <p:sldId id="266" r:id="rId9"/>
    <p:sldId id="267"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24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5"/>
    <p:restoredTop sz="78462"/>
  </p:normalViewPr>
  <p:slideViewPr>
    <p:cSldViewPr snapToGrid="0">
      <p:cViewPr varScale="1">
        <p:scale>
          <a:sx n="92" d="100"/>
          <a:sy n="92" d="100"/>
        </p:scale>
        <p:origin x="176" y="176"/>
      </p:cViewPr>
      <p:guideLst>
        <p:guide orient="horz" pos="2183"/>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93B68-2286-124E-B70B-F14C32E46BD9}" type="datetimeFigureOut">
              <a:rPr kumimoji="1" lang="zh-CN" altLang="en-US" smtClean="0"/>
              <a:t>2024/10/20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C3DE86-1BAE-4742-82A7-E109ACB8EC62}" type="slidenum">
              <a:rPr kumimoji="1" lang="zh-CN" altLang="en-US" smtClean="0"/>
              <a:t>‹#›</a:t>
            </a:fld>
            <a:endParaRPr kumimoji="1" lang="zh-CN" altLang="en-US"/>
          </a:p>
        </p:txBody>
      </p:sp>
    </p:spTree>
    <p:extLst>
      <p:ext uri="{BB962C8B-B14F-4D97-AF65-F5344CB8AC3E}">
        <p14:creationId xmlns:p14="http://schemas.microsoft.com/office/powerpoint/2010/main" val="3114201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my name is </a:t>
            </a:r>
            <a:r>
              <a:rPr lang="en-US" altLang="zh-CN" dirty="0" err="1"/>
              <a:t>Kejing</a:t>
            </a:r>
            <a:r>
              <a:rPr lang="en-US" altLang="zh-CN" dirty="0"/>
              <a:t> Yan, and today I'll be presenting my work on analyzing key resume attributes that impact job callbacks. The objective of this project was to uncover the attributes that most influence whether or not a candidate receives a callback for a job interview.</a:t>
            </a:r>
            <a:endParaRPr kumimoji="1" lang="zh-CN" altLang="en-US" dirty="0"/>
          </a:p>
        </p:txBody>
      </p:sp>
      <p:sp>
        <p:nvSpPr>
          <p:cNvPr id="4" name="灯片编号占位符 3"/>
          <p:cNvSpPr>
            <a:spLocks noGrp="1"/>
          </p:cNvSpPr>
          <p:nvPr>
            <p:ph type="sldNum" sz="quarter" idx="5"/>
          </p:nvPr>
        </p:nvSpPr>
        <p:spPr/>
        <p:txBody>
          <a:bodyPr/>
          <a:lstStyle/>
          <a:p>
            <a:fld id="{8AC3DE86-1BAE-4742-82A7-E109ACB8EC62}" type="slidenum">
              <a:rPr kumimoji="1" lang="zh-CN" altLang="en-US" smtClean="0"/>
              <a:t>1</a:t>
            </a:fld>
            <a:endParaRPr kumimoji="1" lang="zh-CN" altLang="en-US"/>
          </a:p>
        </p:txBody>
      </p:sp>
    </p:spTree>
    <p:extLst>
      <p:ext uri="{BB962C8B-B14F-4D97-AF65-F5344CB8AC3E}">
        <p14:creationId xmlns:p14="http://schemas.microsoft.com/office/powerpoint/2010/main" val="273781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goal in this project was to determine what resume attributes drive job callbacks. </a:t>
            </a:r>
          </a:p>
          <a:p>
            <a:endParaRPr lang="en-US" altLang="zh-CN" dirty="0"/>
          </a:p>
          <a:p>
            <a:r>
              <a:rPr lang="en-US" altLang="zh-CN" dirty="0"/>
              <a:t>So about why is this important? In the job market, it‘s crucial for candidates to know which elements of their resumes are most impactful. Additionally, understanding these factors can help address potential biases in hiring practices, and help improving fairness and transparency in hiring processes. </a:t>
            </a:r>
          </a:p>
          <a:p>
            <a:endParaRPr lang="en-US" altLang="zh-CN" dirty="0"/>
          </a:p>
          <a:p>
            <a:r>
              <a:rPr lang="en-US" altLang="zh-CN" dirty="0"/>
              <a:t>This project focuses on a binary classification problem, where we predict whether a candidate will receive a callback (1) or not (0).</a:t>
            </a:r>
          </a:p>
          <a:p>
            <a:endParaRPr lang="en-US" altLang="zh-CN" dirty="0"/>
          </a:p>
          <a:p>
            <a:r>
              <a:rPr lang="en-US" altLang="zh-CN" dirty="0"/>
              <a:t>The data comes from Kaggle, a dataset that explores various resume and job attributes like education, experience, and skills. The data was collected from real-world job postings and candidate applications, making it highly relevant for our analysis</a:t>
            </a:r>
          </a:p>
          <a:p>
            <a:endParaRPr kumimoji="1" lang="zh-CN" altLang="en-US" dirty="0"/>
          </a:p>
        </p:txBody>
      </p:sp>
      <p:sp>
        <p:nvSpPr>
          <p:cNvPr id="4" name="灯片编号占位符 3"/>
          <p:cNvSpPr>
            <a:spLocks noGrp="1"/>
          </p:cNvSpPr>
          <p:nvPr>
            <p:ph type="sldNum" sz="quarter" idx="5"/>
          </p:nvPr>
        </p:nvSpPr>
        <p:spPr/>
        <p:txBody>
          <a:bodyPr/>
          <a:lstStyle/>
          <a:p>
            <a:fld id="{8AC3DE86-1BAE-4742-82A7-E109ACB8EC62}" type="slidenum">
              <a:rPr kumimoji="1" lang="zh-CN" altLang="en-US" smtClean="0"/>
              <a:t>2</a:t>
            </a:fld>
            <a:endParaRPr kumimoji="1" lang="zh-CN" altLang="en-US"/>
          </a:p>
        </p:txBody>
      </p:sp>
    </p:spTree>
    <p:extLst>
      <p:ext uri="{BB962C8B-B14F-4D97-AF65-F5344CB8AC3E}">
        <p14:creationId xmlns:p14="http://schemas.microsoft.com/office/powerpoint/2010/main" val="1472246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heatmap shows the callback rate by job city and job type. One interesting insight is that Boston consistently shows higher callback rates across most job types, except for 'Sales Rep,' where Chicago outperforms Boston. This might suggest that the location of the job impacts callback rates, potentially due to different industry demands in these cities.</a:t>
            </a:r>
            <a:endParaRPr kumimoji="1" lang="zh-CN" altLang="en-US" dirty="0"/>
          </a:p>
        </p:txBody>
      </p:sp>
      <p:sp>
        <p:nvSpPr>
          <p:cNvPr id="4" name="灯片编号占位符 3"/>
          <p:cNvSpPr>
            <a:spLocks noGrp="1"/>
          </p:cNvSpPr>
          <p:nvPr>
            <p:ph type="sldNum" sz="quarter" idx="5"/>
          </p:nvPr>
        </p:nvSpPr>
        <p:spPr/>
        <p:txBody>
          <a:bodyPr/>
          <a:lstStyle/>
          <a:p>
            <a:fld id="{8AC3DE86-1BAE-4742-82A7-E109ACB8EC62}" type="slidenum">
              <a:rPr kumimoji="1" lang="zh-CN" altLang="en-US" smtClean="0"/>
              <a:t>3</a:t>
            </a:fld>
            <a:endParaRPr kumimoji="1" lang="zh-CN" altLang="en-US"/>
          </a:p>
        </p:txBody>
      </p:sp>
    </p:spTree>
    <p:extLst>
      <p:ext uri="{BB962C8B-B14F-4D97-AF65-F5344CB8AC3E}">
        <p14:creationId xmlns:p14="http://schemas.microsoft.com/office/powerpoint/2010/main" val="1584467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we examined the relationship between years of college experience and callback rate. The histogram here reveals that candidates with two years of college experience had the highest callback rate, which was quite surprising. Even more unexpected was that those with four years of college had a lower callback rate. This suggests that a degree might not always be necessary to secure an interview, and that candidates with less formal education can still perform well.</a:t>
            </a:r>
            <a:endParaRPr kumimoji="1" lang="zh-CN" altLang="en-US" dirty="0"/>
          </a:p>
        </p:txBody>
      </p:sp>
      <p:sp>
        <p:nvSpPr>
          <p:cNvPr id="4" name="灯片编号占位符 3"/>
          <p:cNvSpPr>
            <a:spLocks noGrp="1"/>
          </p:cNvSpPr>
          <p:nvPr>
            <p:ph type="sldNum" sz="quarter" idx="5"/>
          </p:nvPr>
        </p:nvSpPr>
        <p:spPr/>
        <p:txBody>
          <a:bodyPr/>
          <a:lstStyle/>
          <a:p>
            <a:fld id="{8AC3DE86-1BAE-4742-82A7-E109ACB8EC62}" type="slidenum">
              <a:rPr kumimoji="1" lang="zh-CN" altLang="en-US" smtClean="0"/>
              <a:t>4</a:t>
            </a:fld>
            <a:endParaRPr kumimoji="1" lang="zh-CN" altLang="en-US"/>
          </a:p>
        </p:txBody>
      </p:sp>
    </p:spTree>
    <p:extLst>
      <p:ext uri="{BB962C8B-B14F-4D97-AF65-F5344CB8AC3E}">
        <p14:creationId xmlns:p14="http://schemas.microsoft.com/office/powerpoint/2010/main" val="2918821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we look at the impact of computer skills. Interestingly, 55.9% of callbacks were received by applicants who did not list computer skills on their resumes, compared to 44.1% who did. This suggests that other factors, like job experience or soft skills, might be more important than having computer skills for some roles. It also highlights a possible gap between the skills employers are looking for and what candidates are listing on their resumes.</a:t>
            </a:r>
            <a:endParaRPr kumimoji="1" lang="zh-CN" altLang="en-US" dirty="0"/>
          </a:p>
        </p:txBody>
      </p:sp>
      <p:sp>
        <p:nvSpPr>
          <p:cNvPr id="4" name="灯片编号占位符 3"/>
          <p:cNvSpPr>
            <a:spLocks noGrp="1"/>
          </p:cNvSpPr>
          <p:nvPr>
            <p:ph type="sldNum" sz="quarter" idx="5"/>
          </p:nvPr>
        </p:nvSpPr>
        <p:spPr/>
        <p:txBody>
          <a:bodyPr/>
          <a:lstStyle/>
          <a:p>
            <a:fld id="{8AC3DE86-1BAE-4742-82A7-E109ACB8EC62}" type="slidenum">
              <a:rPr kumimoji="1" lang="zh-CN" altLang="en-US" smtClean="0"/>
              <a:t>5</a:t>
            </a:fld>
            <a:endParaRPr kumimoji="1" lang="zh-CN" altLang="en-US"/>
          </a:p>
        </p:txBody>
      </p:sp>
    </p:spTree>
    <p:extLst>
      <p:ext uri="{BB962C8B-B14F-4D97-AF65-F5344CB8AC3E}">
        <p14:creationId xmlns:p14="http://schemas.microsoft.com/office/powerpoint/2010/main" val="60421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Moving on to how we split the data. The dataset was divided into 60% training, 20% validation, and 20% test sets. This ensures we have enough data for training while being able to assess the model’s performance on unseen data. We also excluded some features like 'firstname' and 'job_ad_id' since they were not relevant for predicting callbacks.</a:t>
            </a:r>
            <a:endParaRPr kumimoji="1" lang="zh-CN" altLang="en-US" dirty="0"/>
          </a:p>
        </p:txBody>
      </p:sp>
      <p:sp>
        <p:nvSpPr>
          <p:cNvPr id="4" name="灯片编号占位符 3"/>
          <p:cNvSpPr>
            <a:spLocks noGrp="1"/>
          </p:cNvSpPr>
          <p:nvPr>
            <p:ph type="sldNum" sz="quarter" idx="5"/>
          </p:nvPr>
        </p:nvSpPr>
        <p:spPr/>
        <p:txBody>
          <a:bodyPr/>
          <a:lstStyle/>
          <a:p>
            <a:fld id="{8AC3DE86-1BAE-4742-82A7-E109ACB8EC62}" type="slidenum">
              <a:rPr kumimoji="1" lang="zh-CN" altLang="en-US" smtClean="0"/>
              <a:t>6</a:t>
            </a:fld>
            <a:endParaRPr kumimoji="1" lang="zh-CN" altLang="en-US"/>
          </a:p>
        </p:txBody>
      </p:sp>
    </p:spTree>
    <p:extLst>
      <p:ext uri="{BB962C8B-B14F-4D97-AF65-F5344CB8AC3E}">
        <p14:creationId xmlns:p14="http://schemas.microsoft.com/office/powerpoint/2010/main" val="4101470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dealing with missing values, we noticed that several columns had placeholders like 'UNK' and 'Unknown' for categorical features. To maintain consistency, we replaced all these missing values with 'unknown.' The affected columns were '</a:t>
            </a:r>
            <a:r>
              <a:rPr lang="en-US" altLang="zh-CN" dirty="0" err="1"/>
              <a:t>job_fed_contractor</a:t>
            </a:r>
            <a:r>
              <a:rPr lang="en-US" altLang="zh-CN" dirty="0"/>
              <a:t>,' '</a:t>
            </a:r>
            <a:r>
              <a:rPr lang="en-US" altLang="zh-CN" dirty="0" err="1"/>
              <a:t>job_ownership</a:t>
            </a:r>
            <a:r>
              <a:rPr lang="en-US" altLang="zh-CN" dirty="0"/>
              <a:t>,' and '</a:t>
            </a:r>
            <a:r>
              <a:rPr lang="en-US" altLang="zh-CN" dirty="0" err="1"/>
              <a:t>job_req_min_experience</a:t>
            </a:r>
            <a:r>
              <a:rPr lang="en-US" altLang="zh-CN" dirty="0"/>
              <a:t>.' After this step, we proceeded to encoding the features.</a:t>
            </a:r>
            <a:endParaRPr kumimoji="1" lang="zh-CN" altLang="en-US" dirty="0"/>
          </a:p>
        </p:txBody>
      </p:sp>
      <p:sp>
        <p:nvSpPr>
          <p:cNvPr id="4" name="灯片编号占位符 3"/>
          <p:cNvSpPr>
            <a:spLocks noGrp="1"/>
          </p:cNvSpPr>
          <p:nvPr>
            <p:ph type="sldNum" sz="quarter" idx="5"/>
          </p:nvPr>
        </p:nvSpPr>
        <p:spPr/>
        <p:txBody>
          <a:bodyPr/>
          <a:lstStyle/>
          <a:p>
            <a:fld id="{8AC3DE86-1BAE-4742-82A7-E109ACB8EC62}" type="slidenum">
              <a:rPr kumimoji="1" lang="zh-CN" altLang="en-US" smtClean="0"/>
              <a:t>7</a:t>
            </a:fld>
            <a:endParaRPr kumimoji="1" lang="zh-CN" altLang="en-US"/>
          </a:p>
        </p:txBody>
      </p:sp>
    </p:spTree>
    <p:extLst>
      <p:ext uri="{BB962C8B-B14F-4D97-AF65-F5344CB8AC3E}">
        <p14:creationId xmlns:p14="http://schemas.microsoft.com/office/powerpoint/2010/main" val="1629235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properly handle our categorical features, we used two encoding methods: Ordinal Encoding for features with a natural order, like years of college, and One-Hot Encoding for those without, like job ownership. This allowed us to effectively transform the categorical data into a format suitable for our machine learning models.</a:t>
            </a:r>
            <a:endParaRPr kumimoji="1" lang="zh-CN" altLang="en-US" dirty="0"/>
          </a:p>
        </p:txBody>
      </p:sp>
      <p:sp>
        <p:nvSpPr>
          <p:cNvPr id="4" name="灯片编号占位符 3"/>
          <p:cNvSpPr>
            <a:spLocks noGrp="1"/>
          </p:cNvSpPr>
          <p:nvPr>
            <p:ph type="sldNum" sz="quarter" idx="5"/>
          </p:nvPr>
        </p:nvSpPr>
        <p:spPr/>
        <p:txBody>
          <a:bodyPr/>
          <a:lstStyle/>
          <a:p>
            <a:fld id="{8AC3DE86-1BAE-4742-82A7-E109ACB8EC62}" type="slidenum">
              <a:rPr kumimoji="1" lang="zh-CN" altLang="en-US" smtClean="0"/>
              <a:t>8</a:t>
            </a:fld>
            <a:endParaRPr kumimoji="1" lang="zh-CN" altLang="en-US"/>
          </a:p>
        </p:txBody>
      </p:sp>
    </p:spTree>
    <p:extLst>
      <p:ext uri="{BB962C8B-B14F-4D97-AF65-F5344CB8AC3E}">
        <p14:creationId xmlns:p14="http://schemas.microsoft.com/office/powerpoint/2010/main" val="3937336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57F01-AA56-C5E7-0FB2-AFFB94BD9F6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01C0F7E-4EA1-03A3-9B4C-E260AC19E69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B199794-1FCC-E7DC-662F-00273FBB5E51}"/>
              </a:ext>
            </a:extLst>
          </p:cNvPr>
          <p:cNvSpPr>
            <a:spLocks noGrp="1"/>
          </p:cNvSpPr>
          <p:nvPr>
            <p:ph type="body" idx="1"/>
          </p:nvPr>
        </p:nvSpPr>
        <p:spPr/>
        <p:txBody>
          <a:bodyPr/>
          <a:lstStyle/>
          <a:p>
            <a:r>
              <a:rPr lang="en-US" altLang="zh-CN" dirty="0"/>
              <a:t>Before preprocessing, we had 27 features. After applying one-hot encoding and ordinal feature encoding transformations, the number of features expanded to 60. Our final training dataset contains 2922 data points, which provides a robust dataset to train our model.</a:t>
            </a:r>
            <a:endParaRPr kumimoji="1" lang="zh-CN" altLang="en-US" dirty="0"/>
          </a:p>
        </p:txBody>
      </p:sp>
      <p:sp>
        <p:nvSpPr>
          <p:cNvPr id="4" name="灯片编号占位符 3">
            <a:extLst>
              <a:ext uri="{FF2B5EF4-FFF2-40B4-BE49-F238E27FC236}">
                <a16:creationId xmlns:a16="http://schemas.microsoft.com/office/drawing/2014/main" id="{9E5F4473-6EFE-CB49-DC5D-EE7885C1CB64}"/>
              </a:ext>
            </a:extLst>
          </p:cNvPr>
          <p:cNvSpPr>
            <a:spLocks noGrp="1"/>
          </p:cNvSpPr>
          <p:nvPr>
            <p:ph type="sldNum" sz="quarter" idx="5"/>
          </p:nvPr>
        </p:nvSpPr>
        <p:spPr/>
        <p:txBody>
          <a:bodyPr/>
          <a:lstStyle/>
          <a:p>
            <a:fld id="{8AC3DE86-1BAE-4742-82A7-E109ACB8EC62}" type="slidenum">
              <a:rPr kumimoji="1" lang="zh-CN" altLang="en-US" smtClean="0"/>
              <a:t>9</a:t>
            </a:fld>
            <a:endParaRPr kumimoji="1" lang="zh-CN" altLang="en-US"/>
          </a:p>
        </p:txBody>
      </p:sp>
    </p:spTree>
    <p:extLst>
      <p:ext uri="{BB962C8B-B14F-4D97-AF65-F5344CB8AC3E}">
        <p14:creationId xmlns:p14="http://schemas.microsoft.com/office/powerpoint/2010/main" val="146315900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extLst>
    <p:ext uri="{DCECCB84-F9BA-43D5-87BE-67443E8EF086}">
      <p15:sldGuideLst xmlns:p15="http://schemas.microsoft.com/office/powerpoint/2012/main">
        <p15:guide id="1" pos="665" userDrawn="1">
          <p15:clr>
            <a:srgbClr val="FBAE40"/>
          </p15:clr>
        </p15:guide>
        <p15:guide id="2" pos="7015" userDrawn="1">
          <p15:clr>
            <a:srgbClr val="FBAE40"/>
          </p15:clr>
        </p15:guide>
        <p15:guide id="3" orient="horz" pos="1003" userDrawn="1">
          <p15:clr>
            <a:srgbClr val="FBAE40"/>
          </p15:clr>
        </p15:guide>
        <p15:guide id="4" orient="horz" pos="1253" userDrawn="1">
          <p15:clr>
            <a:srgbClr val="FBAE40"/>
          </p15:clr>
        </p15:guide>
        <p15:guide id="5" orient="horz" pos="3884" userDrawn="1">
          <p15:clr>
            <a:srgbClr val="FBAE40"/>
          </p15:clr>
        </p15:guide>
        <p15:guide id="6" orient="horz" pos="57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10/20/24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16AA21-1863-4931-97CB-99D0A168701B}" type="datetimeFigureOut">
              <a:rPr lang="en-US" smtClean="0"/>
              <a:t>10/20/24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772C379-9A7C-4C87-A116-CBE9F58B04C5}" type="datetimeFigureOut">
              <a:rPr lang="en-US" smtClean="0"/>
              <a:t>10/20/24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10/20/24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yfruit/Key-Resume-Attributes-Impacting-Job-Callbacks.g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kaggle.com/datasets/utkarshx27/which-resume-attributes-drive-job-callbacks" TargetMode="External"/><Relationship Id="rId7"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43487F-A6B3-CD83-BDB5-2CA8539D4A5B}"/>
              </a:ext>
            </a:extLst>
          </p:cNvPr>
          <p:cNvSpPr>
            <a:spLocks noGrp="1"/>
          </p:cNvSpPr>
          <p:nvPr>
            <p:ph type="ctrTitle"/>
          </p:nvPr>
        </p:nvSpPr>
        <p:spPr/>
        <p:txBody>
          <a:bodyPr/>
          <a:lstStyle/>
          <a:p>
            <a:pPr fontAlgn="base"/>
            <a:r>
              <a:rPr lang="en-US" altLang="zh-CN" sz="6600" b="1" i="0" dirty="0">
                <a:solidFill>
                  <a:srgbClr val="202124"/>
                </a:solidFill>
                <a:effectLst/>
              </a:rPr>
              <a:t>Key Resume Attributes Impacting Job Callbacks</a:t>
            </a:r>
          </a:p>
        </p:txBody>
      </p:sp>
      <p:sp>
        <p:nvSpPr>
          <p:cNvPr id="3" name="副标题 2">
            <a:extLst>
              <a:ext uri="{FF2B5EF4-FFF2-40B4-BE49-F238E27FC236}">
                <a16:creationId xmlns:a16="http://schemas.microsoft.com/office/drawing/2014/main" id="{94909251-B5A4-EF85-647B-3441A0A3D698}"/>
              </a:ext>
            </a:extLst>
          </p:cNvPr>
          <p:cNvSpPr>
            <a:spLocks noGrp="1"/>
          </p:cNvSpPr>
          <p:nvPr>
            <p:ph type="subTitle" idx="1"/>
          </p:nvPr>
        </p:nvSpPr>
        <p:spPr>
          <a:xfrm>
            <a:off x="1069847" y="4492356"/>
            <a:ext cx="8737830" cy="1274262"/>
          </a:xfrm>
        </p:spPr>
        <p:txBody>
          <a:bodyPr>
            <a:normAutofit fontScale="85000" lnSpcReduction="20000"/>
          </a:bodyPr>
          <a:lstStyle/>
          <a:p>
            <a:r>
              <a:rPr lang="en-US" altLang="zh-CN" sz="1800" b="0" i="0" u="none" strike="noStrike" dirty="0">
                <a:solidFill>
                  <a:srgbClr val="000000"/>
                </a:solidFill>
                <a:effectLst/>
              </a:rPr>
              <a:t>Presenter: </a:t>
            </a:r>
            <a:r>
              <a:rPr lang="en-US" altLang="zh-CN" sz="1800" b="0" i="0" u="none" strike="noStrike" dirty="0" err="1">
                <a:solidFill>
                  <a:srgbClr val="000000"/>
                </a:solidFill>
                <a:effectLst/>
              </a:rPr>
              <a:t>Kejing</a:t>
            </a:r>
            <a:r>
              <a:rPr lang="en-US" altLang="zh-CN" sz="1800" b="0" i="0" u="none" strike="noStrike" dirty="0">
                <a:solidFill>
                  <a:srgbClr val="000000"/>
                </a:solidFill>
                <a:effectLst/>
              </a:rPr>
              <a:t> Yan</a:t>
            </a:r>
          </a:p>
          <a:p>
            <a:r>
              <a:rPr lang="en-US" altLang="zh-CN" sz="1800" b="0" i="0" u="none" strike="noStrike" dirty="0">
                <a:solidFill>
                  <a:srgbClr val="000000"/>
                </a:solidFill>
                <a:effectLst/>
              </a:rPr>
              <a:t>Brown University Data Science Institute</a:t>
            </a:r>
          </a:p>
          <a:p>
            <a:r>
              <a:rPr lang="en-US" altLang="zh-CN" sz="1800" dirty="0">
                <a:solidFill>
                  <a:srgbClr val="000000"/>
                </a:solidFill>
              </a:rPr>
              <a:t>Oct 21</a:t>
            </a:r>
            <a:r>
              <a:rPr lang="en-US" altLang="zh-CN" sz="1800" baseline="30000" dirty="0">
                <a:solidFill>
                  <a:srgbClr val="000000"/>
                </a:solidFill>
              </a:rPr>
              <a:t>st</a:t>
            </a:r>
            <a:r>
              <a:rPr lang="en-US" altLang="zh-CN" sz="1800" dirty="0">
                <a:solidFill>
                  <a:srgbClr val="000000"/>
                </a:solidFill>
              </a:rPr>
              <a:t>, 2024</a:t>
            </a:r>
            <a:endParaRPr lang="en-US" altLang="zh-CN" sz="1800" b="0" i="0" u="none" strike="noStrike" dirty="0">
              <a:solidFill>
                <a:srgbClr val="000000"/>
              </a:solidFill>
              <a:effectLst/>
            </a:endParaRPr>
          </a:p>
          <a:p>
            <a:r>
              <a:rPr lang="en-US" altLang="zh-CN" sz="1800" dirty="0">
                <a:solidFill>
                  <a:srgbClr val="000000"/>
                </a:solidFill>
                <a:hlinkClick r:id="rId3"/>
              </a:rPr>
              <a:t>https://github.com/anyfruit/Key-Resume-Attributes-Impacting-Job-Callbacks.git</a:t>
            </a:r>
            <a:endParaRPr lang="en-US" altLang="zh-CN" sz="1800" dirty="0">
              <a:solidFill>
                <a:srgbClr val="000000"/>
              </a:solidFill>
            </a:endParaRPr>
          </a:p>
        </p:txBody>
      </p:sp>
    </p:spTree>
    <p:extLst>
      <p:ext uri="{BB962C8B-B14F-4D97-AF65-F5344CB8AC3E}">
        <p14:creationId xmlns:p14="http://schemas.microsoft.com/office/powerpoint/2010/main" val="824827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F6FF1-F40C-C604-A7AE-670CD5363C1E}"/>
              </a:ext>
            </a:extLst>
          </p:cNvPr>
          <p:cNvSpPr>
            <a:spLocks noGrp="1"/>
          </p:cNvSpPr>
          <p:nvPr>
            <p:ph type="title"/>
          </p:nvPr>
        </p:nvSpPr>
        <p:spPr>
          <a:xfrm>
            <a:off x="2167128" y="1225296"/>
            <a:ext cx="9529572" cy="3520440"/>
          </a:xfrm>
        </p:spPr>
        <p:txBody>
          <a:bodyPr/>
          <a:lstStyle/>
          <a:p>
            <a:r>
              <a:rPr kumimoji="1" lang="en-US" altLang="zh-CN" dirty="0"/>
              <a:t>Thank you for listening</a:t>
            </a:r>
            <a:endParaRPr kumimoji="1" lang="zh-CN" altLang="en-US" dirty="0"/>
          </a:p>
        </p:txBody>
      </p:sp>
      <p:sp>
        <p:nvSpPr>
          <p:cNvPr id="3" name="文本占位符 2">
            <a:extLst>
              <a:ext uri="{FF2B5EF4-FFF2-40B4-BE49-F238E27FC236}">
                <a16:creationId xmlns:a16="http://schemas.microsoft.com/office/drawing/2014/main" id="{7D3D1A14-862A-6EC8-F487-15C1F677443C}"/>
              </a:ext>
            </a:extLst>
          </p:cNvPr>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98701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43A4A-43DB-ECD3-4A06-850EE9DE7E7E}"/>
              </a:ext>
            </a:extLst>
          </p:cNvPr>
          <p:cNvSpPr>
            <a:spLocks noGrp="1"/>
          </p:cNvSpPr>
          <p:nvPr>
            <p:ph type="title"/>
          </p:nvPr>
        </p:nvSpPr>
        <p:spPr>
          <a:xfrm>
            <a:off x="971876" y="582603"/>
            <a:ext cx="10058400" cy="1609344"/>
          </a:xfrm>
        </p:spPr>
        <p:txBody>
          <a:bodyPr/>
          <a:lstStyle/>
          <a:p>
            <a:r>
              <a:rPr kumimoji="1" lang="en-US" altLang="zh-CN" dirty="0"/>
              <a:t>Intro</a:t>
            </a:r>
            <a:endParaRPr kumimoji="1" lang="zh-CN" altLang="en-US" dirty="0"/>
          </a:p>
        </p:txBody>
      </p:sp>
      <p:sp>
        <p:nvSpPr>
          <p:cNvPr id="3" name="内容占位符 2">
            <a:extLst>
              <a:ext uri="{FF2B5EF4-FFF2-40B4-BE49-F238E27FC236}">
                <a16:creationId xmlns:a16="http://schemas.microsoft.com/office/drawing/2014/main" id="{0D8BFC86-5AC2-D3F9-9BFD-D43439F5CACE}"/>
              </a:ext>
            </a:extLst>
          </p:cNvPr>
          <p:cNvSpPr>
            <a:spLocks noGrp="1"/>
          </p:cNvSpPr>
          <p:nvPr>
            <p:ph idx="1"/>
          </p:nvPr>
        </p:nvSpPr>
        <p:spPr>
          <a:xfrm>
            <a:off x="1387823" y="1997651"/>
            <a:ext cx="9791049" cy="4176712"/>
          </a:xfrm>
        </p:spPr>
        <p:txBody>
          <a:bodyPr>
            <a:noAutofit/>
          </a:bodyPr>
          <a:lstStyle/>
          <a:p>
            <a:pPr marL="0" lvl="1" indent="0">
              <a:lnSpc>
                <a:spcPct val="100000"/>
              </a:lnSpc>
              <a:spcBef>
                <a:spcPts val="1200"/>
              </a:spcBef>
              <a:buNone/>
            </a:pPr>
            <a:r>
              <a:rPr lang="en-US" altLang="zh-CN" b="1" dirty="0"/>
              <a:t>Problem to Solve</a:t>
            </a:r>
          </a:p>
          <a:p>
            <a:pPr lvl="1">
              <a:lnSpc>
                <a:spcPct val="100000"/>
              </a:lnSpc>
              <a:buFont typeface="Arial" panose="020B0604020202020204" pitchFamily="34" charset="0"/>
              <a:buChar char="•"/>
            </a:pPr>
            <a:r>
              <a:rPr lang="en-US" altLang="zh-CN" sz="1600" b="1" dirty="0"/>
              <a:t>Objective</a:t>
            </a:r>
            <a:r>
              <a:rPr lang="en-US" altLang="zh-CN" sz="1600" dirty="0"/>
              <a:t>: Attributes influential in determining </a:t>
            </a:r>
            <a:r>
              <a:rPr lang="en-US" altLang="zh-CN" sz="1600" i="1" dirty="0"/>
              <a:t>job application callback rates</a:t>
            </a:r>
            <a:endParaRPr lang="en-US" altLang="zh-CN" sz="1600" dirty="0"/>
          </a:p>
          <a:p>
            <a:pPr lvl="1">
              <a:lnSpc>
                <a:spcPct val="100000"/>
              </a:lnSpc>
              <a:buFont typeface="Arial" panose="020B0604020202020204" pitchFamily="34" charset="0"/>
              <a:buChar char="•"/>
            </a:pPr>
            <a:r>
              <a:rPr lang="en-US" altLang="zh-CN" sz="1600" b="1" dirty="0"/>
              <a:t>Key Question</a:t>
            </a:r>
            <a:r>
              <a:rPr lang="en-US" altLang="zh-CN" sz="1600" dirty="0"/>
              <a:t>: Can we predict factors increase the likelihood of receiving callback?</a:t>
            </a:r>
          </a:p>
          <a:p>
            <a:pPr marL="0" lvl="1" indent="0">
              <a:lnSpc>
                <a:spcPct val="100000"/>
              </a:lnSpc>
              <a:spcBef>
                <a:spcPts val="1200"/>
              </a:spcBef>
              <a:buNone/>
            </a:pPr>
            <a:r>
              <a:rPr lang="en-US" altLang="zh-CN" b="1" dirty="0"/>
              <a:t>Why This is Important</a:t>
            </a:r>
          </a:p>
          <a:p>
            <a:pPr lvl="1">
              <a:lnSpc>
                <a:spcPct val="100000"/>
              </a:lnSpc>
              <a:buFont typeface="Arial" panose="020B0604020202020204" pitchFamily="34" charset="0"/>
              <a:buChar char="•"/>
            </a:pPr>
            <a:r>
              <a:rPr lang="en-US" altLang="zh-CN" sz="1600" dirty="0"/>
              <a:t>Guiding applicants in optimizing their resumes</a:t>
            </a:r>
          </a:p>
          <a:p>
            <a:pPr lvl="1">
              <a:lnSpc>
                <a:spcPct val="100000"/>
              </a:lnSpc>
              <a:buFont typeface="Arial" panose="020B0604020202020204" pitchFamily="34" charset="0"/>
              <a:buChar char="•"/>
            </a:pPr>
            <a:r>
              <a:rPr lang="en-US" altLang="zh-CN" sz="1600" dirty="0"/>
              <a:t>Beneficial to help addressing bias in hiring practices</a:t>
            </a:r>
          </a:p>
          <a:p>
            <a:pPr lvl="1">
              <a:lnSpc>
                <a:spcPct val="100000"/>
              </a:lnSpc>
              <a:buFont typeface="Arial" panose="020B0604020202020204" pitchFamily="34" charset="0"/>
              <a:buChar char="•"/>
            </a:pPr>
            <a:r>
              <a:rPr lang="en-US" altLang="zh-CN" sz="1600" dirty="0"/>
              <a:t>Improving fairness and transparency in hiring processes</a:t>
            </a:r>
          </a:p>
          <a:p>
            <a:pPr marL="0" indent="0">
              <a:lnSpc>
                <a:spcPct val="100000"/>
              </a:lnSpc>
              <a:buNone/>
            </a:pPr>
            <a:r>
              <a:rPr lang="en-US" altLang="zh-CN" sz="1800" b="1" dirty="0"/>
              <a:t>Type of Problem</a:t>
            </a:r>
          </a:p>
          <a:p>
            <a:pPr lvl="1">
              <a:lnSpc>
                <a:spcPct val="100000"/>
              </a:lnSpc>
              <a:buFont typeface="Arial" panose="020B0604020202020204" pitchFamily="34" charset="0"/>
              <a:buChar char="•"/>
            </a:pPr>
            <a:r>
              <a:rPr lang="en-US" altLang="zh-CN" sz="1600" i="1" u="sng" dirty="0"/>
              <a:t>Binary classification</a:t>
            </a:r>
            <a:r>
              <a:rPr lang="en-US" altLang="zh-CN" sz="1600" dirty="0"/>
              <a:t> problem; target variable is either 1 or 0</a:t>
            </a:r>
          </a:p>
          <a:p>
            <a:pPr marL="0" lvl="2" indent="0">
              <a:lnSpc>
                <a:spcPct val="100000"/>
              </a:lnSpc>
              <a:spcBef>
                <a:spcPts val="1200"/>
              </a:spcBef>
              <a:buNone/>
            </a:pPr>
            <a:r>
              <a:rPr lang="en-US" altLang="zh-CN" sz="1800" b="1" dirty="0"/>
              <a:t>Data Collection</a:t>
            </a:r>
          </a:p>
          <a:p>
            <a:pPr lvl="1">
              <a:lnSpc>
                <a:spcPct val="100000"/>
              </a:lnSpc>
              <a:buFont typeface="Arial" panose="020B0604020202020204" pitchFamily="34" charset="0"/>
              <a:buChar char="•"/>
            </a:pPr>
            <a:r>
              <a:rPr lang="en-US" altLang="zh-CN" sz="1600" dirty="0"/>
              <a:t>Kaggle Site: </a:t>
            </a:r>
            <a:r>
              <a:rPr lang="en-US" altLang="zh-CN" sz="1400" dirty="0">
                <a:hlinkClick r:id="rId3"/>
              </a:rPr>
              <a:t>https://www.kaggle.com/datasets/utkarshx27/which-resume-attributes-drive-job-callbacks</a:t>
            </a:r>
            <a:endParaRPr lang="en-US" altLang="zh-CN" sz="1400" dirty="0"/>
          </a:p>
          <a:p>
            <a:pPr lvl="1">
              <a:lnSpc>
                <a:spcPct val="100000"/>
              </a:lnSpc>
              <a:buFont typeface="Arial" panose="020B0604020202020204" pitchFamily="34" charset="0"/>
              <a:buChar char="•"/>
            </a:pPr>
            <a:r>
              <a:rPr lang="en-US" altLang="zh-CN" sz="1600" dirty="0"/>
              <a:t>Monitored job postings in Boston and Chicago</a:t>
            </a:r>
          </a:p>
        </p:txBody>
      </p:sp>
      <p:pic>
        <p:nvPicPr>
          <p:cNvPr id="5" name="图形 4" descr="问题 纯色填充">
            <a:extLst>
              <a:ext uri="{FF2B5EF4-FFF2-40B4-BE49-F238E27FC236}">
                <a16:creationId xmlns:a16="http://schemas.microsoft.com/office/drawing/2014/main" id="{EAAAB612-466A-1030-F58B-A7ED66D5CF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8149" y="2018943"/>
            <a:ext cx="355310" cy="355310"/>
          </a:xfrm>
          <a:prstGeom prst="rect">
            <a:avLst/>
          </a:prstGeom>
        </p:spPr>
      </p:pic>
      <p:pic>
        <p:nvPicPr>
          <p:cNvPr id="7" name="图形 6" descr="评论重要 纯色填充">
            <a:extLst>
              <a:ext uri="{FF2B5EF4-FFF2-40B4-BE49-F238E27FC236}">
                <a16:creationId xmlns:a16="http://schemas.microsoft.com/office/drawing/2014/main" id="{2953A872-BD4D-44CD-03D9-ACD775BFD4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8149" y="3115865"/>
            <a:ext cx="355310" cy="355310"/>
          </a:xfrm>
          <a:prstGeom prst="rect">
            <a:avLst/>
          </a:prstGeom>
        </p:spPr>
      </p:pic>
      <p:pic>
        <p:nvPicPr>
          <p:cNvPr id="9" name="图形 8" descr="层次结构 纯色填充">
            <a:extLst>
              <a:ext uri="{FF2B5EF4-FFF2-40B4-BE49-F238E27FC236}">
                <a16:creationId xmlns:a16="http://schemas.microsoft.com/office/drawing/2014/main" id="{89EE9507-11A0-2BFF-DA1E-5552842C847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8149" y="4529187"/>
            <a:ext cx="355310" cy="355310"/>
          </a:xfrm>
          <a:prstGeom prst="rect">
            <a:avLst/>
          </a:prstGeom>
        </p:spPr>
      </p:pic>
      <p:pic>
        <p:nvPicPr>
          <p:cNvPr id="6" name="图形 5" descr="数据库 纯色填充">
            <a:extLst>
              <a:ext uri="{FF2B5EF4-FFF2-40B4-BE49-F238E27FC236}">
                <a16:creationId xmlns:a16="http://schemas.microsoft.com/office/drawing/2014/main" id="{56D25367-5825-242B-3009-CEE3D73109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72004" y="5259321"/>
            <a:ext cx="355310" cy="355310"/>
          </a:xfrm>
          <a:prstGeom prst="rect">
            <a:avLst/>
          </a:prstGeom>
        </p:spPr>
      </p:pic>
    </p:spTree>
    <p:extLst>
      <p:ext uri="{BB962C8B-B14F-4D97-AF65-F5344CB8AC3E}">
        <p14:creationId xmlns:p14="http://schemas.microsoft.com/office/powerpoint/2010/main" val="290113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07B5DD-9F51-B759-7646-261544131B01}"/>
              </a:ext>
            </a:extLst>
          </p:cNvPr>
          <p:cNvSpPr>
            <a:spLocks noGrp="1"/>
          </p:cNvSpPr>
          <p:nvPr>
            <p:ph type="title"/>
          </p:nvPr>
        </p:nvSpPr>
        <p:spPr/>
        <p:txBody>
          <a:bodyPr/>
          <a:lstStyle/>
          <a:p>
            <a:r>
              <a:rPr lang="en-US" altLang="zh-CN" dirty="0"/>
              <a:t>Visualization 1</a:t>
            </a:r>
            <a:br>
              <a:rPr lang="en-US" altLang="zh-CN" dirty="0"/>
            </a:br>
            <a:r>
              <a:rPr lang="en-US" altLang="zh-CN" dirty="0"/>
              <a:t>(Heatmap)</a:t>
            </a:r>
            <a:endParaRPr kumimoji="1" lang="zh-CN" altLang="en-US" dirty="0"/>
          </a:p>
        </p:txBody>
      </p:sp>
      <p:sp>
        <p:nvSpPr>
          <p:cNvPr id="4" name="文本占位符 3">
            <a:extLst>
              <a:ext uri="{FF2B5EF4-FFF2-40B4-BE49-F238E27FC236}">
                <a16:creationId xmlns:a16="http://schemas.microsoft.com/office/drawing/2014/main" id="{DC4F0913-2CD2-EF5E-BE84-FBEC25F5B61D}"/>
              </a:ext>
            </a:extLst>
          </p:cNvPr>
          <p:cNvSpPr>
            <a:spLocks noGrp="1"/>
          </p:cNvSpPr>
          <p:nvPr>
            <p:ph type="body" sz="half" idx="2"/>
          </p:nvPr>
        </p:nvSpPr>
        <p:spPr/>
        <p:txBody>
          <a:bodyPr>
            <a:normAutofit/>
          </a:bodyPr>
          <a:lstStyle/>
          <a:p>
            <a:pPr marL="285750" indent="-285750">
              <a:buFontTx/>
              <a:buChar char="-"/>
            </a:pPr>
            <a:r>
              <a:rPr kumimoji="1" lang="en-US" altLang="zh-CN" sz="1800" b="1" dirty="0">
                <a:solidFill>
                  <a:schemeClr val="tx1"/>
                </a:solidFill>
              </a:rPr>
              <a:t>Significant geographic and job-specific disparities</a:t>
            </a:r>
            <a:endParaRPr lang="en-US" altLang="zh-CN" sz="1800" dirty="0">
              <a:solidFill>
                <a:schemeClr val="tx1"/>
              </a:solidFill>
            </a:endParaRPr>
          </a:p>
          <a:p>
            <a:pPr marL="285750" indent="-285750">
              <a:buFontTx/>
              <a:buChar char="-"/>
            </a:pPr>
            <a:r>
              <a:rPr lang="en-US" altLang="zh-CN" sz="1800" dirty="0">
                <a:solidFill>
                  <a:schemeClr val="tx1"/>
                </a:solidFill>
              </a:rPr>
              <a:t>Boston shows higher callback rates across most jobs</a:t>
            </a:r>
          </a:p>
        </p:txBody>
      </p:sp>
      <p:sp>
        <p:nvSpPr>
          <p:cNvPr id="7" name="图片占位符 6">
            <a:extLst>
              <a:ext uri="{FF2B5EF4-FFF2-40B4-BE49-F238E27FC236}">
                <a16:creationId xmlns:a16="http://schemas.microsoft.com/office/drawing/2014/main" id="{D5544B9A-7709-C9D6-FCB2-36AED9FC670F}"/>
              </a:ext>
            </a:extLst>
          </p:cNvPr>
          <p:cNvSpPr>
            <a:spLocks noGrp="1"/>
          </p:cNvSpPr>
          <p:nvPr>
            <p:ph type="pic" idx="1"/>
          </p:nvPr>
        </p:nvSpPr>
        <p:spPr>
          <a:solidFill>
            <a:schemeClr val="bg1"/>
          </a:solidFill>
        </p:spPr>
        <p:txBody>
          <a:bodyPr/>
          <a:lstStyle/>
          <a:p>
            <a:endParaRPr lang="zh-CN" altLang="en-US" dirty="0"/>
          </a:p>
        </p:txBody>
      </p:sp>
      <p:pic>
        <p:nvPicPr>
          <p:cNvPr id="3" name="图片 2">
            <a:extLst>
              <a:ext uri="{FF2B5EF4-FFF2-40B4-BE49-F238E27FC236}">
                <a16:creationId xmlns:a16="http://schemas.microsoft.com/office/drawing/2014/main" id="{341CC576-853B-0D3C-6D9F-9A6BA110AFA1}"/>
              </a:ext>
            </a:extLst>
          </p:cNvPr>
          <p:cNvPicPr>
            <a:picLocks noChangeAspect="1"/>
          </p:cNvPicPr>
          <p:nvPr/>
        </p:nvPicPr>
        <p:blipFill>
          <a:blip r:embed="rId3"/>
          <a:stretch>
            <a:fillRect/>
          </a:stretch>
        </p:blipFill>
        <p:spPr>
          <a:xfrm>
            <a:off x="0" y="298505"/>
            <a:ext cx="8303740" cy="6334016"/>
          </a:xfrm>
          <a:prstGeom prst="rect">
            <a:avLst/>
          </a:prstGeom>
        </p:spPr>
      </p:pic>
      <p:sp>
        <p:nvSpPr>
          <p:cNvPr id="5" name="标题 1">
            <a:extLst>
              <a:ext uri="{FF2B5EF4-FFF2-40B4-BE49-F238E27FC236}">
                <a16:creationId xmlns:a16="http://schemas.microsoft.com/office/drawing/2014/main" id="{759159A4-FE9D-BD59-3DD9-FD0E314C5467}"/>
              </a:ext>
            </a:extLst>
          </p:cNvPr>
          <p:cNvSpPr txBox="1">
            <a:spLocks/>
          </p:cNvSpPr>
          <p:nvPr/>
        </p:nvSpPr>
        <p:spPr>
          <a:xfrm>
            <a:off x="8549640" y="-594360"/>
            <a:ext cx="3200400" cy="17373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dirty="0"/>
              <a:t>EDA</a:t>
            </a:r>
            <a:endParaRPr kumimoji="1" lang="zh-CN" altLang="en-US" dirty="0"/>
          </a:p>
        </p:txBody>
      </p:sp>
    </p:spTree>
    <p:extLst>
      <p:ext uri="{BB962C8B-B14F-4D97-AF65-F5344CB8AC3E}">
        <p14:creationId xmlns:p14="http://schemas.microsoft.com/office/powerpoint/2010/main" val="238093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855A5-EDB1-732A-C017-E1A35664272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8B250D6-4D33-4E91-935D-3E9E110FF8A9}"/>
              </a:ext>
            </a:extLst>
          </p:cNvPr>
          <p:cNvSpPr>
            <a:spLocks noGrp="1"/>
          </p:cNvSpPr>
          <p:nvPr>
            <p:ph type="title"/>
          </p:nvPr>
        </p:nvSpPr>
        <p:spPr/>
        <p:txBody>
          <a:bodyPr/>
          <a:lstStyle/>
          <a:p>
            <a:r>
              <a:rPr kumimoji="1" lang="en-US" altLang="zh-CN" dirty="0"/>
              <a:t>VISUALIZATION 2</a:t>
            </a:r>
            <a:br>
              <a:rPr kumimoji="1" lang="en-US" altLang="zh-CN" dirty="0"/>
            </a:br>
            <a:r>
              <a:rPr kumimoji="1" lang="en-US" altLang="zh-CN" dirty="0"/>
              <a:t>(Histogram)</a:t>
            </a:r>
            <a:endParaRPr kumimoji="1" lang="zh-CN" altLang="en-US" dirty="0"/>
          </a:p>
        </p:txBody>
      </p:sp>
      <p:sp>
        <p:nvSpPr>
          <p:cNvPr id="3" name="图片占位符 2">
            <a:extLst>
              <a:ext uri="{FF2B5EF4-FFF2-40B4-BE49-F238E27FC236}">
                <a16:creationId xmlns:a16="http://schemas.microsoft.com/office/drawing/2014/main" id="{8945AFBF-EB1D-407D-50E9-83C462659619}"/>
              </a:ext>
            </a:extLst>
          </p:cNvPr>
          <p:cNvSpPr>
            <a:spLocks noGrp="1"/>
          </p:cNvSpPr>
          <p:nvPr>
            <p:ph type="pic" idx="1"/>
          </p:nvPr>
        </p:nvSpPr>
        <p:spPr>
          <a:solidFill>
            <a:schemeClr val="bg1"/>
          </a:solidFill>
        </p:spPr>
        <p:txBody>
          <a:bodyPr/>
          <a:lstStyle/>
          <a:p>
            <a:endParaRPr lang="zh-CN" altLang="en-US" dirty="0"/>
          </a:p>
        </p:txBody>
      </p:sp>
      <p:sp>
        <p:nvSpPr>
          <p:cNvPr id="4" name="文本占位符 3">
            <a:extLst>
              <a:ext uri="{FF2B5EF4-FFF2-40B4-BE49-F238E27FC236}">
                <a16:creationId xmlns:a16="http://schemas.microsoft.com/office/drawing/2014/main" id="{09426085-3317-E887-FED5-ECCB7F8C1296}"/>
              </a:ext>
            </a:extLst>
          </p:cNvPr>
          <p:cNvSpPr>
            <a:spLocks noGrp="1"/>
          </p:cNvSpPr>
          <p:nvPr>
            <p:ph type="body" sz="half" idx="2"/>
          </p:nvPr>
        </p:nvSpPr>
        <p:spPr/>
        <p:txBody>
          <a:bodyPr>
            <a:normAutofit/>
          </a:bodyPr>
          <a:lstStyle/>
          <a:p>
            <a:pPr marL="285750" indent="-285750">
              <a:buFontTx/>
              <a:buChar char="-"/>
            </a:pPr>
            <a:r>
              <a:rPr lang="en-US" altLang="zh-CN" sz="1800" b="1" dirty="0">
                <a:solidFill>
                  <a:srgbClr val="000000"/>
                </a:solidFill>
              </a:rPr>
              <a:t>Unexpected trend with college experience</a:t>
            </a:r>
            <a:endParaRPr lang="en-US" altLang="zh-CN" sz="1800" b="0" i="0" u="none" strike="noStrike" dirty="0">
              <a:solidFill>
                <a:srgbClr val="000000"/>
              </a:solidFill>
              <a:effectLst/>
            </a:endParaRPr>
          </a:p>
          <a:p>
            <a:pPr marL="285750" indent="-285750">
              <a:buFontTx/>
              <a:buChar char="-"/>
            </a:pPr>
            <a:r>
              <a:rPr lang="en-US" altLang="zh-CN" sz="1800" b="0" i="0" u="none" strike="noStrike" dirty="0">
                <a:solidFill>
                  <a:srgbClr val="000000"/>
                </a:solidFill>
                <a:effectLst/>
              </a:rPr>
              <a:t>Candidates with 2 years of college experience have highest callback rate</a:t>
            </a:r>
          </a:p>
          <a:p>
            <a:pPr marL="285750" indent="-285750">
              <a:buFontTx/>
              <a:buChar char="-"/>
            </a:pPr>
            <a:r>
              <a:rPr lang="en-US" altLang="zh-CN" sz="1800" b="0" i="0" u="none" strike="noStrike" dirty="0">
                <a:solidFill>
                  <a:srgbClr val="000000"/>
                </a:solidFill>
                <a:effectLst/>
              </a:rPr>
              <a:t>Surprisingly, those with 4 years show lower callback rates</a:t>
            </a:r>
          </a:p>
        </p:txBody>
      </p:sp>
      <p:pic>
        <p:nvPicPr>
          <p:cNvPr id="5" name="图片 4">
            <a:extLst>
              <a:ext uri="{FF2B5EF4-FFF2-40B4-BE49-F238E27FC236}">
                <a16:creationId xmlns:a16="http://schemas.microsoft.com/office/drawing/2014/main" id="{69D4E56C-1CBD-2762-A14F-7115E8A71E26}"/>
              </a:ext>
            </a:extLst>
          </p:cNvPr>
          <p:cNvPicPr>
            <a:picLocks noChangeAspect="1"/>
          </p:cNvPicPr>
          <p:nvPr/>
        </p:nvPicPr>
        <p:blipFill>
          <a:blip r:embed="rId3"/>
          <a:stretch>
            <a:fillRect/>
          </a:stretch>
        </p:blipFill>
        <p:spPr>
          <a:xfrm>
            <a:off x="19304" y="984738"/>
            <a:ext cx="8265132" cy="4888523"/>
          </a:xfrm>
          <a:prstGeom prst="rect">
            <a:avLst/>
          </a:prstGeom>
        </p:spPr>
      </p:pic>
      <p:sp>
        <p:nvSpPr>
          <p:cNvPr id="6" name="标题 1">
            <a:extLst>
              <a:ext uri="{FF2B5EF4-FFF2-40B4-BE49-F238E27FC236}">
                <a16:creationId xmlns:a16="http://schemas.microsoft.com/office/drawing/2014/main" id="{73C0882C-A8B1-457A-8FD6-291344C01CB2}"/>
              </a:ext>
            </a:extLst>
          </p:cNvPr>
          <p:cNvSpPr txBox="1">
            <a:spLocks/>
          </p:cNvSpPr>
          <p:nvPr/>
        </p:nvSpPr>
        <p:spPr>
          <a:xfrm>
            <a:off x="8549640" y="-594360"/>
            <a:ext cx="3200400" cy="17373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dirty="0"/>
              <a:t>EDA</a:t>
            </a:r>
            <a:endParaRPr kumimoji="1" lang="zh-CN" altLang="en-US" dirty="0"/>
          </a:p>
        </p:txBody>
      </p:sp>
    </p:spTree>
    <p:extLst>
      <p:ext uri="{BB962C8B-B14F-4D97-AF65-F5344CB8AC3E}">
        <p14:creationId xmlns:p14="http://schemas.microsoft.com/office/powerpoint/2010/main" val="112688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4016C-630B-E8A8-1254-4BCE0AADBFB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F0AEC3A-3143-5A6C-1FDF-9B5D8A8AF08F}"/>
              </a:ext>
            </a:extLst>
          </p:cNvPr>
          <p:cNvSpPr>
            <a:spLocks noGrp="1"/>
          </p:cNvSpPr>
          <p:nvPr>
            <p:ph type="title"/>
          </p:nvPr>
        </p:nvSpPr>
        <p:spPr/>
        <p:txBody>
          <a:bodyPr/>
          <a:lstStyle/>
          <a:p>
            <a:r>
              <a:rPr lang="en-US" altLang="zh-CN" dirty="0"/>
              <a:t>Visualization 3</a:t>
            </a:r>
            <a:br>
              <a:rPr lang="en-US" altLang="zh-CN" dirty="0"/>
            </a:br>
            <a:r>
              <a:rPr lang="en-US" altLang="zh-CN" dirty="0"/>
              <a:t>(Pie chart)</a:t>
            </a:r>
            <a:endParaRPr kumimoji="1" lang="zh-CN" altLang="en-US" dirty="0"/>
          </a:p>
        </p:txBody>
      </p:sp>
      <p:sp>
        <p:nvSpPr>
          <p:cNvPr id="3" name="图片占位符 2">
            <a:extLst>
              <a:ext uri="{FF2B5EF4-FFF2-40B4-BE49-F238E27FC236}">
                <a16:creationId xmlns:a16="http://schemas.microsoft.com/office/drawing/2014/main" id="{25634E07-0F7D-7180-6E8D-07458AF42652}"/>
              </a:ext>
            </a:extLst>
          </p:cNvPr>
          <p:cNvSpPr>
            <a:spLocks noGrp="1"/>
          </p:cNvSpPr>
          <p:nvPr>
            <p:ph type="pic" idx="1"/>
          </p:nvPr>
        </p:nvSpPr>
        <p:spPr>
          <a:solidFill>
            <a:schemeClr val="bg1"/>
          </a:solidFill>
        </p:spPr>
        <p:txBody>
          <a:bodyPr/>
          <a:lstStyle/>
          <a:p>
            <a:endParaRPr lang="zh-CN" altLang="en-US" dirty="0"/>
          </a:p>
        </p:txBody>
      </p:sp>
      <p:sp>
        <p:nvSpPr>
          <p:cNvPr id="4" name="文本占位符 3">
            <a:extLst>
              <a:ext uri="{FF2B5EF4-FFF2-40B4-BE49-F238E27FC236}">
                <a16:creationId xmlns:a16="http://schemas.microsoft.com/office/drawing/2014/main" id="{C6FBF670-3C40-AF96-4B9B-2C433CB80F6C}"/>
              </a:ext>
            </a:extLst>
          </p:cNvPr>
          <p:cNvSpPr>
            <a:spLocks noGrp="1"/>
          </p:cNvSpPr>
          <p:nvPr>
            <p:ph type="body" sz="half" idx="2"/>
          </p:nvPr>
        </p:nvSpPr>
        <p:spPr/>
        <p:txBody>
          <a:bodyPr>
            <a:normAutofit/>
          </a:bodyPr>
          <a:lstStyle/>
          <a:p>
            <a:pPr marL="285750" indent="-285750">
              <a:buFontTx/>
              <a:buChar char="-"/>
            </a:pPr>
            <a:r>
              <a:rPr kumimoji="1" lang="en-US" altLang="zh-CN" sz="1800" dirty="0">
                <a:solidFill>
                  <a:schemeClr val="tx1"/>
                </a:solidFill>
              </a:rPr>
              <a:t>55.9% of callbacks are for applicants without listed computer skills</a:t>
            </a:r>
          </a:p>
          <a:p>
            <a:pPr marL="285750" indent="-285750">
              <a:buFontTx/>
              <a:buChar char="-"/>
            </a:pPr>
            <a:r>
              <a:rPr kumimoji="1" lang="en-US" altLang="zh-CN" sz="1800" dirty="0">
                <a:solidFill>
                  <a:schemeClr val="tx1"/>
                </a:solidFill>
              </a:rPr>
              <a:t>44.1% of callbacks are for those with computer skills</a:t>
            </a:r>
            <a:endParaRPr kumimoji="1" lang="zh-CN" altLang="en-US" sz="1800" dirty="0">
              <a:solidFill>
                <a:schemeClr val="tx1"/>
              </a:solidFill>
            </a:endParaRPr>
          </a:p>
        </p:txBody>
      </p:sp>
      <p:pic>
        <p:nvPicPr>
          <p:cNvPr id="6" name="图片 5">
            <a:extLst>
              <a:ext uri="{FF2B5EF4-FFF2-40B4-BE49-F238E27FC236}">
                <a16:creationId xmlns:a16="http://schemas.microsoft.com/office/drawing/2014/main" id="{A3AEEBEC-4D63-FC6D-79F8-794DCD7887FB}"/>
              </a:ext>
            </a:extLst>
          </p:cNvPr>
          <p:cNvPicPr>
            <a:picLocks noChangeAspect="1"/>
          </p:cNvPicPr>
          <p:nvPr/>
        </p:nvPicPr>
        <p:blipFill>
          <a:blip r:embed="rId3"/>
          <a:stretch>
            <a:fillRect/>
          </a:stretch>
        </p:blipFill>
        <p:spPr>
          <a:xfrm>
            <a:off x="857544" y="0"/>
            <a:ext cx="6588651" cy="6857999"/>
          </a:xfrm>
          <a:prstGeom prst="rect">
            <a:avLst/>
          </a:prstGeom>
        </p:spPr>
      </p:pic>
      <p:sp>
        <p:nvSpPr>
          <p:cNvPr id="7" name="标题 1">
            <a:extLst>
              <a:ext uri="{FF2B5EF4-FFF2-40B4-BE49-F238E27FC236}">
                <a16:creationId xmlns:a16="http://schemas.microsoft.com/office/drawing/2014/main" id="{1C7F0CB2-B0ED-490D-2580-3BA7D32D81AD}"/>
              </a:ext>
            </a:extLst>
          </p:cNvPr>
          <p:cNvSpPr txBox="1">
            <a:spLocks/>
          </p:cNvSpPr>
          <p:nvPr/>
        </p:nvSpPr>
        <p:spPr>
          <a:xfrm>
            <a:off x="8549640" y="-594360"/>
            <a:ext cx="3200400" cy="17373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dirty="0"/>
              <a:t>EDA</a:t>
            </a:r>
            <a:endParaRPr kumimoji="1" lang="zh-CN" altLang="en-US" dirty="0"/>
          </a:p>
        </p:txBody>
      </p:sp>
    </p:spTree>
    <p:extLst>
      <p:ext uri="{BB962C8B-B14F-4D97-AF65-F5344CB8AC3E}">
        <p14:creationId xmlns:p14="http://schemas.microsoft.com/office/powerpoint/2010/main" val="2010421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B1D06-F0D1-2968-8F3E-F3694C1E8E43}"/>
              </a:ext>
            </a:extLst>
          </p:cNvPr>
          <p:cNvSpPr>
            <a:spLocks noGrp="1"/>
          </p:cNvSpPr>
          <p:nvPr>
            <p:ph type="title"/>
          </p:nvPr>
        </p:nvSpPr>
        <p:spPr>
          <a:xfrm>
            <a:off x="960990" y="571717"/>
            <a:ext cx="10058400" cy="1609344"/>
          </a:xfrm>
        </p:spPr>
        <p:txBody>
          <a:bodyPr/>
          <a:lstStyle/>
          <a:p>
            <a:r>
              <a:rPr kumimoji="1" lang="en-US" altLang="zh-CN" dirty="0"/>
              <a:t>Splitting</a:t>
            </a:r>
            <a:endParaRPr kumimoji="1" lang="zh-CN" altLang="en-US" dirty="0"/>
          </a:p>
        </p:txBody>
      </p:sp>
      <p:sp>
        <p:nvSpPr>
          <p:cNvPr id="4" name="矩形 3">
            <a:extLst>
              <a:ext uri="{FF2B5EF4-FFF2-40B4-BE49-F238E27FC236}">
                <a16:creationId xmlns:a16="http://schemas.microsoft.com/office/drawing/2014/main" id="{93C97502-3D82-94C1-5B05-A6B4665C624E}"/>
              </a:ext>
            </a:extLst>
          </p:cNvPr>
          <p:cNvSpPr/>
          <p:nvPr/>
        </p:nvSpPr>
        <p:spPr>
          <a:xfrm>
            <a:off x="1055688" y="2000024"/>
            <a:ext cx="5841202" cy="416582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9" name="组合 28">
            <a:extLst>
              <a:ext uri="{FF2B5EF4-FFF2-40B4-BE49-F238E27FC236}">
                <a16:creationId xmlns:a16="http://schemas.microsoft.com/office/drawing/2014/main" id="{2E5A0803-F39D-E3CB-CB1D-1CB96C0E8D65}"/>
              </a:ext>
            </a:extLst>
          </p:cNvPr>
          <p:cNvGrpSpPr/>
          <p:nvPr/>
        </p:nvGrpSpPr>
        <p:grpSpPr>
          <a:xfrm>
            <a:off x="1297134" y="2436632"/>
            <a:ext cx="5358309" cy="3292610"/>
            <a:chOff x="1223421" y="1932533"/>
            <a:chExt cx="5358309" cy="3292610"/>
          </a:xfrm>
        </p:grpSpPr>
        <p:sp>
          <p:nvSpPr>
            <p:cNvPr id="5" name="矩形 4">
              <a:extLst>
                <a:ext uri="{FF2B5EF4-FFF2-40B4-BE49-F238E27FC236}">
                  <a16:creationId xmlns:a16="http://schemas.microsoft.com/office/drawing/2014/main" id="{14D5B181-F0EF-67EC-764C-EF83996D5556}"/>
                </a:ext>
              </a:extLst>
            </p:cNvPr>
            <p:cNvSpPr/>
            <p:nvPr/>
          </p:nvSpPr>
          <p:spPr>
            <a:xfrm>
              <a:off x="2942949" y="1932533"/>
              <a:ext cx="1951590" cy="1061051"/>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Dataset</a:t>
              </a:r>
            </a:p>
            <a:p>
              <a:pPr algn="ctr"/>
              <a:r>
                <a:rPr kumimoji="1" lang="en-US" altLang="zh-CN" dirty="0"/>
                <a:t>4870</a:t>
              </a:r>
              <a:r>
                <a:rPr kumimoji="1" lang="zh-CN" altLang="en-US" dirty="0"/>
                <a:t> </a:t>
              </a:r>
              <a:r>
                <a:rPr kumimoji="1" lang="en-US" altLang="zh-CN" dirty="0"/>
                <a:t>rows</a:t>
              </a:r>
              <a:endParaRPr kumimoji="1" lang="zh-CN" altLang="en-US" dirty="0"/>
            </a:p>
          </p:txBody>
        </p:sp>
        <p:sp>
          <p:nvSpPr>
            <p:cNvPr id="8" name="矩形 7">
              <a:extLst>
                <a:ext uri="{FF2B5EF4-FFF2-40B4-BE49-F238E27FC236}">
                  <a16:creationId xmlns:a16="http://schemas.microsoft.com/office/drawing/2014/main" id="{2BEC0EB4-E734-C5F6-B061-816B4D01801A}"/>
                </a:ext>
              </a:extLst>
            </p:cNvPr>
            <p:cNvSpPr/>
            <p:nvPr/>
          </p:nvSpPr>
          <p:spPr>
            <a:xfrm>
              <a:off x="1223421" y="3834909"/>
              <a:ext cx="1649202" cy="1390234"/>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Training Set</a:t>
              </a:r>
            </a:p>
            <a:p>
              <a:pPr algn="ctr"/>
              <a:r>
                <a:rPr kumimoji="1" lang="en-US" altLang="zh-CN" dirty="0"/>
                <a:t>60%</a:t>
              </a:r>
            </a:p>
            <a:p>
              <a:pPr algn="ctr"/>
              <a:r>
                <a:rPr kumimoji="1" lang="en-US" altLang="zh-CN" dirty="0"/>
                <a:t>2922 rows</a:t>
              </a:r>
              <a:endParaRPr kumimoji="1" lang="zh-CN" altLang="en-US" dirty="0"/>
            </a:p>
          </p:txBody>
        </p:sp>
        <p:sp>
          <p:nvSpPr>
            <p:cNvPr id="9" name="矩形 8">
              <a:extLst>
                <a:ext uri="{FF2B5EF4-FFF2-40B4-BE49-F238E27FC236}">
                  <a16:creationId xmlns:a16="http://schemas.microsoft.com/office/drawing/2014/main" id="{6A08A566-BE16-9F06-6927-602E88DCC594}"/>
                </a:ext>
              </a:extLst>
            </p:cNvPr>
            <p:cNvSpPr/>
            <p:nvPr/>
          </p:nvSpPr>
          <p:spPr>
            <a:xfrm>
              <a:off x="3094143" y="3834909"/>
              <a:ext cx="1649202" cy="1390234"/>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Validation Set</a:t>
              </a:r>
            </a:p>
            <a:p>
              <a:pPr algn="ctr"/>
              <a:r>
                <a:rPr kumimoji="1" lang="en-US" altLang="zh-CN" dirty="0"/>
                <a:t>20%</a:t>
              </a:r>
            </a:p>
            <a:p>
              <a:pPr algn="ctr"/>
              <a:r>
                <a:rPr kumimoji="1" lang="en-US" altLang="zh-CN" dirty="0"/>
                <a:t>974 rows</a:t>
              </a:r>
              <a:endParaRPr kumimoji="1" lang="zh-CN" altLang="en-US" dirty="0"/>
            </a:p>
          </p:txBody>
        </p:sp>
        <p:sp>
          <p:nvSpPr>
            <p:cNvPr id="10" name="矩形 9">
              <a:extLst>
                <a:ext uri="{FF2B5EF4-FFF2-40B4-BE49-F238E27FC236}">
                  <a16:creationId xmlns:a16="http://schemas.microsoft.com/office/drawing/2014/main" id="{6DF627C9-2868-7AFE-0333-691CB133A203}"/>
                </a:ext>
              </a:extLst>
            </p:cNvPr>
            <p:cNvSpPr/>
            <p:nvPr/>
          </p:nvSpPr>
          <p:spPr>
            <a:xfrm>
              <a:off x="4932528" y="3834909"/>
              <a:ext cx="1649202" cy="1390234"/>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Test Set</a:t>
              </a:r>
            </a:p>
            <a:p>
              <a:pPr algn="ctr"/>
              <a:r>
                <a:rPr kumimoji="1" lang="en-US" altLang="zh-CN" dirty="0"/>
                <a:t>20%</a:t>
              </a:r>
            </a:p>
            <a:p>
              <a:pPr algn="ctr"/>
              <a:r>
                <a:rPr kumimoji="1" lang="en-US" altLang="zh-CN" dirty="0"/>
                <a:t>974 rows</a:t>
              </a:r>
              <a:endParaRPr kumimoji="1" lang="zh-CN" altLang="en-US" dirty="0"/>
            </a:p>
          </p:txBody>
        </p:sp>
        <p:cxnSp>
          <p:nvCxnSpPr>
            <p:cNvPr id="19" name="直线箭头连接符 18">
              <a:extLst>
                <a:ext uri="{FF2B5EF4-FFF2-40B4-BE49-F238E27FC236}">
                  <a16:creationId xmlns:a16="http://schemas.microsoft.com/office/drawing/2014/main" id="{CC705FFE-9D5F-F4E0-B053-D2123B250B59}"/>
                </a:ext>
              </a:extLst>
            </p:cNvPr>
            <p:cNvCxnSpPr/>
            <p:nvPr/>
          </p:nvCxnSpPr>
          <p:spPr>
            <a:xfrm>
              <a:off x="3918744" y="2864685"/>
              <a:ext cx="0" cy="9702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a:extLst>
                <a:ext uri="{FF2B5EF4-FFF2-40B4-BE49-F238E27FC236}">
                  <a16:creationId xmlns:a16="http://schemas.microsoft.com/office/drawing/2014/main" id="{700EEEE6-7D61-7F4A-950D-BFDD3EED93C8}"/>
                </a:ext>
              </a:extLst>
            </p:cNvPr>
            <p:cNvCxnSpPr>
              <a:cxnSpLocks/>
              <a:endCxn id="10" idx="0"/>
            </p:cNvCxnSpPr>
            <p:nvPr/>
          </p:nvCxnSpPr>
          <p:spPr>
            <a:xfrm>
              <a:off x="3918744" y="3322768"/>
              <a:ext cx="1838385" cy="51214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a:extLst>
                <a:ext uri="{FF2B5EF4-FFF2-40B4-BE49-F238E27FC236}">
                  <a16:creationId xmlns:a16="http://schemas.microsoft.com/office/drawing/2014/main" id="{1CE2CDB7-B779-C72D-60A8-91A9C976942D}"/>
                </a:ext>
              </a:extLst>
            </p:cNvPr>
            <p:cNvCxnSpPr>
              <a:cxnSpLocks/>
              <a:endCxn id="8" idx="0"/>
            </p:cNvCxnSpPr>
            <p:nvPr/>
          </p:nvCxnSpPr>
          <p:spPr>
            <a:xfrm rot="10800000" flipV="1">
              <a:off x="2048023" y="3322767"/>
              <a:ext cx="1896353" cy="51214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0" name="矩形 29">
            <a:extLst>
              <a:ext uri="{FF2B5EF4-FFF2-40B4-BE49-F238E27FC236}">
                <a16:creationId xmlns:a16="http://schemas.microsoft.com/office/drawing/2014/main" id="{2851A6C5-5526-1BD3-371E-C6383A4598DA}"/>
              </a:ext>
            </a:extLst>
          </p:cNvPr>
          <p:cNvSpPr/>
          <p:nvPr/>
        </p:nvSpPr>
        <p:spPr>
          <a:xfrm>
            <a:off x="7130142" y="2000024"/>
            <a:ext cx="3902063" cy="416582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a:extLst>
              <a:ext uri="{FF2B5EF4-FFF2-40B4-BE49-F238E27FC236}">
                <a16:creationId xmlns:a16="http://schemas.microsoft.com/office/drawing/2014/main" id="{C0D12EA8-CAAD-933F-9427-3EE1EEA55616}"/>
              </a:ext>
            </a:extLst>
          </p:cNvPr>
          <p:cNvSpPr/>
          <p:nvPr/>
        </p:nvSpPr>
        <p:spPr>
          <a:xfrm>
            <a:off x="7444579" y="3243944"/>
            <a:ext cx="1951590" cy="587829"/>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firstname</a:t>
            </a:r>
            <a:endParaRPr kumimoji="1" lang="zh-CN" altLang="en-US" dirty="0"/>
          </a:p>
        </p:txBody>
      </p:sp>
      <p:sp>
        <p:nvSpPr>
          <p:cNvPr id="33" name="矩形 32">
            <a:extLst>
              <a:ext uri="{FF2B5EF4-FFF2-40B4-BE49-F238E27FC236}">
                <a16:creationId xmlns:a16="http://schemas.microsoft.com/office/drawing/2014/main" id="{B33E1C87-7714-5138-DE60-475E54FF9F7D}"/>
              </a:ext>
            </a:extLst>
          </p:cNvPr>
          <p:cNvSpPr/>
          <p:nvPr/>
        </p:nvSpPr>
        <p:spPr>
          <a:xfrm>
            <a:off x="7453843" y="4422664"/>
            <a:ext cx="1951590" cy="587829"/>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job_ad_id</a:t>
            </a:r>
            <a:endParaRPr kumimoji="1" lang="zh-CN" altLang="en-US" dirty="0"/>
          </a:p>
        </p:txBody>
      </p:sp>
      <p:sp>
        <p:nvSpPr>
          <p:cNvPr id="34" name="矩形 33">
            <a:extLst>
              <a:ext uri="{FF2B5EF4-FFF2-40B4-BE49-F238E27FC236}">
                <a16:creationId xmlns:a16="http://schemas.microsoft.com/office/drawing/2014/main" id="{CF39BE0C-60FA-B69F-4B4A-9103F7F266D6}"/>
              </a:ext>
            </a:extLst>
          </p:cNvPr>
          <p:cNvSpPr/>
          <p:nvPr/>
        </p:nvSpPr>
        <p:spPr>
          <a:xfrm>
            <a:off x="7359066" y="2423990"/>
            <a:ext cx="2557819" cy="587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dirty="0">
                <a:solidFill>
                  <a:schemeClr val="tx1"/>
                </a:solidFill>
              </a:rPr>
              <a:t>Features excluded:</a:t>
            </a:r>
            <a:endParaRPr kumimoji="1" lang="zh-CN" altLang="en-US" dirty="0">
              <a:solidFill>
                <a:schemeClr val="tx1"/>
              </a:solidFill>
            </a:endParaRPr>
          </a:p>
        </p:txBody>
      </p:sp>
      <p:sp>
        <p:nvSpPr>
          <p:cNvPr id="35" name="矩形 34">
            <a:extLst>
              <a:ext uri="{FF2B5EF4-FFF2-40B4-BE49-F238E27FC236}">
                <a16:creationId xmlns:a16="http://schemas.microsoft.com/office/drawing/2014/main" id="{B3040CC2-E967-4E85-4CE8-233F3D29001A}"/>
              </a:ext>
            </a:extLst>
          </p:cNvPr>
          <p:cNvSpPr/>
          <p:nvPr/>
        </p:nvSpPr>
        <p:spPr>
          <a:xfrm>
            <a:off x="7359066" y="3649774"/>
            <a:ext cx="3515763" cy="587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*not relevant for predicting callbacks</a:t>
            </a:r>
            <a:endParaRPr kumimoji="1" lang="zh-CN" altLang="en-US" sz="1400" dirty="0">
              <a:solidFill>
                <a:schemeClr val="tx1"/>
              </a:solidFill>
            </a:endParaRPr>
          </a:p>
        </p:txBody>
      </p:sp>
      <p:sp>
        <p:nvSpPr>
          <p:cNvPr id="37" name="矩形 36">
            <a:extLst>
              <a:ext uri="{FF2B5EF4-FFF2-40B4-BE49-F238E27FC236}">
                <a16:creationId xmlns:a16="http://schemas.microsoft.com/office/drawing/2014/main" id="{74208C9A-3B36-1191-DB31-F6355B8FBABF}"/>
              </a:ext>
            </a:extLst>
          </p:cNvPr>
          <p:cNvSpPr/>
          <p:nvPr/>
        </p:nvSpPr>
        <p:spPr>
          <a:xfrm>
            <a:off x="7359066" y="4838599"/>
            <a:ext cx="3515763" cy="587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*not relevant for predicting callbacks</a:t>
            </a:r>
            <a:endParaRPr kumimoji="1" lang="zh-CN" altLang="en-US" sz="1400" dirty="0">
              <a:solidFill>
                <a:schemeClr val="tx1"/>
              </a:solidFill>
            </a:endParaRPr>
          </a:p>
        </p:txBody>
      </p:sp>
    </p:spTree>
    <p:extLst>
      <p:ext uri="{BB962C8B-B14F-4D97-AF65-F5344CB8AC3E}">
        <p14:creationId xmlns:p14="http://schemas.microsoft.com/office/powerpoint/2010/main" val="342935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1FF48-AAC9-2A20-8269-77386BB1D4FC}"/>
              </a:ext>
            </a:extLst>
          </p:cNvPr>
          <p:cNvSpPr>
            <a:spLocks noGrp="1"/>
          </p:cNvSpPr>
          <p:nvPr>
            <p:ph type="title"/>
          </p:nvPr>
        </p:nvSpPr>
        <p:spPr>
          <a:xfrm>
            <a:off x="979487" y="586958"/>
            <a:ext cx="10058400" cy="1609344"/>
          </a:xfrm>
        </p:spPr>
        <p:txBody>
          <a:bodyPr/>
          <a:lstStyle/>
          <a:p>
            <a:r>
              <a:rPr kumimoji="1" lang="en-US" altLang="zh-CN" dirty="0"/>
              <a:t>preprocessing</a:t>
            </a:r>
            <a:endParaRPr kumimoji="1" lang="zh-CN" altLang="en-US" dirty="0"/>
          </a:p>
        </p:txBody>
      </p:sp>
      <p:sp>
        <p:nvSpPr>
          <p:cNvPr id="3" name="内容占位符 2">
            <a:extLst>
              <a:ext uri="{FF2B5EF4-FFF2-40B4-BE49-F238E27FC236}">
                <a16:creationId xmlns:a16="http://schemas.microsoft.com/office/drawing/2014/main" id="{9A1463C9-AA24-C1EB-C5B9-9E6B437B64FB}"/>
              </a:ext>
            </a:extLst>
          </p:cNvPr>
          <p:cNvSpPr>
            <a:spLocks noGrp="1"/>
          </p:cNvSpPr>
          <p:nvPr>
            <p:ph idx="1"/>
          </p:nvPr>
        </p:nvSpPr>
        <p:spPr>
          <a:xfrm>
            <a:off x="1419593" y="1846220"/>
            <a:ext cx="9716720" cy="4231142"/>
          </a:xfrm>
        </p:spPr>
        <p:txBody>
          <a:bodyPr>
            <a:normAutofit/>
          </a:bodyPr>
          <a:lstStyle/>
          <a:p>
            <a:pPr marL="0" indent="0">
              <a:lnSpc>
                <a:spcPct val="150000"/>
              </a:lnSpc>
              <a:buNone/>
            </a:pPr>
            <a:r>
              <a:rPr lang="en-US" altLang="zh-CN" b="1" dirty="0"/>
              <a:t>Handling Missing Data</a:t>
            </a:r>
            <a:endParaRPr lang="en-US" altLang="zh-CN" dirty="0"/>
          </a:p>
          <a:p>
            <a:pPr marL="295275" lvl="1" indent="-285750">
              <a:lnSpc>
                <a:spcPct val="150000"/>
              </a:lnSpc>
            </a:pPr>
            <a:r>
              <a:rPr lang="en-US" altLang="zh-CN" dirty="0"/>
              <a:t>Missing values in 3 categorical columns 'UNK', 'Unknown', and </a:t>
            </a:r>
            <a:r>
              <a:rPr lang="en-US" altLang="zh-CN" dirty="0" err="1"/>
              <a:t>NaN</a:t>
            </a:r>
            <a:r>
              <a:rPr lang="en-US" altLang="zh-CN" dirty="0"/>
              <a:t> were standardized to "unknown” to maintain consistency</a:t>
            </a:r>
          </a:p>
          <a:p>
            <a:pPr marL="0" indent="0">
              <a:lnSpc>
                <a:spcPct val="100000"/>
              </a:lnSpc>
              <a:buNone/>
            </a:pPr>
            <a:endParaRPr lang="en-US" altLang="zh-CN" dirty="0"/>
          </a:p>
        </p:txBody>
      </p:sp>
      <p:sp>
        <p:nvSpPr>
          <p:cNvPr id="4" name="矩形 3">
            <a:extLst>
              <a:ext uri="{FF2B5EF4-FFF2-40B4-BE49-F238E27FC236}">
                <a16:creationId xmlns:a16="http://schemas.microsoft.com/office/drawing/2014/main" id="{EF6215EF-0AA8-0267-D81C-F4B09C5AEB5D}"/>
              </a:ext>
            </a:extLst>
          </p:cNvPr>
          <p:cNvSpPr/>
          <p:nvPr/>
        </p:nvSpPr>
        <p:spPr>
          <a:xfrm>
            <a:off x="1180412" y="3414251"/>
            <a:ext cx="6561582" cy="273685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944D4BA1-3A7C-E6E3-8192-169F5872C8CC}"/>
              </a:ext>
            </a:extLst>
          </p:cNvPr>
          <p:cNvSpPr/>
          <p:nvPr/>
        </p:nvSpPr>
        <p:spPr>
          <a:xfrm>
            <a:off x="8649508" y="3414251"/>
            <a:ext cx="2343223" cy="272087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BE718D38-1A7D-9059-51D9-52C5D8F5DC28}"/>
              </a:ext>
            </a:extLst>
          </p:cNvPr>
          <p:cNvSpPr/>
          <p:nvPr/>
        </p:nvSpPr>
        <p:spPr>
          <a:xfrm>
            <a:off x="1326844" y="3997440"/>
            <a:ext cx="2653099" cy="505434"/>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err="1"/>
              <a:t>job_fed_contractor</a:t>
            </a:r>
            <a:endParaRPr kumimoji="1" lang="zh-CN" altLang="en-US" sz="1600" dirty="0"/>
          </a:p>
        </p:txBody>
      </p:sp>
      <p:sp>
        <p:nvSpPr>
          <p:cNvPr id="7" name="矩形 6">
            <a:extLst>
              <a:ext uri="{FF2B5EF4-FFF2-40B4-BE49-F238E27FC236}">
                <a16:creationId xmlns:a16="http://schemas.microsoft.com/office/drawing/2014/main" id="{7E5035A4-136D-6369-03C7-C6F532B13532}"/>
              </a:ext>
            </a:extLst>
          </p:cNvPr>
          <p:cNvSpPr/>
          <p:nvPr/>
        </p:nvSpPr>
        <p:spPr>
          <a:xfrm>
            <a:off x="1326844" y="4738269"/>
            <a:ext cx="2653099" cy="505434"/>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err="1"/>
              <a:t>job_ownership</a:t>
            </a:r>
            <a:endParaRPr kumimoji="1" lang="zh-CN" altLang="en-US" sz="1600" dirty="0"/>
          </a:p>
        </p:txBody>
      </p:sp>
      <p:sp>
        <p:nvSpPr>
          <p:cNvPr id="8" name="矩形 7">
            <a:extLst>
              <a:ext uri="{FF2B5EF4-FFF2-40B4-BE49-F238E27FC236}">
                <a16:creationId xmlns:a16="http://schemas.microsoft.com/office/drawing/2014/main" id="{65DE6424-80AF-C319-F576-BFA1CF3AA629}"/>
              </a:ext>
            </a:extLst>
          </p:cNvPr>
          <p:cNvSpPr/>
          <p:nvPr/>
        </p:nvSpPr>
        <p:spPr>
          <a:xfrm>
            <a:off x="1326844" y="5471724"/>
            <a:ext cx="2653099" cy="505434"/>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err="1"/>
              <a:t>job_req_min_experience</a:t>
            </a:r>
            <a:endParaRPr kumimoji="1" lang="zh-CN" altLang="en-US" sz="1600" dirty="0"/>
          </a:p>
        </p:txBody>
      </p:sp>
      <p:pic>
        <p:nvPicPr>
          <p:cNvPr id="13" name="图形 12" descr="V 形箭头 纯色填充">
            <a:extLst>
              <a:ext uri="{FF2B5EF4-FFF2-40B4-BE49-F238E27FC236}">
                <a16:creationId xmlns:a16="http://schemas.microsoft.com/office/drawing/2014/main" id="{7A227036-2E49-DA92-007A-B3FC933CA7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4736" y="4383310"/>
            <a:ext cx="709917" cy="709917"/>
          </a:xfrm>
          <a:prstGeom prst="rect">
            <a:avLst/>
          </a:prstGeom>
        </p:spPr>
      </p:pic>
      <p:sp>
        <p:nvSpPr>
          <p:cNvPr id="14" name="矩形 13">
            <a:extLst>
              <a:ext uri="{FF2B5EF4-FFF2-40B4-BE49-F238E27FC236}">
                <a16:creationId xmlns:a16="http://schemas.microsoft.com/office/drawing/2014/main" id="{A6A14A3A-ACEB-3DAB-420D-A64FE1F4677F}"/>
              </a:ext>
            </a:extLst>
          </p:cNvPr>
          <p:cNvSpPr/>
          <p:nvPr/>
        </p:nvSpPr>
        <p:spPr>
          <a:xfrm>
            <a:off x="9739212" y="3981464"/>
            <a:ext cx="1103509" cy="50543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t>unknown</a:t>
            </a:r>
            <a:endParaRPr kumimoji="1" lang="zh-CN" altLang="en-US" sz="1600" dirty="0"/>
          </a:p>
        </p:txBody>
      </p:sp>
      <p:sp>
        <p:nvSpPr>
          <p:cNvPr id="15" name="矩形 14">
            <a:extLst>
              <a:ext uri="{FF2B5EF4-FFF2-40B4-BE49-F238E27FC236}">
                <a16:creationId xmlns:a16="http://schemas.microsoft.com/office/drawing/2014/main" id="{39979E18-79B0-311F-522D-B4D6B71C2F1C}"/>
              </a:ext>
            </a:extLst>
          </p:cNvPr>
          <p:cNvSpPr/>
          <p:nvPr/>
        </p:nvSpPr>
        <p:spPr>
          <a:xfrm>
            <a:off x="9739211" y="4722293"/>
            <a:ext cx="1103509" cy="50543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t>unknown</a:t>
            </a:r>
            <a:endParaRPr kumimoji="1" lang="zh-CN" altLang="en-US" sz="1600" dirty="0"/>
          </a:p>
        </p:txBody>
      </p:sp>
      <p:sp>
        <p:nvSpPr>
          <p:cNvPr id="16" name="矩形 15">
            <a:extLst>
              <a:ext uri="{FF2B5EF4-FFF2-40B4-BE49-F238E27FC236}">
                <a16:creationId xmlns:a16="http://schemas.microsoft.com/office/drawing/2014/main" id="{D624FE5A-C7A8-94DC-D28F-72CB72DE78C5}"/>
              </a:ext>
            </a:extLst>
          </p:cNvPr>
          <p:cNvSpPr/>
          <p:nvPr/>
        </p:nvSpPr>
        <p:spPr>
          <a:xfrm>
            <a:off x="9739211" y="5455748"/>
            <a:ext cx="1103509" cy="50543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t>unknown</a:t>
            </a:r>
            <a:endParaRPr kumimoji="1" lang="zh-CN" altLang="en-US" sz="1600" dirty="0"/>
          </a:p>
        </p:txBody>
      </p:sp>
      <p:sp>
        <p:nvSpPr>
          <p:cNvPr id="17" name="矩形 16">
            <a:extLst>
              <a:ext uri="{FF2B5EF4-FFF2-40B4-BE49-F238E27FC236}">
                <a16:creationId xmlns:a16="http://schemas.microsoft.com/office/drawing/2014/main" id="{1669B1F7-D9F8-7541-9FE9-AE670A3D2252}"/>
              </a:ext>
            </a:extLst>
          </p:cNvPr>
          <p:cNvSpPr/>
          <p:nvPr/>
        </p:nvSpPr>
        <p:spPr>
          <a:xfrm>
            <a:off x="8787299" y="3981464"/>
            <a:ext cx="745437" cy="50543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t>1768</a:t>
            </a:r>
            <a:endParaRPr kumimoji="1" lang="zh-CN" altLang="en-US" sz="1600" dirty="0"/>
          </a:p>
        </p:txBody>
      </p:sp>
      <p:sp>
        <p:nvSpPr>
          <p:cNvPr id="18" name="矩形 17">
            <a:extLst>
              <a:ext uri="{FF2B5EF4-FFF2-40B4-BE49-F238E27FC236}">
                <a16:creationId xmlns:a16="http://schemas.microsoft.com/office/drawing/2014/main" id="{DBC9EAC3-960B-738E-5AFF-179F35D8B61F}"/>
              </a:ext>
            </a:extLst>
          </p:cNvPr>
          <p:cNvSpPr/>
          <p:nvPr/>
        </p:nvSpPr>
        <p:spPr>
          <a:xfrm>
            <a:off x="8787298" y="4722293"/>
            <a:ext cx="745437" cy="50543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t>1992</a:t>
            </a:r>
            <a:endParaRPr kumimoji="1" lang="zh-CN" altLang="en-US" sz="1600" dirty="0"/>
          </a:p>
        </p:txBody>
      </p:sp>
      <p:sp>
        <p:nvSpPr>
          <p:cNvPr id="19" name="矩形 18">
            <a:extLst>
              <a:ext uri="{FF2B5EF4-FFF2-40B4-BE49-F238E27FC236}">
                <a16:creationId xmlns:a16="http://schemas.microsoft.com/office/drawing/2014/main" id="{918A6DDE-6AF1-9A6F-2543-108BD7EC5BC3}"/>
              </a:ext>
            </a:extLst>
          </p:cNvPr>
          <p:cNvSpPr/>
          <p:nvPr/>
        </p:nvSpPr>
        <p:spPr>
          <a:xfrm>
            <a:off x="8787298" y="5455748"/>
            <a:ext cx="745437" cy="50543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t>2746</a:t>
            </a:r>
            <a:endParaRPr kumimoji="1" lang="zh-CN" altLang="en-US" sz="1600" dirty="0"/>
          </a:p>
        </p:txBody>
      </p:sp>
      <p:sp>
        <p:nvSpPr>
          <p:cNvPr id="20" name="矩形 19">
            <a:extLst>
              <a:ext uri="{FF2B5EF4-FFF2-40B4-BE49-F238E27FC236}">
                <a16:creationId xmlns:a16="http://schemas.microsoft.com/office/drawing/2014/main" id="{DC7ABEF2-B883-C414-EE16-930F71A804A3}"/>
              </a:ext>
            </a:extLst>
          </p:cNvPr>
          <p:cNvSpPr/>
          <p:nvPr/>
        </p:nvSpPr>
        <p:spPr>
          <a:xfrm>
            <a:off x="4147455" y="3997440"/>
            <a:ext cx="1565604" cy="50543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t>NA</a:t>
            </a:r>
            <a:endParaRPr kumimoji="1" lang="zh-CN" altLang="en-US" sz="1600" dirty="0"/>
          </a:p>
        </p:txBody>
      </p:sp>
      <p:sp>
        <p:nvSpPr>
          <p:cNvPr id="21" name="矩形 20">
            <a:extLst>
              <a:ext uri="{FF2B5EF4-FFF2-40B4-BE49-F238E27FC236}">
                <a16:creationId xmlns:a16="http://schemas.microsoft.com/office/drawing/2014/main" id="{7ED2AC4F-B957-29B3-6A25-F062825C1977}"/>
              </a:ext>
            </a:extLst>
          </p:cNvPr>
          <p:cNvSpPr/>
          <p:nvPr/>
        </p:nvSpPr>
        <p:spPr>
          <a:xfrm>
            <a:off x="4147455" y="4738269"/>
            <a:ext cx="1565604" cy="50543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t>Unknown</a:t>
            </a:r>
            <a:endParaRPr kumimoji="1" lang="zh-CN" altLang="en-US" sz="1600" dirty="0"/>
          </a:p>
        </p:txBody>
      </p:sp>
      <p:sp>
        <p:nvSpPr>
          <p:cNvPr id="22" name="矩形 21">
            <a:extLst>
              <a:ext uri="{FF2B5EF4-FFF2-40B4-BE49-F238E27FC236}">
                <a16:creationId xmlns:a16="http://schemas.microsoft.com/office/drawing/2014/main" id="{614D7564-A124-E551-0E55-23CB90852C53}"/>
              </a:ext>
            </a:extLst>
          </p:cNvPr>
          <p:cNvSpPr/>
          <p:nvPr/>
        </p:nvSpPr>
        <p:spPr>
          <a:xfrm>
            <a:off x="4147455" y="5471724"/>
            <a:ext cx="1565604" cy="50543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err="1"/>
              <a:t>NaN</a:t>
            </a:r>
            <a:endParaRPr kumimoji="1" lang="zh-CN" altLang="en-US" sz="1600" dirty="0"/>
          </a:p>
        </p:txBody>
      </p:sp>
      <p:sp>
        <p:nvSpPr>
          <p:cNvPr id="23" name="矩形 22">
            <a:extLst>
              <a:ext uri="{FF2B5EF4-FFF2-40B4-BE49-F238E27FC236}">
                <a16:creationId xmlns:a16="http://schemas.microsoft.com/office/drawing/2014/main" id="{384597AA-7758-C76A-181F-357FD368DD56}"/>
              </a:ext>
            </a:extLst>
          </p:cNvPr>
          <p:cNvSpPr/>
          <p:nvPr/>
        </p:nvSpPr>
        <p:spPr>
          <a:xfrm>
            <a:off x="5891391" y="3997440"/>
            <a:ext cx="868915" cy="50543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t>1768</a:t>
            </a:r>
            <a:endParaRPr kumimoji="1" lang="zh-CN" altLang="en-US" sz="1600" dirty="0"/>
          </a:p>
        </p:txBody>
      </p:sp>
      <p:sp>
        <p:nvSpPr>
          <p:cNvPr id="24" name="矩形 23">
            <a:extLst>
              <a:ext uri="{FF2B5EF4-FFF2-40B4-BE49-F238E27FC236}">
                <a16:creationId xmlns:a16="http://schemas.microsoft.com/office/drawing/2014/main" id="{E2DEAFEA-9372-FE19-44FD-8B97D2D3C54D}"/>
              </a:ext>
            </a:extLst>
          </p:cNvPr>
          <p:cNvSpPr/>
          <p:nvPr/>
        </p:nvSpPr>
        <p:spPr>
          <a:xfrm>
            <a:off x="5891391" y="4734582"/>
            <a:ext cx="868915" cy="50543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t>1992</a:t>
            </a:r>
            <a:endParaRPr kumimoji="1" lang="zh-CN" altLang="en-US" sz="1600" dirty="0"/>
          </a:p>
        </p:txBody>
      </p:sp>
      <p:sp>
        <p:nvSpPr>
          <p:cNvPr id="25" name="矩形 24">
            <a:extLst>
              <a:ext uri="{FF2B5EF4-FFF2-40B4-BE49-F238E27FC236}">
                <a16:creationId xmlns:a16="http://schemas.microsoft.com/office/drawing/2014/main" id="{5E3E7558-42E3-BD0C-9925-DA45BE7C36C2}"/>
              </a:ext>
            </a:extLst>
          </p:cNvPr>
          <p:cNvSpPr/>
          <p:nvPr/>
        </p:nvSpPr>
        <p:spPr>
          <a:xfrm>
            <a:off x="5891391" y="5471724"/>
            <a:ext cx="868915" cy="50543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t>2746</a:t>
            </a:r>
            <a:endParaRPr kumimoji="1" lang="zh-CN" altLang="en-US" sz="1600" dirty="0"/>
          </a:p>
        </p:txBody>
      </p:sp>
      <p:sp>
        <p:nvSpPr>
          <p:cNvPr id="26" name="矩形 25">
            <a:extLst>
              <a:ext uri="{FF2B5EF4-FFF2-40B4-BE49-F238E27FC236}">
                <a16:creationId xmlns:a16="http://schemas.microsoft.com/office/drawing/2014/main" id="{466DE0FF-9C83-B2DC-D82F-31CE16B03619}"/>
              </a:ext>
            </a:extLst>
          </p:cNvPr>
          <p:cNvSpPr/>
          <p:nvPr/>
        </p:nvSpPr>
        <p:spPr>
          <a:xfrm>
            <a:off x="1326844" y="3558799"/>
            <a:ext cx="2653099" cy="2939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Feature Name</a:t>
            </a:r>
            <a:endParaRPr kumimoji="1" lang="zh-CN" altLang="en-US" sz="1600" dirty="0">
              <a:solidFill>
                <a:schemeClr val="tx1"/>
              </a:solidFill>
            </a:endParaRPr>
          </a:p>
        </p:txBody>
      </p:sp>
      <p:sp>
        <p:nvSpPr>
          <p:cNvPr id="27" name="矩形 26">
            <a:extLst>
              <a:ext uri="{FF2B5EF4-FFF2-40B4-BE49-F238E27FC236}">
                <a16:creationId xmlns:a16="http://schemas.microsoft.com/office/drawing/2014/main" id="{E1DB850E-A87D-058F-B06B-CD744838E0DE}"/>
              </a:ext>
            </a:extLst>
          </p:cNvPr>
          <p:cNvSpPr/>
          <p:nvPr/>
        </p:nvSpPr>
        <p:spPr>
          <a:xfrm>
            <a:off x="4147455" y="3558799"/>
            <a:ext cx="1565604" cy="2939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Missing Values</a:t>
            </a:r>
            <a:endParaRPr kumimoji="1" lang="zh-CN" altLang="en-US" sz="1600" dirty="0">
              <a:solidFill>
                <a:schemeClr val="tx1"/>
              </a:solidFill>
            </a:endParaRPr>
          </a:p>
        </p:txBody>
      </p:sp>
      <p:sp>
        <p:nvSpPr>
          <p:cNvPr id="28" name="矩形 27">
            <a:extLst>
              <a:ext uri="{FF2B5EF4-FFF2-40B4-BE49-F238E27FC236}">
                <a16:creationId xmlns:a16="http://schemas.microsoft.com/office/drawing/2014/main" id="{4D5345B6-CF5F-238C-A224-EB78B6720CC9}"/>
              </a:ext>
            </a:extLst>
          </p:cNvPr>
          <p:cNvSpPr/>
          <p:nvPr/>
        </p:nvSpPr>
        <p:spPr>
          <a:xfrm>
            <a:off x="8793408" y="3543273"/>
            <a:ext cx="2055422" cy="2939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Renamed Values</a:t>
            </a:r>
            <a:endParaRPr kumimoji="1" lang="zh-CN" altLang="en-US" sz="1600" dirty="0">
              <a:solidFill>
                <a:schemeClr val="tx1"/>
              </a:solidFill>
            </a:endParaRPr>
          </a:p>
        </p:txBody>
      </p:sp>
      <p:pic>
        <p:nvPicPr>
          <p:cNvPr id="30" name="图形 29" descr="文件夹搜索 纯色填充">
            <a:extLst>
              <a:ext uri="{FF2B5EF4-FFF2-40B4-BE49-F238E27FC236}">
                <a16:creationId xmlns:a16="http://schemas.microsoft.com/office/drawing/2014/main" id="{095E3130-038C-4720-587E-BAC7C1AAE8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0940" y="1931372"/>
            <a:ext cx="452326" cy="452326"/>
          </a:xfrm>
          <a:prstGeom prst="rect">
            <a:avLst/>
          </a:prstGeom>
        </p:spPr>
      </p:pic>
      <p:sp>
        <p:nvSpPr>
          <p:cNvPr id="9" name="矩形 8">
            <a:extLst>
              <a:ext uri="{FF2B5EF4-FFF2-40B4-BE49-F238E27FC236}">
                <a16:creationId xmlns:a16="http://schemas.microsoft.com/office/drawing/2014/main" id="{AAB51072-E736-73DA-A95B-07020501B7CE}"/>
              </a:ext>
            </a:extLst>
          </p:cNvPr>
          <p:cNvSpPr/>
          <p:nvPr/>
        </p:nvSpPr>
        <p:spPr>
          <a:xfrm>
            <a:off x="6973677" y="3558799"/>
            <a:ext cx="593270" cy="2939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a:t>
            </a:r>
            <a:endParaRPr kumimoji="1" lang="zh-CN" altLang="en-US" sz="1600" dirty="0">
              <a:solidFill>
                <a:schemeClr val="tx1"/>
              </a:solidFill>
            </a:endParaRPr>
          </a:p>
        </p:txBody>
      </p:sp>
      <p:sp>
        <p:nvSpPr>
          <p:cNvPr id="10" name="矩形 9">
            <a:extLst>
              <a:ext uri="{FF2B5EF4-FFF2-40B4-BE49-F238E27FC236}">
                <a16:creationId xmlns:a16="http://schemas.microsoft.com/office/drawing/2014/main" id="{A1A17281-15A2-E2FC-B13B-B3BBA3415853}"/>
              </a:ext>
            </a:extLst>
          </p:cNvPr>
          <p:cNvSpPr/>
          <p:nvPr/>
        </p:nvSpPr>
        <p:spPr>
          <a:xfrm>
            <a:off x="6973677" y="3997440"/>
            <a:ext cx="594000" cy="50543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t>36.3</a:t>
            </a:r>
            <a:endParaRPr kumimoji="1" lang="zh-CN" altLang="en-US" sz="1600" dirty="0"/>
          </a:p>
        </p:txBody>
      </p:sp>
      <p:sp>
        <p:nvSpPr>
          <p:cNvPr id="11" name="矩形 10">
            <a:extLst>
              <a:ext uri="{FF2B5EF4-FFF2-40B4-BE49-F238E27FC236}">
                <a16:creationId xmlns:a16="http://schemas.microsoft.com/office/drawing/2014/main" id="{C02406D6-289F-E07C-5706-BE27EF5AC0F9}"/>
              </a:ext>
            </a:extLst>
          </p:cNvPr>
          <p:cNvSpPr/>
          <p:nvPr/>
        </p:nvSpPr>
        <p:spPr>
          <a:xfrm>
            <a:off x="6973677" y="4734582"/>
            <a:ext cx="594000" cy="50543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t>40.9</a:t>
            </a:r>
            <a:endParaRPr kumimoji="1" lang="zh-CN" altLang="en-US" sz="1600" dirty="0"/>
          </a:p>
        </p:txBody>
      </p:sp>
      <p:sp>
        <p:nvSpPr>
          <p:cNvPr id="12" name="矩形 11">
            <a:extLst>
              <a:ext uri="{FF2B5EF4-FFF2-40B4-BE49-F238E27FC236}">
                <a16:creationId xmlns:a16="http://schemas.microsoft.com/office/drawing/2014/main" id="{F535664B-1DF8-227E-71F8-C9204923F905}"/>
              </a:ext>
            </a:extLst>
          </p:cNvPr>
          <p:cNvSpPr/>
          <p:nvPr/>
        </p:nvSpPr>
        <p:spPr>
          <a:xfrm>
            <a:off x="6973677" y="5471724"/>
            <a:ext cx="594000" cy="50543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t>56.4</a:t>
            </a:r>
            <a:endParaRPr kumimoji="1" lang="zh-CN" altLang="en-US" sz="1600" dirty="0"/>
          </a:p>
        </p:txBody>
      </p:sp>
      <p:sp>
        <p:nvSpPr>
          <p:cNvPr id="29" name="矩形 28">
            <a:extLst>
              <a:ext uri="{FF2B5EF4-FFF2-40B4-BE49-F238E27FC236}">
                <a16:creationId xmlns:a16="http://schemas.microsoft.com/office/drawing/2014/main" id="{AB32DFA8-A2EB-7B24-E261-6D2835B26840}"/>
              </a:ext>
            </a:extLst>
          </p:cNvPr>
          <p:cNvSpPr/>
          <p:nvPr/>
        </p:nvSpPr>
        <p:spPr>
          <a:xfrm>
            <a:off x="5891391" y="3558799"/>
            <a:ext cx="868915" cy="2939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Count</a:t>
            </a:r>
            <a:endParaRPr kumimoji="1" lang="zh-CN" altLang="en-US" sz="1600" dirty="0">
              <a:solidFill>
                <a:schemeClr val="tx1"/>
              </a:solidFill>
            </a:endParaRPr>
          </a:p>
        </p:txBody>
      </p:sp>
    </p:spTree>
    <p:extLst>
      <p:ext uri="{BB962C8B-B14F-4D97-AF65-F5344CB8AC3E}">
        <p14:creationId xmlns:p14="http://schemas.microsoft.com/office/powerpoint/2010/main" val="411329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E4898-361C-D229-3A04-49804849884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776B594-338B-9F61-1A76-11713DEC9E9F}"/>
              </a:ext>
            </a:extLst>
          </p:cNvPr>
          <p:cNvSpPr>
            <a:spLocks noGrp="1"/>
          </p:cNvSpPr>
          <p:nvPr>
            <p:ph type="title"/>
          </p:nvPr>
        </p:nvSpPr>
        <p:spPr>
          <a:xfrm>
            <a:off x="979487" y="586958"/>
            <a:ext cx="10058400" cy="1609344"/>
          </a:xfrm>
        </p:spPr>
        <p:txBody>
          <a:bodyPr/>
          <a:lstStyle/>
          <a:p>
            <a:r>
              <a:rPr kumimoji="1" lang="en-US" altLang="zh-CN" dirty="0"/>
              <a:t>Feature ENCODING</a:t>
            </a:r>
            <a:endParaRPr kumimoji="1" lang="zh-CN" altLang="en-US" dirty="0"/>
          </a:p>
        </p:txBody>
      </p:sp>
      <p:sp>
        <p:nvSpPr>
          <p:cNvPr id="3" name="内容占位符 2">
            <a:extLst>
              <a:ext uri="{FF2B5EF4-FFF2-40B4-BE49-F238E27FC236}">
                <a16:creationId xmlns:a16="http://schemas.microsoft.com/office/drawing/2014/main" id="{0222A36B-890C-817B-5A5E-B528CF43ADBE}"/>
              </a:ext>
            </a:extLst>
          </p:cNvPr>
          <p:cNvSpPr>
            <a:spLocks noGrp="1"/>
          </p:cNvSpPr>
          <p:nvPr>
            <p:ph idx="1"/>
          </p:nvPr>
        </p:nvSpPr>
        <p:spPr>
          <a:xfrm>
            <a:off x="1345853" y="1934708"/>
            <a:ext cx="9805208" cy="4231142"/>
          </a:xfrm>
        </p:spPr>
        <p:txBody>
          <a:bodyPr>
            <a:normAutofit/>
          </a:bodyPr>
          <a:lstStyle/>
          <a:p>
            <a:pPr marL="9525" lvl="1" indent="0">
              <a:lnSpc>
                <a:spcPct val="100000"/>
              </a:lnSpc>
              <a:buNone/>
            </a:pPr>
            <a:r>
              <a:rPr lang="en-US" altLang="zh-CN" b="1" dirty="0"/>
              <a:t>Ordinal Encoding</a:t>
            </a:r>
          </a:p>
          <a:p>
            <a:pPr marL="295275" lvl="1" indent="-285750">
              <a:lnSpc>
                <a:spcPct val="100000"/>
              </a:lnSpc>
            </a:pPr>
            <a:r>
              <a:rPr lang="en-US" altLang="zh-CN" dirty="0"/>
              <a:t>Applied to features with a natural order </a:t>
            </a:r>
          </a:p>
          <a:p>
            <a:pPr marL="295275" lvl="1" indent="-285750">
              <a:lnSpc>
                <a:spcPct val="150000"/>
              </a:lnSpc>
            </a:pPr>
            <a:r>
              <a:rPr lang="en-US" altLang="zh-CN" dirty="0"/>
              <a:t>Example: </a:t>
            </a:r>
            <a:r>
              <a:rPr lang="en-US" altLang="zh-CN" dirty="0" err="1"/>
              <a:t>years_college</a:t>
            </a:r>
            <a:r>
              <a:rPr lang="en-US" altLang="zh-CN" dirty="0"/>
              <a:t>:</a:t>
            </a:r>
          </a:p>
          <a:p>
            <a:pPr marL="9525" lvl="1" indent="0">
              <a:lnSpc>
                <a:spcPct val="100000"/>
              </a:lnSpc>
              <a:buNone/>
            </a:pPr>
            <a:endParaRPr lang="en-US" altLang="zh-CN" b="1" dirty="0"/>
          </a:p>
          <a:p>
            <a:pPr marL="9525" lvl="1" indent="0">
              <a:lnSpc>
                <a:spcPct val="100000"/>
              </a:lnSpc>
              <a:buNone/>
            </a:pPr>
            <a:r>
              <a:rPr lang="en-US" altLang="zh-CN" b="1" dirty="0"/>
              <a:t>One-Hot Encoding</a:t>
            </a:r>
          </a:p>
          <a:p>
            <a:pPr marL="295275" lvl="1" indent="-285750">
              <a:lnSpc>
                <a:spcPct val="100000"/>
              </a:lnSpc>
            </a:pPr>
            <a:r>
              <a:rPr lang="en-US" altLang="zh-CN" dirty="0"/>
              <a:t>Used for categorical features with no inherent order</a:t>
            </a:r>
          </a:p>
          <a:p>
            <a:pPr marL="295275" lvl="1" indent="-285750">
              <a:lnSpc>
                <a:spcPct val="100000"/>
              </a:lnSpc>
            </a:pPr>
            <a:r>
              <a:rPr lang="en-US" altLang="zh-CN" dirty="0"/>
              <a:t>Example: </a:t>
            </a:r>
            <a:r>
              <a:rPr lang="en-US" altLang="zh-CN" dirty="0" err="1"/>
              <a:t>job_ownership</a:t>
            </a:r>
            <a:endParaRPr lang="en-US" altLang="zh-CN" dirty="0"/>
          </a:p>
          <a:p>
            <a:pPr marL="569595" lvl="2" indent="-285750">
              <a:lnSpc>
                <a:spcPct val="100000"/>
              </a:lnSpc>
            </a:pPr>
            <a:r>
              <a:rPr lang="en-US" altLang="zh-CN" sz="1800" dirty="0"/>
              <a:t>unknown</a:t>
            </a:r>
          </a:p>
          <a:p>
            <a:pPr marL="569595" lvl="2" indent="-285750">
              <a:lnSpc>
                <a:spcPct val="100000"/>
              </a:lnSpc>
            </a:pPr>
            <a:r>
              <a:rPr lang="en-US" altLang="zh-CN" sz="1800" dirty="0"/>
              <a:t>nonprofit</a:t>
            </a:r>
          </a:p>
          <a:p>
            <a:pPr marL="569595" lvl="2" indent="-285750">
              <a:lnSpc>
                <a:spcPct val="100000"/>
              </a:lnSpc>
            </a:pPr>
            <a:r>
              <a:rPr lang="en-US" altLang="zh-CN" sz="1800" dirty="0"/>
              <a:t>private</a:t>
            </a:r>
          </a:p>
          <a:p>
            <a:pPr marL="569595" lvl="2" indent="-285750">
              <a:lnSpc>
                <a:spcPct val="100000"/>
              </a:lnSpc>
            </a:pPr>
            <a:r>
              <a:rPr lang="en-US" altLang="zh-CN" sz="1800" dirty="0"/>
              <a:t>public</a:t>
            </a:r>
          </a:p>
        </p:txBody>
      </p:sp>
      <p:pic>
        <p:nvPicPr>
          <p:cNvPr id="6" name="图形 5" descr="甘特图 纯色填充">
            <a:extLst>
              <a:ext uri="{FF2B5EF4-FFF2-40B4-BE49-F238E27FC236}">
                <a16:creationId xmlns:a16="http://schemas.microsoft.com/office/drawing/2014/main" id="{37EEC739-A0B4-5F6D-0ABC-111E72EB9B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3772" y="3454430"/>
            <a:ext cx="380789" cy="380789"/>
          </a:xfrm>
          <a:prstGeom prst="rect">
            <a:avLst/>
          </a:prstGeom>
        </p:spPr>
      </p:pic>
      <p:pic>
        <p:nvPicPr>
          <p:cNvPr id="13" name="图形 12" descr="上升趋势条形图 纯色填充">
            <a:extLst>
              <a:ext uri="{FF2B5EF4-FFF2-40B4-BE49-F238E27FC236}">
                <a16:creationId xmlns:a16="http://schemas.microsoft.com/office/drawing/2014/main" id="{FB4498B1-FFD9-6A23-DA66-AE03ED8378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3772" y="1934708"/>
            <a:ext cx="380790" cy="380790"/>
          </a:xfrm>
          <a:prstGeom prst="rect">
            <a:avLst/>
          </a:prstGeom>
        </p:spPr>
      </p:pic>
      <p:grpSp>
        <p:nvGrpSpPr>
          <p:cNvPr id="15" name="组合 14">
            <a:extLst>
              <a:ext uri="{FF2B5EF4-FFF2-40B4-BE49-F238E27FC236}">
                <a16:creationId xmlns:a16="http://schemas.microsoft.com/office/drawing/2014/main" id="{F4D7D02F-A50E-3BF6-50B2-E09153766CA3}"/>
              </a:ext>
            </a:extLst>
          </p:cNvPr>
          <p:cNvGrpSpPr/>
          <p:nvPr/>
        </p:nvGrpSpPr>
        <p:grpSpPr>
          <a:xfrm>
            <a:off x="1360600" y="3126852"/>
            <a:ext cx="5370833" cy="338554"/>
            <a:chOff x="1331104" y="3126852"/>
            <a:chExt cx="5370833" cy="338554"/>
          </a:xfrm>
        </p:grpSpPr>
        <p:sp>
          <p:nvSpPr>
            <p:cNvPr id="8" name="文本框 7">
              <a:extLst>
                <a:ext uri="{FF2B5EF4-FFF2-40B4-BE49-F238E27FC236}">
                  <a16:creationId xmlns:a16="http://schemas.microsoft.com/office/drawing/2014/main" id="{5AB7E409-3EF0-4033-EAAD-111735A65658}"/>
                </a:ext>
              </a:extLst>
            </p:cNvPr>
            <p:cNvSpPr txBox="1"/>
            <p:nvPr/>
          </p:nvSpPr>
          <p:spPr>
            <a:xfrm>
              <a:off x="2433229" y="3126852"/>
              <a:ext cx="962332" cy="338554"/>
            </a:xfrm>
            <a:prstGeom prst="rect">
              <a:avLst/>
            </a:prstGeom>
            <a:noFill/>
          </p:spPr>
          <p:txBody>
            <a:bodyPr wrap="square">
              <a:spAutoFit/>
            </a:bodyPr>
            <a:lstStyle/>
            <a:p>
              <a:pPr marL="569595" marR="0" lvl="2" indent="-285750" algn="l" defTabSz="914400" rtl="0" eaLnBrk="1" fontAlgn="auto" latinLnBrk="0" hangingPunct="1">
                <a:lnSpc>
                  <a:spcPct val="100000"/>
                </a:lnSpc>
                <a:spcBef>
                  <a:spcPts val="400"/>
                </a:spcBef>
                <a:spcAft>
                  <a:spcPts val="200"/>
                </a:spcAft>
                <a:buClr>
                  <a:srgbClr val="D34817">
                    <a:lumMod val="75000"/>
                  </a:srgbClr>
                </a:buClr>
                <a:buSzPct val="85000"/>
                <a:buFont typeface="Wingdings" pitchFamily="2" charset="2"/>
                <a:buChar char="§"/>
                <a:tabLst/>
                <a:defRPr/>
              </a:pPr>
              <a:r>
                <a:rPr lang="en-US" altLang="zh-CN" sz="1600" dirty="0">
                  <a:solidFill>
                    <a:prstClr val="black"/>
                  </a:solidFill>
                  <a:latin typeface="Rockwell" panose="02060603020205020403"/>
                </a:rPr>
                <a:t>1</a:t>
              </a:r>
              <a:endParaRPr kumimoji="0" lang="en-US" altLang="zh-CN" sz="1600" b="0" i="0" u="none" strike="noStrike" kern="1200" cap="none" spc="0" normalizeH="0" baseline="0" noProof="0" dirty="0">
                <a:ln>
                  <a:noFill/>
                </a:ln>
                <a:solidFill>
                  <a:prstClr val="black"/>
                </a:solidFill>
                <a:effectLst/>
                <a:uLnTx/>
                <a:uFillTx/>
                <a:latin typeface="Rockwell" panose="02060603020205020403"/>
                <a:cs typeface="+mn-cs"/>
              </a:endParaRPr>
            </a:p>
          </p:txBody>
        </p:sp>
        <p:sp>
          <p:nvSpPr>
            <p:cNvPr id="9" name="文本框 8">
              <a:extLst>
                <a:ext uri="{FF2B5EF4-FFF2-40B4-BE49-F238E27FC236}">
                  <a16:creationId xmlns:a16="http://schemas.microsoft.com/office/drawing/2014/main" id="{10E6BF31-AACC-A273-CEAA-8A7E92570F97}"/>
                </a:ext>
              </a:extLst>
            </p:cNvPr>
            <p:cNvSpPr txBox="1"/>
            <p:nvPr/>
          </p:nvSpPr>
          <p:spPr>
            <a:xfrm>
              <a:off x="3535354" y="3126852"/>
              <a:ext cx="962332" cy="338554"/>
            </a:xfrm>
            <a:prstGeom prst="rect">
              <a:avLst/>
            </a:prstGeom>
            <a:noFill/>
          </p:spPr>
          <p:txBody>
            <a:bodyPr wrap="square">
              <a:spAutoFit/>
            </a:bodyPr>
            <a:lstStyle/>
            <a:p>
              <a:pPr marL="569595" marR="0" lvl="2" indent="-285750" algn="l" defTabSz="914400" rtl="0" eaLnBrk="1" fontAlgn="auto" latinLnBrk="0" hangingPunct="1">
                <a:lnSpc>
                  <a:spcPct val="100000"/>
                </a:lnSpc>
                <a:spcBef>
                  <a:spcPts val="400"/>
                </a:spcBef>
                <a:spcAft>
                  <a:spcPts val="200"/>
                </a:spcAft>
                <a:buClr>
                  <a:srgbClr val="D34817">
                    <a:lumMod val="75000"/>
                  </a:srgbClr>
                </a:buClr>
                <a:buSzPct val="85000"/>
                <a:buFont typeface="Wingdings" pitchFamily="2" charset="2"/>
                <a:buChar char="§"/>
                <a:tabLst/>
                <a:defRPr/>
              </a:pPr>
              <a:r>
                <a:rPr lang="en-US" altLang="zh-CN" sz="1600" dirty="0">
                  <a:solidFill>
                    <a:prstClr val="black"/>
                  </a:solidFill>
                  <a:latin typeface="Rockwell" panose="02060603020205020403"/>
                </a:rPr>
                <a:t>2</a:t>
              </a:r>
              <a:endParaRPr kumimoji="0" lang="en-US" altLang="zh-CN" sz="1600" b="0" i="0" u="none" strike="noStrike" kern="1200" cap="none" spc="0" normalizeH="0" baseline="0" noProof="0" dirty="0">
                <a:ln>
                  <a:noFill/>
                </a:ln>
                <a:solidFill>
                  <a:prstClr val="black"/>
                </a:solidFill>
                <a:effectLst/>
                <a:uLnTx/>
                <a:uFillTx/>
                <a:latin typeface="Rockwell" panose="02060603020205020403"/>
                <a:cs typeface="+mn-cs"/>
              </a:endParaRPr>
            </a:p>
          </p:txBody>
        </p:sp>
        <p:sp>
          <p:nvSpPr>
            <p:cNvPr id="10" name="文本框 9">
              <a:extLst>
                <a:ext uri="{FF2B5EF4-FFF2-40B4-BE49-F238E27FC236}">
                  <a16:creationId xmlns:a16="http://schemas.microsoft.com/office/drawing/2014/main" id="{C2BFF880-CAFD-C3F4-61C1-A3107F455CBC}"/>
                </a:ext>
              </a:extLst>
            </p:cNvPr>
            <p:cNvSpPr txBox="1"/>
            <p:nvPr/>
          </p:nvSpPr>
          <p:spPr>
            <a:xfrm>
              <a:off x="4637479" y="3126852"/>
              <a:ext cx="962332" cy="338554"/>
            </a:xfrm>
            <a:prstGeom prst="rect">
              <a:avLst/>
            </a:prstGeom>
            <a:noFill/>
          </p:spPr>
          <p:txBody>
            <a:bodyPr wrap="square">
              <a:spAutoFit/>
            </a:bodyPr>
            <a:lstStyle/>
            <a:p>
              <a:pPr marL="569595" marR="0" lvl="2" indent="-285750" algn="l" defTabSz="914400" rtl="0" eaLnBrk="1" fontAlgn="auto" latinLnBrk="0" hangingPunct="1">
                <a:lnSpc>
                  <a:spcPct val="100000"/>
                </a:lnSpc>
                <a:spcBef>
                  <a:spcPts val="400"/>
                </a:spcBef>
                <a:spcAft>
                  <a:spcPts val="200"/>
                </a:spcAft>
                <a:buClr>
                  <a:srgbClr val="D34817">
                    <a:lumMod val="75000"/>
                  </a:srgbClr>
                </a:buClr>
                <a:buSzPct val="85000"/>
                <a:buFont typeface="Wingdings" pitchFamily="2" charset="2"/>
                <a:buChar char="§"/>
                <a:tabLst/>
                <a:defRPr/>
              </a:pPr>
              <a:r>
                <a:rPr lang="en-US" altLang="zh-CN" sz="1600" dirty="0">
                  <a:solidFill>
                    <a:prstClr val="black"/>
                  </a:solidFill>
                  <a:latin typeface="Rockwell" panose="02060603020205020403"/>
                </a:rPr>
                <a:t>3</a:t>
              </a:r>
              <a:endParaRPr kumimoji="0" lang="en-US" altLang="zh-CN" sz="1600" b="0" i="0" u="none" strike="noStrike" kern="1200" cap="none" spc="0" normalizeH="0" baseline="0" noProof="0" dirty="0">
                <a:ln>
                  <a:noFill/>
                </a:ln>
                <a:solidFill>
                  <a:prstClr val="black"/>
                </a:solidFill>
                <a:effectLst/>
                <a:uLnTx/>
                <a:uFillTx/>
                <a:latin typeface="Rockwell" panose="02060603020205020403"/>
                <a:cs typeface="+mn-cs"/>
              </a:endParaRPr>
            </a:p>
          </p:txBody>
        </p:sp>
        <p:sp>
          <p:nvSpPr>
            <p:cNvPr id="11" name="文本框 10">
              <a:extLst>
                <a:ext uri="{FF2B5EF4-FFF2-40B4-BE49-F238E27FC236}">
                  <a16:creationId xmlns:a16="http://schemas.microsoft.com/office/drawing/2014/main" id="{EA9F0531-F3D6-809D-BF01-9BECC890EC49}"/>
                </a:ext>
              </a:extLst>
            </p:cNvPr>
            <p:cNvSpPr txBox="1"/>
            <p:nvPr/>
          </p:nvSpPr>
          <p:spPr>
            <a:xfrm>
              <a:off x="5739605" y="3126852"/>
              <a:ext cx="962332" cy="338554"/>
            </a:xfrm>
            <a:prstGeom prst="rect">
              <a:avLst/>
            </a:prstGeom>
            <a:noFill/>
          </p:spPr>
          <p:txBody>
            <a:bodyPr wrap="square">
              <a:spAutoFit/>
            </a:bodyPr>
            <a:lstStyle/>
            <a:p>
              <a:pPr marL="569595" marR="0" lvl="2" indent="-285750" algn="l" defTabSz="914400" rtl="0" eaLnBrk="1" fontAlgn="auto" latinLnBrk="0" hangingPunct="1">
                <a:lnSpc>
                  <a:spcPct val="100000"/>
                </a:lnSpc>
                <a:spcBef>
                  <a:spcPts val="400"/>
                </a:spcBef>
                <a:spcAft>
                  <a:spcPts val="200"/>
                </a:spcAft>
                <a:buClr>
                  <a:srgbClr val="D34817">
                    <a:lumMod val="75000"/>
                  </a:srgbClr>
                </a:buClr>
                <a:buSzPct val="85000"/>
                <a:buFont typeface="Wingdings" pitchFamily="2" charset="2"/>
                <a:buChar char="§"/>
                <a:tabLst/>
                <a:defRPr/>
              </a:pPr>
              <a:r>
                <a:rPr lang="en-US" altLang="zh-CN" sz="1600" dirty="0">
                  <a:solidFill>
                    <a:prstClr val="black"/>
                  </a:solidFill>
                  <a:latin typeface="Rockwell" panose="02060603020205020403"/>
                </a:rPr>
                <a:t>4</a:t>
              </a:r>
              <a:endParaRPr kumimoji="0" lang="en-US" altLang="zh-CN" sz="1600" b="0" i="0" u="none" strike="noStrike" kern="1200" cap="none" spc="0" normalizeH="0" baseline="0" noProof="0" dirty="0">
                <a:ln>
                  <a:noFill/>
                </a:ln>
                <a:solidFill>
                  <a:prstClr val="black"/>
                </a:solidFill>
                <a:effectLst/>
                <a:uLnTx/>
                <a:uFillTx/>
                <a:latin typeface="Rockwell" panose="02060603020205020403"/>
                <a:cs typeface="+mn-cs"/>
              </a:endParaRPr>
            </a:p>
          </p:txBody>
        </p:sp>
        <p:sp>
          <p:nvSpPr>
            <p:cNvPr id="14" name="文本框 13">
              <a:extLst>
                <a:ext uri="{FF2B5EF4-FFF2-40B4-BE49-F238E27FC236}">
                  <a16:creationId xmlns:a16="http://schemas.microsoft.com/office/drawing/2014/main" id="{540FF7BF-17D3-2AE6-E8D4-2067ED632D03}"/>
                </a:ext>
              </a:extLst>
            </p:cNvPr>
            <p:cNvSpPr txBox="1"/>
            <p:nvPr/>
          </p:nvSpPr>
          <p:spPr>
            <a:xfrm>
              <a:off x="1331104" y="3126852"/>
              <a:ext cx="962332" cy="338554"/>
            </a:xfrm>
            <a:prstGeom prst="rect">
              <a:avLst/>
            </a:prstGeom>
            <a:noFill/>
          </p:spPr>
          <p:txBody>
            <a:bodyPr wrap="square">
              <a:spAutoFit/>
            </a:bodyPr>
            <a:lstStyle/>
            <a:p>
              <a:pPr marL="569595" marR="0" lvl="2" indent="-285750" algn="l" defTabSz="914400" rtl="0" eaLnBrk="1" fontAlgn="auto" latinLnBrk="0" hangingPunct="1">
                <a:lnSpc>
                  <a:spcPct val="100000"/>
                </a:lnSpc>
                <a:spcBef>
                  <a:spcPts val="400"/>
                </a:spcBef>
                <a:spcAft>
                  <a:spcPts val="200"/>
                </a:spcAft>
                <a:buClr>
                  <a:srgbClr val="D34817">
                    <a:lumMod val="75000"/>
                  </a:srgbClr>
                </a:buClr>
                <a:buSzPct val="85000"/>
                <a:buFont typeface="Wingdings" pitchFamily="2" charset="2"/>
                <a:buChar char="§"/>
                <a:tabLst/>
                <a:defRPr/>
              </a:pPr>
              <a:r>
                <a:rPr kumimoji="0" lang="en-US" altLang="zh-CN" sz="1600" b="0" i="0" u="none" strike="noStrike" kern="1200" cap="none" spc="0" normalizeH="0" baseline="0" noProof="0" dirty="0">
                  <a:ln>
                    <a:noFill/>
                  </a:ln>
                  <a:solidFill>
                    <a:prstClr val="black"/>
                  </a:solidFill>
                  <a:effectLst/>
                  <a:uLnTx/>
                  <a:uFillTx/>
                  <a:latin typeface="Rockwell" panose="02060603020205020403"/>
                  <a:cs typeface="+mn-cs"/>
                </a:rPr>
                <a:t>0</a:t>
              </a:r>
            </a:p>
          </p:txBody>
        </p:sp>
      </p:grpSp>
    </p:spTree>
    <p:extLst>
      <p:ext uri="{BB962C8B-B14F-4D97-AF65-F5344CB8AC3E}">
        <p14:creationId xmlns:p14="http://schemas.microsoft.com/office/powerpoint/2010/main" val="250290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B93AC-9D97-006E-7F1A-8647C7D8065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B6A58A8-CF5A-DF95-572A-865B715C79E9}"/>
              </a:ext>
            </a:extLst>
          </p:cNvPr>
          <p:cNvSpPr>
            <a:spLocks noGrp="1"/>
          </p:cNvSpPr>
          <p:nvPr>
            <p:ph type="title"/>
          </p:nvPr>
        </p:nvSpPr>
        <p:spPr>
          <a:xfrm>
            <a:off x="979487" y="586958"/>
            <a:ext cx="10058400" cy="1609344"/>
          </a:xfrm>
        </p:spPr>
        <p:txBody>
          <a:bodyPr/>
          <a:lstStyle/>
          <a:p>
            <a:r>
              <a:rPr kumimoji="1" lang="en-US" altLang="zh-CN" dirty="0"/>
              <a:t>Preprocessing</a:t>
            </a:r>
            <a:endParaRPr kumimoji="1" lang="zh-CN" altLang="en-US" dirty="0"/>
          </a:p>
        </p:txBody>
      </p:sp>
      <p:sp>
        <p:nvSpPr>
          <p:cNvPr id="3" name="内容占位符 2">
            <a:extLst>
              <a:ext uri="{FF2B5EF4-FFF2-40B4-BE49-F238E27FC236}">
                <a16:creationId xmlns:a16="http://schemas.microsoft.com/office/drawing/2014/main" id="{B7FBD12F-DAD5-7DD8-33C0-268E8CDBE6E1}"/>
              </a:ext>
            </a:extLst>
          </p:cNvPr>
          <p:cNvSpPr>
            <a:spLocks noGrp="1"/>
          </p:cNvSpPr>
          <p:nvPr>
            <p:ph idx="1"/>
          </p:nvPr>
        </p:nvSpPr>
        <p:spPr>
          <a:xfrm>
            <a:off x="1026192" y="1949456"/>
            <a:ext cx="9805208" cy="4231142"/>
          </a:xfrm>
        </p:spPr>
        <p:txBody>
          <a:bodyPr>
            <a:normAutofit/>
          </a:bodyPr>
          <a:lstStyle/>
          <a:p>
            <a:pPr>
              <a:lnSpc>
                <a:spcPct val="100000"/>
              </a:lnSpc>
              <a:buFont typeface="Arial" panose="020B0604020202020204" pitchFamily="34" charset="0"/>
              <a:buChar char="•"/>
            </a:pPr>
            <a:r>
              <a:rPr lang="en-US" altLang="zh-CN" b="1" dirty="0"/>
              <a:t>Before Preprocessing</a:t>
            </a:r>
            <a:endParaRPr lang="en-US" altLang="zh-CN" dirty="0"/>
          </a:p>
          <a:p>
            <a:pPr lvl="1">
              <a:lnSpc>
                <a:spcPct val="100000"/>
              </a:lnSpc>
              <a:buFont typeface="Arial" panose="020B0604020202020204" pitchFamily="34" charset="0"/>
              <a:buChar char="•"/>
            </a:pPr>
            <a:r>
              <a:rPr lang="en-US" altLang="zh-CN" dirty="0"/>
              <a:t>27 features</a:t>
            </a:r>
          </a:p>
          <a:p>
            <a:pPr>
              <a:lnSpc>
                <a:spcPct val="100000"/>
              </a:lnSpc>
              <a:buFont typeface="Arial" panose="020B0604020202020204" pitchFamily="34" charset="0"/>
              <a:buChar char="•"/>
            </a:pPr>
            <a:r>
              <a:rPr lang="en-US" altLang="zh-CN" b="1" dirty="0"/>
              <a:t>After Preprocessing</a:t>
            </a:r>
            <a:endParaRPr lang="en-US" altLang="zh-CN" dirty="0"/>
          </a:p>
          <a:p>
            <a:pPr lvl="1">
              <a:lnSpc>
                <a:spcPct val="100000"/>
              </a:lnSpc>
              <a:buFont typeface="Arial" panose="020B0604020202020204" pitchFamily="34" charset="0"/>
              <a:buChar char="•"/>
            </a:pPr>
            <a:r>
              <a:rPr lang="en-US" altLang="zh-CN" dirty="0"/>
              <a:t>60 features (one-hot encoding expansion)</a:t>
            </a:r>
          </a:p>
          <a:p>
            <a:pPr>
              <a:lnSpc>
                <a:spcPct val="100000"/>
              </a:lnSpc>
            </a:pPr>
            <a:r>
              <a:rPr lang="en-US" altLang="zh-CN" b="1" dirty="0"/>
              <a:t>Final Training Dataset</a:t>
            </a:r>
            <a:endParaRPr lang="en-US" altLang="zh-CN" dirty="0"/>
          </a:p>
          <a:p>
            <a:pPr lvl="1">
              <a:lnSpc>
                <a:spcPct val="100000"/>
              </a:lnSpc>
              <a:buFont typeface="Arial" panose="020B0604020202020204" pitchFamily="34" charset="0"/>
              <a:buChar char="•"/>
            </a:pPr>
            <a:r>
              <a:rPr lang="en-US" altLang="zh-CN" dirty="0"/>
              <a:t>Contains 2922 data points with 60 features</a:t>
            </a:r>
          </a:p>
        </p:txBody>
      </p:sp>
    </p:spTree>
    <p:extLst>
      <p:ext uri="{BB962C8B-B14F-4D97-AF65-F5344CB8AC3E}">
        <p14:creationId xmlns:p14="http://schemas.microsoft.com/office/powerpoint/2010/main" val="466328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木材纹理</Template>
  <TotalTime>5420</TotalTime>
  <Words>1050</Words>
  <Application>Microsoft Macintosh PowerPoint</Application>
  <PresentationFormat>宽屏</PresentationFormat>
  <Paragraphs>123</Paragraphs>
  <Slides>10</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等线</vt:lpstr>
      <vt:lpstr>Arial</vt:lpstr>
      <vt:lpstr>Calibri</vt:lpstr>
      <vt:lpstr>Rockwell</vt:lpstr>
      <vt:lpstr>Rockwell Condensed</vt:lpstr>
      <vt:lpstr>Rockwell Extra Bold</vt:lpstr>
      <vt:lpstr>Wingdings</vt:lpstr>
      <vt:lpstr>木材纹理</vt:lpstr>
      <vt:lpstr>Key Resume Attributes Impacting Job Callbacks</vt:lpstr>
      <vt:lpstr>Intro</vt:lpstr>
      <vt:lpstr>Visualization 1 (Heatmap)</vt:lpstr>
      <vt:lpstr>VISUALIZATION 2 (Histogram)</vt:lpstr>
      <vt:lpstr>Visualization 3 (Pie chart)</vt:lpstr>
      <vt:lpstr>Splitting</vt:lpstr>
      <vt:lpstr>preprocessing</vt:lpstr>
      <vt:lpstr>Feature ENCODING</vt:lpstr>
      <vt:lpstr>Preprocessing</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 Kejing</dc:creator>
  <cp:lastModifiedBy>Yan, Kejing</cp:lastModifiedBy>
  <cp:revision>10</cp:revision>
  <dcterms:created xsi:type="dcterms:W3CDTF">2024-10-14T19:39:56Z</dcterms:created>
  <dcterms:modified xsi:type="dcterms:W3CDTF">2024-10-21T13:49:18Z</dcterms:modified>
</cp:coreProperties>
</file>