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80" r:id="rId5"/>
    <p:sldId id="260" r:id="rId6"/>
    <p:sldId id="292" r:id="rId7"/>
    <p:sldId id="259" r:id="rId8"/>
    <p:sldId id="261" r:id="rId9"/>
    <p:sldId id="266" r:id="rId10"/>
    <p:sldId id="265" r:id="rId11"/>
    <p:sldId id="286" r:id="rId12"/>
    <p:sldId id="287" r:id="rId13"/>
    <p:sldId id="279" r:id="rId14"/>
    <p:sldId id="262" r:id="rId15"/>
    <p:sldId id="285" r:id="rId16"/>
    <p:sldId id="264" r:id="rId17"/>
    <p:sldId id="267" r:id="rId18"/>
    <p:sldId id="273" r:id="rId19"/>
    <p:sldId id="269" r:id="rId20"/>
    <p:sldId id="288" r:id="rId21"/>
    <p:sldId id="289" r:id="rId22"/>
    <p:sldId id="290" r:id="rId23"/>
    <p:sldId id="272" r:id="rId24"/>
    <p:sldId id="274" r:id="rId25"/>
    <p:sldId id="275" r:id="rId26"/>
    <p:sldId id="276" r:id="rId27"/>
    <p:sldId id="277" r:id="rId28"/>
    <p:sldId id="278" r:id="rId29"/>
    <p:sldId id="281" r:id="rId30"/>
    <p:sldId id="282" r:id="rId31"/>
    <p:sldId id="291" r:id="rId32"/>
    <p:sldId id="28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>
        <p:scale>
          <a:sx n="100" d="100"/>
          <a:sy n="100" d="100"/>
        </p:scale>
        <p:origin x="-702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6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“精灵守卫”立项演示</a:t>
            </a:r>
            <a:endParaRPr lang="zh-CN" altLang="en-US" sz="6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冰河工作室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战舰组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71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用户群定位分析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/>
              <a:t>女性</a:t>
            </a:r>
            <a:r>
              <a:rPr lang="zh-CN" altLang="en-US" sz="2000" dirty="0" smtClean="0"/>
              <a:t>用户喜欢快节奏，美观，单次使用时间短的产品。</a:t>
            </a:r>
            <a:endParaRPr lang="en-US" altLang="zh-CN" sz="2000" dirty="0" smtClean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男性用户喜欢策略型强，思考深度深，竞技性强，</a:t>
            </a:r>
            <a:r>
              <a:rPr lang="zh-CN" altLang="en-US" sz="2000" dirty="0" smtClean="0">
                <a:solidFill>
                  <a:srgbClr val="FF0000"/>
                </a:solidFill>
              </a:rPr>
              <a:t>女性用户多</a:t>
            </a:r>
            <a:r>
              <a:rPr lang="zh-CN" altLang="en-US" sz="2000" dirty="0" smtClean="0"/>
              <a:t>的产品。</a:t>
            </a:r>
            <a:endParaRPr lang="en-US" altLang="zh-CN" sz="2000" dirty="0" smtClean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年轻人喜欢打发碎片时间，清新快捷，操作方便的产品。</a:t>
            </a:r>
            <a:endParaRPr lang="en-US" altLang="zh-CN" sz="2000" dirty="0" smtClean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结合以上需求，产品根据以上用户需求定位而具体制作功能。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497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同类产品竞析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467544" y="1277070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保卫萝卜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>
          <a:xfrm>
            <a:off x="467544" y="1901230"/>
            <a:ext cx="4040188" cy="42431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画风清新，风格很贱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节奏明快且单一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操作简单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培养单一化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关卡碎片时间利用率高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关卡反复利用率低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怪物</a:t>
            </a:r>
            <a:r>
              <a:rPr lang="zh-CN" altLang="en-US" sz="2000" dirty="0"/>
              <a:t>形象</a:t>
            </a:r>
            <a:r>
              <a:rPr lang="zh-CN" altLang="en-US" sz="2000" dirty="0" smtClean="0"/>
              <a:t>没有明确指向性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付</a:t>
            </a:r>
            <a:r>
              <a:rPr lang="zh-CN" altLang="en-US" sz="2000" dirty="0" smtClean="0"/>
              <a:t>费模式以用户购买产品本身为主体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3"/>
          </p:nvPr>
        </p:nvSpPr>
        <p:spPr>
          <a:xfrm>
            <a:off x="4715747" y="1277070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精灵守卫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4"/>
          </p:nvPr>
        </p:nvSpPr>
        <p:spPr>
          <a:xfrm>
            <a:off x="4644008" y="1844824"/>
            <a:ext cx="4041775" cy="42431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画风清新，风格很贱</a:t>
            </a:r>
            <a:r>
              <a:rPr lang="zh-CN" altLang="en-US" sz="2000" dirty="0" smtClean="0">
                <a:solidFill>
                  <a:srgbClr val="FF0000"/>
                </a:solidFill>
              </a:rPr>
              <a:t>且很萌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节奏明快且变化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</a:rPr>
              <a:t>操作没萝卜简单</a:t>
            </a:r>
            <a:r>
              <a:rPr lang="zh-CN" altLang="en-US" sz="2000" dirty="0" smtClean="0"/>
              <a:t>，理解成本区别</a:t>
            </a:r>
            <a:r>
              <a:rPr lang="zh-CN" altLang="en-US" sz="2000" dirty="0"/>
              <a:t>不大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培养</a:t>
            </a:r>
            <a:r>
              <a:rPr lang="zh-CN" altLang="en-US" sz="2000" dirty="0" smtClean="0">
                <a:solidFill>
                  <a:srgbClr val="FF0000"/>
                </a:solidFill>
              </a:rPr>
              <a:t>多元化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关卡</a:t>
            </a:r>
            <a:r>
              <a:rPr lang="zh-CN" altLang="en-US" sz="2000" dirty="0" smtClean="0">
                <a:solidFill>
                  <a:srgbClr val="0070C0"/>
                </a:solidFill>
              </a:rPr>
              <a:t>碎片时间利用率不如萝卜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关卡</a:t>
            </a:r>
            <a:r>
              <a:rPr lang="zh-CN" altLang="en-US" sz="2000" dirty="0" smtClean="0">
                <a:solidFill>
                  <a:srgbClr val="FF0000"/>
                </a:solidFill>
              </a:rPr>
              <a:t>反复利用率高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怪物及塔形象</a:t>
            </a:r>
            <a:r>
              <a:rPr lang="zh-CN" altLang="en-US" sz="2000" dirty="0" smtClean="0">
                <a:solidFill>
                  <a:srgbClr val="FF0000"/>
                </a:solidFill>
              </a:rPr>
              <a:t>指向性明确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付</a:t>
            </a:r>
            <a:r>
              <a:rPr lang="zh-CN" altLang="en-US" sz="2000" dirty="0" smtClean="0"/>
              <a:t>费</a:t>
            </a:r>
            <a:r>
              <a:rPr lang="zh-CN" altLang="en-US" sz="2000" dirty="0" smtClean="0">
                <a:solidFill>
                  <a:srgbClr val="FF0000"/>
                </a:solidFill>
              </a:rPr>
              <a:t>深度及宽度大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00947" y="1628800"/>
            <a:ext cx="8229600" cy="576064"/>
          </a:xfrm>
          <a:prstGeom prst="rect">
            <a:avLst/>
          </a:prstGeom>
        </p:spPr>
        <p:txBody>
          <a:bodyPr rIns="91440" anchor="b">
            <a:normAutofit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69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塔防三国志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 smtClean="0"/>
              <a:t>世界观明确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卡</a:t>
            </a:r>
            <a:r>
              <a:rPr lang="zh-CN" altLang="en-US" sz="1800" dirty="0" smtClean="0"/>
              <a:t>牌及卡牌装备为该游戏的唯一追求点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塔</a:t>
            </a:r>
            <a:r>
              <a:rPr lang="zh-CN" altLang="en-US" sz="1800" dirty="0" smtClean="0"/>
              <a:t>防玩法自由度低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卡</a:t>
            </a:r>
            <a:r>
              <a:rPr lang="zh-CN" altLang="en-US" sz="1800" dirty="0" smtClean="0"/>
              <a:t>牌搭配玩法单一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技能使用率高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培养方式复杂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经济系统为开放式获取方式，人民币可获取一切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瓶颈期扩展玩法较少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PVP</a:t>
            </a:r>
            <a:r>
              <a:rPr lang="zh-CN" altLang="en-US" sz="1800" dirty="0" smtClean="0"/>
              <a:t>玩法单一</a:t>
            </a:r>
            <a:endParaRPr lang="en-US" altLang="zh-CN" sz="1800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精灵守卫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70C0"/>
                </a:solidFill>
              </a:rPr>
              <a:t>世界观不如塔防三国志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塔、卡牌、装备、技能</a:t>
            </a:r>
            <a:r>
              <a:rPr lang="zh-CN" altLang="en-US" sz="1800" dirty="0" smtClean="0">
                <a:solidFill>
                  <a:srgbClr val="FF0000"/>
                </a:solidFill>
              </a:rPr>
              <a:t>等多元化追求点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/>
              <a:t>塔</a:t>
            </a:r>
            <a:r>
              <a:rPr lang="zh-CN" altLang="en-US" sz="1800" dirty="0" smtClean="0"/>
              <a:t>防玩法</a:t>
            </a:r>
            <a:r>
              <a:rPr lang="zh-CN" altLang="en-US" sz="1800" dirty="0" smtClean="0">
                <a:solidFill>
                  <a:srgbClr val="FF0000"/>
                </a:solidFill>
              </a:rPr>
              <a:t>自由度高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/>
              <a:t>卡</a:t>
            </a:r>
            <a:r>
              <a:rPr lang="zh-CN" altLang="en-US" sz="1800" dirty="0" smtClean="0"/>
              <a:t>牌搭配玩法丰富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技能为补刀，使用率低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培养方式</a:t>
            </a:r>
            <a:r>
              <a:rPr lang="zh-CN" altLang="en-US" sz="1800" dirty="0" smtClean="0">
                <a:solidFill>
                  <a:srgbClr val="FF0000"/>
                </a:solidFill>
              </a:rPr>
              <a:t>简单明了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经济系统为紧缩性经济，给予用户双重货币追求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瓶颈期玩法元素多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PVP</a:t>
            </a:r>
            <a:r>
              <a:rPr lang="zh-CN" altLang="en-US" sz="1800" dirty="0" smtClean="0">
                <a:solidFill>
                  <a:srgbClr val="FF0000"/>
                </a:solidFill>
              </a:rPr>
              <a:t>在线、离线</a:t>
            </a:r>
            <a:r>
              <a:rPr lang="zh-CN" altLang="en-US" sz="1800" dirty="0" smtClean="0"/>
              <a:t>不同模式，玩法</a:t>
            </a:r>
            <a:r>
              <a:rPr lang="zh-CN" altLang="en-US" sz="1800" dirty="0" smtClean="0">
                <a:solidFill>
                  <a:srgbClr val="FF0000"/>
                </a:solidFill>
              </a:rPr>
              <a:t>多元化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18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09600" y="405936"/>
            <a:ext cx="8229600" cy="100684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zh-CN" altLang="en-US" dirty="0" smtClean="0"/>
              <a:t>同类产品竞析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6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产品整体策略方向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/>
              <a:t>通过画面及前期引导的设计，吸引女性及小白用户。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快速的使用户通过塔防玩法的教学期，逐渐的给予用户目标设定。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展开推广策略，以女性用户居多的噱头去吸引男性用户。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扩展尚未开放或逐渐开放的塔防策略、卡牌策略、侵略性玩法及核心付费点的深度。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扩展交互性的产品内容，如男性帮助女性等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通过交互性玩法扩展付费宽度，拉动付费深度及活跃性。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endParaRPr lang="en-US" altLang="zh-CN" sz="2000" dirty="0" smtClean="0"/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30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en-US" altLang="zh-CN" sz="2000" dirty="0" smtClean="0"/>
              <a:t>1+X</a:t>
            </a:r>
            <a:r>
              <a:rPr lang="zh-CN" altLang="en-US" sz="2000" dirty="0" smtClean="0"/>
              <a:t>的设计模式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为塔</a:t>
            </a:r>
            <a:r>
              <a:rPr lang="zh-CN" altLang="en-US" sz="2000" dirty="0"/>
              <a:t>防</a:t>
            </a:r>
            <a:r>
              <a:rPr lang="zh-CN" altLang="en-US" sz="2000" dirty="0" smtClean="0"/>
              <a:t>模式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en-US" altLang="zh-CN" sz="2000" dirty="0" smtClean="0"/>
              <a:t>X</a:t>
            </a:r>
            <a:r>
              <a:rPr lang="zh-CN" altLang="en-US" sz="2000" dirty="0" smtClean="0"/>
              <a:t>为卡</a:t>
            </a:r>
            <a:r>
              <a:rPr lang="zh-CN" altLang="en-US" sz="2000" dirty="0"/>
              <a:t>牌</a:t>
            </a:r>
            <a:r>
              <a:rPr lang="zh-CN" altLang="en-US" sz="2000" dirty="0" smtClean="0"/>
              <a:t>模式，卡</a:t>
            </a:r>
            <a:r>
              <a:rPr lang="zh-CN" altLang="en-US" sz="2000" dirty="0"/>
              <a:t>牌与卡牌的搭配，卡牌与塔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搭配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zh-CN" altLang="en-US" sz="2000" dirty="0" smtClean="0"/>
              <a:t>战斗节奏性大于策略性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zh-CN" altLang="en-US" sz="2000" dirty="0" smtClean="0"/>
              <a:t>操作简单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en-US" altLang="zh-CN" sz="2000" dirty="0" smtClean="0"/>
              <a:t>PVE</a:t>
            </a:r>
            <a:r>
              <a:rPr lang="zh-CN" altLang="en-US" sz="2000" dirty="0" smtClean="0"/>
              <a:t>抓怪，</a:t>
            </a:r>
            <a:r>
              <a:rPr lang="en-US" altLang="zh-CN" sz="2000" dirty="0" smtClean="0"/>
              <a:t>PVP</a:t>
            </a:r>
            <a:r>
              <a:rPr lang="zh-CN" altLang="en-US" sz="2000" dirty="0" smtClean="0"/>
              <a:t>用怪战斗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zh-CN" altLang="en-US" sz="2000" dirty="0" smtClean="0"/>
              <a:t>惊喜性元素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zh-CN" altLang="en-US" sz="2000" dirty="0" smtClean="0"/>
              <a:t>男帮女玩法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endParaRPr lang="en-US" altLang="zh-CN" sz="2000" dirty="0" smtClean="0"/>
          </a:p>
          <a:p>
            <a:pPr>
              <a:lnSpc>
                <a:spcPct val="18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651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产品吸引点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画面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简单的上手节奏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轻度的系统玩法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塔的逐级变化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伙伴增加塔攻击</a:t>
            </a:r>
            <a:r>
              <a:rPr lang="en-US" altLang="zh-CN" sz="2000" dirty="0" smtClean="0"/>
              <a:t>BUFF</a:t>
            </a:r>
            <a:r>
              <a:rPr lang="zh-CN" altLang="en-US" sz="2000" dirty="0" smtClean="0"/>
              <a:t>的亮点玩法前期展现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难度曲线的波动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整体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童话故事人物的收集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PVE</a:t>
            </a:r>
            <a:r>
              <a:rPr lang="zh-CN" altLang="en-US" dirty="0">
                <a:solidFill>
                  <a:srgbClr val="FF0000"/>
                </a:solidFill>
              </a:rPr>
              <a:t>玩法获得的东西在</a:t>
            </a:r>
            <a:r>
              <a:rPr lang="en-US" altLang="zh-CN" dirty="0">
                <a:solidFill>
                  <a:srgbClr val="FF0000"/>
                </a:solidFill>
              </a:rPr>
              <a:t>PVP</a:t>
            </a:r>
            <a:r>
              <a:rPr lang="zh-CN" altLang="en-US" dirty="0">
                <a:solidFill>
                  <a:srgbClr val="FF0000"/>
                </a:solidFill>
              </a:rPr>
              <a:t>上都可以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PVE</a:t>
            </a:r>
            <a:r>
              <a:rPr lang="zh-CN" altLang="en-US" dirty="0" smtClean="0"/>
              <a:t>关卡多目标的玩法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在线强交互的</a:t>
            </a:r>
            <a:r>
              <a:rPr lang="zh-CN" altLang="en-US" dirty="0">
                <a:solidFill>
                  <a:srgbClr val="FF0000"/>
                </a:solidFill>
              </a:rPr>
              <a:t>塔</a:t>
            </a:r>
            <a:r>
              <a:rPr lang="zh-CN" altLang="en-US" dirty="0" smtClean="0">
                <a:solidFill>
                  <a:srgbClr val="FF0000"/>
                </a:solidFill>
              </a:rPr>
              <a:t>防式</a:t>
            </a:r>
            <a:r>
              <a:rPr lang="en-US" altLang="zh-CN" dirty="0" smtClean="0">
                <a:solidFill>
                  <a:srgbClr val="FF0000"/>
                </a:solidFill>
              </a:rPr>
              <a:t>PVP</a:t>
            </a:r>
            <a:r>
              <a:rPr lang="zh-CN" altLang="en-US" dirty="0" smtClean="0">
                <a:solidFill>
                  <a:srgbClr val="FF0000"/>
                </a:solidFill>
              </a:rPr>
              <a:t>玩法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/>
              <a:t>离线弱交互的竞技式</a:t>
            </a:r>
            <a:r>
              <a:rPr lang="en-US" altLang="zh-CN" dirty="0" smtClean="0"/>
              <a:t>PVP</a:t>
            </a:r>
            <a:r>
              <a:rPr lang="zh-CN" altLang="en-US" dirty="0" smtClean="0"/>
              <a:t>玩法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65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产品故事背景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dirty="0" smtClean="0"/>
              <a:t>总体以拨乱反正为主题。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zh-CN" altLang="en-US" sz="2000" dirty="0" smtClean="0"/>
              <a:t>童话世界与精灵世界的时间轴崩塌在即。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zh-CN" altLang="en-US" sz="2000" dirty="0" smtClean="0"/>
              <a:t>无所不能的精灵王被困在童话世界中，维系两个世界的平衡。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zh-CN" altLang="en-US" sz="2000" dirty="0" smtClean="0"/>
              <a:t>暗夜精灵展开侵略战。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zh-CN" altLang="en-US" sz="2000" dirty="0" smtClean="0"/>
              <a:t>童话故事中的反面人物加入暗夜精灵的阵营，为了抓住童话故事中的主角们，改变自身的命运。</a:t>
            </a:r>
            <a:endParaRPr lang="en-US" altLang="zh-CN" sz="2000" dirty="0" smtClean="0"/>
          </a:p>
          <a:p>
            <a:pPr>
              <a:lnSpc>
                <a:spcPct val="180000"/>
              </a:lnSpc>
            </a:pPr>
            <a:r>
              <a:rPr lang="zh-CN" altLang="en-US" sz="2000" dirty="0" smtClean="0"/>
              <a:t>而光明精灵则保护这些童话故事中的主角们，并且等待两个世界的平衡达到一个维度时，精灵王回归。</a:t>
            </a:r>
            <a:endParaRPr lang="en-US" altLang="zh-CN" sz="2000" dirty="0" smtClean="0"/>
          </a:p>
          <a:p>
            <a:pPr marL="0" indent="0">
              <a:lnSpc>
                <a:spcPct val="18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061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3"/>
            <a:ext cx="9144000" cy="66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产品玩法引导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/>
              <a:t>关卡制造难度</a:t>
            </a:r>
            <a:endParaRPr lang="en-US" altLang="zh-CN" sz="2000" dirty="0" smtClean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功能缓解难度</a:t>
            </a:r>
            <a:endParaRPr lang="en-US" altLang="zh-CN" sz="2000" dirty="0" smtClean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线性开启功能</a:t>
            </a:r>
            <a:endParaRPr lang="en-US" altLang="zh-CN" sz="2000" dirty="0" smtClean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预告方式明确目标追求</a:t>
            </a:r>
            <a:endParaRPr lang="en-US" altLang="zh-CN" sz="2000" dirty="0" smtClean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关卡逐级开放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5132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产品付费策略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39000"/>
              </a:lnSpc>
            </a:pPr>
            <a:r>
              <a:rPr lang="zh-CN" altLang="en-US" sz="2000" dirty="0" smtClean="0"/>
              <a:t>人民币兑换成的金币</a:t>
            </a:r>
            <a:endParaRPr lang="en-US" altLang="zh-CN" sz="2000" dirty="0" smtClean="0"/>
          </a:p>
          <a:p>
            <a:pPr>
              <a:lnSpc>
                <a:spcPct val="239000"/>
              </a:lnSpc>
            </a:pPr>
            <a:r>
              <a:rPr lang="zh-CN" altLang="en-US" sz="2000" dirty="0" smtClean="0"/>
              <a:t>系统产出的银币</a:t>
            </a:r>
            <a:endParaRPr lang="en-US" altLang="zh-CN" sz="2000" dirty="0" smtClean="0"/>
          </a:p>
          <a:p>
            <a:pPr>
              <a:lnSpc>
                <a:spcPct val="239000"/>
              </a:lnSpc>
            </a:pPr>
            <a:r>
              <a:rPr lang="zh-CN" altLang="en-US" sz="2000" dirty="0" smtClean="0"/>
              <a:t>金币可获取伙伴、换取银币、购买人民币道具、购买时长</a:t>
            </a:r>
            <a:endParaRPr lang="en-US" altLang="zh-CN" sz="2000" dirty="0" smtClean="0"/>
          </a:p>
          <a:p>
            <a:pPr>
              <a:lnSpc>
                <a:spcPct val="239000"/>
              </a:lnSpc>
            </a:pPr>
            <a:r>
              <a:rPr lang="zh-CN" altLang="en-US" sz="2000" dirty="0" smtClean="0"/>
              <a:t>银币对战斗能力培养</a:t>
            </a:r>
            <a:endParaRPr lang="en-US" altLang="zh-CN" sz="2000" dirty="0" smtClean="0"/>
          </a:p>
          <a:p>
            <a:pPr>
              <a:lnSpc>
                <a:spcPct val="239000"/>
              </a:lnSpc>
            </a:pPr>
            <a:r>
              <a:rPr lang="zh-CN" altLang="en-US" sz="2000" dirty="0" smtClean="0"/>
              <a:t>紧缩型银币放出模式</a:t>
            </a:r>
            <a:endParaRPr lang="en-US" altLang="zh-CN" sz="2000" dirty="0" smtClean="0"/>
          </a:p>
          <a:p>
            <a:pPr>
              <a:lnSpc>
                <a:spcPct val="239000"/>
              </a:lnSpc>
            </a:pPr>
            <a:r>
              <a:rPr lang="zh-CN" altLang="en-US" sz="2000" dirty="0" smtClean="0"/>
              <a:t>获得购买权限的</a:t>
            </a:r>
            <a:r>
              <a:rPr lang="en-US" altLang="zh-CN" sz="2000" dirty="0" smtClean="0"/>
              <a:t>VIP</a:t>
            </a:r>
            <a:r>
              <a:rPr lang="zh-CN" altLang="en-US" sz="2000" dirty="0" smtClean="0"/>
              <a:t>策略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5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772400" cy="2731008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产品概述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90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产品付费模块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8229600" cy="15084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70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67544" y="260648"/>
            <a:ext cx="1471594" cy="6011882"/>
          </a:xfrm>
        </p:spPr>
        <p:txBody>
          <a:bodyPr/>
          <a:lstStyle/>
          <a:p>
            <a:r>
              <a:rPr lang="zh-CN" altLang="en-US" dirty="0" smtClean="0"/>
              <a:t>用户追求模块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64704"/>
            <a:ext cx="6288603" cy="44644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6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67544" y="260648"/>
            <a:ext cx="1471594" cy="6011882"/>
          </a:xfrm>
        </p:spPr>
        <p:txBody>
          <a:bodyPr/>
          <a:lstStyle/>
          <a:p>
            <a:r>
              <a:rPr lang="zh-CN" altLang="en-US" dirty="0" smtClean="0"/>
              <a:t>用户追求模块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6552728" cy="4280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0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产品付费引导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zh-CN" sz="1800" dirty="0"/>
              <a:t>缩短时</a:t>
            </a:r>
            <a:r>
              <a:rPr lang="zh-CN" altLang="zh-CN" sz="1800" dirty="0" smtClean="0"/>
              <a:t>长</a:t>
            </a:r>
            <a:r>
              <a:rPr lang="zh-CN" altLang="en-US" sz="1800" dirty="0" smtClean="0"/>
              <a:t>付费</a:t>
            </a:r>
            <a:r>
              <a:rPr lang="zh-CN" altLang="zh-CN" sz="1800" dirty="0" smtClean="0"/>
              <a:t>：</a:t>
            </a:r>
            <a:r>
              <a:rPr lang="zh-CN" altLang="en-US" sz="1800" dirty="0"/>
              <a:t>活力</a:t>
            </a:r>
            <a:r>
              <a:rPr lang="zh-CN" altLang="en-US" sz="1800" dirty="0" smtClean="0"/>
              <a:t>购买</a:t>
            </a:r>
            <a:endParaRPr lang="en-US" altLang="zh-CN" sz="1800" dirty="0" smtClean="0"/>
          </a:p>
          <a:p>
            <a:pPr>
              <a:lnSpc>
                <a:spcPct val="200000"/>
              </a:lnSpc>
            </a:pPr>
            <a:r>
              <a:rPr lang="zh-CN" altLang="zh-CN" sz="1800" dirty="0"/>
              <a:t>开启</a:t>
            </a:r>
            <a:r>
              <a:rPr lang="zh-CN" altLang="zh-CN" sz="1800" dirty="0" smtClean="0"/>
              <a:t>功能</a:t>
            </a:r>
            <a:r>
              <a:rPr lang="zh-CN" altLang="en-US" sz="1800" dirty="0"/>
              <a:t>付</a:t>
            </a:r>
            <a:r>
              <a:rPr lang="zh-CN" altLang="en-US" sz="1800" dirty="0" smtClean="0"/>
              <a:t>费：快速刷关卡、特殊副本门票等</a:t>
            </a:r>
            <a:endParaRPr lang="zh-CN" altLang="zh-CN" sz="1800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dirty="0"/>
              <a:t>放大</a:t>
            </a:r>
            <a:r>
              <a:rPr lang="zh-CN" altLang="zh-CN" sz="1800" dirty="0" smtClean="0"/>
              <a:t>体验</a:t>
            </a:r>
            <a:r>
              <a:rPr lang="zh-CN" altLang="en-US" sz="1800" dirty="0" smtClean="0"/>
              <a:t>付费</a:t>
            </a:r>
            <a:r>
              <a:rPr lang="zh-CN" altLang="zh-CN" sz="1800" dirty="0" smtClean="0"/>
              <a:t>：</a:t>
            </a:r>
            <a:r>
              <a:rPr lang="zh-CN" altLang="en-US" sz="1800" dirty="0" smtClean="0"/>
              <a:t>抽取更强卡牌，获取更多游戏币、</a:t>
            </a:r>
            <a:r>
              <a:rPr lang="en-US" altLang="zh-CN" sz="1800" dirty="0" smtClean="0"/>
              <a:t>VIP</a:t>
            </a:r>
            <a:r>
              <a:rPr lang="zh-CN" altLang="en-US" sz="1800" dirty="0" smtClean="0"/>
              <a:t>更多消费权限</a:t>
            </a:r>
            <a:endParaRPr lang="en-US" altLang="zh-CN" sz="1800" dirty="0" smtClean="0"/>
          </a:p>
          <a:p>
            <a:pPr>
              <a:lnSpc>
                <a:spcPct val="200000"/>
              </a:lnSpc>
            </a:pPr>
            <a:r>
              <a:rPr lang="zh-CN" altLang="en-US" sz="1800" dirty="0" smtClean="0"/>
              <a:t>社交炫耀付费：特殊卡牌</a:t>
            </a:r>
            <a:r>
              <a:rPr lang="en-US" altLang="zh-CN" sz="1800" dirty="0" smtClean="0"/>
              <a:t>AVATAR</a:t>
            </a:r>
            <a:endParaRPr lang="zh-CN" altLang="zh-CN" sz="1800" dirty="0"/>
          </a:p>
          <a:p>
            <a:pPr>
              <a:lnSpc>
                <a:spcPct val="200000"/>
              </a:lnSpc>
            </a:pPr>
            <a:endParaRPr lang="zh-CN" altLang="en-US" sz="1800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5696694" cy="328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26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研发团队配置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策划配置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1800" b="1" dirty="0" smtClean="0"/>
              <a:t>主策划一人</a:t>
            </a:r>
            <a:endParaRPr lang="en-US" altLang="zh-CN" sz="1800" b="1" dirty="0" smtClean="0"/>
          </a:p>
          <a:p>
            <a:pPr>
              <a:lnSpc>
                <a:spcPct val="170000"/>
              </a:lnSpc>
            </a:pPr>
            <a:r>
              <a:rPr lang="zh-CN" altLang="en-US" sz="1600" dirty="0" smtClean="0"/>
              <a:t>负责产品用户体验规划，整体产品节奏控制，进度控制，各部门协调沟通，工作安排，工作审核。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zh-CN" altLang="en-US" sz="1800" b="1" dirty="0" smtClean="0"/>
              <a:t>数值策划一人</a:t>
            </a:r>
            <a:endParaRPr lang="en-US" altLang="zh-CN" sz="1800" b="1" dirty="0" smtClean="0"/>
          </a:p>
          <a:p>
            <a:pPr>
              <a:lnSpc>
                <a:spcPct val="170000"/>
              </a:lnSpc>
            </a:pPr>
            <a:r>
              <a:rPr lang="zh-CN" altLang="en-US" sz="1600" dirty="0" smtClean="0"/>
              <a:t>负责产品战斗体系、经济体系数值制作及配合主策划、系统策划、关卡设计师对整体游戏节奏、关卡节奏、功能模块的数值进行制作及调整。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zh-CN" altLang="en-US" sz="1800" b="1" dirty="0" smtClean="0"/>
              <a:t>系统策划两人</a:t>
            </a:r>
            <a:endParaRPr lang="en-US" altLang="zh-CN" sz="1800" b="1" dirty="0" smtClean="0"/>
          </a:p>
          <a:p>
            <a:pPr>
              <a:lnSpc>
                <a:spcPct val="170000"/>
              </a:lnSpc>
            </a:pPr>
            <a:r>
              <a:rPr lang="zh-CN" altLang="en-US" sz="1600" dirty="0" smtClean="0"/>
              <a:t>负责产品各个功能模块制作，文档撰写，玩法开发及执行策划工作、关卡摆放。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zh-CN" altLang="en-US" sz="1800" b="1" dirty="0" smtClean="0"/>
              <a:t>关卡设计师一人</a:t>
            </a:r>
            <a:endParaRPr lang="en-US" altLang="zh-CN" sz="1800" b="1" dirty="0" smtClean="0"/>
          </a:p>
          <a:p>
            <a:pPr>
              <a:lnSpc>
                <a:spcPct val="170000"/>
              </a:lnSpc>
            </a:pPr>
            <a:r>
              <a:rPr lang="zh-CN" altLang="en-US" sz="1600" dirty="0" smtClean="0"/>
              <a:t>负责产品关卡设计，配合主策划、数值策划对关卡进行设计及调整。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94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程序配置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/>
              <a:t>客户端主程一人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负责搭建客户端模块化框架，安排工作进度，审核代码，完成难题攻克，配合</a:t>
            </a:r>
            <a:r>
              <a:rPr lang="zh-CN" altLang="en-US" sz="1600" dirty="0"/>
              <a:t>制作人、主策划、主美、客户端主程完成工作协调沟通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800" b="1" dirty="0" smtClean="0"/>
              <a:t>客户端功能开发程序</a:t>
            </a:r>
            <a:r>
              <a:rPr lang="zh-CN" altLang="en-US" sz="1800" b="1" dirty="0"/>
              <a:t>三</a:t>
            </a:r>
            <a:r>
              <a:rPr lang="zh-CN" altLang="en-US" sz="1800" b="1" dirty="0" smtClean="0"/>
              <a:t>人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负责客户端功能开发，</a:t>
            </a:r>
            <a:r>
              <a:rPr lang="en-US" altLang="zh-CN" sz="1600" dirty="0" smtClean="0"/>
              <a:t>UI</a:t>
            </a:r>
            <a:r>
              <a:rPr lang="zh-CN" altLang="en-US" sz="1600" dirty="0" smtClean="0"/>
              <a:t>开发，</a:t>
            </a:r>
            <a:r>
              <a:rPr lang="en-US" altLang="zh-CN" sz="1600" dirty="0" smtClean="0"/>
              <a:t>SDK</a:t>
            </a:r>
            <a:r>
              <a:rPr lang="zh-CN" altLang="en-US" sz="1600" dirty="0" smtClean="0"/>
              <a:t>对接等工作，完成客户端主程安排工作。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800" b="1" dirty="0" smtClean="0"/>
              <a:t>服务器主程一人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负责搭建服务器底层，安排工作进度，审核代码，完成难题攻克，充值、登录等功能设计，配合制作人、主策划、主美、客户端主程完成工作协调沟通。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800" b="1" dirty="0" smtClean="0"/>
              <a:t>服务器功能开发程序三人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负责服务器功能开发，活动开发，完成服务器主程安排工作。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40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美术配置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/>
              <a:t>主美一人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负责整体美术风格设计及把控，安排工作，工作审核，配合制作人、主策、客户端主程完成沟通协调工作。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原</a:t>
            </a:r>
            <a:r>
              <a:rPr lang="zh-CN" altLang="en-US" sz="1800" b="1" dirty="0" smtClean="0"/>
              <a:t>画一人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根据美术风格设定游戏整体风格，完成主美安排工作。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800" b="1" dirty="0" smtClean="0"/>
              <a:t>UI</a:t>
            </a:r>
            <a:r>
              <a:rPr lang="zh-CN" altLang="en-US" sz="1800" b="1" dirty="0" smtClean="0"/>
              <a:t>一人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根据策划需求及整体风格设定游戏</a:t>
            </a:r>
            <a:r>
              <a:rPr lang="en-US" altLang="zh-CN" sz="1600" dirty="0" smtClean="0"/>
              <a:t>U</a:t>
            </a:r>
            <a:r>
              <a:rPr lang="zh-CN" altLang="en-US" sz="1600" dirty="0"/>
              <a:t> ，完成主美安排工作</a:t>
            </a:r>
            <a:r>
              <a:rPr lang="en-US" altLang="zh-CN" sz="1600" dirty="0" smtClean="0"/>
              <a:t>I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800" b="1" dirty="0" smtClean="0"/>
              <a:t>模型动作两人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根据策划需求及整体风格设定各种模型及动作</a:t>
            </a:r>
            <a:r>
              <a:rPr lang="zh-CN" altLang="en-US" sz="1600" dirty="0"/>
              <a:t>，完成主美安排工作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800" b="1" dirty="0" smtClean="0"/>
              <a:t>特效一人</a:t>
            </a:r>
            <a:endParaRPr lang="en-US" altLang="zh-CN" sz="1800" b="1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根据策划需求及整体风格</a:t>
            </a:r>
            <a:r>
              <a:rPr lang="zh-CN" altLang="en-US" sz="1600" dirty="0"/>
              <a:t>设定特效，完成主美安排工作。</a:t>
            </a:r>
          </a:p>
        </p:txBody>
      </p:sp>
    </p:spTree>
    <p:extLst>
      <p:ext uri="{BB962C8B-B14F-4D97-AF65-F5344CB8AC3E}">
        <p14:creationId xmlns:p14="http://schemas.microsoft.com/office/powerpoint/2010/main" val="42849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预计上线时间规划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一期完成基本模块（登录、战塔、伙伴、技能、</a:t>
            </a:r>
            <a:r>
              <a:rPr lang="en-US" altLang="zh-CN" sz="1800" dirty="0" smtClean="0"/>
              <a:t>BUFF</a:t>
            </a:r>
            <a:r>
              <a:rPr lang="zh-CN" altLang="en-US" sz="1800" dirty="0" smtClean="0"/>
              <a:t>、关卡、怪物、任务、战斗、物品、掉落、培养、</a:t>
            </a:r>
            <a:r>
              <a:rPr lang="en-US" altLang="zh-CN" sz="1800" dirty="0" smtClean="0"/>
              <a:t>PVP</a:t>
            </a:r>
            <a:r>
              <a:rPr lang="zh-CN" altLang="en-US" sz="1800" dirty="0" smtClean="0"/>
              <a:t>基础玩法、引导、装备、</a:t>
            </a:r>
            <a:r>
              <a:rPr lang="en-US" altLang="zh-CN" sz="1800" dirty="0" smtClean="0"/>
              <a:t>SDK</a:t>
            </a:r>
            <a:r>
              <a:rPr lang="zh-CN" altLang="en-US" sz="1800" dirty="0" smtClean="0"/>
              <a:t>）达到基本封测程度，上线进行封测，封测内容</a:t>
            </a:r>
            <a:r>
              <a:rPr lang="zh-CN" altLang="en-US" sz="1800" dirty="0" smtClean="0">
                <a:solidFill>
                  <a:srgbClr val="FF0000"/>
                </a:solidFill>
              </a:rPr>
              <a:t>（含登录、战塔、伙伴、技能、</a:t>
            </a:r>
            <a:r>
              <a:rPr lang="en-US" altLang="zh-CN" sz="1800" dirty="0" smtClean="0">
                <a:solidFill>
                  <a:srgbClr val="FF0000"/>
                </a:solidFill>
              </a:rPr>
              <a:t>BUFF</a:t>
            </a:r>
            <a:r>
              <a:rPr lang="zh-CN" altLang="en-US" sz="1800" dirty="0" smtClean="0">
                <a:solidFill>
                  <a:srgbClr val="FF0000"/>
                </a:solidFill>
              </a:rPr>
              <a:t>、怪物、关卡、任务、战斗、物品、引导）</a:t>
            </a:r>
            <a:r>
              <a:rPr lang="zh-CN" altLang="en-US" sz="1800" dirty="0" smtClean="0"/>
              <a:t>几大模块，预计时间点为</a:t>
            </a:r>
            <a:r>
              <a:rPr lang="en-US" altLang="zh-CN" sz="1800" dirty="0" smtClean="0"/>
              <a:t>2014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月底。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二</a:t>
            </a:r>
            <a:r>
              <a:rPr lang="zh-CN" altLang="en-US" sz="1800" dirty="0" smtClean="0"/>
              <a:t>期完成扩展性模块（修改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、新关卡、活动、签到、扩展性游戏币获取玩法、好友交互、团队、充值），达到上线收费程度，进行第二次免费封测，封测内容</a:t>
            </a:r>
            <a:r>
              <a:rPr lang="zh-CN" altLang="en-US" sz="1800" dirty="0" smtClean="0">
                <a:solidFill>
                  <a:srgbClr val="FF0000"/>
                </a:solidFill>
              </a:rPr>
              <a:t>（含一期所有、培养、</a:t>
            </a:r>
            <a:r>
              <a:rPr lang="en-US" altLang="zh-CN" sz="1800" dirty="0" smtClean="0">
                <a:solidFill>
                  <a:srgbClr val="FF0000"/>
                </a:solidFill>
              </a:rPr>
              <a:t>PVP</a:t>
            </a:r>
            <a:r>
              <a:rPr lang="zh-CN" altLang="en-US" sz="1800" dirty="0" smtClean="0">
                <a:solidFill>
                  <a:srgbClr val="FF0000"/>
                </a:solidFill>
              </a:rPr>
              <a:t>基础玩法）</a:t>
            </a:r>
            <a:r>
              <a:rPr lang="zh-CN" altLang="en-US" sz="1800" dirty="0" smtClean="0"/>
              <a:t>预计时间点为</a:t>
            </a:r>
            <a:r>
              <a:rPr lang="en-US" altLang="zh-CN" sz="1800" dirty="0" smtClean="0"/>
              <a:t>2014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月底。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三</a:t>
            </a:r>
            <a:r>
              <a:rPr lang="zh-CN" altLang="en-US" sz="1800" dirty="0" smtClean="0"/>
              <a:t>期完成后期延展模块（修改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、新关卡、新活动等），达到流畅无致命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，达到上线收费，预留两个月可更新版本内容，</a:t>
            </a:r>
            <a:r>
              <a:rPr lang="zh-CN" altLang="en-US" sz="1800" dirty="0" smtClean="0">
                <a:solidFill>
                  <a:srgbClr val="FF0000"/>
                </a:solidFill>
              </a:rPr>
              <a:t>上线内容与二期基本相同</a:t>
            </a:r>
            <a:r>
              <a:rPr lang="zh-CN" altLang="en-US" sz="1800" dirty="0" smtClean="0"/>
              <a:t>，正式上线收费，预计时间点为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月中旬。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032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产品运营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产品简介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/>
              <a:t>移动网络端游戏。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以塔防为主体的核心玩法。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以卡牌为核心的收费体系，与塔防玩法相结合。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紧缩货币的经济模式搭配多模块能力养成的主体追求。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在线及离线同时存在的</a:t>
            </a:r>
            <a:r>
              <a:rPr lang="en-US" altLang="zh-CN" sz="2000" dirty="0" smtClean="0"/>
              <a:t>PVP</a:t>
            </a:r>
            <a:r>
              <a:rPr lang="zh-CN" altLang="en-US" sz="2000" dirty="0" smtClean="0"/>
              <a:t>战斗模式。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相对轻度的功能玩法，整体粘度较高的产品节奏。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619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运营节奏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第一次封测主要目的为测试服务器、客户端压力、以藏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、检验策划关卡节奏，主要拉动</a:t>
            </a:r>
            <a:r>
              <a:rPr lang="zh-CN" altLang="en-US" sz="2000" dirty="0" smtClean="0">
                <a:solidFill>
                  <a:srgbClr val="FF0000"/>
                </a:solidFill>
              </a:rPr>
              <a:t>留存</a:t>
            </a:r>
            <a:r>
              <a:rPr lang="zh-CN" altLang="en-US" sz="2000" dirty="0" smtClean="0"/>
              <a:t>数据及</a:t>
            </a:r>
            <a:r>
              <a:rPr lang="en-US" altLang="zh-CN" sz="2000" dirty="0" smtClean="0">
                <a:solidFill>
                  <a:srgbClr val="FF0000"/>
                </a:solidFill>
              </a:rPr>
              <a:t>DAU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第二</a:t>
            </a:r>
            <a:r>
              <a:rPr lang="zh-CN" altLang="en-US" sz="2000" dirty="0" smtClean="0"/>
              <a:t>次封测主要目的为测试隐藏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，检验功能模块、数据对撞及塔防</a:t>
            </a:r>
            <a:r>
              <a:rPr lang="en-US" altLang="zh-CN" sz="2000" dirty="0" smtClean="0"/>
              <a:t>PVP</a:t>
            </a:r>
            <a:r>
              <a:rPr lang="zh-CN" altLang="en-US" sz="2000" dirty="0" smtClean="0"/>
              <a:t>两种模式的认知度，调整后的关卡节奏，主要拉动</a:t>
            </a:r>
            <a:r>
              <a:rPr lang="zh-CN" altLang="en-US" sz="2000" dirty="0" smtClean="0">
                <a:solidFill>
                  <a:srgbClr val="FF0000"/>
                </a:solidFill>
              </a:rPr>
              <a:t>留存</a:t>
            </a:r>
            <a:r>
              <a:rPr lang="zh-CN" altLang="en-US" sz="2000" dirty="0" smtClean="0"/>
              <a:t>数据及</a:t>
            </a:r>
            <a:r>
              <a:rPr lang="en-US" altLang="zh-CN" sz="2000" dirty="0" smtClean="0">
                <a:solidFill>
                  <a:srgbClr val="FF0000"/>
                </a:solidFill>
              </a:rPr>
              <a:t>DAU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正式上线后</a:t>
            </a:r>
            <a:r>
              <a:rPr lang="zh-CN" altLang="en-US" sz="2000" dirty="0" smtClean="0">
                <a:solidFill>
                  <a:srgbClr val="FF0000"/>
                </a:solidFill>
              </a:rPr>
              <a:t>一周内</a:t>
            </a:r>
            <a:r>
              <a:rPr lang="zh-CN" altLang="en-US" sz="2000" dirty="0" smtClean="0"/>
              <a:t>主要针对</a:t>
            </a:r>
            <a:r>
              <a:rPr lang="zh-CN" altLang="en-US" sz="2000" dirty="0" smtClean="0">
                <a:solidFill>
                  <a:srgbClr val="FF0000"/>
                </a:solidFill>
              </a:rPr>
              <a:t>留存</a:t>
            </a:r>
            <a:r>
              <a:rPr lang="zh-CN" altLang="en-US" sz="2000" dirty="0" smtClean="0"/>
              <a:t>及</a:t>
            </a:r>
            <a:r>
              <a:rPr lang="en-US" altLang="zh-CN" sz="2000" dirty="0" smtClean="0">
                <a:solidFill>
                  <a:srgbClr val="FF0000"/>
                </a:solidFill>
              </a:rPr>
              <a:t>DAU</a:t>
            </a:r>
            <a:r>
              <a:rPr lang="zh-CN" altLang="en-US" sz="2000" dirty="0" smtClean="0"/>
              <a:t>以及小额付费造成的</a:t>
            </a:r>
            <a:r>
              <a:rPr lang="zh-CN" altLang="en-US" sz="2000" dirty="0" smtClean="0">
                <a:solidFill>
                  <a:srgbClr val="FF0000"/>
                </a:solidFill>
              </a:rPr>
              <a:t>付费转化率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在产品运营</a:t>
            </a:r>
            <a:r>
              <a:rPr lang="zh-CN" altLang="en-US" sz="2000" dirty="0" smtClean="0">
                <a:solidFill>
                  <a:srgbClr val="FF0000"/>
                </a:solidFill>
              </a:rPr>
              <a:t>两周</a:t>
            </a:r>
            <a:r>
              <a:rPr lang="zh-CN" altLang="en-US" sz="2000" dirty="0" smtClean="0"/>
              <a:t>为节点时，在保证留存、</a:t>
            </a:r>
            <a:r>
              <a:rPr lang="en-US" altLang="zh-CN" sz="2000" dirty="0" smtClean="0"/>
              <a:t>DAU</a:t>
            </a:r>
            <a:r>
              <a:rPr lang="zh-CN" altLang="en-US" sz="2000" dirty="0" smtClean="0"/>
              <a:t>无大幅下滑的前提下，主要拉动</a:t>
            </a:r>
            <a:r>
              <a:rPr lang="en-US" altLang="zh-CN" sz="2000" dirty="0" smtClean="0">
                <a:solidFill>
                  <a:srgbClr val="FF0000"/>
                </a:solidFill>
              </a:rPr>
              <a:t>ARPU</a:t>
            </a:r>
            <a:r>
              <a:rPr lang="zh-CN" altLang="en-US" sz="2000" dirty="0" smtClean="0"/>
              <a:t>及</a:t>
            </a:r>
            <a:r>
              <a:rPr lang="zh-CN" altLang="en-US" sz="2000" dirty="0" smtClean="0">
                <a:solidFill>
                  <a:srgbClr val="FF0000"/>
                </a:solidFill>
              </a:rPr>
              <a:t>信息费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24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数据预期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/>
              <a:t>产品在</a:t>
            </a:r>
            <a:r>
              <a:rPr lang="zh-CN" altLang="en-US" sz="2000" dirty="0">
                <a:solidFill>
                  <a:srgbClr val="FF0000"/>
                </a:solidFill>
              </a:rPr>
              <a:t>一个月左右</a:t>
            </a:r>
            <a:r>
              <a:rPr lang="zh-CN" altLang="en-US" sz="2000" dirty="0"/>
              <a:t>的时间点，产品用户趋于稳定，预期在一个月至两个月的区间内，产品达到收入爆发期。</a:t>
            </a:r>
            <a:endParaRPr lang="en-US" altLang="zh-CN" sz="2000" dirty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在产品上，我们参考了塔防三国志在网络及塔防模式结合上的优秀思路，参考了保卫萝卜的战斗模式，并适当加入了一些创新的元素。</a:t>
            </a:r>
            <a:endParaRPr lang="en-US" altLang="zh-CN" sz="2000" dirty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期望</a:t>
            </a:r>
            <a:r>
              <a:rPr lang="zh-CN" altLang="en-US" sz="2000" dirty="0"/>
              <a:t>产品在收入爆发期时达到流水</a:t>
            </a:r>
            <a:r>
              <a:rPr lang="en-US" altLang="zh-CN" sz="2000" dirty="0">
                <a:solidFill>
                  <a:srgbClr val="FF0000"/>
                </a:solidFill>
              </a:rPr>
              <a:t>600</a:t>
            </a:r>
            <a:r>
              <a:rPr lang="zh-CN" altLang="en-US" sz="2000" dirty="0">
                <a:solidFill>
                  <a:srgbClr val="FF0000"/>
                </a:solidFill>
              </a:rPr>
              <a:t>万</a:t>
            </a:r>
            <a:r>
              <a:rPr lang="zh-CN" altLang="en-US" sz="2000" dirty="0"/>
              <a:t>人民币。</a:t>
            </a:r>
            <a:endParaRPr lang="en-US" altLang="zh-CN" sz="2000" dirty="0"/>
          </a:p>
          <a:p>
            <a:pPr>
              <a:lnSpc>
                <a:spcPct val="300000"/>
              </a:lnSpc>
            </a:pPr>
            <a:endParaRPr lang="zh-CN" altLang="en-US" sz="2000" dirty="0"/>
          </a:p>
          <a:p>
            <a:pPr>
              <a:lnSpc>
                <a:spcPct val="3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82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2349500"/>
            <a:ext cx="8229600" cy="3822700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 smtClean="0"/>
              <a:t>谢谢观看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633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针对群体及研发周期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针对群体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/>
              <a:t>以喜好卡哇伊风格，轻松玩法的女性用户群进行扩展。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喜好塔防的用户群。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喜好卡牌及收集玩法的用户群。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主要针对智能机打发碎片时间的年轻人。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研发周期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研发周期预计按照三个部分进行。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第</a:t>
            </a:r>
            <a:r>
              <a:rPr lang="zh-CN" altLang="en-US" sz="2000" dirty="0" smtClean="0"/>
              <a:t>一部分为基础功能，预计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个月。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第二</a:t>
            </a:r>
            <a:r>
              <a:rPr lang="zh-CN" altLang="en-US" sz="2000" dirty="0" smtClean="0"/>
              <a:t>部分为进阶功能，预计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个月。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第三</a:t>
            </a:r>
            <a:r>
              <a:rPr lang="zh-CN" altLang="en-US" sz="2000" dirty="0" smtClean="0"/>
              <a:t>部分为后期扩展，预计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个半月。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5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美术风格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8632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/>
              <a:t>色调明亮</a:t>
            </a:r>
            <a:endParaRPr lang="en-US" altLang="zh-CN" sz="2000" dirty="0" smtClean="0"/>
          </a:p>
          <a:p>
            <a:pPr>
              <a:lnSpc>
                <a:spcPct val="300000"/>
              </a:lnSpc>
            </a:pPr>
            <a:r>
              <a:rPr lang="zh-CN" altLang="en-US" sz="2000" dirty="0"/>
              <a:t>两头</a:t>
            </a:r>
            <a:r>
              <a:rPr lang="zh-CN" altLang="en-US" sz="2000" dirty="0" smtClean="0"/>
              <a:t>身形象</a:t>
            </a:r>
            <a:endParaRPr lang="en-US" altLang="zh-CN" sz="2000" dirty="0" smtClean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形象可爱且具有丰富犯贱的表情</a:t>
            </a:r>
            <a:endParaRPr lang="en-US" altLang="zh-CN" sz="2000" dirty="0" smtClean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场景以斜</a:t>
            </a:r>
            <a:r>
              <a:rPr lang="en-US" altLang="zh-CN" sz="2000" dirty="0" smtClean="0"/>
              <a:t>45</a:t>
            </a:r>
            <a:r>
              <a:rPr lang="zh-CN" altLang="en-US" sz="2000" dirty="0" smtClean="0"/>
              <a:t>度角展开</a:t>
            </a:r>
            <a:endParaRPr lang="en-US" altLang="zh-CN" sz="2000" dirty="0" smtClean="0"/>
          </a:p>
          <a:p>
            <a:pPr>
              <a:lnSpc>
                <a:spcPct val="300000"/>
              </a:lnSpc>
            </a:pPr>
            <a:r>
              <a:rPr lang="zh-CN" altLang="en-US" sz="2000" dirty="0" smtClean="0"/>
              <a:t>整体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清爽，清新化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4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设定图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600200"/>
            <a:ext cx="7029449" cy="4686300"/>
          </a:xfrm>
        </p:spPr>
      </p:pic>
    </p:spTree>
    <p:extLst>
      <p:ext uri="{BB962C8B-B14F-4D97-AF65-F5344CB8AC3E}">
        <p14:creationId xmlns:p14="http://schemas.microsoft.com/office/powerpoint/2010/main" val="240550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服务器</a:t>
            </a:r>
            <a:r>
              <a:rPr lang="en-US" altLang="zh-CN" dirty="0" smtClean="0"/>
              <a:t>——java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符合当下移动端网游的主体开发条件。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相对于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这种语言，面向对象的语言使用相对便捷，效率高。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市场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技术人才较多且成熟，人才性价比高。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完全能完成本产品所产生的需求。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——cocos2d-x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2D</a:t>
            </a:r>
            <a:r>
              <a:rPr lang="zh-CN" altLang="en-US" sz="2000" dirty="0" smtClean="0"/>
              <a:t>游戏主流开发语言。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对增量</a:t>
            </a:r>
            <a:r>
              <a:rPr lang="zh-CN" altLang="en-US" sz="2000" dirty="0" smtClean="0"/>
              <a:t>更新支持比较完善。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之前</a:t>
            </a:r>
            <a:r>
              <a:rPr lang="zh-CN" altLang="en-US" sz="2000" dirty="0" smtClean="0"/>
              <a:t>项目积累了</a:t>
            </a:r>
            <a:r>
              <a:rPr lang="en-US" altLang="zh-CN" sz="2000" dirty="0" smtClean="0"/>
              <a:t>COCOS2D-X</a:t>
            </a:r>
            <a:r>
              <a:rPr lang="zh-CN" altLang="en-US" sz="2000" dirty="0" smtClean="0"/>
              <a:t>的资源及经验。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资源</a:t>
            </a:r>
            <a:r>
              <a:rPr lang="zh-CN" altLang="en-US" sz="2000" dirty="0" smtClean="0"/>
              <a:t>多，开发成本降低。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公司资源丰富。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针对美术风格，</a:t>
            </a:r>
            <a:r>
              <a:rPr lang="en-US" altLang="zh-CN" sz="2000" dirty="0" smtClean="0"/>
              <a:t>2D</a:t>
            </a:r>
            <a:r>
              <a:rPr lang="zh-CN" altLang="en-US" sz="2000" dirty="0" smtClean="0"/>
              <a:t>表现力更能达到针对用户群的感性需求。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78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产品规划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82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2014</a:t>
            </a:r>
            <a:r>
              <a:rPr lang="zh-CN" altLang="en-US" dirty="0" smtClean="0"/>
              <a:t>年市场分析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US" altLang="zh-CN" sz="2000" dirty="0" smtClean="0"/>
              <a:t>2013</a:t>
            </a:r>
            <a:r>
              <a:rPr lang="zh-CN" altLang="en-US" sz="2000" dirty="0" smtClean="0"/>
              <a:t>年卡牌产品很火爆，大家都在做卡牌，因此卡牌</a:t>
            </a:r>
            <a:r>
              <a:rPr lang="zh-CN" altLang="en-US" sz="2000" dirty="0"/>
              <a:t>产品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年依然会有一部分的市场占有率，也是本产品为何加入卡牌元素的原因。</a:t>
            </a:r>
            <a:endParaRPr lang="en-US" altLang="zh-CN" sz="2000" dirty="0" smtClean="0"/>
          </a:p>
          <a:p>
            <a:pPr>
              <a:lnSpc>
                <a:spcPct val="220000"/>
              </a:lnSpc>
            </a:pPr>
            <a:r>
              <a:rPr lang="zh-CN" altLang="en-US" sz="2000" dirty="0" smtClean="0"/>
              <a:t>在网游上，塔</a:t>
            </a:r>
            <a:r>
              <a:rPr lang="zh-CN" altLang="en-US" sz="2000" dirty="0"/>
              <a:t>防类</a:t>
            </a:r>
            <a:r>
              <a:rPr lang="zh-CN" altLang="en-US" sz="2000" dirty="0" smtClean="0"/>
              <a:t>游戏目前成功的产品也只有塔防三国志一家，相对卡牌、三消、</a:t>
            </a:r>
            <a:r>
              <a:rPr lang="en-US" altLang="zh-CN" sz="2000" dirty="0" smtClean="0"/>
              <a:t>RPG</a:t>
            </a:r>
            <a:r>
              <a:rPr lang="zh-CN" altLang="en-US" sz="2000" dirty="0" smtClean="0"/>
              <a:t>来讲，塔防的市场竞争力应该会小一些。</a:t>
            </a:r>
            <a:endParaRPr lang="zh-CN" altLang="en-US" sz="2000" dirty="0"/>
          </a:p>
          <a:p>
            <a:pPr>
              <a:lnSpc>
                <a:spcPct val="220000"/>
              </a:lnSpc>
            </a:pPr>
            <a:r>
              <a:rPr lang="zh-CN" altLang="en-US" sz="2000" dirty="0" smtClean="0"/>
              <a:t>塔</a:t>
            </a:r>
            <a:r>
              <a:rPr lang="zh-CN" altLang="en-US" sz="2000" dirty="0"/>
              <a:t>防</a:t>
            </a:r>
            <a:r>
              <a:rPr lang="zh-CN" altLang="en-US" sz="2000" dirty="0" smtClean="0"/>
              <a:t>类网游目前在市场没有如同卡牌中如</a:t>
            </a:r>
            <a:r>
              <a:rPr lang="en-US" altLang="zh-CN" sz="2000" dirty="0" smtClean="0"/>
              <a:t>MT</a:t>
            </a:r>
            <a:r>
              <a:rPr lang="zh-CN" altLang="en-US" sz="2000" dirty="0" smtClean="0"/>
              <a:t>、大掌门，</a:t>
            </a:r>
            <a:r>
              <a:rPr lang="en-US" altLang="zh-CN" sz="2000" dirty="0" smtClean="0"/>
              <a:t>RPG</a:t>
            </a:r>
            <a:r>
              <a:rPr lang="zh-CN" altLang="en-US" sz="2000" dirty="0" smtClean="0"/>
              <a:t>中如忘仙这类</a:t>
            </a:r>
            <a:r>
              <a:rPr lang="zh-CN" altLang="en-US" sz="2000" dirty="0"/>
              <a:t>业内</a:t>
            </a:r>
            <a:r>
              <a:rPr lang="zh-CN" altLang="en-US" sz="2000" dirty="0" smtClean="0"/>
              <a:t>的标杆性的产品，也是本产品选择以塔防为主体玩法的原因之一。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734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1178</TotalTime>
  <Words>2002</Words>
  <Application>Microsoft Office PowerPoint</Application>
  <PresentationFormat>全屏显示(4:3)</PresentationFormat>
  <Paragraphs>197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暗香扑面</vt:lpstr>
      <vt:lpstr>“精灵守卫”立项演示</vt:lpstr>
      <vt:lpstr>产品概述</vt:lpstr>
      <vt:lpstr>产品简介</vt:lpstr>
      <vt:lpstr>针对群体及研发周期</vt:lpstr>
      <vt:lpstr>美术风格</vt:lpstr>
      <vt:lpstr>设定图</vt:lpstr>
      <vt:lpstr>技术选型</vt:lpstr>
      <vt:lpstr>产品规划</vt:lpstr>
      <vt:lpstr>2014年市场分析</vt:lpstr>
      <vt:lpstr>用户群定位分析</vt:lpstr>
      <vt:lpstr>同类产品竞析</vt:lpstr>
      <vt:lpstr>PowerPoint 演示文稿</vt:lpstr>
      <vt:lpstr>产品整体策略方向</vt:lpstr>
      <vt:lpstr>设计思路</vt:lpstr>
      <vt:lpstr>产品吸引点</vt:lpstr>
      <vt:lpstr>产品故事背景</vt:lpstr>
      <vt:lpstr>PowerPoint 演示文稿</vt:lpstr>
      <vt:lpstr>产品玩法引导</vt:lpstr>
      <vt:lpstr>产品付费策略</vt:lpstr>
      <vt:lpstr>产品付费模块</vt:lpstr>
      <vt:lpstr>用户追求模块</vt:lpstr>
      <vt:lpstr>用户追求模块</vt:lpstr>
      <vt:lpstr>产品付费引导</vt:lpstr>
      <vt:lpstr>研发团队配置</vt:lpstr>
      <vt:lpstr>策划配置</vt:lpstr>
      <vt:lpstr>程序配置</vt:lpstr>
      <vt:lpstr>美术配置</vt:lpstr>
      <vt:lpstr>预计上线时间规划</vt:lpstr>
      <vt:lpstr>产品运营</vt:lpstr>
      <vt:lpstr>运营节奏</vt:lpstr>
      <vt:lpstr>数据预期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精灵守卫立项演示</dc:title>
  <cp:lastModifiedBy>微软用户</cp:lastModifiedBy>
  <cp:revision>51</cp:revision>
  <dcterms:modified xsi:type="dcterms:W3CDTF">2013-11-29T02:00:06Z</dcterms:modified>
</cp:coreProperties>
</file>